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notesMasterIdLst>
    <p:notesMasterId r:id="rId26"/>
  </p:notesMasterIdLst>
  <p:handoutMasterIdLst>
    <p:handoutMasterId r:id="rId27"/>
  </p:handoutMasterIdLst>
  <p:sldIdLst>
    <p:sldId id="256" r:id="rId3"/>
    <p:sldId id="283" r:id="rId4"/>
    <p:sldId id="285" r:id="rId5"/>
    <p:sldId id="284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61" r:id="rId25"/>
  </p:sldIdLst>
  <p:sldSz cx="12192000" cy="6858000"/>
  <p:notesSz cx="9929813" cy="6797675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9" userDrawn="1">
          <p15:clr>
            <a:srgbClr val="A4A3A4"/>
          </p15:clr>
        </p15:guide>
        <p15:guide id="2" orient="horz" pos="4190" userDrawn="1">
          <p15:clr>
            <a:srgbClr val="A4A3A4"/>
          </p15:clr>
        </p15:guide>
        <p15:guide id="3" pos="230" userDrawn="1">
          <p15:clr>
            <a:srgbClr val="A4A3A4"/>
          </p15:clr>
        </p15:guide>
        <p15:guide id="4" pos="7449" userDrawn="1">
          <p15:clr>
            <a:srgbClr val="A4A3A4"/>
          </p15:clr>
        </p15:guide>
        <p15:guide id="5" orient="horz" pos="561" userDrawn="1">
          <p15:clr>
            <a:srgbClr val="A4A3A4"/>
          </p15:clr>
        </p15:guide>
        <p15:guide id="7" orient="horz" pos="4017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  <p15:guide id="9" pos="2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BE9B"/>
    <a:srgbClr val="000000"/>
    <a:srgbClr val="E6E6E6"/>
    <a:srgbClr val="FFFFFF"/>
    <a:srgbClr val="FFFFFC"/>
    <a:srgbClr val="F7FCF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714" autoAdjust="0"/>
  </p:normalViewPr>
  <p:slideViewPr>
    <p:cSldViewPr snapToGrid="0" showGuides="1">
      <p:cViewPr>
        <p:scale>
          <a:sx n="81" d="100"/>
          <a:sy n="81" d="100"/>
        </p:scale>
        <p:origin x="-78" y="-594"/>
      </p:cViewPr>
      <p:guideLst>
        <p:guide orient="horz" pos="129"/>
        <p:guide orient="horz" pos="4190"/>
        <p:guide orient="horz" pos="561"/>
        <p:guide orient="horz" pos="4017"/>
        <p:guide orient="horz" pos="3888"/>
        <p:guide pos="230"/>
        <p:guide pos="7449"/>
        <p:guide pos="2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919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4596" y="0"/>
            <a:ext cx="4302919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ED524-379B-499D-96E8-6680F8D57EAC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919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4596" y="6456612"/>
            <a:ext cx="4302919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F950F-0882-4D97-A51D-EF5D9250B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39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596" y="1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8287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982" y="3271381"/>
            <a:ext cx="794385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919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596" y="6456612"/>
            <a:ext cx="4302919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3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25763" y="849313"/>
            <a:ext cx="4078287" cy="22939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4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68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04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>
      <p:transition spd="slow" advClick="0" advTm="500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739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母板空白（英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024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286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3"/>
          </p:nvPr>
        </p:nvSpPr>
        <p:spPr>
          <a:xfrm>
            <a:off x="6110125" y="1549598"/>
            <a:ext cx="4881879" cy="2332181"/>
          </a:xfrm>
          <a:custGeom>
            <a:avLst/>
            <a:gdLst>
              <a:gd name="connsiteX0" fmla="*/ 0 w 4881879"/>
              <a:gd name="connsiteY0" fmla="*/ 0 h 2332181"/>
              <a:gd name="connsiteX1" fmla="*/ 4881879 w 4881879"/>
              <a:gd name="connsiteY1" fmla="*/ 0 h 2332181"/>
              <a:gd name="connsiteX2" fmla="*/ 4881879 w 4881879"/>
              <a:gd name="connsiteY2" fmla="*/ 2332181 h 2332181"/>
              <a:gd name="connsiteX3" fmla="*/ 0 w 4881879"/>
              <a:gd name="connsiteY3" fmla="*/ 2332181 h 2332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1879" h="2332181">
                <a:moveTo>
                  <a:pt x="0" y="0"/>
                </a:moveTo>
                <a:lnTo>
                  <a:pt x="4881879" y="0"/>
                </a:lnTo>
                <a:lnTo>
                  <a:pt x="4881879" y="2332181"/>
                </a:lnTo>
                <a:lnTo>
                  <a:pt x="0" y="2332181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 sz="800">
                <a:solidFill>
                  <a:srgbClr val="C00000"/>
                </a:solidFill>
              </a:defRPr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08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3"/>
          </p:nvPr>
        </p:nvSpPr>
        <p:spPr>
          <a:xfrm>
            <a:off x="3878359" y="1678062"/>
            <a:ext cx="7345619" cy="4218037"/>
          </a:xfrm>
          <a:custGeom>
            <a:avLst/>
            <a:gdLst>
              <a:gd name="connsiteX0" fmla="*/ 0 w 7345618"/>
              <a:gd name="connsiteY0" fmla="*/ 0 h 4218037"/>
              <a:gd name="connsiteX1" fmla="*/ 7345618 w 7345618"/>
              <a:gd name="connsiteY1" fmla="*/ 0 h 4218037"/>
              <a:gd name="connsiteX2" fmla="*/ 7345618 w 7345618"/>
              <a:gd name="connsiteY2" fmla="*/ 4218037 h 4218037"/>
              <a:gd name="connsiteX3" fmla="*/ 2604652 w 7345618"/>
              <a:gd name="connsiteY3" fmla="*/ 4218037 h 421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5618" h="4218037">
                <a:moveTo>
                  <a:pt x="0" y="0"/>
                </a:moveTo>
                <a:lnTo>
                  <a:pt x="7345618" y="0"/>
                </a:lnTo>
                <a:lnTo>
                  <a:pt x="7345618" y="4218037"/>
                </a:lnTo>
                <a:lnTo>
                  <a:pt x="2604652" y="4218037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 sz="800">
                <a:solidFill>
                  <a:srgbClr val="C00000"/>
                </a:solidFill>
              </a:defRPr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6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71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116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66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3"/>
          </p:nvPr>
        </p:nvSpPr>
        <p:spPr>
          <a:xfrm>
            <a:off x="6161886" y="2049868"/>
            <a:ext cx="4055511" cy="1789679"/>
          </a:xfrm>
          <a:custGeom>
            <a:avLst/>
            <a:gdLst>
              <a:gd name="connsiteX0" fmla="*/ 298286 w 4055511"/>
              <a:gd name="connsiteY0" fmla="*/ 0 h 1789679"/>
              <a:gd name="connsiteX1" fmla="*/ 4055511 w 4055511"/>
              <a:gd name="connsiteY1" fmla="*/ 0 h 1789679"/>
              <a:gd name="connsiteX2" fmla="*/ 4055511 w 4055511"/>
              <a:gd name="connsiteY2" fmla="*/ 1491393 h 1789679"/>
              <a:gd name="connsiteX3" fmla="*/ 3757225 w 4055511"/>
              <a:gd name="connsiteY3" fmla="*/ 1789679 h 1789679"/>
              <a:gd name="connsiteX4" fmla="*/ 0 w 4055511"/>
              <a:gd name="connsiteY4" fmla="*/ 1789679 h 1789679"/>
              <a:gd name="connsiteX5" fmla="*/ 0 w 4055511"/>
              <a:gd name="connsiteY5" fmla="*/ 298286 h 178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5511" h="1789679">
                <a:moveTo>
                  <a:pt x="298286" y="0"/>
                </a:moveTo>
                <a:lnTo>
                  <a:pt x="4055511" y="0"/>
                </a:lnTo>
                <a:lnTo>
                  <a:pt x="4055511" y="1491393"/>
                </a:lnTo>
                <a:lnTo>
                  <a:pt x="3757225" y="1789679"/>
                </a:lnTo>
                <a:lnTo>
                  <a:pt x="0" y="1789679"/>
                </a:lnTo>
                <a:lnTo>
                  <a:pt x="0" y="298286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 sz="800">
                <a:solidFill>
                  <a:srgbClr val="C00000"/>
                </a:solidFill>
              </a:defRPr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9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5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dir="u"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3"/>
          </p:nvPr>
        </p:nvSpPr>
        <p:spPr>
          <a:xfrm>
            <a:off x="3280835" y="1756591"/>
            <a:ext cx="3376084" cy="3524249"/>
          </a:xfrm>
          <a:custGeom>
            <a:avLst/>
            <a:gdLst>
              <a:gd name="connsiteX0" fmla="*/ 0 w 3376084"/>
              <a:gd name="connsiteY0" fmla="*/ 0 h 3524249"/>
              <a:gd name="connsiteX1" fmla="*/ 3376084 w 3376084"/>
              <a:gd name="connsiteY1" fmla="*/ 0 h 3524249"/>
              <a:gd name="connsiteX2" fmla="*/ 3376084 w 3376084"/>
              <a:gd name="connsiteY2" fmla="*/ 3524249 h 3524249"/>
              <a:gd name="connsiteX3" fmla="*/ 0 w 3376084"/>
              <a:gd name="connsiteY3" fmla="*/ 3524249 h 352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084" h="3524249">
                <a:moveTo>
                  <a:pt x="0" y="0"/>
                </a:moveTo>
                <a:lnTo>
                  <a:pt x="3376084" y="0"/>
                </a:lnTo>
                <a:lnTo>
                  <a:pt x="3376084" y="3524249"/>
                </a:lnTo>
                <a:lnTo>
                  <a:pt x="0" y="352424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>
            <a:noAutofit/>
          </a:bodyPr>
          <a:lstStyle>
            <a:lvl1pPr>
              <a:defRPr lang="zh-CN" altLang="en-US" sz="800">
                <a:solidFill>
                  <a:srgbClr val="C00000"/>
                </a:solidFill>
              </a:defRPr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80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667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6EF7-1439-45CE-9EE5-AED34264EE5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B176-843A-4A9C-9501-3C5A3C0A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744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6EF7-1439-45CE-9EE5-AED34264EE5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B176-843A-4A9C-9501-3C5A3C0A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977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6EF7-1439-45CE-9EE5-AED34264EE5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B176-843A-4A9C-9501-3C5A3C0A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796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6EF7-1439-45CE-9EE5-AED34264EE5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B176-843A-4A9C-9501-3C5A3C0A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3812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6EF7-1439-45CE-9EE5-AED34264EE5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B176-843A-4A9C-9501-3C5A3C0A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8413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6EF7-1439-45CE-9EE5-AED34264EE5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B176-843A-4A9C-9501-3C5A3C0A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91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6EF7-1439-45CE-9EE5-AED34264EE5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B176-843A-4A9C-9501-3C5A3C0A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227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6EF7-1439-45CE-9EE5-AED34264EE5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B176-843A-4A9C-9501-3C5A3C0A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4463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6EF7-1439-45CE-9EE5-AED34264EE5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B176-843A-4A9C-9501-3C5A3C0A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00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28398"/>
      </p:ext>
    </p:extLst>
  </p:cSld>
  <p:clrMapOvr>
    <a:masterClrMapping/>
  </p:clrMapOvr>
  <p:transition spd="slow" advClick="0" advTm="5000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6EF7-1439-45CE-9EE5-AED34264EE5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B176-843A-4A9C-9501-3C5A3C0A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2248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6EF7-1439-45CE-9EE5-AED34264EE5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B176-843A-4A9C-9501-3C5A3C0A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7935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68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3"/>
          </p:nvPr>
        </p:nvSpPr>
        <p:spPr>
          <a:xfrm>
            <a:off x="3878359" y="1678062"/>
            <a:ext cx="7345619" cy="4218037"/>
          </a:xfrm>
          <a:custGeom>
            <a:avLst/>
            <a:gdLst>
              <a:gd name="connsiteX0" fmla="*/ 0 w 7345618"/>
              <a:gd name="connsiteY0" fmla="*/ 0 h 4218037"/>
              <a:gd name="connsiteX1" fmla="*/ 7345618 w 7345618"/>
              <a:gd name="connsiteY1" fmla="*/ 0 h 4218037"/>
              <a:gd name="connsiteX2" fmla="*/ 7345618 w 7345618"/>
              <a:gd name="connsiteY2" fmla="*/ 4218037 h 4218037"/>
              <a:gd name="connsiteX3" fmla="*/ 2604652 w 7345618"/>
              <a:gd name="connsiteY3" fmla="*/ 4218037 h 421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5618" h="4218037">
                <a:moveTo>
                  <a:pt x="0" y="0"/>
                </a:moveTo>
                <a:lnTo>
                  <a:pt x="7345618" y="0"/>
                </a:lnTo>
                <a:lnTo>
                  <a:pt x="7345618" y="4218037"/>
                </a:lnTo>
                <a:lnTo>
                  <a:pt x="2604652" y="4218037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 sz="800">
                <a:solidFill>
                  <a:srgbClr val="C00000"/>
                </a:solidFill>
              </a:defRPr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6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70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4DBC9-C63A-45DA-9C0F-911DA787077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1" y="0"/>
            <a:ext cx="1636587" cy="890588"/>
          </a:xfrm>
          <a:prstGeom prst="rect">
            <a:avLst/>
          </a:prstGeom>
        </p:spPr>
      </p:pic>
      <p:sp>
        <p:nvSpPr>
          <p:cNvPr id="3" name="PA_矩形 1">
            <a:extLst>
              <a:ext uri="{FF2B5EF4-FFF2-40B4-BE49-F238E27FC236}">
                <a16:creationId xmlns:a16="http://schemas.microsoft.com/office/drawing/2014/main" xmlns="" id="{1F8DC5C6-DED6-4E06-935E-B72B18F2776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636587" y="213479"/>
            <a:ext cx="5168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pc="300" dirty="0">
                <a:solidFill>
                  <a:schemeClr val="accent1"/>
                </a:solidFill>
                <a:latin typeface="+mj-ea"/>
                <a:ea typeface="+mj-ea"/>
              </a:rPr>
              <a:t>一、工作整体思路</a:t>
            </a:r>
          </a:p>
        </p:txBody>
      </p:sp>
      <p:sp>
        <p:nvSpPr>
          <p:cNvPr id="4" name="PA_矩形 2">
            <a:extLst>
              <a:ext uri="{FF2B5EF4-FFF2-40B4-BE49-F238E27FC236}">
                <a16:creationId xmlns:a16="http://schemas.microsoft.com/office/drawing/2014/main" xmlns="" id="{FF1F9F11-E6CA-447A-A1F2-0A4D12AA0A1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636587" y="613591"/>
            <a:ext cx="6275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Exquisite Office PowerPoint templates come from  design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62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00105C52-D02B-4128-A83B-D8E740AC879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1" y="0"/>
            <a:ext cx="1636587" cy="890588"/>
          </a:xfrm>
          <a:prstGeom prst="rect">
            <a:avLst/>
          </a:prstGeom>
        </p:spPr>
      </p:pic>
      <p:sp>
        <p:nvSpPr>
          <p:cNvPr id="3" name="PA_矩形 1">
            <a:extLst>
              <a:ext uri="{FF2B5EF4-FFF2-40B4-BE49-F238E27FC236}">
                <a16:creationId xmlns:a16="http://schemas.microsoft.com/office/drawing/2014/main" xmlns="" id="{8292B1EC-7B70-458A-9F31-B538B1CE0AF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636587" y="213479"/>
            <a:ext cx="5168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pc="300" dirty="0">
                <a:solidFill>
                  <a:schemeClr val="accent1"/>
                </a:solidFill>
                <a:latin typeface="+mj-ea"/>
                <a:ea typeface="+mj-ea"/>
              </a:rPr>
              <a:t>二、工作目标展示</a:t>
            </a:r>
          </a:p>
        </p:txBody>
      </p:sp>
      <p:sp>
        <p:nvSpPr>
          <p:cNvPr id="4" name="PA_矩形 2">
            <a:extLst>
              <a:ext uri="{FF2B5EF4-FFF2-40B4-BE49-F238E27FC236}">
                <a16:creationId xmlns:a16="http://schemas.microsoft.com/office/drawing/2014/main" xmlns="" id="{E1C59306-8317-4D62-BFC6-4E2DFA021E2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636587" y="613591"/>
            <a:ext cx="6275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Exquisite Office PowerPoint templates come from  design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1248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87409CE7-A901-4EF8-96DC-ADCBCD18612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1" y="0"/>
            <a:ext cx="1636587" cy="890588"/>
          </a:xfrm>
          <a:prstGeom prst="rect">
            <a:avLst/>
          </a:prstGeom>
        </p:spPr>
      </p:pic>
      <p:sp>
        <p:nvSpPr>
          <p:cNvPr id="3" name="PA_矩形 1">
            <a:extLst>
              <a:ext uri="{FF2B5EF4-FFF2-40B4-BE49-F238E27FC236}">
                <a16:creationId xmlns:a16="http://schemas.microsoft.com/office/drawing/2014/main" xmlns="" id="{EB898FAB-1680-4C87-98DB-C088E67855C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636587" y="213479"/>
            <a:ext cx="5168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pc="300" dirty="0">
                <a:solidFill>
                  <a:schemeClr val="accent1"/>
                </a:solidFill>
                <a:latin typeface="+mj-ea"/>
                <a:ea typeface="+mj-ea"/>
              </a:rPr>
              <a:t>三、工作措施实施</a:t>
            </a:r>
          </a:p>
        </p:txBody>
      </p:sp>
      <p:sp>
        <p:nvSpPr>
          <p:cNvPr id="4" name="PA_矩形 2">
            <a:extLst>
              <a:ext uri="{FF2B5EF4-FFF2-40B4-BE49-F238E27FC236}">
                <a16:creationId xmlns:a16="http://schemas.microsoft.com/office/drawing/2014/main" xmlns="" id="{BF6181F9-2561-4CC8-A896-8F92F6D24FE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636587" y="613591"/>
            <a:ext cx="6275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Exquisite Office PowerPoint templates come from  design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22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CE1A6C9E-251C-45E4-98DD-902838BDC04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1" y="0"/>
            <a:ext cx="1636587" cy="890588"/>
          </a:xfrm>
          <a:prstGeom prst="rect">
            <a:avLst/>
          </a:prstGeom>
        </p:spPr>
      </p:pic>
      <p:sp>
        <p:nvSpPr>
          <p:cNvPr id="3" name="PA_矩形 1">
            <a:extLst>
              <a:ext uri="{FF2B5EF4-FFF2-40B4-BE49-F238E27FC236}">
                <a16:creationId xmlns:a16="http://schemas.microsoft.com/office/drawing/2014/main" xmlns="" id="{B82C7653-0212-48F7-85F0-72A4B8E8D56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636587" y="213479"/>
            <a:ext cx="5168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pc="300" dirty="0">
                <a:solidFill>
                  <a:schemeClr val="accent1"/>
                </a:solidFill>
                <a:latin typeface="+mj-ea"/>
                <a:ea typeface="+mj-ea"/>
              </a:rPr>
              <a:t>四、工作具体要求</a:t>
            </a:r>
          </a:p>
        </p:txBody>
      </p:sp>
      <p:sp>
        <p:nvSpPr>
          <p:cNvPr id="4" name="PA_矩形 2">
            <a:extLst>
              <a:ext uri="{FF2B5EF4-FFF2-40B4-BE49-F238E27FC236}">
                <a16:creationId xmlns:a16="http://schemas.microsoft.com/office/drawing/2014/main" xmlns="" id="{7C0A3C72-EDA9-41C4-AEE2-3620D7DCC17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636587" y="613591"/>
            <a:ext cx="6275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Exquisite Office PowerPoint templates come from  design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638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21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70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98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7" r:id="rId3"/>
    <p:sldLayoutId id="2147483672" r:id="rId4"/>
    <p:sldLayoutId id="2147483683" r:id="rId5"/>
    <p:sldLayoutId id="2147483684" r:id="rId6"/>
    <p:sldLayoutId id="2147483685" r:id="rId7"/>
    <p:sldLayoutId id="2147483686" r:id="rId8"/>
    <p:sldLayoutId id="2147483682" r:id="rId9"/>
    <p:sldLayoutId id="2147483678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4" r:id="rId16"/>
    <p:sldLayoutId id="2147483695" r:id="rId17"/>
    <p:sldLayoutId id="2147483696" r:id="rId18"/>
    <p:sldLayoutId id="2147483692" r:id="rId19"/>
    <p:sldLayoutId id="2147483693" r:id="rId20"/>
  </p:sldLayoutIdLst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96EF7-1439-45CE-9EE5-AED34264EE5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5B176-843A-4A9C-9501-3C5A3C0A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90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Relationship Id="rId4" Type="http://schemas.openxmlformats.org/officeDocument/2006/relationships/image" Target="file:///\\10.10.88.11\&#29702;&#31185;&#25945;&#23398;&#36164;&#28304;&#24211;\&#21270;&#23398;\&#40654;&#23569;&#39062;\&#24352;&#29618;&#29992;\&#25171;&#21360;\A121.TI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2.vml"/><Relationship Id="rId6" Type="http://schemas.openxmlformats.org/officeDocument/2006/relationships/slide" Target="slide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Relationship Id="rId4" Type="http://schemas.openxmlformats.org/officeDocument/2006/relationships/image" Target="file:///\\10.10.88.11\&#29702;&#31185;&#25945;&#23398;&#36164;&#28304;&#24211;\&#21270;&#23398;\&#40654;&#23569;&#39062;\&#24352;&#29618;&#29992;\&#25171;&#21360;\A122.TI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Relationship Id="rId6" Type="http://schemas.openxmlformats.org/officeDocument/2006/relationships/image" Target="file:///\\10.10.88.11\&#29702;&#31185;&#25945;&#23398;&#36164;&#28304;&#24211;\&#21270;&#23398;\&#40654;&#23569;&#39062;\&#24352;&#29618;&#29992;\&#25171;&#21360;\A126.TIF" TargetMode="External"/><Relationship Id="rId5" Type="http://schemas.openxmlformats.org/officeDocument/2006/relationships/image" Target="../media/image25.png"/><Relationship Id="rId4" Type="http://schemas.openxmlformats.org/officeDocument/2006/relationships/image" Target="file:///\\10.10.88.11\&#29702;&#31185;&#25945;&#23398;&#36164;&#28304;&#24211;\&#21270;&#23398;\&#40654;&#23569;&#39062;\&#24352;&#29618;&#29992;\&#25171;&#21360;\A125.TI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.png"/><Relationship Id="rId7" Type="http://schemas.openxmlformats.org/officeDocument/2006/relationships/image" Target="../media/image33.wmf"/><Relationship Id="rId12" Type="http://schemas.openxmlformats.org/officeDocument/2006/relationships/image" Target="../media/image36.png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3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Relationship Id="rId6" Type="http://schemas.openxmlformats.org/officeDocument/2006/relationships/image" Target="file:///\\10.10.88.11\&#29702;&#31185;&#25945;&#23398;&#36164;&#28304;&#24211;\&#21270;&#23398;\&#40654;&#23569;&#39062;\&#24352;&#29618;&#29992;\&#25171;&#21360;\A119.TIF" TargetMode="External"/><Relationship Id="rId5" Type="http://schemas.openxmlformats.org/officeDocument/2006/relationships/image" Target="../media/image6.png"/><Relationship Id="rId4" Type="http://schemas.openxmlformats.org/officeDocument/2006/relationships/image" Target="file:///\\10.10.88.11\&#29702;&#31185;&#25945;&#23398;&#36164;&#28304;&#24211;\&#21270;&#23398;\&#40654;&#23569;&#39062;\&#24352;&#29618;&#29992;\&#25171;&#21360;\A118.TI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Relationship Id="rId5" Type="http://schemas.openxmlformats.org/officeDocument/2006/relationships/image" Target="file:///\\10.10.88.11\&#29702;&#31185;&#25945;&#23398;&#36164;&#28304;&#24211;\&#21270;&#23398;\&#40654;&#23569;&#39062;\&#24352;&#29618;&#29992;\&#25171;&#21360;\A110.TIF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3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\\10.10.88.11\&#29702;&#31185;&#25945;&#23398;&#36164;&#28304;&#24211;\&#21270;&#23398;\&#40654;&#23569;&#39062;\&#24352;&#29618;&#29992;\&#25171;&#21360;\A120.TI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07FAB04-312F-4C92-AA42-93966F3B0BA3}"/>
              </a:ext>
            </a:extLst>
          </p:cNvPr>
          <p:cNvSpPr/>
          <p:nvPr/>
        </p:nvSpPr>
        <p:spPr>
          <a:xfrm>
            <a:off x="2114549" y="3146870"/>
            <a:ext cx="7962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Sarasa Mono CL Extralight" pitchFamily="49" charset="-120"/>
                <a:ea typeface="Sarasa Mono CL Extralight" pitchFamily="49" charset="-120"/>
              </a:rPr>
              <a:t>编译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Sarasa Mono CL Extralight" pitchFamily="49" charset="-120"/>
                <a:ea typeface="Sarasa Mono CL Extralight" pitchFamily="49" charset="-120"/>
              </a:rPr>
              <a:t>原理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Sarasa Mono CL Extralight" pitchFamily="49" charset="-120"/>
                <a:ea typeface="Sarasa Mono CL Extralight" pitchFamily="49" charset="-120"/>
              </a:rPr>
              <a:t>SICP 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Sarasa Mono CL Extralight" pitchFamily="49" charset="-120"/>
                <a:ea typeface="Sarasa Mono CL Extralight" pitchFamily="49" charset="-120"/>
              </a:rPr>
              <a:t>读后感？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Sarasa Mono CL Extralight" pitchFamily="49" charset="-120"/>
              <a:ea typeface="Sarasa Mono CL Extralight" pitchFamily="49" charset="-120"/>
            </a:endParaRPr>
          </a:p>
        </p:txBody>
      </p:sp>
      <p:grpSp>
        <p:nvGrpSpPr>
          <p:cNvPr id="13" name="PA_组合 12">
            <a:extLst>
              <a:ext uri="{FF2B5EF4-FFF2-40B4-BE49-F238E27FC236}">
                <a16:creationId xmlns:a16="http://schemas.microsoft.com/office/drawing/2014/main" xmlns="" id="{C647F0F0-111A-4FE8-80D8-C77B9D40E19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857479" y="4346424"/>
            <a:ext cx="540395" cy="540394"/>
            <a:chOff x="7489371" y="4542971"/>
            <a:chExt cx="711200" cy="71120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xmlns="" id="{86E8D332-C838-4B15-BD05-D57123FD90DA}"/>
                </a:ext>
              </a:extLst>
            </p:cNvPr>
            <p:cNvSpPr/>
            <p:nvPr/>
          </p:nvSpPr>
          <p:spPr>
            <a:xfrm>
              <a:off x="7489371" y="4542971"/>
              <a:ext cx="711200" cy="711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8">
              <a:extLst>
                <a:ext uri="{FF2B5EF4-FFF2-40B4-BE49-F238E27FC236}">
                  <a16:creationId xmlns:a16="http://schemas.microsoft.com/office/drawing/2014/main" xmlns="" id="{5261A824-1B4B-4666-9DD9-464A34C8158E}"/>
                </a:ext>
              </a:extLst>
            </p:cNvPr>
            <p:cNvSpPr/>
            <p:nvPr/>
          </p:nvSpPr>
          <p:spPr>
            <a:xfrm>
              <a:off x="7649029" y="4739974"/>
              <a:ext cx="391884" cy="317194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6" name="PA_组合 15">
            <a:extLst>
              <a:ext uri="{FF2B5EF4-FFF2-40B4-BE49-F238E27FC236}">
                <a16:creationId xmlns:a16="http://schemas.microsoft.com/office/drawing/2014/main" xmlns="" id="{6ED3617F-2AF4-4E27-8D99-CDC7CE9F34E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825803" y="4346424"/>
            <a:ext cx="540395" cy="540394"/>
            <a:chOff x="8638974" y="4542971"/>
            <a:chExt cx="711200" cy="7112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F2DB3E9A-73FA-40C4-8238-464131ECB3AB}"/>
                </a:ext>
              </a:extLst>
            </p:cNvPr>
            <p:cNvSpPr/>
            <p:nvPr/>
          </p:nvSpPr>
          <p:spPr>
            <a:xfrm>
              <a:off x="8638974" y="4542971"/>
              <a:ext cx="711200" cy="711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9">
              <a:extLst>
                <a:ext uri="{FF2B5EF4-FFF2-40B4-BE49-F238E27FC236}">
                  <a16:creationId xmlns:a16="http://schemas.microsoft.com/office/drawing/2014/main" xmlns="" id="{C4D81EB3-6B64-487B-ACA9-A21C545C91EB}"/>
                </a:ext>
              </a:extLst>
            </p:cNvPr>
            <p:cNvSpPr/>
            <p:nvPr/>
          </p:nvSpPr>
          <p:spPr>
            <a:xfrm>
              <a:off x="8798632" y="4702918"/>
              <a:ext cx="391884" cy="391305"/>
            </a:xfrm>
            <a:custGeom>
              <a:avLst/>
              <a:gdLst>
                <a:gd name="connsiteX0" fmla="*/ 414666 w 606487"/>
                <a:gd name="connsiteY0" fmla="*/ 244368 h 605592"/>
                <a:gd name="connsiteX1" fmla="*/ 440469 w 606487"/>
                <a:gd name="connsiteY1" fmla="*/ 270042 h 605592"/>
                <a:gd name="connsiteX2" fmla="*/ 440469 w 606487"/>
                <a:gd name="connsiteY2" fmla="*/ 381912 h 605592"/>
                <a:gd name="connsiteX3" fmla="*/ 414666 w 606487"/>
                <a:gd name="connsiteY3" fmla="*/ 407586 h 605592"/>
                <a:gd name="connsiteX4" fmla="*/ 388956 w 606487"/>
                <a:gd name="connsiteY4" fmla="*/ 381912 h 605592"/>
                <a:gd name="connsiteX5" fmla="*/ 388956 w 606487"/>
                <a:gd name="connsiteY5" fmla="*/ 270042 h 605592"/>
                <a:gd name="connsiteX6" fmla="*/ 414666 w 606487"/>
                <a:gd name="connsiteY6" fmla="*/ 244368 h 605592"/>
                <a:gd name="connsiteX7" fmla="*/ 302702 w 606487"/>
                <a:gd name="connsiteY7" fmla="*/ 167240 h 605592"/>
                <a:gd name="connsiteX8" fmla="*/ 328412 w 606487"/>
                <a:gd name="connsiteY8" fmla="*/ 192915 h 605592"/>
                <a:gd name="connsiteX9" fmla="*/ 328412 w 606487"/>
                <a:gd name="connsiteY9" fmla="*/ 381911 h 605592"/>
                <a:gd name="connsiteX10" fmla="*/ 302702 w 606487"/>
                <a:gd name="connsiteY10" fmla="*/ 407586 h 605592"/>
                <a:gd name="connsiteX11" fmla="*/ 276899 w 606487"/>
                <a:gd name="connsiteY11" fmla="*/ 381911 h 605592"/>
                <a:gd name="connsiteX12" fmla="*/ 276899 w 606487"/>
                <a:gd name="connsiteY12" fmla="*/ 192915 h 605592"/>
                <a:gd name="connsiteX13" fmla="*/ 302702 w 606487"/>
                <a:gd name="connsiteY13" fmla="*/ 167240 h 605592"/>
                <a:gd name="connsiteX14" fmla="*/ 190632 w 606487"/>
                <a:gd name="connsiteY14" fmla="*/ 107965 h 605592"/>
                <a:gd name="connsiteX15" fmla="*/ 216353 w 606487"/>
                <a:gd name="connsiteY15" fmla="*/ 133737 h 605592"/>
                <a:gd name="connsiteX16" fmla="*/ 216353 w 606487"/>
                <a:gd name="connsiteY16" fmla="*/ 381907 h 605592"/>
                <a:gd name="connsiteX17" fmla="*/ 190632 w 606487"/>
                <a:gd name="connsiteY17" fmla="*/ 407586 h 605592"/>
                <a:gd name="connsiteX18" fmla="*/ 164911 w 606487"/>
                <a:gd name="connsiteY18" fmla="*/ 381907 h 605592"/>
                <a:gd name="connsiteX19" fmla="*/ 164911 w 606487"/>
                <a:gd name="connsiteY19" fmla="*/ 133737 h 605592"/>
                <a:gd name="connsiteX20" fmla="*/ 190632 w 606487"/>
                <a:gd name="connsiteY20" fmla="*/ 107965 h 605592"/>
                <a:gd name="connsiteX21" fmla="*/ 86256 w 606487"/>
                <a:gd name="connsiteY21" fmla="*/ 51447 h 605592"/>
                <a:gd name="connsiteX22" fmla="*/ 86256 w 606487"/>
                <a:gd name="connsiteY22" fmla="*/ 464229 h 605592"/>
                <a:gd name="connsiteX23" fmla="*/ 517724 w 606487"/>
                <a:gd name="connsiteY23" fmla="*/ 464229 h 605592"/>
                <a:gd name="connsiteX24" fmla="*/ 517724 w 606487"/>
                <a:gd name="connsiteY24" fmla="*/ 51447 h 605592"/>
                <a:gd name="connsiteX25" fmla="*/ 25719 w 606487"/>
                <a:gd name="connsiteY25" fmla="*/ 0 h 605592"/>
                <a:gd name="connsiteX26" fmla="*/ 580861 w 606487"/>
                <a:gd name="connsiteY26" fmla="*/ 0 h 605592"/>
                <a:gd name="connsiteX27" fmla="*/ 606487 w 606487"/>
                <a:gd name="connsiteY27" fmla="*/ 25677 h 605592"/>
                <a:gd name="connsiteX28" fmla="*/ 579468 w 606487"/>
                <a:gd name="connsiteY28" fmla="*/ 51447 h 605592"/>
                <a:gd name="connsiteX29" fmla="*/ 569162 w 606487"/>
                <a:gd name="connsiteY29" fmla="*/ 51447 h 605592"/>
                <a:gd name="connsiteX30" fmla="*/ 569162 w 606487"/>
                <a:gd name="connsiteY30" fmla="*/ 488608 h 605592"/>
                <a:gd name="connsiteX31" fmla="*/ 543443 w 606487"/>
                <a:gd name="connsiteY31" fmla="*/ 514285 h 605592"/>
                <a:gd name="connsiteX32" fmla="*/ 476499 w 606487"/>
                <a:gd name="connsiteY32" fmla="*/ 514285 h 605592"/>
                <a:gd name="connsiteX33" fmla="*/ 476499 w 606487"/>
                <a:gd name="connsiteY33" fmla="*/ 579915 h 605592"/>
                <a:gd name="connsiteX34" fmla="*/ 450687 w 606487"/>
                <a:gd name="connsiteY34" fmla="*/ 605592 h 605592"/>
                <a:gd name="connsiteX35" fmla="*/ 424968 w 606487"/>
                <a:gd name="connsiteY35" fmla="*/ 579915 h 605592"/>
                <a:gd name="connsiteX36" fmla="*/ 424968 w 606487"/>
                <a:gd name="connsiteY36" fmla="*/ 514285 h 605592"/>
                <a:gd name="connsiteX37" fmla="*/ 180219 w 606487"/>
                <a:gd name="connsiteY37" fmla="*/ 514285 h 605592"/>
                <a:gd name="connsiteX38" fmla="*/ 180219 w 606487"/>
                <a:gd name="connsiteY38" fmla="*/ 579915 h 605592"/>
                <a:gd name="connsiteX39" fmla="*/ 154500 w 606487"/>
                <a:gd name="connsiteY39" fmla="*/ 605592 h 605592"/>
                <a:gd name="connsiteX40" fmla="*/ 128688 w 606487"/>
                <a:gd name="connsiteY40" fmla="*/ 579915 h 605592"/>
                <a:gd name="connsiteX41" fmla="*/ 128688 w 606487"/>
                <a:gd name="connsiteY41" fmla="*/ 514285 h 605592"/>
                <a:gd name="connsiteX42" fmla="*/ 61744 w 606487"/>
                <a:gd name="connsiteY42" fmla="*/ 514285 h 605592"/>
                <a:gd name="connsiteX43" fmla="*/ 36025 w 606487"/>
                <a:gd name="connsiteY43" fmla="*/ 488608 h 605592"/>
                <a:gd name="connsiteX44" fmla="*/ 36025 w 606487"/>
                <a:gd name="connsiteY44" fmla="*/ 51447 h 605592"/>
                <a:gd name="connsiteX45" fmla="*/ 25719 w 606487"/>
                <a:gd name="connsiteY45" fmla="*/ 51447 h 605592"/>
                <a:gd name="connsiteX46" fmla="*/ 0 w 606487"/>
                <a:gd name="connsiteY46" fmla="*/ 25677 h 605592"/>
                <a:gd name="connsiteX47" fmla="*/ 25719 w 606487"/>
                <a:gd name="connsiteY47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6487" h="605592">
                  <a:moveTo>
                    <a:pt x="414666" y="244368"/>
                  </a:moveTo>
                  <a:cubicBezTo>
                    <a:pt x="428774" y="244368"/>
                    <a:pt x="440469" y="255954"/>
                    <a:pt x="440469" y="270042"/>
                  </a:cubicBezTo>
                  <a:lnTo>
                    <a:pt x="440469" y="381912"/>
                  </a:lnTo>
                  <a:cubicBezTo>
                    <a:pt x="439170" y="396000"/>
                    <a:pt x="428774" y="407586"/>
                    <a:pt x="414666" y="407586"/>
                  </a:cubicBezTo>
                  <a:cubicBezTo>
                    <a:pt x="400465" y="407586"/>
                    <a:pt x="388956" y="396000"/>
                    <a:pt x="388956" y="381912"/>
                  </a:cubicBezTo>
                  <a:lnTo>
                    <a:pt x="388956" y="270042"/>
                  </a:lnTo>
                  <a:cubicBezTo>
                    <a:pt x="388956" y="255954"/>
                    <a:pt x="400558" y="244368"/>
                    <a:pt x="414666" y="244368"/>
                  </a:cubicBezTo>
                  <a:close/>
                  <a:moveTo>
                    <a:pt x="302702" y="167240"/>
                  </a:moveTo>
                  <a:cubicBezTo>
                    <a:pt x="316810" y="167240"/>
                    <a:pt x="328412" y="178826"/>
                    <a:pt x="328412" y="192915"/>
                  </a:cubicBezTo>
                  <a:lnTo>
                    <a:pt x="328412" y="381911"/>
                  </a:lnTo>
                  <a:cubicBezTo>
                    <a:pt x="328412" y="396000"/>
                    <a:pt x="316810" y="407586"/>
                    <a:pt x="302702" y="407586"/>
                  </a:cubicBezTo>
                  <a:cubicBezTo>
                    <a:pt x="288408" y="407586"/>
                    <a:pt x="276899" y="396000"/>
                    <a:pt x="276899" y="381911"/>
                  </a:cubicBezTo>
                  <a:lnTo>
                    <a:pt x="276899" y="192915"/>
                  </a:lnTo>
                  <a:cubicBezTo>
                    <a:pt x="276899" y="178826"/>
                    <a:pt x="288594" y="167240"/>
                    <a:pt x="302702" y="167240"/>
                  </a:cubicBezTo>
                  <a:close/>
                  <a:moveTo>
                    <a:pt x="190632" y="107965"/>
                  </a:moveTo>
                  <a:cubicBezTo>
                    <a:pt x="204746" y="107965"/>
                    <a:pt x="216353" y="119646"/>
                    <a:pt x="216353" y="133737"/>
                  </a:cubicBezTo>
                  <a:lnTo>
                    <a:pt x="216353" y="381907"/>
                  </a:lnTo>
                  <a:cubicBezTo>
                    <a:pt x="216353" y="395998"/>
                    <a:pt x="204746" y="407586"/>
                    <a:pt x="190632" y="407586"/>
                  </a:cubicBezTo>
                  <a:cubicBezTo>
                    <a:pt x="176425" y="407586"/>
                    <a:pt x="164911" y="395998"/>
                    <a:pt x="164911" y="381907"/>
                  </a:cubicBezTo>
                  <a:lnTo>
                    <a:pt x="164911" y="133737"/>
                  </a:lnTo>
                  <a:cubicBezTo>
                    <a:pt x="164911" y="119646"/>
                    <a:pt x="176518" y="107965"/>
                    <a:pt x="190632" y="107965"/>
                  </a:cubicBezTo>
                  <a:close/>
                  <a:moveTo>
                    <a:pt x="86256" y="51447"/>
                  </a:moveTo>
                  <a:lnTo>
                    <a:pt x="86256" y="464229"/>
                  </a:lnTo>
                  <a:lnTo>
                    <a:pt x="517724" y="464229"/>
                  </a:lnTo>
                  <a:lnTo>
                    <a:pt x="517724" y="51447"/>
                  </a:lnTo>
                  <a:close/>
                  <a:moveTo>
                    <a:pt x="25719" y="0"/>
                  </a:moveTo>
                  <a:lnTo>
                    <a:pt x="580861" y="0"/>
                  </a:lnTo>
                  <a:cubicBezTo>
                    <a:pt x="594974" y="0"/>
                    <a:pt x="606580" y="11587"/>
                    <a:pt x="606487" y="25677"/>
                  </a:cubicBezTo>
                  <a:cubicBezTo>
                    <a:pt x="606487" y="39767"/>
                    <a:pt x="593581" y="51447"/>
                    <a:pt x="579468" y="51447"/>
                  </a:cubicBezTo>
                  <a:lnTo>
                    <a:pt x="569162" y="51447"/>
                  </a:lnTo>
                  <a:lnTo>
                    <a:pt x="569162" y="488608"/>
                  </a:lnTo>
                  <a:cubicBezTo>
                    <a:pt x="569162" y="503996"/>
                    <a:pt x="557556" y="514285"/>
                    <a:pt x="543443" y="514285"/>
                  </a:cubicBezTo>
                  <a:lnTo>
                    <a:pt x="476499" y="514285"/>
                  </a:lnTo>
                  <a:lnTo>
                    <a:pt x="476499" y="579915"/>
                  </a:lnTo>
                  <a:cubicBezTo>
                    <a:pt x="476499" y="594005"/>
                    <a:pt x="464800" y="605592"/>
                    <a:pt x="450687" y="605592"/>
                  </a:cubicBezTo>
                  <a:cubicBezTo>
                    <a:pt x="436574" y="605592"/>
                    <a:pt x="424968" y="594005"/>
                    <a:pt x="424968" y="579915"/>
                  </a:cubicBezTo>
                  <a:lnTo>
                    <a:pt x="424968" y="514285"/>
                  </a:lnTo>
                  <a:lnTo>
                    <a:pt x="180219" y="514285"/>
                  </a:lnTo>
                  <a:lnTo>
                    <a:pt x="180219" y="579915"/>
                  </a:lnTo>
                  <a:cubicBezTo>
                    <a:pt x="180219" y="594005"/>
                    <a:pt x="168613" y="605592"/>
                    <a:pt x="154500" y="605592"/>
                  </a:cubicBezTo>
                  <a:cubicBezTo>
                    <a:pt x="140387" y="605592"/>
                    <a:pt x="128688" y="594005"/>
                    <a:pt x="128688" y="579915"/>
                  </a:cubicBezTo>
                  <a:lnTo>
                    <a:pt x="128688" y="514285"/>
                  </a:lnTo>
                  <a:lnTo>
                    <a:pt x="61744" y="514285"/>
                  </a:lnTo>
                  <a:cubicBezTo>
                    <a:pt x="47631" y="514285"/>
                    <a:pt x="36025" y="502698"/>
                    <a:pt x="36025" y="488608"/>
                  </a:cubicBezTo>
                  <a:lnTo>
                    <a:pt x="36025" y="51447"/>
                  </a:lnTo>
                  <a:lnTo>
                    <a:pt x="25719" y="51447"/>
                  </a:lnTo>
                  <a:cubicBezTo>
                    <a:pt x="11606" y="51447"/>
                    <a:pt x="0" y="39767"/>
                    <a:pt x="0" y="25677"/>
                  </a:cubicBezTo>
                  <a:cubicBezTo>
                    <a:pt x="0" y="11587"/>
                    <a:pt x="11606" y="0"/>
                    <a:pt x="257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9" name="PA_组合 18">
            <a:extLst>
              <a:ext uri="{FF2B5EF4-FFF2-40B4-BE49-F238E27FC236}">
                <a16:creationId xmlns:a16="http://schemas.microsoft.com/office/drawing/2014/main" xmlns="" id="{EA5ADA46-5392-4595-8FEB-A6BE3000EC2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794128" y="4346424"/>
            <a:ext cx="540395" cy="540394"/>
            <a:chOff x="9788577" y="4542971"/>
            <a:chExt cx="711200" cy="71120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xmlns="" id="{70DF12ED-B203-4144-BD39-A7BDE3280DF2}"/>
                </a:ext>
              </a:extLst>
            </p:cNvPr>
            <p:cNvSpPr/>
            <p:nvPr/>
          </p:nvSpPr>
          <p:spPr>
            <a:xfrm>
              <a:off x="9788577" y="4542971"/>
              <a:ext cx="711200" cy="711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10">
              <a:extLst>
                <a:ext uri="{FF2B5EF4-FFF2-40B4-BE49-F238E27FC236}">
                  <a16:creationId xmlns:a16="http://schemas.microsoft.com/office/drawing/2014/main" xmlns="" id="{BDE3E66F-ECA5-465F-8C99-ECE217864493}"/>
                </a:ext>
              </a:extLst>
            </p:cNvPr>
            <p:cNvSpPr/>
            <p:nvPr/>
          </p:nvSpPr>
          <p:spPr>
            <a:xfrm>
              <a:off x="9948235" y="4702925"/>
              <a:ext cx="391884" cy="391292"/>
            </a:xfrm>
            <a:custGeom>
              <a:avLst/>
              <a:gdLst>
                <a:gd name="connsiteX0" fmla="*/ 303775 w 607639"/>
                <a:gd name="connsiteY0" fmla="*/ 525007 h 606722"/>
                <a:gd name="connsiteX1" fmla="*/ 315710 w 607639"/>
                <a:gd name="connsiteY1" fmla="*/ 536902 h 606722"/>
                <a:gd name="connsiteX2" fmla="*/ 315710 w 607639"/>
                <a:gd name="connsiteY2" fmla="*/ 552347 h 606722"/>
                <a:gd name="connsiteX3" fmla="*/ 303775 w 607639"/>
                <a:gd name="connsiteY3" fmla="*/ 564241 h 606722"/>
                <a:gd name="connsiteX4" fmla="*/ 291929 w 607639"/>
                <a:gd name="connsiteY4" fmla="*/ 552347 h 606722"/>
                <a:gd name="connsiteX5" fmla="*/ 291929 w 607639"/>
                <a:gd name="connsiteY5" fmla="*/ 536902 h 606722"/>
                <a:gd name="connsiteX6" fmla="*/ 303775 w 607639"/>
                <a:gd name="connsiteY6" fmla="*/ 525007 h 606722"/>
                <a:gd name="connsiteX7" fmla="*/ 429885 w 607639"/>
                <a:gd name="connsiteY7" fmla="*/ 509483 h 606722"/>
                <a:gd name="connsiteX8" fmla="*/ 441811 w 607639"/>
                <a:gd name="connsiteY8" fmla="*/ 521409 h 606722"/>
                <a:gd name="connsiteX9" fmla="*/ 429885 w 607639"/>
                <a:gd name="connsiteY9" fmla="*/ 533335 h 606722"/>
                <a:gd name="connsiteX10" fmla="*/ 417959 w 607639"/>
                <a:gd name="connsiteY10" fmla="*/ 521409 h 606722"/>
                <a:gd name="connsiteX11" fmla="*/ 429885 w 607639"/>
                <a:gd name="connsiteY11" fmla="*/ 509483 h 606722"/>
                <a:gd name="connsiteX12" fmla="*/ 177720 w 607639"/>
                <a:gd name="connsiteY12" fmla="*/ 509483 h 606722"/>
                <a:gd name="connsiteX13" fmla="*/ 189611 w 607639"/>
                <a:gd name="connsiteY13" fmla="*/ 521409 h 606722"/>
                <a:gd name="connsiteX14" fmla="*/ 177720 w 607639"/>
                <a:gd name="connsiteY14" fmla="*/ 533335 h 606722"/>
                <a:gd name="connsiteX15" fmla="*/ 165829 w 607639"/>
                <a:gd name="connsiteY15" fmla="*/ 521409 h 606722"/>
                <a:gd name="connsiteX16" fmla="*/ 177720 w 607639"/>
                <a:gd name="connsiteY16" fmla="*/ 509483 h 606722"/>
                <a:gd name="connsiteX17" fmla="*/ 522185 w 607639"/>
                <a:gd name="connsiteY17" fmla="*/ 417324 h 606722"/>
                <a:gd name="connsiteX18" fmla="*/ 534111 w 607639"/>
                <a:gd name="connsiteY18" fmla="*/ 429250 h 606722"/>
                <a:gd name="connsiteX19" fmla="*/ 522185 w 607639"/>
                <a:gd name="connsiteY19" fmla="*/ 441176 h 606722"/>
                <a:gd name="connsiteX20" fmla="*/ 510259 w 607639"/>
                <a:gd name="connsiteY20" fmla="*/ 429250 h 606722"/>
                <a:gd name="connsiteX21" fmla="*/ 522185 w 607639"/>
                <a:gd name="connsiteY21" fmla="*/ 417324 h 606722"/>
                <a:gd name="connsiteX22" fmla="*/ 85420 w 607639"/>
                <a:gd name="connsiteY22" fmla="*/ 417324 h 606722"/>
                <a:gd name="connsiteX23" fmla="*/ 97311 w 607639"/>
                <a:gd name="connsiteY23" fmla="*/ 429250 h 606722"/>
                <a:gd name="connsiteX24" fmla="*/ 85420 w 607639"/>
                <a:gd name="connsiteY24" fmla="*/ 441176 h 606722"/>
                <a:gd name="connsiteX25" fmla="*/ 73529 w 607639"/>
                <a:gd name="connsiteY25" fmla="*/ 429250 h 606722"/>
                <a:gd name="connsiteX26" fmla="*/ 85420 w 607639"/>
                <a:gd name="connsiteY26" fmla="*/ 417324 h 606722"/>
                <a:gd name="connsiteX27" fmla="*/ 537643 w 607639"/>
                <a:gd name="connsiteY27" fmla="*/ 291506 h 606722"/>
                <a:gd name="connsiteX28" fmla="*/ 555628 w 607639"/>
                <a:gd name="connsiteY28" fmla="*/ 291506 h 606722"/>
                <a:gd name="connsiteX29" fmla="*/ 567558 w 607639"/>
                <a:gd name="connsiteY29" fmla="*/ 303316 h 606722"/>
                <a:gd name="connsiteX30" fmla="*/ 555628 w 607639"/>
                <a:gd name="connsiteY30" fmla="*/ 315216 h 606722"/>
                <a:gd name="connsiteX31" fmla="*/ 537643 w 607639"/>
                <a:gd name="connsiteY31" fmla="*/ 315216 h 606722"/>
                <a:gd name="connsiteX32" fmla="*/ 525713 w 607639"/>
                <a:gd name="connsiteY32" fmla="*/ 303316 h 606722"/>
                <a:gd name="connsiteX33" fmla="*/ 537643 w 607639"/>
                <a:gd name="connsiteY33" fmla="*/ 291506 h 606722"/>
                <a:gd name="connsiteX34" fmla="*/ 51991 w 607639"/>
                <a:gd name="connsiteY34" fmla="*/ 291506 h 606722"/>
                <a:gd name="connsiteX35" fmla="*/ 69946 w 607639"/>
                <a:gd name="connsiteY35" fmla="*/ 291506 h 606722"/>
                <a:gd name="connsiteX36" fmla="*/ 81856 w 607639"/>
                <a:gd name="connsiteY36" fmla="*/ 303316 h 606722"/>
                <a:gd name="connsiteX37" fmla="*/ 69946 w 607639"/>
                <a:gd name="connsiteY37" fmla="*/ 315216 h 606722"/>
                <a:gd name="connsiteX38" fmla="*/ 51991 w 607639"/>
                <a:gd name="connsiteY38" fmla="*/ 315216 h 606722"/>
                <a:gd name="connsiteX39" fmla="*/ 40081 w 607639"/>
                <a:gd name="connsiteY39" fmla="*/ 303316 h 606722"/>
                <a:gd name="connsiteX40" fmla="*/ 51991 w 607639"/>
                <a:gd name="connsiteY40" fmla="*/ 291506 h 606722"/>
                <a:gd name="connsiteX41" fmla="*/ 412608 w 607639"/>
                <a:gd name="connsiteY41" fmla="*/ 222096 h 606722"/>
                <a:gd name="connsiteX42" fmla="*/ 345491 w 607639"/>
                <a:gd name="connsiteY42" fmla="*/ 334245 h 606722"/>
                <a:gd name="connsiteX43" fmla="*/ 412608 w 607639"/>
                <a:gd name="connsiteY43" fmla="*/ 334245 h 606722"/>
                <a:gd name="connsiteX44" fmla="*/ 427651 w 607639"/>
                <a:gd name="connsiteY44" fmla="*/ 167533 h 606722"/>
                <a:gd name="connsiteX45" fmla="*/ 436375 w 607639"/>
                <a:gd name="connsiteY45" fmla="*/ 178996 h 606722"/>
                <a:gd name="connsiteX46" fmla="*/ 436375 w 607639"/>
                <a:gd name="connsiteY46" fmla="*/ 334245 h 606722"/>
                <a:gd name="connsiteX47" fmla="*/ 469399 w 607639"/>
                <a:gd name="connsiteY47" fmla="*/ 334245 h 606722"/>
                <a:gd name="connsiteX48" fmla="*/ 481327 w 607639"/>
                <a:gd name="connsiteY48" fmla="*/ 346153 h 606722"/>
                <a:gd name="connsiteX49" fmla="*/ 469399 w 607639"/>
                <a:gd name="connsiteY49" fmla="*/ 357973 h 606722"/>
                <a:gd name="connsiteX50" fmla="*/ 436375 w 607639"/>
                <a:gd name="connsiteY50" fmla="*/ 357973 h 606722"/>
                <a:gd name="connsiteX51" fmla="*/ 436375 w 607639"/>
                <a:gd name="connsiteY51" fmla="*/ 427733 h 606722"/>
                <a:gd name="connsiteX52" fmla="*/ 424536 w 607639"/>
                <a:gd name="connsiteY52" fmla="*/ 439552 h 606722"/>
                <a:gd name="connsiteX53" fmla="*/ 412608 w 607639"/>
                <a:gd name="connsiteY53" fmla="*/ 427733 h 606722"/>
                <a:gd name="connsiteX54" fmla="*/ 412608 w 607639"/>
                <a:gd name="connsiteY54" fmla="*/ 357973 h 606722"/>
                <a:gd name="connsiteX55" fmla="*/ 324573 w 607639"/>
                <a:gd name="connsiteY55" fmla="*/ 357973 h 606722"/>
                <a:gd name="connsiteX56" fmla="*/ 314158 w 607639"/>
                <a:gd name="connsiteY56" fmla="*/ 352019 h 606722"/>
                <a:gd name="connsiteX57" fmla="*/ 314336 w 607639"/>
                <a:gd name="connsiteY57" fmla="*/ 340022 h 606722"/>
                <a:gd name="connsiteX58" fmla="*/ 414299 w 607639"/>
                <a:gd name="connsiteY58" fmla="*/ 172953 h 606722"/>
                <a:gd name="connsiteX59" fmla="*/ 427651 w 607639"/>
                <a:gd name="connsiteY59" fmla="*/ 167533 h 606722"/>
                <a:gd name="connsiteX60" fmla="*/ 216270 w 607639"/>
                <a:gd name="connsiteY60" fmla="*/ 167099 h 606722"/>
                <a:gd name="connsiteX61" fmla="*/ 290518 w 607639"/>
                <a:gd name="connsiteY61" fmla="*/ 241210 h 606722"/>
                <a:gd name="connsiteX62" fmla="*/ 242978 w 607639"/>
                <a:gd name="connsiteY62" fmla="*/ 355754 h 606722"/>
                <a:gd name="connsiteX63" fmla="*/ 182707 w 607639"/>
                <a:gd name="connsiteY63" fmla="*/ 415825 h 606722"/>
                <a:gd name="connsiteX64" fmla="*/ 278588 w 607639"/>
                <a:gd name="connsiteY64" fmla="*/ 415825 h 606722"/>
                <a:gd name="connsiteX65" fmla="*/ 290518 w 607639"/>
                <a:gd name="connsiteY65" fmla="*/ 427734 h 606722"/>
                <a:gd name="connsiteX66" fmla="*/ 278588 w 607639"/>
                <a:gd name="connsiteY66" fmla="*/ 439552 h 606722"/>
                <a:gd name="connsiteX67" fmla="*/ 154040 w 607639"/>
                <a:gd name="connsiteY67" fmla="*/ 439552 h 606722"/>
                <a:gd name="connsiteX68" fmla="*/ 143001 w 607639"/>
                <a:gd name="connsiteY68" fmla="*/ 432265 h 606722"/>
                <a:gd name="connsiteX69" fmla="*/ 145582 w 607639"/>
                <a:gd name="connsiteY69" fmla="*/ 419292 h 606722"/>
                <a:gd name="connsiteX70" fmla="*/ 226152 w 607639"/>
                <a:gd name="connsiteY70" fmla="*/ 338959 h 606722"/>
                <a:gd name="connsiteX71" fmla="*/ 266659 w 607639"/>
                <a:gd name="connsiteY71" fmla="*/ 241210 h 606722"/>
                <a:gd name="connsiteX72" fmla="*/ 216270 w 607639"/>
                <a:gd name="connsiteY72" fmla="*/ 190914 h 606722"/>
                <a:gd name="connsiteX73" fmla="*/ 165880 w 607639"/>
                <a:gd name="connsiteY73" fmla="*/ 241210 h 606722"/>
                <a:gd name="connsiteX74" fmla="*/ 154040 w 607639"/>
                <a:gd name="connsiteY74" fmla="*/ 253029 h 606722"/>
                <a:gd name="connsiteX75" fmla="*/ 142110 w 607639"/>
                <a:gd name="connsiteY75" fmla="*/ 241210 h 606722"/>
                <a:gd name="connsiteX76" fmla="*/ 216270 w 607639"/>
                <a:gd name="connsiteY76" fmla="*/ 167099 h 606722"/>
                <a:gd name="connsiteX77" fmla="*/ 522185 w 607639"/>
                <a:gd name="connsiteY77" fmla="*/ 165547 h 606722"/>
                <a:gd name="connsiteX78" fmla="*/ 534111 w 607639"/>
                <a:gd name="connsiteY78" fmla="*/ 177438 h 606722"/>
                <a:gd name="connsiteX79" fmla="*/ 522185 w 607639"/>
                <a:gd name="connsiteY79" fmla="*/ 189329 h 606722"/>
                <a:gd name="connsiteX80" fmla="*/ 510259 w 607639"/>
                <a:gd name="connsiteY80" fmla="*/ 177438 h 606722"/>
                <a:gd name="connsiteX81" fmla="*/ 522185 w 607639"/>
                <a:gd name="connsiteY81" fmla="*/ 165547 h 606722"/>
                <a:gd name="connsiteX82" fmla="*/ 85420 w 607639"/>
                <a:gd name="connsiteY82" fmla="*/ 165547 h 606722"/>
                <a:gd name="connsiteX83" fmla="*/ 97311 w 607639"/>
                <a:gd name="connsiteY83" fmla="*/ 177438 h 606722"/>
                <a:gd name="connsiteX84" fmla="*/ 85420 w 607639"/>
                <a:gd name="connsiteY84" fmla="*/ 189329 h 606722"/>
                <a:gd name="connsiteX85" fmla="*/ 73529 w 607639"/>
                <a:gd name="connsiteY85" fmla="*/ 177438 h 606722"/>
                <a:gd name="connsiteX86" fmla="*/ 85420 w 607639"/>
                <a:gd name="connsiteY86" fmla="*/ 165547 h 606722"/>
                <a:gd name="connsiteX87" fmla="*/ 429885 w 607639"/>
                <a:gd name="connsiteY87" fmla="*/ 73388 h 606722"/>
                <a:gd name="connsiteX88" fmla="*/ 441811 w 607639"/>
                <a:gd name="connsiteY88" fmla="*/ 85279 h 606722"/>
                <a:gd name="connsiteX89" fmla="*/ 429885 w 607639"/>
                <a:gd name="connsiteY89" fmla="*/ 97170 h 606722"/>
                <a:gd name="connsiteX90" fmla="*/ 417959 w 607639"/>
                <a:gd name="connsiteY90" fmla="*/ 85279 h 606722"/>
                <a:gd name="connsiteX91" fmla="*/ 429885 w 607639"/>
                <a:gd name="connsiteY91" fmla="*/ 73388 h 606722"/>
                <a:gd name="connsiteX92" fmla="*/ 177720 w 607639"/>
                <a:gd name="connsiteY92" fmla="*/ 73388 h 606722"/>
                <a:gd name="connsiteX93" fmla="*/ 189611 w 607639"/>
                <a:gd name="connsiteY93" fmla="*/ 85279 h 606722"/>
                <a:gd name="connsiteX94" fmla="*/ 177720 w 607639"/>
                <a:gd name="connsiteY94" fmla="*/ 97170 h 606722"/>
                <a:gd name="connsiteX95" fmla="*/ 165829 w 607639"/>
                <a:gd name="connsiteY95" fmla="*/ 85279 h 606722"/>
                <a:gd name="connsiteX96" fmla="*/ 177720 w 607639"/>
                <a:gd name="connsiteY96" fmla="*/ 73388 h 606722"/>
                <a:gd name="connsiteX97" fmla="*/ 303775 w 607639"/>
                <a:gd name="connsiteY97" fmla="*/ 42480 h 606722"/>
                <a:gd name="connsiteX98" fmla="*/ 315710 w 607639"/>
                <a:gd name="connsiteY98" fmla="*/ 54396 h 606722"/>
                <a:gd name="connsiteX99" fmla="*/ 315710 w 607639"/>
                <a:gd name="connsiteY99" fmla="*/ 69869 h 606722"/>
                <a:gd name="connsiteX100" fmla="*/ 303775 w 607639"/>
                <a:gd name="connsiteY100" fmla="*/ 81785 h 606722"/>
                <a:gd name="connsiteX101" fmla="*/ 291929 w 607639"/>
                <a:gd name="connsiteY101" fmla="*/ 69869 h 606722"/>
                <a:gd name="connsiteX102" fmla="*/ 291929 w 607639"/>
                <a:gd name="connsiteY102" fmla="*/ 54396 h 606722"/>
                <a:gd name="connsiteX103" fmla="*/ 303775 w 607639"/>
                <a:gd name="connsiteY103" fmla="*/ 42480 h 606722"/>
                <a:gd name="connsiteX104" fmla="*/ 303775 w 607639"/>
                <a:gd name="connsiteY104" fmla="*/ 0 h 606722"/>
                <a:gd name="connsiteX105" fmla="*/ 537058 w 607639"/>
                <a:gd name="connsiteY105" fmla="*/ 108956 h 606722"/>
                <a:gd name="connsiteX106" fmla="*/ 537058 w 607639"/>
                <a:gd name="connsiteY106" fmla="*/ 93048 h 606722"/>
                <a:gd name="connsiteX107" fmla="*/ 548895 w 607639"/>
                <a:gd name="connsiteY107" fmla="*/ 81139 h 606722"/>
                <a:gd name="connsiteX108" fmla="*/ 560822 w 607639"/>
                <a:gd name="connsiteY108" fmla="*/ 93048 h 606722"/>
                <a:gd name="connsiteX109" fmla="*/ 560822 w 607639"/>
                <a:gd name="connsiteY109" fmla="*/ 138994 h 606722"/>
                <a:gd name="connsiteX110" fmla="*/ 548895 w 607639"/>
                <a:gd name="connsiteY110" fmla="*/ 150903 h 606722"/>
                <a:gd name="connsiteX111" fmla="*/ 502880 w 607639"/>
                <a:gd name="connsiteY111" fmla="*/ 150903 h 606722"/>
                <a:gd name="connsiteX112" fmla="*/ 490953 w 607639"/>
                <a:gd name="connsiteY112" fmla="*/ 138994 h 606722"/>
                <a:gd name="connsiteX113" fmla="*/ 502880 w 607639"/>
                <a:gd name="connsiteY113" fmla="*/ 127174 h 606722"/>
                <a:gd name="connsiteX114" fmla="*/ 521126 w 607639"/>
                <a:gd name="connsiteY114" fmla="*/ 127174 h 606722"/>
                <a:gd name="connsiteX115" fmla="*/ 303775 w 607639"/>
                <a:gd name="connsiteY115" fmla="*/ 23728 h 606722"/>
                <a:gd name="connsiteX116" fmla="*/ 23764 w 607639"/>
                <a:gd name="connsiteY116" fmla="*/ 303316 h 606722"/>
                <a:gd name="connsiteX117" fmla="*/ 303775 w 607639"/>
                <a:gd name="connsiteY117" fmla="*/ 582905 h 606722"/>
                <a:gd name="connsiteX118" fmla="*/ 583786 w 607639"/>
                <a:gd name="connsiteY118" fmla="*/ 303316 h 606722"/>
                <a:gd name="connsiteX119" fmla="*/ 573906 w 607639"/>
                <a:gd name="connsiteY119" fmla="*/ 229376 h 606722"/>
                <a:gd name="connsiteX120" fmla="*/ 582273 w 607639"/>
                <a:gd name="connsiteY120" fmla="*/ 214801 h 606722"/>
                <a:gd name="connsiteX121" fmla="*/ 596869 w 607639"/>
                <a:gd name="connsiteY121" fmla="*/ 223066 h 606722"/>
                <a:gd name="connsiteX122" fmla="*/ 607639 w 607639"/>
                <a:gd name="connsiteY122" fmla="*/ 303316 h 606722"/>
                <a:gd name="connsiteX123" fmla="*/ 303775 w 607639"/>
                <a:gd name="connsiteY123" fmla="*/ 606722 h 606722"/>
                <a:gd name="connsiteX124" fmla="*/ 0 w 607639"/>
                <a:gd name="connsiteY124" fmla="*/ 303316 h 606722"/>
                <a:gd name="connsiteX125" fmla="*/ 303775 w 607639"/>
                <a:gd name="connsiteY125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607639" h="606722">
                  <a:moveTo>
                    <a:pt x="303775" y="525007"/>
                  </a:moveTo>
                  <a:cubicBezTo>
                    <a:pt x="310366" y="525007"/>
                    <a:pt x="315710" y="530333"/>
                    <a:pt x="315710" y="536902"/>
                  </a:cubicBezTo>
                  <a:lnTo>
                    <a:pt x="315710" y="552347"/>
                  </a:lnTo>
                  <a:cubicBezTo>
                    <a:pt x="315710" y="558915"/>
                    <a:pt x="310366" y="564241"/>
                    <a:pt x="303775" y="564241"/>
                  </a:cubicBezTo>
                  <a:cubicBezTo>
                    <a:pt x="297184" y="564241"/>
                    <a:pt x="291929" y="558915"/>
                    <a:pt x="291929" y="552347"/>
                  </a:cubicBezTo>
                  <a:lnTo>
                    <a:pt x="291929" y="536902"/>
                  </a:lnTo>
                  <a:cubicBezTo>
                    <a:pt x="291929" y="530333"/>
                    <a:pt x="297184" y="525007"/>
                    <a:pt x="303775" y="525007"/>
                  </a:cubicBezTo>
                  <a:close/>
                  <a:moveTo>
                    <a:pt x="429885" y="509483"/>
                  </a:moveTo>
                  <a:cubicBezTo>
                    <a:pt x="436472" y="509483"/>
                    <a:pt x="441811" y="514822"/>
                    <a:pt x="441811" y="521409"/>
                  </a:cubicBezTo>
                  <a:cubicBezTo>
                    <a:pt x="441811" y="527996"/>
                    <a:pt x="436472" y="533335"/>
                    <a:pt x="429885" y="533335"/>
                  </a:cubicBezTo>
                  <a:cubicBezTo>
                    <a:pt x="423298" y="533335"/>
                    <a:pt x="417959" y="527996"/>
                    <a:pt x="417959" y="521409"/>
                  </a:cubicBezTo>
                  <a:cubicBezTo>
                    <a:pt x="417959" y="514822"/>
                    <a:pt x="423298" y="509483"/>
                    <a:pt x="429885" y="509483"/>
                  </a:cubicBezTo>
                  <a:close/>
                  <a:moveTo>
                    <a:pt x="177720" y="509483"/>
                  </a:moveTo>
                  <a:cubicBezTo>
                    <a:pt x="184287" y="509483"/>
                    <a:pt x="189611" y="514822"/>
                    <a:pt x="189611" y="521409"/>
                  </a:cubicBezTo>
                  <a:cubicBezTo>
                    <a:pt x="189611" y="527996"/>
                    <a:pt x="184287" y="533335"/>
                    <a:pt x="177720" y="533335"/>
                  </a:cubicBezTo>
                  <a:cubicBezTo>
                    <a:pt x="171153" y="533335"/>
                    <a:pt x="165829" y="527996"/>
                    <a:pt x="165829" y="521409"/>
                  </a:cubicBezTo>
                  <a:cubicBezTo>
                    <a:pt x="165829" y="514822"/>
                    <a:pt x="171153" y="509483"/>
                    <a:pt x="177720" y="509483"/>
                  </a:cubicBezTo>
                  <a:close/>
                  <a:moveTo>
                    <a:pt x="522185" y="417324"/>
                  </a:moveTo>
                  <a:cubicBezTo>
                    <a:pt x="528772" y="417324"/>
                    <a:pt x="534111" y="422663"/>
                    <a:pt x="534111" y="429250"/>
                  </a:cubicBezTo>
                  <a:cubicBezTo>
                    <a:pt x="534111" y="435837"/>
                    <a:pt x="528772" y="441176"/>
                    <a:pt x="522185" y="441176"/>
                  </a:cubicBezTo>
                  <a:cubicBezTo>
                    <a:pt x="515598" y="441176"/>
                    <a:pt x="510259" y="435837"/>
                    <a:pt x="510259" y="429250"/>
                  </a:cubicBezTo>
                  <a:cubicBezTo>
                    <a:pt x="510259" y="422663"/>
                    <a:pt x="515598" y="417324"/>
                    <a:pt x="522185" y="417324"/>
                  </a:cubicBezTo>
                  <a:close/>
                  <a:moveTo>
                    <a:pt x="85420" y="417324"/>
                  </a:moveTo>
                  <a:cubicBezTo>
                    <a:pt x="91987" y="417324"/>
                    <a:pt x="97311" y="422663"/>
                    <a:pt x="97311" y="429250"/>
                  </a:cubicBezTo>
                  <a:cubicBezTo>
                    <a:pt x="97311" y="435837"/>
                    <a:pt x="91987" y="441176"/>
                    <a:pt x="85420" y="441176"/>
                  </a:cubicBezTo>
                  <a:cubicBezTo>
                    <a:pt x="78853" y="441176"/>
                    <a:pt x="73529" y="435837"/>
                    <a:pt x="73529" y="429250"/>
                  </a:cubicBezTo>
                  <a:cubicBezTo>
                    <a:pt x="73529" y="422663"/>
                    <a:pt x="78853" y="417324"/>
                    <a:pt x="85420" y="417324"/>
                  </a:cubicBezTo>
                  <a:close/>
                  <a:moveTo>
                    <a:pt x="537643" y="291506"/>
                  </a:moveTo>
                  <a:lnTo>
                    <a:pt x="555628" y="291506"/>
                  </a:lnTo>
                  <a:cubicBezTo>
                    <a:pt x="562216" y="291506"/>
                    <a:pt x="567558" y="296745"/>
                    <a:pt x="567558" y="303316"/>
                  </a:cubicBezTo>
                  <a:cubicBezTo>
                    <a:pt x="567558" y="309888"/>
                    <a:pt x="562216" y="315216"/>
                    <a:pt x="555628" y="315216"/>
                  </a:cubicBezTo>
                  <a:lnTo>
                    <a:pt x="537643" y="315216"/>
                  </a:lnTo>
                  <a:cubicBezTo>
                    <a:pt x="531055" y="315216"/>
                    <a:pt x="525713" y="309888"/>
                    <a:pt x="525713" y="303316"/>
                  </a:cubicBezTo>
                  <a:cubicBezTo>
                    <a:pt x="525713" y="296745"/>
                    <a:pt x="531055" y="291506"/>
                    <a:pt x="537643" y="291506"/>
                  </a:cubicBezTo>
                  <a:close/>
                  <a:moveTo>
                    <a:pt x="51991" y="291506"/>
                  </a:moveTo>
                  <a:lnTo>
                    <a:pt x="69946" y="291506"/>
                  </a:lnTo>
                  <a:cubicBezTo>
                    <a:pt x="76523" y="291506"/>
                    <a:pt x="81856" y="296745"/>
                    <a:pt x="81856" y="303316"/>
                  </a:cubicBezTo>
                  <a:cubicBezTo>
                    <a:pt x="81856" y="309888"/>
                    <a:pt x="76523" y="315216"/>
                    <a:pt x="69946" y="315216"/>
                  </a:cubicBezTo>
                  <a:lnTo>
                    <a:pt x="51991" y="315216"/>
                  </a:lnTo>
                  <a:cubicBezTo>
                    <a:pt x="45414" y="315216"/>
                    <a:pt x="40081" y="309888"/>
                    <a:pt x="40081" y="303316"/>
                  </a:cubicBezTo>
                  <a:cubicBezTo>
                    <a:pt x="40081" y="296745"/>
                    <a:pt x="45414" y="291506"/>
                    <a:pt x="51991" y="291506"/>
                  </a:cubicBezTo>
                  <a:close/>
                  <a:moveTo>
                    <a:pt x="412608" y="222096"/>
                  </a:moveTo>
                  <a:lnTo>
                    <a:pt x="345491" y="334245"/>
                  </a:lnTo>
                  <a:lnTo>
                    <a:pt x="412608" y="334245"/>
                  </a:lnTo>
                  <a:close/>
                  <a:moveTo>
                    <a:pt x="427651" y="167533"/>
                  </a:moveTo>
                  <a:cubicBezTo>
                    <a:pt x="432814" y="168954"/>
                    <a:pt x="436375" y="173664"/>
                    <a:pt x="436375" y="178996"/>
                  </a:cubicBezTo>
                  <a:lnTo>
                    <a:pt x="436375" y="334245"/>
                  </a:lnTo>
                  <a:lnTo>
                    <a:pt x="469399" y="334245"/>
                  </a:lnTo>
                  <a:cubicBezTo>
                    <a:pt x="475986" y="334245"/>
                    <a:pt x="481327" y="339577"/>
                    <a:pt x="481327" y="346153"/>
                  </a:cubicBezTo>
                  <a:cubicBezTo>
                    <a:pt x="481327" y="352641"/>
                    <a:pt x="475986" y="357973"/>
                    <a:pt x="469399" y="357973"/>
                  </a:cubicBezTo>
                  <a:lnTo>
                    <a:pt x="436375" y="357973"/>
                  </a:lnTo>
                  <a:lnTo>
                    <a:pt x="436375" y="427733"/>
                  </a:lnTo>
                  <a:cubicBezTo>
                    <a:pt x="436375" y="434220"/>
                    <a:pt x="431123" y="439552"/>
                    <a:pt x="424536" y="439552"/>
                  </a:cubicBezTo>
                  <a:cubicBezTo>
                    <a:pt x="417949" y="439552"/>
                    <a:pt x="412608" y="434220"/>
                    <a:pt x="412608" y="427733"/>
                  </a:cubicBezTo>
                  <a:lnTo>
                    <a:pt x="412608" y="357973"/>
                  </a:lnTo>
                  <a:lnTo>
                    <a:pt x="324573" y="357973"/>
                  </a:lnTo>
                  <a:cubicBezTo>
                    <a:pt x="320300" y="357973"/>
                    <a:pt x="316295" y="355662"/>
                    <a:pt x="314158" y="352019"/>
                  </a:cubicBezTo>
                  <a:cubicBezTo>
                    <a:pt x="312111" y="348286"/>
                    <a:pt x="312111" y="343665"/>
                    <a:pt x="314336" y="340022"/>
                  </a:cubicBezTo>
                  <a:lnTo>
                    <a:pt x="414299" y="172953"/>
                  </a:lnTo>
                  <a:cubicBezTo>
                    <a:pt x="417059" y="168332"/>
                    <a:pt x="422489" y="166111"/>
                    <a:pt x="427651" y="167533"/>
                  </a:cubicBezTo>
                  <a:close/>
                  <a:moveTo>
                    <a:pt x="216270" y="167099"/>
                  </a:moveTo>
                  <a:cubicBezTo>
                    <a:pt x="257222" y="167099"/>
                    <a:pt x="290518" y="200333"/>
                    <a:pt x="290518" y="241210"/>
                  </a:cubicBezTo>
                  <a:cubicBezTo>
                    <a:pt x="290518" y="284486"/>
                    <a:pt x="273603" y="325097"/>
                    <a:pt x="242978" y="355754"/>
                  </a:cubicBezTo>
                  <a:lnTo>
                    <a:pt x="182707" y="415825"/>
                  </a:lnTo>
                  <a:lnTo>
                    <a:pt x="278588" y="415825"/>
                  </a:lnTo>
                  <a:cubicBezTo>
                    <a:pt x="285176" y="415825"/>
                    <a:pt x="290518" y="421158"/>
                    <a:pt x="290518" y="427734"/>
                  </a:cubicBezTo>
                  <a:cubicBezTo>
                    <a:pt x="290518" y="434220"/>
                    <a:pt x="285176" y="439552"/>
                    <a:pt x="278588" y="439552"/>
                  </a:cubicBezTo>
                  <a:lnTo>
                    <a:pt x="154040" y="439552"/>
                  </a:lnTo>
                  <a:cubicBezTo>
                    <a:pt x="149232" y="439552"/>
                    <a:pt x="144870" y="436709"/>
                    <a:pt x="143001" y="432265"/>
                  </a:cubicBezTo>
                  <a:cubicBezTo>
                    <a:pt x="141131" y="427822"/>
                    <a:pt x="142199" y="422668"/>
                    <a:pt x="145582" y="419292"/>
                  </a:cubicBezTo>
                  <a:lnTo>
                    <a:pt x="226152" y="338959"/>
                  </a:lnTo>
                  <a:cubicBezTo>
                    <a:pt x="252236" y="312834"/>
                    <a:pt x="266659" y="278088"/>
                    <a:pt x="266659" y="241210"/>
                  </a:cubicBezTo>
                  <a:cubicBezTo>
                    <a:pt x="266659" y="213485"/>
                    <a:pt x="244046" y="190914"/>
                    <a:pt x="216270" y="190914"/>
                  </a:cubicBezTo>
                  <a:cubicBezTo>
                    <a:pt x="188493" y="190914"/>
                    <a:pt x="165880" y="213485"/>
                    <a:pt x="165880" y="241210"/>
                  </a:cubicBezTo>
                  <a:cubicBezTo>
                    <a:pt x="165880" y="247786"/>
                    <a:pt x="160539" y="253029"/>
                    <a:pt x="154040" y="253029"/>
                  </a:cubicBezTo>
                  <a:cubicBezTo>
                    <a:pt x="147452" y="253029"/>
                    <a:pt x="142110" y="247786"/>
                    <a:pt x="142110" y="241210"/>
                  </a:cubicBezTo>
                  <a:cubicBezTo>
                    <a:pt x="142110" y="200333"/>
                    <a:pt x="175406" y="167099"/>
                    <a:pt x="216270" y="167099"/>
                  </a:cubicBezTo>
                  <a:close/>
                  <a:moveTo>
                    <a:pt x="522185" y="165547"/>
                  </a:moveTo>
                  <a:cubicBezTo>
                    <a:pt x="528772" y="165547"/>
                    <a:pt x="534111" y="170871"/>
                    <a:pt x="534111" y="177438"/>
                  </a:cubicBezTo>
                  <a:cubicBezTo>
                    <a:pt x="534111" y="184005"/>
                    <a:pt x="528772" y="189329"/>
                    <a:pt x="522185" y="189329"/>
                  </a:cubicBezTo>
                  <a:cubicBezTo>
                    <a:pt x="515598" y="189329"/>
                    <a:pt x="510259" y="184005"/>
                    <a:pt x="510259" y="177438"/>
                  </a:cubicBezTo>
                  <a:cubicBezTo>
                    <a:pt x="510259" y="170871"/>
                    <a:pt x="515598" y="165547"/>
                    <a:pt x="522185" y="165547"/>
                  </a:cubicBezTo>
                  <a:close/>
                  <a:moveTo>
                    <a:pt x="85420" y="165547"/>
                  </a:moveTo>
                  <a:cubicBezTo>
                    <a:pt x="91987" y="165547"/>
                    <a:pt x="97311" y="170871"/>
                    <a:pt x="97311" y="177438"/>
                  </a:cubicBezTo>
                  <a:cubicBezTo>
                    <a:pt x="97311" y="184005"/>
                    <a:pt x="91987" y="189329"/>
                    <a:pt x="85420" y="189329"/>
                  </a:cubicBezTo>
                  <a:cubicBezTo>
                    <a:pt x="78853" y="189329"/>
                    <a:pt x="73529" y="184005"/>
                    <a:pt x="73529" y="177438"/>
                  </a:cubicBezTo>
                  <a:cubicBezTo>
                    <a:pt x="73529" y="170871"/>
                    <a:pt x="78853" y="165547"/>
                    <a:pt x="85420" y="165547"/>
                  </a:cubicBezTo>
                  <a:close/>
                  <a:moveTo>
                    <a:pt x="429885" y="73388"/>
                  </a:moveTo>
                  <a:cubicBezTo>
                    <a:pt x="436472" y="73388"/>
                    <a:pt x="441811" y="78712"/>
                    <a:pt x="441811" y="85279"/>
                  </a:cubicBezTo>
                  <a:cubicBezTo>
                    <a:pt x="441811" y="91846"/>
                    <a:pt x="436472" y="97170"/>
                    <a:pt x="429885" y="97170"/>
                  </a:cubicBezTo>
                  <a:cubicBezTo>
                    <a:pt x="423298" y="97170"/>
                    <a:pt x="417959" y="91846"/>
                    <a:pt x="417959" y="85279"/>
                  </a:cubicBezTo>
                  <a:cubicBezTo>
                    <a:pt x="417959" y="78712"/>
                    <a:pt x="423298" y="73388"/>
                    <a:pt x="429885" y="73388"/>
                  </a:cubicBezTo>
                  <a:close/>
                  <a:moveTo>
                    <a:pt x="177720" y="73388"/>
                  </a:moveTo>
                  <a:cubicBezTo>
                    <a:pt x="184287" y="73388"/>
                    <a:pt x="189611" y="78712"/>
                    <a:pt x="189611" y="85279"/>
                  </a:cubicBezTo>
                  <a:cubicBezTo>
                    <a:pt x="189611" y="91846"/>
                    <a:pt x="184287" y="97170"/>
                    <a:pt x="177720" y="97170"/>
                  </a:cubicBezTo>
                  <a:cubicBezTo>
                    <a:pt x="171153" y="97170"/>
                    <a:pt x="165829" y="91846"/>
                    <a:pt x="165829" y="85279"/>
                  </a:cubicBezTo>
                  <a:cubicBezTo>
                    <a:pt x="165829" y="78712"/>
                    <a:pt x="171153" y="73388"/>
                    <a:pt x="177720" y="73388"/>
                  </a:cubicBezTo>
                  <a:close/>
                  <a:moveTo>
                    <a:pt x="303775" y="42480"/>
                  </a:moveTo>
                  <a:cubicBezTo>
                    <a:pt x="310366" y="42480"/>
                    <a:pt x="315710" y="47815"/>
                    <a:pt x="315710" y="54396"/>
                  </a:cubicBezTo>
                  <a:lnTo>
                    <a:pt x="315710" y="69869"/>
                  </a:lnTo>
                  <a:cubicBezTo>
                    <a:pt x="315710" y="76449"/>
                    <a:pt x="310366" y="81785"/>
                    <a:pt x="303775" y="81785"/>
                  </a:cubicBezTo>
                  <a:cubicBezTo>
                    <a:pt x="297184" y="81785"/>
                    <a:pt x="291929" y="76449"/>
                    <a:pt x="291929" y="69869"/>
                  </a:cubicBezTo>
                  <a:lnTo>
                    <a:pt x="291929" y="54396"/>
                  </a:lnTo>
                  <a:cubicBezTo>
                    <a:pt x="291929" y="47815"/>
                    <a:pt x="297184" y="42480"/>
                    <a:pt x="303775" y="42480"/>
                  </a:cubicBezTo>
                  <a:close/>
                  <a:moveTo>
                    <a:pt x="303775" y="0"/>
                  </a:moveTo>
                  <a:cubicBezTo>
                    <a:pt x="394204" y="0"/>
                    <a:pt x="479560" y="40347"/>
                    <a:pt x="537058" y="108956"/>
                  </a:cubicBezTo>
                  <a:lnTo>
                    <a:pt x="537058" y="93048"/>
                  </a:lnTo>
                  <a:cubicBezTo>
                    <a:pt x="537058" y="86471"/>
                    <a:pt x="542309" y="81139"/>
                    <a:pt x="548895" y="81139"/>
                  </a:cubicBezTo>
                  <a:cubicBezTo>
                    <a:pt x="555482" y="81139"/>
                    <a:pt x="560822" y="86471"/>
                    <a:pt x="560822" y="93048"/>
                  </a:cubicBezTo>
                  <a:lnTo>
                    <a:pt x="560822" y="138994"/>
                  </a:lnTo>
                  <a:cubicBezTo>
                    <a:pt x="560822" y="145570"/>
                    <a:pt x="555482" y="150903"/>
                    <a:pt x="548895" y="150903"/>
                  </a:cubicBezTo>
                  <a:lnTo>
                    <a:pt x="502880" y="150903"/>
                  </a:lnTo>
                  <a:cubicBezTo>
                    <a:pt x="496293" y="150903"/>
                    <a:pt x="490953" y="145570"/>
                    <a:pt x="490953" y="138994"/>
                  </a:cubicBezTo>
                  <a:cubicBezTo>
                    <a:pt x="490953" y="132417"/>
                    <a:pt x="496293" y="127174"/>
                    <a:pt x="502880" y="127174"/>
                  </a:cubicBezTo>
                  <a:lnTo>
                    <a:pt x="521126" y="127174"/>
                  </a:lnTo>
                  <a:cubicBezTo>
                    <a:pt x="468168" y="62032"/>
                    <a:pt x="388419" y="23728"/>
                    <a:pt x="303775" y="23728"/>
                  </a:cubicBezTo>
                  <a:cubicBezTo>
                    <a:pt x="149440" y="23728"/>
                    <a:pt x="23764" y="149214"/>
                    <a:pt x="23764" y="303316"/>
                  </a:cubicBezTo>
                  <a:cubicBezTo>
                    <a:pt x="23764" y="457508"/>
                    <a:pt x="149440" y="582905"/>
                    <a:pt x="303775" y="582905"/>
                  </a:cubicBezTo>
                  <a:cubicBezTo>
                    <a:pt x="458199" y="582905"/>
                    <a:pt x="583786" y="457508"/>
                    <a:pt x="583786" y="303316"/>
                  </a:cubicBezTo>
                  <a:cubicBezTo>
                    <a:pt x="583786" y="278255"/>
                    <a:pt x="580492" y="253371"/>
                    <a:pt x="573906" y="229376"/>
                  </a:cubicBezTo>
                  <a:cubicBezTo>
                    <a:pt x="572126" y="223066"/>
                    <a:pt x="575864" y="216489"/>
                    <a:pt x="582273" y="214801"/>
                  </a:cubicBezTo>
                  <a:cubicBezTo>
                    <a:pt x="588592" y="213023"/>
                    <a:pt x="595089" y="216756"/>
                    <a:pt x="596869" y="223066"/>
                  </a:cubicBezTo>
                  <a:cubicBezTo>
                    <a:pt x="603990" y="249194"/>
                    <a:pt x="607639" y="276122"/>
                    <a:pt x="607639" y="303316"/>
                  </a:cubicBezTo>
                  <a:cubicBezTo>
                    <a:pt x="607639" y="470572"/>
                    <a:pt x="471283" y="606722"/>
                    <a:pt x="303775" y="606722"/>
                  </a:cubicBezTo>
                  <a:cubicBezTo>
                    <a:pt x="136267" y="606722"/>
                    <a:pt x="0" y="470572"/>
                    <a:pt x="0" y="303316"/>
                  </a:cubicBezTo>
                  <a:cubicBezTo>
                    <a:pt x="0" y="136061"/>
                    <a:pt x="136267" y="0"/>
                    <a:pt x="3037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2780064B-32E8-4542-BAB6-D5F2838ADF1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1" y="4307697"/>
            <a:ext cx="4760987" cy="259080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DE8472E0-19E7-426B-BA7A-CA6D3EE3F05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431013" y="2"/>
            <a:ext cx="4760987" cy="259080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214715" y="5418433"/>
            <a:ext cx="376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rasa Mono CL Semibold" pitchFamily="49" charset="-120"/>
                <a:ea typeface="Sarasa Mono CL Semibold" pitchFamily="49" charset="-120"/>
              </a:rPr>
              <a:t>组员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rasa Mono CL Semibold" pitchFamily="49" charset="-120"/>
                <a:ea typeface="Sarasa Mono CL Semibold" pitchFamily="49" charset="-120"/>
              </a:rPr>
              <a:t>: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rasa Mono CL Semibold" pitchFamily="49" charset="-120"/>
                <a:ea typeface="Sarasa Mono CL Semibold" pitchFamily="49" charset="-120"/>
              </a:rPr>
              <a:t>马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arasa Mono CL Semibold" pitchFamily="49" charset="-120"/>
                <a:ea typeface="Sarasa Mono CL Semibold" pitchFamily="49" charset="-120"/>
              </a:rPr>
              <a:t>骏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rasa Mono CL Semibold" pitchFamily="49" charset="-120"/>
                <a:ea typeface="Sarasa Mono CL Semibold" pitchFamily="49" charset="-120"/>
              </a:rPr>
              <a:t>铭 梁韬 时间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rasa Mono CL Semibold" pitchFamily="49" charset="-120"/>
                <a:ea typeface="Sarasa Mono CL Semibold" pitchFamily="49" charset="-120"/>
              </a:rPr>
              <a:t>: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rasa Mono CL Semibold" pitchFamily="49" charset="-120"/>
                <a:ea typeface="Sarasa Mono CL Semibold" pitchFamily="49" charset="-120"/>
              </a:rPr>
              <a:t>2020.06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Sarasa Mono CL Semibold" pitchFamily="49" charset="-120"/>
              <a:ea typeface="Sarasa Mono CL Semibold" pitchFamily="49" charset="-12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342C410F-AA39-46AB-9D1A-2448AC727A12}"/>
              </a:ext>
            </a:extLst>
          </p:cNvPr>
          <p:cNvSpPr txBox="1"/>
          <p:nvPr/>
        </p:nvSpPr>
        <p:spPr>
          <a:xfrm>
            <a:off x="526477" y="2252858"/>
            <a:ext cx="1113905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accent1"/>
                </a:solidFill>
                <a:latin typeface="Sarasa Mono CL" pitchFamily="49" charset="-120"/>
                <a:ea typeface="Sarasa Mono CL" pitchFamily="49" charset="-120"/>
                <a:cs typeface="+mn-ea"/>
                <a:sym typeface="+mn-lt"/>
              </a:rPr>
              <a:t>Scheme </a:t>
            </a:r>
            <a:r>
              <a:rPr lang="zh-CN" altLang="en-US" sz="4400" b="1" dirty="0" smtClean="0">
                <a:solidFill>
                  <a:schemeClr val="accent1"/>
                </a:solidFill>
                <a:latin typeface="Sarasa Mono CL" pitchFamily="49" charset="-120"/>
                <a:ea typeface="Sarasa Mono CL" pitchFamily="49" charset="-120"/>
                <a:cs typeface="+mn-ea"/>
                <a:sym typeface="+mn-lt"/>
              </a:rPr>
              <a:t>的 </a:t>
            </a:r>
            <a:r>
              <a:rPr lang="en-US" altLang="zh-CN" sz="4400" b="1" dirty="0" smtClean="0">
                <a:solidFill>
                  <a:schemeClr val="accent1"/>
                </a:solidFill>
                <a:latin typeface="Sarasa Mono CL" pitchFamily="49" charset="-120"/>
                <a:ea typeface="Sarasa Mono CL" pitchFamily="49" charset="-120"/>
                <a:cs typeface="+mn-ea"/>
                <a:sym typeface="+mn-lt"/>
              </a:rPr>
              <a:t>REPL </a:t>
            </a:r>
            <a:r>
              <a:rPr lang="zh-CN" altLang="en-US" sz="4400" b="1" dirty="0" smtClean="0">
                <a:solidFill>
                  <a:schemeClr val="accent1"/>
                </a:solidFill>
                <a:latin typeface="Sarasa Mono CL" pitchFamily="49" charset="-120"/>
                <a:ea typeface="Sarasa Mono CL" pitchFamily="49" charset="-120"/>
                <a:cs typeface="+mn-ea"/>
                <a:sym typeface="+mn-lt"/>
              </a:rPr>
              <a:t>解释器</a:t>
            </a:r>
            <a:r>
              <a:rPr lang="zh-CN" altLang="en-US" sz="4400" b="1" dirty="0" smtClean="0">
                <a:solidFill>
                  <a:schemeClr val="accent1"/>
                </a:solidFill>
                <a:latin typeface="Sarasa Mono CL" pitchFamily="49" charset="-120"/>
                <a:ea typeface="Sarasa Mono CL" pitchFamily="49" charset="-120"/>
                <a:cs typeface="+mn-ea"/>
                <a:sym typeface="+mn-lt"/>
              </a:rPr>
              <a:t>的实现</a:t>
            </a:r>
            <a:endParaRPr lang="zh-CN" altLang="en-US" sz="4400" b="1" dirty="0">
              <a:solidFill>
                <a:schemeClr val="accent1"/>
              </a:solidFill>
              <a:latin typeface="Sarasa Mono CL" pitchFamily="49" charset="-120"/>
              <a:ea typeface="Sarasa Mono CL" pitchFamily="49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303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6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1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35EDE5A-DE3F-4AA1-AC06-29FAF6578E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402783" y="2"/>
            <a:ext cx="1799876" cy="9794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C4CF62C-4429-4316-B6F7-83275E05187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" y="6015265"/>
            <a:ext cx="1623078" cy="8832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2" y="238242"/>
            <a:ext cx="1638795" cy="461665"/>
          </a:xfrm>
          <a:prstGeom prst="rect">
            <a:avLst/>
          </a:prstGeom>
          <a:solidFill>
            <a:srgbClr val="44BE9B"/>
          </a:solidFill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+mn-ea"/>
              </a:rPr>
              <a:t>解决问题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130" y="979449"/>
            <a:ext cx="11578441" cy="513986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800" b="1" dirty="0">
                <a:latin typeface="+mn-ea"/>
              </a:rPr>
              <a:t>3</a:t>
            </a:r>
            <a:r>
              <a:rPr lang="zh-CN" altLang="zh-CN" sz="2800" b="1" dirty="0">
                <a:latin typeface="+mn-ea"/>
              </a:rPr>
              <a:t>．在不同温度下，水溶液中</a:t>
            </a:r>
            <a:r>
              <a:rPr lang="en-US" altLang="zh-CN" sz="2800" b="1" dirty="0">
                <a:latin typeface="+mn-ea"/>
              </a:rPr>
              <a:t>pH</a:t>
            </a:r>
            <a:r>
              <a:rPr lang="zh-CN" altLang="zh-CN" sz="2800" b="1" dirty="0">
                <a:latin typeface="+mn-ea"/>
              </a:rPr>
              <a:t>和</a:t>
            </a:r>
            <a:r>
              <a:rPr lang="en-US" altLang="zh-CN" sz="2800" b="1" dirty="0">
                <a:latin typeface="+mn-ea"/>
              </a:rPr>
              <a:t>pOH</a:t>
            </a:r>
            <a:r>
              <a:rPr lang="zh-CN" altLang="zh-CN" sz="2800" b="1" dirty="0">
                <a:latin typeface="+mn-ea"/>
              </a:rPr>
              <a:t>的关系如图所示</a:t>
            </a:r>
            <a:r>
              <a:rPr lang="zh-CN" altLang="zh-CN" sz="2800" b="1" dirty="0" smtClean="0">
                <a:latin typeface="+mn-ea"/>
              </a:rPr>
              <a:t>，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zh-CN" sz="2800" b="1" dirty="0" smtClean="0">
                <a:latin typeface="+mn-ea"/>
              </a:rPr>
              <a:t>已知</a:t>
            </a:r>
            <a:r>
              <a:rPr lang="en-US" altLang="zh-CN" sz="2800" b="1" dirty="0">
                <a:latin typeface="+mn-ea"/>
              </a:rPr>
              <a:t>pH=-</a:t>
            </a:r>
            <a:r>
              <a:rPr lang="en-US" altLang="zh-CN" sz="2800" b="1" dirty="0" err="1">
                <a:latin typeface="+mn-ea"/>
              </a:rPr>
              <a:t>lgc</a:t>
            </a:r>
            <a:r>
              <a:rPr lang="en-US" altLang="zh-CN" sz="2800" b="1" dirty="0">
                <a:latin typeface="+mn-ea"/>
              </a:rPr>
              <a:t>(H</a:t>
            </a:r>
            <a:r>
              <a:rPr lang="en-US" altLang="zh-CN" sz="2800" b="1" baseline="30000" dirty="0">
                <a:latin typeface="+mn-ea"/>
              </a:rPr>
              <a:t>+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zh-CN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pOH=-</a:t>
            </a:r>
            <a:r>
              <a:rPr lang="en-US" altLang="zh-CN" sz="2800" b="1" dirty="0" err="1">
                <a:latin typeface="+mn-ea"/>
              </a:rPr>
              <a:t>lgc</a:t>
            </a:r>
            <a:r>
              <a:rPr lang="en-US" altLang="zh-CN" sz="2800" b="1" dirty="0">
                <a:latin typeface="+mn-ea"/>
              </a:rPr>
              <a:t>(OH</a:t>
            </a:r>
            <a:r>
              <a:rPr lang="en-US" altLang="zh-CN" sz="2800" b="1" baseline="30000" dirty="0">
                <a:latin typeface="+mn-ea"/>
              </a:rPr>
              <a:t>-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zh-CN" sz="2800" b="1" dirty="0">
                <a:latin typeface="+mn-ea"/>
              </a:rPr>
              <a:t>。下列说法一定正确的是（</a:t>
            </a:r>
            <a:r>
              <a:rPr lang="en-US" altLang="zh-CN" sz="2800" b="1" dirty="0">
                <a:latin typeface="+mn-ea"/>
              </a:rPr>
              <a:t>    </a:t>
            </a:r>
            <a:r>
              <a:rPr lang="zh-CN" altLang="zh-CN" sz="2800" b="1" dirty="0">
                <a:latin typeface="+mn-ea"/>
              </a:rPr>
              <a:t>）</a:t>
            </a:r>
          </a:p>
          <a:p>
            <a:pPr fontAlgn="ctr"/>
            <a:r>
              <a:rPr lang="en-US" altLang="zh-CN" sz="2800" b="1" dirty="0">
                <a:latin typeface="+mn-ea"/>
              </a:rPr>
              <a:t>A</a:t>
            </a:r>
            <a:r>
              <a:rPr lang="zh-CN" altLang="zh-CN" sz="2800" b="1" dirty="0">
                <a:latin typeface="+mn-ea"/>
              </a:rPr>
              <a:t>．水的电离程度，</a:t>
            </a:r>
            <a:r>
              <a:rPr lang="en-US" altLang="zh-CN" sz="2800" b="1" dirty="0" smtClean="0">
                <a:latin typeface="+mn-ea"/>
              </a:rPr>
              <a:t>B&gt;A&gt;D</a:t>
            </a:r>
          </a:p>
          <a:p>
            <a:pPr fontAlgn="ctr"/>
            <a:endParaRPr lang="zh-CN" altLang="zh-CN" sz="2800" b="1" dirty="0">
              <a:latin typeface="+mn-ea"/>
            </a:endParaRPr>
          </a:p>
          <a:p>
            <a:pPr fontAlgn="ctr"/>
            <a:r>
              <a:rPr lang="en-US" altLang="zh-CN" sz="2800" b="1" dirty="0">
                <a:latin typeface="+mn-ea"/>
              </a:rPr>
              <a:t>B</a:t>
            </a:r>
            <a:r>
              <a:rPr lang="zh-CN" altLang="zh-CN" sz="2800" b="1" dirty="0" smtClean="0">
                <a:latin typeface="+mn-ea"/>
              </a:rPr>
              <a:t>．</a:t>
            </a:r>
            <a:r>
              <a:rPr lang="en-US" altLang="zh-CN" sz="2800" b="1" dirty="0" smtClean="0">
                <a:latin typeface="+mn-ea"/>
              </a:rPr>
              <a:t>1 mol•L</a:t>
            </a:r>
            <a:r>
              <a:rPr lang="en-US" altLang="zh-CN" sz="2800" b="1" baseline="30000" dirty="0" smtClean="0">
                <a:latin typeface="+mn-ea"/>
              </a:rPr>
              <a:t>-1</a:t>
            </a:r>
            <a:r>
              <a:rPr lang="en-US" altLang="zh-CN" sz="2800" b="1" dirty="0" smtClean="0">
                <a:latin typeface="+mn-ea"/>
              </a:rPr>
              <a:t>Na</a:t>
            </a:r>
            <a:r>
              <a:rPr lang="en-US" altLang="zh-CN" sz="2800" b="1" baseline="-25000" dirty="0" smtClean="0">
                <a:latin typeface="+mn-ea"/>
              </a:rPr>
              <a:t>2</a:t>
            </a:r>
            <a:r>
              <a:rPr lang="en-US" altLang="zh-CN" sz="2800" b="1" dirty="0" smtClean="0">
                <a:latin typeface="+mn-ea"/>
              </a:rPr>
              <a:t>SO</a:t>
            </a:r>
            <a:r>
              <a:rPr lang="en-US" altLang="zh-CN" sz="2800" b="1" baseline="-25000" dirty="0" smtClean="0">
                <a:latin typeface="+mn-ea"/>
              </a:rPr>
              <a:t>4</a:t>
            </a:r>
            <a:r>
              <a:rPr lang="zh-CN" altLang="zh-CN" sz="2800" b="1" dirty="0">
                <a:latin typeface="+mn-ea"/>
              </a:rPr>
              <a:t>溶液不可能处于</a:t>
            </a:r>
            <a:r>
              <a:rPr lang="en-US" altLang="zh-CN" sz="2800" b="1" dirty="0">
                <a:latin typeface="+mn-ea"/>
              </a:rPr>
              <a:t>B</a:t>
            </a:r>
            <a:r>
              <a:rPr lang="zh-CN" altLang="zh-CN" sz="2800" b="1" dirty="0" smtClean="0">
                <a:latin typeface="+mn-ea"/>
              </a:rPr>
              <a:t>点</a:t>
            </a:r>
            <a:endParaRPr lang="en-US" altLang="zh-CN" sz="2800" b="1" dirty="0" smtClean="0">
              <a:latin typeface="+mn-ea"/>
            </a:endParaRPr>
          </a:p>
          <a:p>
            <a:pPr fontAlgn="ctr"/>
            <a:endParaRPr lang="zh-CN" altLang="zh-CN" sz="2800" b="1" dirty="0">
              <a:latin typeface="+mn-ea"/>
            </a:endParaRPr>
          </a:p>
          <a:p>
            <a:pPr fontAlgn="ctr"/>
            <a:r>
              <a:rPr lang="en-US" altLang="zh-CN" sz="2800" b="1" dirty="0">
                <a:latin typeface="+mn-ea"/>
              </a:rPr>
              <a:t>C</a:t>
            </a:r>
            <a:r>
              <a:rPr lang="zh-CN" altLang="zh-CN" sz="2800" b="1" dirty="0">
                <a:latin typeface="+mn-ea"/>
              </a:rPr>
              <a:t>．向</a:t>
            </a:r>
            <a:r>
              <a:rPr lang="en-US" altLang="zh-CN" sz="2800" b="1" dirty="0">
                <a:latin typeface="+mn-ea"/>
              </a:rPr>
              <a:t>C</a:t>
            </a:r>
            <a:r>
              <a:rPr lang="zh-CN" altLang="zh-CN" sz="2800" b="1" dirty="0">
                <a:latin typeface="+mn-ea"/>
              </a:rPr>
              <a:t>点水溶液中通入</a:t>
            </a:r>
            <a:r>
              <a:rPr lang="en-US" altLang="zh-CN" sz="2800" b="1" dirty="0" err="1">
                <a:latin typeface="+mn-ea"/>
              </a:rPr>
              <a:t>HCl</a:t>
            </a:r>
            <a:r>
              <a:rPr lang="zh-CN" altLang="zh-CN" sz="2800" b="1" dirty="0">
                <a:latin typeface="+mn-ea"/>
              </a:rPr>
              <a:t>，则</a:t>
            </a:r>
            <a:r>
              <a:rPr lang="en-US" altLang="zh-CN" sz="2800" b="1" dirty="0">
                <a:latin typeface="+mn-ea"/>
              </a:rPr>
              <a:t>C</a:t>
            </a:r>
            <a:r>
              <a:rPr lang="zh-CN" altLang="zh-CN" sz="2800" b="1" dirty="0">
                <a:latin typeface="+mn-ea"/>
              </a:rPr>
              <a:t>点变为</a:t>
            </a:r>
            <a:r>
              <a:rPr lang="en-US" altLang="zh-CN" sz="2800" b="1" dirty="0">
                <a:latin typeface="+mn-ea"/>
              </a:rPr>
              <a:t>E</a:t>
            </a:r>
            <a:r>
              <a:rPr lang="zh-CN" altLang="zh-CN" sz="2800" b="1" dirty="0" smtClean="0">
                <a:latin typeface="+mn-ea"/>
              </a:rPr>
              <a:t>点</a:t>
            </a:r>
            <a:endParaRPr lang="en-US" altLang="zh-CN" sz="2800" b="1" dirty="0" smtClean="0">
              <a:latin typeface="+mn-ea"/>
            </a:endParaRPr>
          </a:p>
          <a:p>
            <a:pPr fontAlgn="ctr"/>
            <a:endParaRPr lang="zh-CN" altLang="zh-CN" sz="2800" b="1" dirty="0">
              <a:latin typeface="+mn-ea"/>
            </a:endParaRPr>
          </a:p>
          <a:p>
            <a:pPr fontAlgn="ctr"/>
            <a:r>
              <a:rPr lang="en-US" altLang="zh-CN" sz="2800" b="1" dirty="0">
                <a:latin typeface="+mn-ea"/>
              </a:rPr>
              <a:t>D</a:t>
            </a:r>
            <a:r>
              <a:rPr lang="zh-CN" altLang="zh-CN" sz="2800" b="1" dirty="0">
                <a:latin typeface="+mn-ea"/>
              </a:rPr>
              <a:t>．</a:t>
            </a:r>
            <a:r>
              <a:rPr lang="en-US" altLang="zh-CN" sz="2800" b="1" dirty="0">
                <a:latin typeface="+mn-ea"/>
              </a:rPr>
              <a:t>0.1mol•L</a:t>
            </a:r>
            <a:r>
              <a:rPr lang="en-US" altLang="zh-CN" sz="2800" b="1" baseline="30000" dirty="0">
                <a:latin typeface="+mn-ea"/>
              </a:rPr>
              <a:t>-1</a:t>
            </a:r>
            <a:r>
              <a:rPr lang="en-US" altLang="zh-CN" sz="2800" b="1" dirty="0">
                <a:latin typeface="+mn-ea"/>
              </a:rPr>
              <a:t>NaHA</a:t>
            </a:r>
            <a:r>
              <a:rPr lang="zh-CN" altLang="zh-CN" sz="2800" b="1" dirty="0">
                <a:latin typeface="+mn-ea"/>
              </a:rPr>
              <a:t>溶液的</a:t>
            </a:r>
            <a:r>
              <a:rPr lang="en-US" altLang="zh-CN" sz="2800" b="1" dirty="0">
                <a:latin typeface="+mn-ea"/>
              </a:rPr>
              <a:t>pH</a:t>
            </a:r>
            <a:r>
              <a:rPr lang="zh-CN" altLang="zh-CN" sz="2800" b="1" dirty="0">
                <a:latin typeface="+mn-ea"/>
              </a:rPr>
              <a:t>和</a:t>
            </a:r>
            <a:r>
              <a:rPr lang="en-US" altLang="zh-CN" sz="2800" b="1" dirty="0">
                <a:latin typeface="+mn-ea"/>
              </a:rPr>
              <a:t>pOH</a:t>
            </a:r>
            <a:r>
              <a:rPr lang="zh-CN" altLang="zh-CN" sz="2800" b="1" dirty="0" smtClean="0">
                <a:latin typeface="+mn-ea"/>
              </a:rPr>
              <a:t>的</a:t>
            </a:r>
            <a:endParaRPr lang="en-US" altLang="zh-CN" sz="2800" b="1" dirty="0" smtClean="0">
              <a:latin typeface="+mn-ea"/>
            </a:endParaRPr>
          </a:p>
          <a:p>
            <a:pPr fontAlgn="ctr"/>
            <a:r>
              <a:rPr lang="zh-CN" altLang="zh-CN" sz="2800" b="1" dirty="0" smtClean="0">
                <a:latin typeface="+mn-ea"/>
              </a:rPr>
              <a:t>关系</a:t>
            </a:r>
            <a:r>
              <a:rPr lang="zh-CN" altLang="zh-CN" sz="2800" b="1" dirty="0">
                <a:latin typeface="+mn-ea"/>
              </a:rPr>
              <a:t>如图中</a:t>
            </a:r>
            <a:r>
              <a:rPr lang="en-US" altLang="zh-CN" sz="2800" b="1" dirty="0">
                <a:latin typeface="+mn-ea"/>
              </a:rPr>
              <a:t>E</a:t>
            </a:r>
            <a:r>
              <a:rPr lang="zh-CN" altLang="zh-CN" sz="2800" b="1" dirty="0">
                <a:latin typeface="+mn-ea"/>
              </a:rPr>
              <a:t>点所示</a:t>
            </a:r>
            <a:r>
              <a:rPr lang="zh-CN" altLang="zh-CN" sz="2800" b="1" dirty="0" smtClean="0">
                <a:latin typeface="+mn-ea"/>
              </a:rPr>
              <a:t>，此时</a:t>
            </a:r>
            <a:r>
              <a:rPr lang="zh-CN" altLang="zh-CN" sz="2800" b="1" dirty="0">
                <a:latin typeface="+mn-ea"/>
              </a:rPr>
              <a:t>溶液中离子</a:t>
            </a:r>
            <a:r>
              <a:rPr lang="zh-CN" altLang="zh-CN" sz="2800" b="1" dirty="0" smtClean="0">
                <a:latin typeface="+mn-ea"/>
              </a:rPr>
              <a:t>的</a:t>
            </a:r>
            <a:endParaRPr lang="en-US" altLang="zh-CN" sz="2800" b="1" dirty="0" smtClean="0">
              <a:latin typeface="+mn-ea"/>
            </a:endParaRPr>
          </a:p>
          <a:p>
            <a:pPr fontAlgn="ctr"/>
            <a:r>
              <a:rPr lang="zh-CN" altLang="zh-CN" sz="2800" b="1" dirty="0" smtClean="0">
                <a:latin typeface="+mn-ea"/>
              </a:rPr>
              <a:t>物质</a:t>
            </a:r>
            <a:r>
              <a:rPr lang="zh-CN" altLang="zh-CN" sz="2800" b="1" dirty="0">
                <a:latin typeface="+mn-ea"/>
              </a:rPr>
              <a:t>的量浓度关系：</a:t>
            </a:r>
            <a:r>
              <a:rPr lang="en-US" altLang="zh-CN" sz="2800" b="1" dirty="0">
                <a:latin typeface="+mn-ea"/>
              </a:rPr>
              <a:t>c(HA</a:t>
            </a:r>
            <a:r>
              <a:rPr lang="en-US" altLang="zh-CN" sz="2800" b="1" baseline="30000" dirty="0">
                <a:latin typeface="+mn-ea"/>
              </a:rPr>
              <a:t>-</a:t>
            </a:r>
            <a:r>
              <a:rPr lang="en-US" altLang="zh-CN" sz="2800" b="1" dirty="0">
                <a:latin typeface="+mn-ea"/>
              </a:rPr>
              <a:t>)&gt;c(A</a:t>
            </a:r>
            <a:r>
              <a:rPr lang="en-US" altLang="zh-CN" sz="2800" b="1" baseline="30000" dirty="0">
                <a:latin typeface="+mn-ea"/>
              </a:rPr>
              <a:t>2-</a:t>
            </a:r>
            <a:r>
              <a:rPr lang="en-US" altLang="zh-CN" sz="2800" b="1" dirty="0">
                <a:latin typeface="+mn-ea"/>
              </a:rPr>
              <a:t>)&gt;c(H</a:t>
            </a:r>
            <a:r>
              <a:rPr lang="en-US" altLang="zh-CN" sz="2800" b="1" baseline="-25000" dirty="0">
                <a:latin typeface="+mn-ea"/>
              </a:rPr>
              <a:t>2</a:t>
            </a:r>
            <a:r>
              <a:rPr lang="en-US" altLang="zh-CN" sz="2800" b="1" dirty="0">
                <a:latin typeface="+mn-ea"/>
              </a:rPr>
              <a:t>A)</a:t>
            </a:r>
            <a:endParaRPr lang="zh-CN" altLang="zh-CN" sz="2800" b="1" dirty="0">
              <a:latin typeface="+mn-ea"/>
            </a:endParaRPr>
          </a:p>
          <a:p>
            <a:pPr algn="l"/>
            <a:endParaRPr lang="zh-CN" altLang="en-US" sz="2000" b="1" dirty="0" smtClean="0">
              <a:latin typeface="+mn-ea"/>
            </a:endParaRPr>
          </a:p>
        </p:txBody>
      </p:sp>
      <p:pic>
        <p:nvPicPr>
          <p:cNvPr id="9" name="图片 8" descr="说明: figure">
            <a:hlinkClick r:id="rId3" action="ppaction://hlinksldjump"/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53" y="2076735"/>
            <a:ext cx="4351771" cy="3938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484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35EDE5A-DE3F-4AA1-AC06-29FAF6578E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402783" y="2"/>
            <a:ext cx="1799876" cy="9794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C4CF62C-4429-4316-B6F7-83275E05187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" y="6015265"/>
            <a:ext cx="1623078" cy="8832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256546"/>
            <a:ext cx="10141527" cy="40011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sz="2000" b="1" dirty="0" smtClean="0"/>
              <a:t>课堂任务</a:t>
            </a:r>
            <a:r>
              <a:rPr lang="en-US" altLang="zh-CN" sz="2000" b="1" dirty="0" smtClean="0"/>
              <a:t>4 </a:t>
            </a:r>
            <a:r>
              <a:rPr lang="zh-CN" altLang="zh-CN" sz="2000" b="1" dirty="0" smtClean="0"/>
              <a:t>直线</a:t>
            </a:r>
            <a:r>
              <a:rPr lang="zh-CN" altLang="zh-CN" sz="2000" b="1" dirty="0"/>
              <a:t>型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pM</a:t>
            </a:r>
            <a:r>
              <a:rPr lang="en-US" altLang="zh-CN" sz="2000" b="1" dirty="0"/>
              <a:t>—</a:t>
            </a:r>
            <a:r>
              <a:rPr lang="en-US" altLang="zh-CN" sz="2000" b="1" dirty="0" err="1"/>
              <a:t>pR</a:t>
            </a:r>
            <a:r>
              <a:rPr lang="zh-CN" altLang="zh-CN" sz="2000" b="1" dirty="0"/>
              <a:t>曲线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：</a:t>
            </a:r>
            <a:r>
              <a:rPr lang="en-US" altLang="zh-CN" sz="2000" b="1" dirty="0" err="1"/>
              <a:t>pM</a:t>
            </a:r>
            <a:r>
              <a:rPr lang="zh-CN" altLang="zh-CN" sz="2000" b="1" dirty="0"/>
              <a:t>为阳离子浓度的负对数，</a:t>
            </a:r>
            <a:r>
              <a:rPr lang="en-US" altLang="zh-CN" sz="2000" b="1" dirty="0" err="1"/>
              <a:t>pR</a:t>
            </a:r>
            <a:r>
              <a:rPr lang="zh-CN" altLang="zh-CN" sz="2000" b="1" dirty="0"/>
              <a:t>为阴离子浓度的负对数。</a:t>
            </a:r>
            <a:endParaRPr lang="zh-CN" altLang="en-US" sz="2000" b="1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266064" y="972157"/>
            <a:ext cx="11293661" cy="706035"/>
            <a:chOff x="-146321" y="74087"/>
            <a:chExt cx="5830703" cy="365026"/>
          </a:xfrm>
        </p:grpSpPr>
        <p:grpSp>
          <p:nvGrpSpPr>
            <p:cNvPr id="9" name="组合 8"/>
            <p:cNvGrpSpPr/>
            <p:nvPr/>
          </p:nvGrpSpPr>
          <p:grpSpPr>
            <a:xfrm>
              <a:off x="-146321" y="80387"/>
              <a:ext cx="5830703" cy="358726"/>
              <a:chOff x="-146321" y="-80"/>
              <a:chExt cx="5830703" cy="358726"/>
            </a:xfrm>
          </p:grpSpPr>
          <p:sp>
            <p:nvSpPr>
              <p:cNvPr id="12" name="文本框 2"/>
              <p:cNvSpPr txBox="1">
                <a:spLocks noChangeArrowheads="1"/>
              </p:cNvSpPr>
              <p:nvPr/>
            </p:nvSpPr>
            <p:spPr bwMode="auto">
              <a:xfrm>
                <a:off x="-146321" y="29248"/>
                <a:ext cx="1470476" cy="32939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  <a:tabLst>
                    <a:tab pos="2610485" algn="l"/>
                  </a:tabLst>
                </a:pPr>
                <a:r>
                  <a:rPr lang="en-US" b="1" i="1" kern="100" dirty="0">
                    <a:effectLst/>
                    <a:latin typeface="+mn-ea"/>
                    <a:cs typeface="Courier New"/>
                  </a:rPr>
                  <a:t>K</a:t>
                </a:r>
                <a:r>
                  <a:rPr lang="en-US" b="1" kern="100" baseline="-25000" dirty="0">
                    <a:effectLst/>
                    <a:latin typeface="+mn-ea"/>
                    <a:cs typeface="Courier New"/>
                  </a:rPr>
                  <a:t>sp</a:t>
                </a:r>
                <a:r>
                  <a:rPr lang="zh-CN" b="1" kern="100" dirty="0">
                    <a:effectLst/>
                    <a:latin typeface="+mn-ea"/>
                    <a:cs typeface="Times New Roman"/>
                  </a:rPr>
                  <a:t>＝</a:t>
                </a:r>
                <a:r>
                  <a:rPr lang="en-US" b="1" i="1" kern="100" dirty="0">
                    <a:effectLst/>
                    <a:latin typeface="+mn-ea"/>
                    <a:cs typeface="Courier New"/>
                  </a:rPr>
                  <a:t>c</a:t>
                </a:r>
                <a:r>
                  <a:rPr lang="en-US" b="1" i="1" kern="100" baseline="30000" dirty="0">
                    <a:effectLst/>
                    <a:latin typeface="+mn-ea"/>
                    <a:cs typeface="Courier New"/>
                  </a:rPr>
                  <a:t>m</a:t>
                </a:r>
                <a:r>
                  <a:rPr lang="en-US" b="1" kern="100" dirty="0">
                    <a:effectLst/>
                    <a:latin typeface="+mn-ea"/>
                    <a:cs typeface="Courier New"/>
                  </a:rPr>
                  <a:t>(</a:t>
                </a:r>
                <a:r>
                  <a:rPr lang="en-US" b="1" kern="100" dirty="0" err="1">
                    <a:effectLst/>
                    <a:latin typeface="+mn-ea"/>
                    <a:cs typeface="Courier New"/>
                  </a:rPr>
                  <a:t>M</a:t>
                </a:r>
                <a:r>
                  <a:rPr lang="en-US" b="1" i="1" kern="100" baseline="30000" dirty="0" err="1">
                    <a:effectLst/>
                    <a:latin typeface="+mn-ea"/>
                    <a:cs typeface="Courier New"/>
                  </a:rPr>
                  <a:t>n</a:t>
                </a:r>
                <a:r>
                  <a:rPr lang="zh-CN" b="1" kern="100" baseline="30000" dirty="0">
                    <a:effectLst/>
                    <a:latin typeface="+mn-ea"/>
                    <a:cs typeface="Times New Roman"/>
                  </a:rPr>
                  <a:t>＋</a:t>
                </a:r>
                <a:r>
                  <a:rPr lang="en-US" b="1" kern="100" dirty="0">
                    <a:effectLst/>
                    <a:latin typeface="+mn-ea"/>
                    <a:cs typeface="Courier New"/>
                  </a:rPr>
                  <a:t>)·</a:t>
                </a:r>
                <a:r>
                  <a:rPr lang="en-US" b="1" i="1" kern="100" dirty="0" err="1">
                    <a:effectLst/>
                    <a:latin typeface="+mn-ea"/>
                    <a:cs typeface="Courier New"/>
                  </a:rPr>
                  <a:t>c</a:t>
                </a:r>
                <a:r>
                  <a:rPr lang="en-US" b="1" i="1" kern="100" baseline="30000" dirty="0" err="1">
                    <a:effectLst/>
                    <a:latin typeface="+mn-ea"/>
                    <a:cs typeface="Courier New"/>
                  </a:rPr>
                  <a:t>n</a:t>
                </a:r>
                <a:r>
                  <a:rPr lang="en-US" b="1" kern="100" dirty="0">
                    <a:effectLst/>
                    <a:latin typeface="+mn-ea"/>
                    <a:cs typeface="Courier New"/>
                  </a:rPr>
                  <a:t>(A</a:t>
                </a:r>
                <a:r>
                  <a:rPr lang="en-US" b="1" i="1" kern="100" baseline="30000" dirty="0">
                    <a:effectLst/>
                    <a:latin typeface="+mn-ea"/>
                    <a:cs typeface="Courier New"/>
                  </a:rPr>
                  <a:t>m</a:t>
                </a:r>
                <a:r>
                  <a:rPr lang="zh-CN" b="1" kern="100" baseline="30000" dirty="0">
                    <a:effectLst/>
                    <a:latin typeface="+mn-ea"/>
                    <a:cs typeface="Times New Roman"/>
                  </a:rPr>
                  <a:t>－</a:t>
                </a:r>
                <a:r>
                  <a:rPr lang="en-US" b="1" kern="100" dirty="0">
                    <a:effectLst/>
                    <a:latin typeface="+mn-ea"/>
                    <a:cs typeface="Courier New"/>
                  </a:rPr>
                  <a:t>)</a:t>
                </a:r>
                <a:endParaRPr lang="zh-CN" kern="100" dirty="0">
                  <a:effectLst/>
                  <a:latin typeface="+mn-ea"/>
                  <a:cs typeface="Courier New"/>
                </a:endParaRPr>
              </a:p>
            </p:txBody>
          </p:sp>
          <p:sp>
            <p:nvSpPr>
              <p:cNvPr id="13" name="文本框 2"/>
              <p:cNvSpPr txBox="1">
                <a:spLocks noChangeArrowheads="1"/>
              </p:cNvSpPr>
              <p:nvPr/>
            </p:nvSpPr>
            <p:spPr bwMode="auto">
              <a:xfrm>
                <a:off x="1777747" y="14550"/>
                <a:ext cx="2129343" cy="3439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  <a:tabLst>
                    <a:tab pos="2610485" algn="l"/>
                  </a:tabLst>
                </a:pPr>
                <a:r>
                  <a:rPr lang="en-US" b="1" kern="100">
                    <a:effectLst/>
                    <a:latin typeface="+mn-ea"/>
                    <a:cs typeface="Courier New"/>
                  </a:rPr>
                  <a:t>-lgK</a:t>
                </a:r>
                <a:r>
                  <a:rPr lang="en-US" b="1" kern="100" baseline="-25000">
                    <a:effectLst/>
                    <a:latin typeface="+mn-ea"/>
                    <a:cs typeface="Courier New"/>
                  </a:rPr>
                  <a:t>sp</a:t>
                </a:r>
                <a:r>
                  <a:rPr lang="en-US" b="1" kern="100">
                    <a:effectLst/>
                    <a:latin typeface="+mn-ea"/>
                    <a:cs typeface="Courier New"/>
                  </a:rPr>
                  <a:t>=-mlgc(M</a:t>
                </a:r>
                <a:r>
                  <a:rPr lang="en-US" b="1" i="1" kern="100" baseline="30000">
                    <a:effectLst/>
                    <a:latin typeface="+mn-ea"/>
                    <a:cs typeface="Courier New"/>
                  </a:rPr>
                  <a:t>n</a:t>
                </a:r>
                <a:r>
                  <a:rPr lang="zh-CN" b="1" kern="100" baseline="30000">
                    <a:effectLst/>
                    <a:latin typeface="+mn-ea"/>
                    <a:cs typeface="Times New Roman"/>
                  </a:rPr>
                  <a:t>＋</a:t>
                </a:r>
                <a:r>
                  <a:rPr lang="en-US" b="1" kern="100">
                    <a:effectLst/>
                    <a:latin typeface="+mn-ea"/>
                    <a:cs typeface="Courier New"/>
                  </a:rPr>
                  <a:t>)+[-nlg c(A</a:t>
                </a:r>
                <a:r>
                  <a:rPr lang="en-US" b="1" i="1" kern="100" baseline="30000">
                    <a:effectLst/>
                    <a:latin typeface="+mn-ea"/>
                    <a:cs typeface="Courier New"/>
                  </a:rPr>
                  <a:t>m</a:t>
                </a:r>
                <a:r>
                  <a:rPr lang="zh-CN" b="1" kern="100" baseline="30000">
                    <a:effectLst/>
                    <a:latin typeface="+mn-ea"/>
                    <a:cs typeface="Times New Roman"/>
                  </a:rPr>
                  <a:t>－</a:t>
                </a:r>
                <a:r>
                  <a:rPr lang="en-US" b="1" kern="100">
                    <a:effectLst/>
                    <a:latin typeface="+mn-ea"/>
                    <a:cs typeface="Courier New"/>
                  </a:rPr>
                  <a:t>)]</a:t>
                </a:r>
                <a:endParaRPr lang="zh-CN" kern="100">
                  <a:effectLst/>
                  <a:latin typeface="+mn-ea"/>
                  <a:cs typeface="Courier New"/>
                </a:endParaRPr>
              </a:p>
            </p:txBody>
          </p:sp>
          <p:sp>
            <p:nvSpPr>
              <p:cNvPr id="14" name="文本框 2"/>
              <p:cNvSpPr txBox="1">
                <a:spLocks noChangeArrowheads="1"/>
              </p:cNvSpPr>
              <p:nvPr/>
            </p:nvSpPr>
            <p:spPr bwMode="auto">
              <a:xfrm>
                <a:off x="4381606" y="-80"/>
                <a:ext cx="1302776" cy="3067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  <a:tabLst>
                    <a:tab pos="2610485" algn="l"/>
                  </a:tabLst>
                </a:pPr>
                <a:r>
                  <a:rPr lang="en-US" b="1" kern="100" dirty="0">
                    <a:effectLst/>
                    <a:latin typeface="+mn-ea"/>
                    <a:cs typeface="Courier New"/>
                  </a:rPr>
                  <a:t>-</a:t>
                </a:r>
                <a:r>
                  <a:rPr lang="en-US" b="1" kern="100" dirty="0" err="1" smtClean="0">
                    <a:effectLst/>
                    <a:latin typeface="+mn-ea"/>
                    <a:cs typeface="Courier New"/>
                  </a:rPr>
                  <a:t>lgK</a:t>
                </a:r>
                <a:r>
                  <a:rPr lang="en-US" b="1" kern="100" baseline="-25000" dirty="0" err="1" smtClean="0">
                    <a:effectLst/>
                    <a:latin typeface="+mn-ea"/>
                    <a:cs typeface="Courier New"/>
                  </a:rPr>
                  <a:t>sp</a:t>
                </a:r>
                <a:r>
                  <a:rPr lang="en-US" b="1" kern="100" dirty="0" smtClean="0">
                    <a:effectLst/>
                    <a:latin typeface="+mn-ea"/>
                    <a:cs typeface="Courier New"/>
                  </a:rPr>
                  <a:t>=</a:t>
                </a:r>
                <a:r>
                  <a:rPr lang="en-US" b="1" kern="100" dirty="0" err="1" smtClean="0">
                    <a:effectLst/>
                    <a:latin typeface="+mn-ea"/>
                    <a:cs typeface="Courier New"/>
                  </a:rPr>
                  <a:t>mpM+npA</a:t>
                </a:r>
                <a:endParaRPr lang="zh-CN" kern="100" dirty="0">
                  <a:effectLst/>
                  <a:latin typeface="+mn-ea"/>
                  <a:cs typeface="Courier New"/>
                </a:endParaRPr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>
                <a:off x="1323987" y="160903"/>
                <a:ext cx="45375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endCxn id="14" idx="1"/>
              </p:cNvCxnSpPr>
              <p:nvPr/>
            </p:nvCxnSpPr>
            <p:spPr>
              <a:xfrm flipV="1">
                <a:off x="3906745" y="153108"/>
                <a:ext cx="474861" cy="72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2"/>
            <p:cNvSpPr txBox="1">
              <a:spLocks noChangeArrowheads="1"/>
            </p:cNvSpPr>
            <p:nvPr/>
          </p:nvSpPr>
          <p:spPr bwMode="auto">
            <a:xfrm>
              <a:off x="1372116" y="74087"/>
              <a:ext cx="585216" cy="334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b="1" kern="100" dirty="0">
                  <a:effectLst/>
                  <a:latin typeface="+mn-ea"/>
                  <a:cs typeface="Times New Roman"/>
                </a:rPr>
                <a:t>对数</a:t>
              </a:r>
            </a:p>
            <a:p>
              <a:pPr>
                <a:spcAft>
                  <a:spcPts val="0"/>
                </a:spcAft>
              </a:pPr>
              <a:r>
                <a:rPr lang="zh-CN" b="1" kern="100" dirty="0">
                  <a:effectLst/>
                  <a:latin typeface="+mn-ea"/>
                  <a:cs typeface="Times New Roman"/>
                </a:rPr>
                <a:t>运算</a:t>
              </a:r>
            </a:p>
          </p:txBody>
        </p:sp>
        <p:sp>
          <p:nvSpPr>
            <p:cNvPr id="11" name="文本框 2"/>
            <p:cNvSpPr txBox="1">
              <a:spLocks noChangeArrowheads="1"/>
            </p:cNvSpPr>
            <p:nvPr/>
          </p:nvSpPr>
          <p:spPr bwMode="auto">
            <a:xfrm>
              <a:off x="3968236" y="74794"/>
              <a:ext cx="585216" cy="334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b="1" kern="100" dirty="0">
                  <a:effectLst/>
                  <a:latin typeface="+mn-ea"/>
                  <a:cs typeface="Times New Roman"/>
                </a:rPr>
                <a:t>符号</a:t>
              </a:r>
            </a:p>
            <a:p>
              <a:pPr>
                <a:spcAft>
                  <a:spcPts val="0"/>
                </a:spcAft>
              </a:pPr>
              <a:r>
                <a:rPr lang="zh-CN" b="1" kern="100" dirty="0">
                  <a:effectLst/>
                  <a:latin typeface="+mn-ea"/>
                  <a:cs typeface="Times New Roman"/>
                </a:rPr>
                <a:t>指代</a:t>
              </a: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39064"/>
              </p:ext>
            </p:extLst>
          </p:nvPr>
        </p:nvGraphicFramePr>
        <p:xfrm>
          <a:off x="390454" y="2000536"/>
          <a:ext cx="11235489" cy="41152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271603"/>
                <a:gridCol w="4963886"/>
              </a:tblGrid>
              <a:tr h="41152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2000" b="1" kern="100" dirty="0" smtClean="0"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．直线</a:t>
                      </a: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AB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上的点：</a:t>
                      </a: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c(M</a:t>
                      </a:r>
                      <a:r>
                        <a:rPr lang="en-US" sz="2000" b="1" kern="100" baseline="3000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sz="2000" b="1" kern="100" baseline="30000" dirty="0"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c(R</a:t>
                      </a:r>
                      <a:r>
                        <a:rPr lang="en-US" sz="2000" b="1" kern="100" baseline="3000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sz="2000" b="1" kern="100" baseline="30000" dirty="0">
                          <a:effectLst/>
                          <a:latin typeface="+mn-ea"/>
                          <a:ea typeface="+mn-ea"/>
                        </a:rPr>
                        <a:t>－</a:t>
                      </a: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；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b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．溶度积：</a:t>
                      </a: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CaSO</a:t>
                      </a:r>
                      <a:r>
                        <a:rPr lang="en-US" sz="2000" b="1" kern="100" baseline="-25000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＞</a:t>
                      </a: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CaCO</a:t>
                      </a:r>
                      <a:r>
                        <a:rPr lang="en-US" sz="2000" b="1" kern="100" baseline="-25000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＞</a:t>
                      </a: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MnCO</a:t>
                      </a:r>
                      <a:r>
                        <a:rPr lang="en-US" sz="2000" b="1" kern="100" baseline="-25000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；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．</a:t>
                      </a: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点对</a:t>
                      </a: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CaCO</a:t>
                      </a:r>
                      <a:r>
                        <a:rPr lang="en-US" sz="2000" b="1" kern="100" baseline="-25000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要析出沉淀，对</a:t>
                      </a: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CaSO</a:t>
                      </a:r>
                      <a:r>
                        <a:rPr lang="en-US" sz="2000" b="1" kern="100" baseline="-25000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是不饱和溶液，能继续溶解</a:t>
                      </a: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CaSO</a:t>
                      </a:r>
                      <a:r>
                        <a:rPr lang="en-US" sz="2000" b="1" kern="100" baseline="-25000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；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d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．</a:t>
                      </a: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点：</a:t>
                      </a:r>
                      <a:r>
                        <a:rPr lang="en-US" sz="2000" b="1" kern="100" dirty="0" smtClean="0">
                          <a:effectLst/>
                          <a:latin typeface="+mn-ea"/>
                          <a:ea typeface="+mn-ea"/>
                        </a:rPr>
                        <a:t>c(SO</a:t>
                      </a:r>
                      <a:r>
                        <a:rPr lang="en-US" sz="2000" b="1" kern="100" baseline="-25000" dirty="0" smtClean="0"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en-US" sz="2000" b="1" kern="100" baseline="30000" dirty="0" smtClean="0">
                          <a:effectLst/>
                          <a:latin typeface="+mn-ea"/>
                          <a:ea typeface="+mn-ea"/>
                        </a:rPr>
                        <a:t>2-</a:t>
                      </a:r>
                      <a:r>
                        <a:rPr lang="en-US" sz="2000" b="1" kern="1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＞</a:t>
                      </a: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c(Ca</a:t>
                      </a:r>
                      <a:r>
                        <a:rPr lang="en-US" sz="2000" b="1" kern="100" baseline="3000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sz="2000" b="1" kern="100" baseline="30000" dirty="0"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，二者的浓度积</a:t>
                      </a:r>
                      <a:r>
                        <a:rPr lang="zh-CN" sz="2000" b="1" kern="100" dirty="0" smtClean="0">
                          <a:effectLst/>
                          <a:latin typeface="+mn-ea"/>
                          <a:ea typeface="+mn-ea"/>
                        </a:rPr>
                        <a:t>等于</a:t>
                      </a:r>
                      <a:r>
                        <a:rPr lang="en-US" sz="2000" b="1" kern="100" dirty="0" smtClean="0"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sz="2000" b="1" kern="100" baseline="30000" dirty="0">
                          <a:effectLst/>
                          <a:latin typeface="+mn-ea"/>
                          <a:ea typeface="+mn-ea"/>
                        </a:rPr>
                        <a:t>－</a:t>
                      </a:r>
                      <a:r>
                        <a:rPr lang="en-US" sz="2000" b="1" kern="100" baseline="30000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；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Z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点：</a:t>
                      </a:r>
                      <a:r>
                        <a:rPr lang="en-US" sz="2000" b="1" kern="100" dirty="0" smtClean="0">
                          <a:effectLst/>
                          <a:latin typeface="+mn-ea"/>
                          <a:ea typeface="+mn-ea"/>
                        </a:rPr>
                        <a:t>c(CO</a:t>
                      </a:r>
                      <a:r>
                        <a:rPr lang="en-US" sz="2000" b="1" kern="100" baseline="-25000" dirty="0" smtClean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sz="2000" b="1" kern="100" baseline="30000" dirty="0" smtClean="0">
                          <a:effectLst/>
                          <a:latin typeface="+mn-ea"/>
                          <a:ea typeface="+mn-ea"/>
                        </a:rPr>
                        <a:t>2-</a:t>
                      </a:r>
                      <a:r>
                        <a:rPr lang="en-US" sz="2000" b="1" kern="1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＜</a:t>
                      </a: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c(Mn</a:t>
                      </a:r>
                      <a:r>
                        <a:rPr lang="en-US" sz="2000" b="1" kern="100" baseline="3000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sz="2000" b="1" kern="100" baseline="30000" dirty="0"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，二者的浓度积</a:t>
                      </a:r>
                      <a:r>
                        <a:rPr lang="zh-CN" sz="2000" b="1" kern="100" dirty="0" smtClean="0">
                          <a:effectLst/>
                          <a:latin typeface="+mn-ea"/>
                          <a:ea typeface="+mn-ea"/>
                        </a:rPr>
                        <a:t>等于</a:t>
                      </a:r>
                      <a:r>
                        <a:rPr lang="en-US" sz="2000" b="1" kern="100" dirty="0" smtClean="0"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sz="2000" b="1" kern="100" baseline="30000" dirty="0">
                          <a:effectLst/>
                          <a:latin typeface="+mn-ea"/>
                          <a:ea typeface="+mn-ea"/>
                        </a:rPr>
                        <a:t>－</a:t>
                      </a:r>
                      <a:r>
                        <a:rPr lang="en-US" sz="2000" b="1" kern="100" baseline="30000" dirty="0">
                          <a:effectLst/>
                          <a:latin typeface="+mn-ea"/>
                          <a:ea typeface="+mn-ea"/>
                        </a:rPr>
                        <a:t>10.6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+mn-ea"/>
                        <a:ea typeface="+mn-ea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145" name="Picture 1" descr="\\10.10.88.11\理科教学资源库\化学\黎少颖\张玲用\打印\A121.TIF"/>
          <p:cNvPicPr>
            <a:picLocks noChangeAspect="1" noChangeArrowheads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410" y="2119767"/>
            <a:ext cx="4755315" cy="389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84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35EDE5A-DE3F-4AA1-AC06-29FAF6578E6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402783" y="2"/>
            <a:ext cx="1799876" cy="9794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C4CF62C-4429-4316-B6F7-83275E05187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" y="6015265"/>
            <a:ext cx="1623078" cy="8832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2" y="238243"/>
            <a:ext cx="1674421" cy="461665"/>
          </a:xfrm>
          <a:prstGeom prst="rect">
            <a:avLst/>
          </a:prstGeom>
          <a:solidFill>
            <a:srgbClr val="44BE9B"/>
          </a:solidFill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+mn-ea"/>
              </a:rPr>
              <a:t>解决问题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070" y="827848"/>
            <a:ext cx="11578441" cy="563231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+mn-ea"/>
              </a:rPr>
              <a:t>4</a:t>
            </a:r>
            <a:r>
              <a:rPr lang="zh-CN" altLang="zh-CN" sz="2400" b="1" dirty="0">
                <a:latin typeface="+mn-ea"/>
              </a:rPr>
              <a:t>．（</a:t>
            </a:r>
            <a:r>
              <a:rPr lang="en-US" altLang="zh-CN" sz="2400" b="1" dirty="0">
                <a:latin typeface="+mn-ea"/>
              </a:rPr>
              <a:t>2020</a:t>
            </a:r>
            <a:r>
              <a:rPr lang="zh-CN" altLang="zh-CN" sz="2400" b="1" dirty="0">
                <a:latin typeface="+mn-ea"/>
              </a:rPr>
              <a:t>佛山一模）已知</a:t>
            </a:r>
            <a:r>
              <a:rPr lang="en-US" altLang="zh-CN" sz="2400" b="1" dirty="0">
                <a:latin typeface="+mn-ea"/>
              </a:rPr>
              <a:t>Cr(OH)</a:t>
            </a:r>
            <a:r>
              <a:rPr lang="en-US" altLang="zh-CN" sz="2400" b="1" baseline="-25000" dirty="0">
                <a:latin typeface="+mn-ea"/>
              </a:rPr>
              <a:t>3</a:t>
            </a:r>
            <a:r>
              <a:rPr lang="zh-CN" altLang="zh-CN" sz="2400" b="1" dirty="0">
                <a:latin typeface="+mn-ea"/>
              </a:rPr>
              <a:t>是类似</a:t>
            </a:r>
            <a:r>
              <a:rPr lang="en-US" altLang="zh-CN" sz="2400" b="1" dirty="0">
                <a:latin typeface="+mn-ea"/>
              </a:rPr>
              <a:t>Al(OH)</a:t>
            </a:r>
            <a:r>
              <a:rPr lang="en-US" altLang="zh-CN" sz="2400" b="1" baseline="-25000" dirty="0">
                <a:latin typeface="+mn-ea"/>
              </a:rPr>
              <a:t>3</a:t>
            </a:r>
            <a:r>
              <a:rPr lang="zh-CN" altLang="zh-CN" sz="2400" b="1" dirty="0">
                <a:latin typeface="+mn-ea"/>
              </a:rPr>
              <a:t>的两性氢氧化物，</a:t>
            </a:r>
            <a:r>
              <a:rPr lang="en-US" altLang="zh-CN" sz="2400" b="1" i="1" dirty="0">
                <a:latin typeface="+mn-ea"/>
              </a:rPr>
              <a:t>K</a:t>
            </a:r>
            <a:r>
              <a:rPr lang="en-US" altLang="zh-CN" sz="2400" b="1" baseline="-25000" dirty="0">
                <a:latin typeface="+mn-ea"/>
              </a:rPr>
              <a:t>sp</a:t>
            </a:r>
            <a:r>
              <a:rPr lang="en-US" altLang="zh-CN" sz="2400" b="1" dirty="0">
                <a:latin typeface="+mn-ea"/>
              </a:rPr>
              <a:t>[Al(OH)</a:t>
            </a:r>
            <a:r>
              <a:rPr lang="en-US" altLang="zh-CN" sz="2400" b="1" baseline="-25000" dirty="0">
                <a:latin typeface="+mn-ea"/>
              </a:rPr>
              <a:t>3</a:t>
            </a:r>
            <a:r>
              <a:rPr lang="en-US" altLang="zh-CN" sz="2400" b="1" dirty="0">
                <a:latin typeface="+mn-ea"/>
              </a:rPr>
              <a:t>]=1.3×10</a:t>
            </a:r>
            <a:r>
              <a:rPr lang="en-US" altLang="zh-CN" sz="2400" b="1" baseline="30000" dirty="0">
                <a:latin typeface="+mn-ea"/>
              </a:rPr>
              <a:t>-33</a:t>
            </a:r>
            <a:r>
              <a:rPr lang="zh-CN" altLang="zh-CN" sz="2400" b="1" dirty="0">
                <a:latin typeface="+mn-ea"/>
              </a:rPr>
              <a:t>，</a:t>
            </a:r>
            <a:r>
              <a:rPr lang="en-US" altLang="zh-CN" sz="2400" b="1" i="1" dirty="0">
                <a:latin typeface="+mn-ea"/>
              </a:rPr>
              <a:t>K</a:t>
            </a:r>
            <a:r>
              <a:rPr lang="en-US" altLang="zh-CN" sz="2400" b="1" baseline="-25000" dirty="0">
                <a:latin typeface="+mn-ea"/>
              </a:rPr>
              <a:t>sp</a:t>
            </a:r>
            <a:r>
              <a:rPr lang="en-US" altLang="zh-CN" sz="2400" b="1" dirty="0">
                <a:latin typeface="+mn-ea"/>
              </a:rPr>
              <a:t>[Cr(OH)</a:t>
            </a:r>
            <a:r>
              <a:rPr lang="en-US" altLang="zh-CN" sz="2400" b="1" baseline="-25000" dirty="0">
                <a:latin typeface="+mn-ea"/>
              </a:rPr>
              <a:t>3</a:t>
            </a:r>
            <a:r>
              <a:rPr lang="en-US" altLang="zh-CN" sz="2400" b="1" dirty="0">
                <a:latin typeface="+mn-ea"/>
              </a:rPr>
              <a:t>]=6.3×10</a:t>
            </a:r>
            <a:r>
              <a:rPr lang="en-US" altLang="zh-CN" sz="2400" b="1" baseline="30000" dirty="0">
                <a:latin typeface="+mn-ea"/>
              </a:rPr>
              <a:t>-31</a:t>
            </a:r>
            <a:r>
              <a:rPr lang="zh-CN" altLang="zh-CN" sz="2400" b="1" dirty="0">
                <a:latin typeface="+mn-ea"/>
              </a:rPr>
              <a:t>。如图为</a:t>
            </a:r>
            <a:r>
              <a:rPr lang="en-US" altLang="zh-CN" sz="2400" b="1" dirty="0">
                <a:latin typeface="+mn-ea"/>
              </a:rPr>
              <a:t>Cr</a:t>
            </a:r>
            <a:r>
              <a:rPr lang="zh-CN" altLang="zh-CN" sz="2400" b="1" dirty="0">
                <a:latin typeface="+mn-ea"/>
              </a:rPr>
              <a:t>和</a:t>
            </a:r>
            <a:r>
              <a:rPr lang="en-US" altLang="zh-CN" sz="2400" b="1" dirty="0">
                <a:latin typeface="+mn-ea"/>
              </a:rPr>
              <a:t>Al</a:t>
            </a:r>
            <a:r>
              <a:rPr lang="zh-CN" altLang="zh-CN" sz="2400" b="1" dirty="0">
                <a:latin typeface="+mn-ea"/>
              </a:rPr>
              <a:t>两种元素在水溶液中存在的形式与</a:t>
            </a:r>
            <a:r>
              <a:rPr lang="en-US" altLang="zh-CN" sz="2400" b="1" dirty="0">
                <a:latin typeface="+mn-ea"/>
              </a:rPr>
              <a:t>pH</a:t>
            </a:r>
            <a:r>
              <a:rPr lang="zh-CN" altLang="zh-CN" sz="2400" b="1" dirty="0">
                <a:latin typeface="+mn-ea"/>
              </a:rPr>
              <a:t>的关系，图中纵轴表示</a:t>
            </a:r>
            <a:r>
              <a:rPr lang="en-US" altLang="zh-CN" sz="2400" b="1" dirty="0" err="1">
                <a:latin typeface="+mn-ea"/>
              </a:rPr>
              <a:t>lgc</a:t>
            </a:r>
            <a:r>
              <a:rPr lang="en-US" altLang="zh-CN" sz="2400" b="1" dirty="0">
                <a:latin typeface="+mn-ea"/>
              </a:rPr>
              <a:t>(M</a:t>
            </a:r>
            <a:r>
              <a:rPr lang="en-US" altLang="zh-CN" sz="2400" b="1" baseline="30000" dirty="0">
                <a:latin typeface="+mn-ea"/>
              </a:rPr>
              <a:t>3+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zh-CN" sz="2400" b="1" dirty="0">
                <a:latin typeface="+mn-ea"/>
              </a:rPr>
              <a:t>或</a:t>
            </a:r>
            <a:r>
              <a:rPr lang="en-US" altLang="zh-CN" sz="2400" b="1" dirty="0" err="1">
                <a:latin typeface="+mn-ea"/>
              </a:rPr>
              <a:t>lgc</a:t>
            </a:r>
            <a:r>
              <a:rPr lang="en-US" altLang="zh-CN" sz="2400" b="1" dirty="0">
                <a:latin typeface="+mn-ea"/>
              </a:rPr>
              <a:t>[M(OH)</a:t>
            </a:r>
            <a:r>
              <a:rPr lang="en-US" altLang="zh-CN" sz="2400" b="1" baseline="-25000" dirty="0">
                <a:latin typeface="+mn-ea"/>
              </a:rPr>
              <a:t>4</a:t>
            </a:r>
            <a:r>
              <a:rPr lang="en-US" altLang="zh-CN" sz="2400" b="1" baseline="30000" dirty="0">
                <a:latin typeface="+mn-ea"/>
              </a:rPr>
              <a:t>-</a:t>
            </a:r>
            <a:r>
              <a:rPr lang="en-US" altLang="zh-CN" sz="2400" b="1" dirty="0">
                <a:latin typeface="+mn-ea"/>
              </a:rPr>
              <a:t>](</a:t>
            </a:r>
            <a:r>
              <a:rPr lang="zh-CN" altLang="zh-CN" sz="2400" b="1" dirty="0">
                <a:latin typeface="+mn-ea"/>
              </a:rPr>
              <a:t>其中</a:t>
            </a:r>
            <a:r>
              <a:rPr lang="en-US" altLang="zh-CN" sz="2400" b="1" dirty="0">
                <a:latin typeface="+mn-ea"/>
              </a:rPr>
              <a:t>M=Al</a:t>
            </a:r>
            <a:r>
              <a:rPr lang="zh-CN" altLang="zh-CN" sz="2400" b="1" dirty="0">
                <a:latin typeface="+mn-ea"/>
              </a:rPr>
              <a:t>或</a:t>
            </a:r>
            <a:r>
              <a:rPr lang="en-US" altLang="zh-CN" sz="2400" b="1" dirty="0">
                <a:latin typeface="+mn-ea"/>
              </a:rPr>
              <a:t>Cr)</a:t>
            </a:r>
            <a:r>
              <a:rPr lang="zh-CN" altLang="zh-CN" sz="2400" b="1" dirty="0">
                <a:latin typeface="+mn-ea"/>
              </a:rPr>
              <a:t>。下列说法错误的是（</a:t>
            </a:r>
            <a:r>
              <a:rPr lang="en-US" altLang="zh-CN" sz="2400" b="1" dirty="0">
                <a:latin typeface="+mn-ea"/>
              </a:rPr>
              <a:t>    </a:t>
            </a:r>
            <a:r>
              <a:rPr lang="zh-CN" altLang="zh-CN" sz="2400" b="1" dirty="0">
                <a:latin typeface="+mn-ea"/>
              </a:rPr>
              <a:t>）</a:t>
            </a:r>
          </a:p>
          <a:p>
            <a:pPr fontAlgn="ctr"/>
            <a:r>
              <a:rPr lang="zh-CN" altLang="zh-CN" sz="2400" b="1" dirty="0">
                <a:latin typeface="+mn-ea"/>
              </a:rPr>
              <a:t/>
            </a:r>
            <a:br>
              <a:rPr lang="zh-CN" altLang="zh-CN" sz="2400" b="1" dirty="0">
                <a:latin typeface="+mn-ea"/>
              </a:rPr>
            </a:br>
            <a:r>
              <a:rPr lang="en-US" altLang="zh-CN" sz="2400" b="1" dirty="0">
                <a:latin typeface="+mn-ea"/>
              </a:rPr>
              <a:t>A</a:t>
            </a:r>
            <a:r>
              <a:rPr lang="zh-CN" altLang="zh-CN" sz="2400" b="1" dirty="0">
                <a:latin typeface="+mn-ea"/>
              </a:rPr>
              <a:t>．曲线</a:t>
            </a:r>
            <a:r>
              <a:rPr lang="en-US" altLang="zh-CN" sz="2400" b="1" dirty="0">
                <a:latin typeface="+mn-ea"/>
              </a:rPr>
              <a:t>N</a:t>
            </a:r>
            <a:r>
              <a:rPr lang="zh-CN" altLang="zh-CN" sz="2400" b="1" dirty="0">
                <a:latin typeface="+mn-ea"/>
              </a:rPr>
              <a:t>表示</a:t>
            </a:r>
            <a:r>
              <a:rPr lang="en-US" altLang="zh-CN" sz="2400" b="1" dirty="0">
                <a:latin typeface="+mn-ea"/>
              </a:rPr>
              <a:t>Al</a:t>
            </a:r>
            <a:r>
              <a:rPr lang="en-US" altLang="zh-CN" sz="2400" b="1" baseline="30000" dirty="0">
                <a:latin typeface="+mn-ea"/>
              </a:rPr>
              <a:t>3+</a:t>
            </a:r>
            <a:r>
              <a:rPr lang="zh-CN" altLang="zh-CN" sz="2400" b="1" dirty="0">
                <a:latin typeface="+mn-ea"/>
              </a:rPr>
              <a:t>的浓度</a:t>
            </a:r>
            <a:r>
              <a:rPr lang="zh-CN" altLang="zh-CN" sz="2400" b="1" dirty="0" smtClean="0">
                <a:latin typeface="+mn-ea"/>
              </a:rPr>
              <a:t>变化</a:t>
            </a:r>
            <a:endParaRPr lang="en-US" altLang="zh-CN" sz="2400" b="1" dirty="0" smtClean="0">
              <a:latin typeface="+mn-ea"/>
            </a:endParaRPr>
          </a:p>
          <a:p>
            <a:pPr fontAlgn="ctr"/>
            <a:endParaRPr lang="zh-CN" altLang="zh-CN" sz="2400" b="1" dirty="0">
              <a:latin typeface="+mn-ea"/>
            </a:endParaRPr>
          </a:p>
          <a:p>
            <a:pPr fontAlgn="ctr"/>
            <a:r>
              <a:rPr lang="en-US" altLang="zh-CN" sz="2400" b="1" dirty="0">
                <a:latin typeface="+mn-ea"/>
              </a:rPr>
              <a:t>B</a:t>
            </a:r>
            <a:r>
              <a:rPr lang="zh-CN" altLang="zh-CN" sz="2400" b="1" dirty="0">
                <a:latin typeface="+mn-ea"/>
              </a:rPr>
              <a:t>．在</a:t>
            </a:r>
            <a:r>
              <a:rPr lang="en-US" altLang="zh-CN" sz="2400" b="1" dirty="0">
                <a:latin typeface="+mn-ea"/>
              </a:rPr>
              <a:t>Al(OH)</a:t>
            </a:r>
            <a:r>
              <a:rPr lang="en-US" altLang="zh-CN" sz="2400" b="1" baseline="-25000" dirty="0">
                <a:latin typeface="+mn-ea"/>
              </a:rPr>
              <a:t>3</a:t>
            </a:r>
            <a:r>
              <a:rPr lang="zh-CN" altLang="zh-CN" sz="2400" b="1" dirty="0">
                <a:latin typeface="+mn-ea"/>
              </a:rPr>
              <a:t>和</a:t>
            </a:r>
            <a:r>
              <a:rPr lang="en-US" altLang="zh-CN" sz="2400" b="1" dirty="0">
                <a:latin typeface="+mn-ea"/>
              </a:rPr>
              <a:t>Cr(OH)</a:t>
            </a:r>
            <a:r>
              <a:rPr lang="en-US" altLang="zh-CN" sz="2400" b="1" baseline="-25000" dirty="0">
                <a:latin typeface="+mn-ea"/>
              </a:rPr>
              <a:t>3</a:t>
            </a:r>
            <a:r>
              <a:rPr lang="zh-CN" altLang="zh-CN" sz="2400" b="1" dirty="0">
                <a:latin typeface="+mn-ea"/>
              </a:rPr>
              <a:t>混合</a:t>
            </a:r>
            <a:r>
              <a:rPr lang="zh-CN" altLang="zh-CN" sz="2400" b="1" dirty="0" smtClean="0">
                <a:latin typeface="+mn-ea"/>
              </a:rPr>
              <a:t>悬浊液</a:t>
            </a:r>
            <a:endParaRPr lang="en-US" altLang="zh-CN" sz="2400" b="1" dirty="0" smtClean="0">
              <a:latin typeface="+mn-ea"/>
            </a:endParaRPr>
          </a:p>
          <a:p>
            <a:pPr fontAlgn="ctr"/>
            <a:r>
              <a:rPr lang="zh-CN" altLang="zh-CN" sz="2400" b="1" dirty="0" smtClean="0">
                <a:latin typeface="+mn-ea"/>
              </a:rPr>
              <a:t>中</a:t>
            </a:r>
            <a:r>
              <a:rPr lang="zh-CN" altLang="zh-CN" sz="2400" b="1" dirty="0">
                <a:latin typeface="+mn-ea"/>
              </a:rPr>
              <a:t>滴加</a:t>
            </a:r>
            <a:r>
              <a:rPr lang="en-US" altLang="zh-CN" sz="2400" b="1" dirty="0" err="1">
                <a:latin typeface="+mn-ea"/>
              </a:rPr>
              <a:t>NaOH</a:t>
            </a:r>
            <a:r>
              <a:rPr lang="zh-CN" altLang="zh-CN" sz="2400" b="1" dirty="0">
                <a:latin typeface="+mn-ea"/>
              </a:rPr>
              <a:t>溶液</a:t>
            </a:r>
            <a:r>
              <a:rPr lang="zh-CN" altLang="zh-CN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Al(OH)</a:t>
            </a:r>
            <a:r>
              <a:rPr lang="en-US" altLang="zh-CN" sz="2400" b="1" baseline="-25000" dirty="0" smtClean="0">
                <a:latin typeface="+mn-ea"/>
              </a:rPr>
              <a:t>3</a:t>
            </a:r>
            <a:r>
              <a:rPr lang="zh-CN" altLang="zh-CN" sz="2400" b="1" dirty="0">
                <a:latin typeface="+mn-ea"/>
              </a:rPr>
              <a:t>先溶解</a:t>
            </a:r>
          </a:p>
          <a:p>
            <a:pPr fontAlgn="ctr"/>
            <a:r>
              <a:rPr lang="en-US" altLang="zh-CN" sz="2400" b="1" dirty="0">
                <a:latin typeface="+mn-ea"/>
              </a:rPr>
              <a:t>C</a:t>
            </a:r>
            <a:r>
              <a:rPr lang="zh-CN" altLang="zh-CN" sz="2400" b="1" dirty="0">
                <a:latin typeface="+mn-ea"/>
              </a:rPr>
              <a:t>．在</a:t>
            </a:r>
            <a:r>
              <a:rPr lang="en-US" altLang="zh-CN" sz="2400" b="1" dirty="0">
                <a:latin typeface="+mn-ea"/>
              </a:rPr>
              <a:t>Al(OH)</a:t>
            </a:r>
            <a:r>
              <a:rPr lang="en-US" altLang="zh-CN" sz="2400" b="1" baseline="-25000" dirty="0">
                <a:latin typeface="+mn-ea"/>
              </a:rPr>
              <a:t>3</a:t>
            </a:r>
            <a:r>
              <a:rPr lang="zh-CN" altLang="zh-CN" sz="2400" b="1" dirty="0">
                <a:latin typeface="+mn-ea"/>
              </a:rPr>
              <a:t>和</a:t>
            </a:r>
            <a:r>
              <a:rPr lang="en-US" altLang="zh-CN" sz="2400" b="1" dirty="0">
                <a:latin typeface="+mn-ea"/>
              </a:rPr>
              <a:t>Cr(OH)</a:t>
            </a:r>
            <a:r>
              <a:rPr lang="en-US" altLang="zh-CN" sz="2400" b="1" baseline="-25000" dirty="0">
                <a:latin typeface="+mn-ea"/>
              </a:rPr>
              <a:t>3</a:t>
            </a:r>
            <a:r>
              <a:rPr lang="zh-CN" altLang="zh-CN" sz="2400" b="1" dirty="0">
                <a:latin typeface="+mn-ea"/>
              </a:rPr>
              <a:t>共沉淀</a:t>
            </a:r>
            <a:r>
              <a:rPr lang="zh-CN" altLang="zh-CN" sz="2400" b="1" dirty="0" smtClean="0">
                <a:latin typeface="+mn-ea"/>
              </a:rPr>
              <a:t>的体系中</a:t>
            </a:r>
            <a:endParaRPr lang="en-US" altLang="zh-CN" sz="2400" b="1" dirty="0" smtClean="0">
              <a:latin typeface="+mn-ea"/>
            </a:endParaRPr>
          </a:p>
          <a:p>
            <a:pPr fontAlgn="ctr"/>
            <a:r>
              <a:rPr lang="en-US" altLang="zh-CN" sz="2400" b="1" dirty="0" smtClean="0">
                <a:latin typeface="+mn-ea"/>
              </a:rPr>
              <a:t>                    ≈4.8×10</a:t>
            </a:r>
            <a:r>
              <a:rPr lang="en-US" altLang="zh-CN" sz="2400" b="1" baseline="30000" dirty="0" smtClean="0">
                <a:latin typeface="+mn-ea"/>
              </a:rPr>
              <a:t>2</a:t>
            </a:r>
          </a:p>
          <a:p>
            <a:pPr fontAlgn="ctr"/>
            <a:endParaRPr lang="zh-CN" altLang="zh-CN" sz="2400" b="1" dirty="0">
              <a:latin typeface="+mn-ea"/>
            </a:endParaRPr>
          </a:p>
          <a:p>
            <a:pPr fontAlgn="ctr"/>
            <a:r>
              <a:rPr lang="en-US" altLang="zh-CN" sz="2400" b="1" dirty="0">
                <a:latin typeface="+mn-ea"/>
              </a:rPr>
              <a:t>D</a:t>
            </a:r>
            <a:r>
              <a:rPr lang="zh-CN" altLang="zh-CN" sz="2400" b="1" dirty="0">
                <a:latin typeface="+mn-ea"/>
              </a:rPr>
              <a:t>．若溶液中</a:t>
            </a:r>
            <a:r>
              <a:rPr lang="en-US" altLang="zh-CN" sz="2400" b="1" dirty="0">
                <a:latin typeface="+mn-ea"/>
              </a:rPr>
              <a:t>Al</a:t>
            </a:r>
            <a:r>
              <a:rPr lang="en-US" altLang="zh-CN" sz="2400" b="1" baseline="30000" dirty="0">
                <a:latin typeface="+mn-ea"/>
              </a:rPr>
              <a:t>3+</a:t>
            </a:r>
            <a:r>
              <a:rPr lang="zh-CN" altLang="zh-CN" sz="2400" b="1" dirty="0">
                <a:latin typeface="+mn-ea"/>
              </a:rPr>
              <a:t>和</a:t>
            </a:r>
            <a:r>
              <a:rPr lang="en-US" altLang="zh-CN" sz="2400" b="1" dirty="0">
                <a:latin typeface="+mn-ea"/>
              </a:rPr>
              <a:t>Cr</a:t>
            </a:r>
            <a:r>
              <a:rPr lang="en-US" altLang="zh-CN" sz="2400" b="1" baseline="30000" dirty="0">
                <a:latin typeface="+mn-ea"/>
              </a:rPr>
              <a:t>3+</a:t>
            </a:r>
            <a:r>
              <a:rPr lang="zh-CN" altLang="zh-CN" sz="2400" b="1" dirty="0">
                <a:latin typeface="+mn-ea"/>
              </a:rPr>
              <a:t>起始</a:t>
            </a:r>
            <a:r>
              <a:rPr lang="zh-CN" altLang="zh-CN" sz="2400" b="1" dirty="0" smtClean="0">
                <a:latin typeface="+mn-ea"/>
              </a:rPr>
              <a:t>浓度</a:t>
            </a:r>
            <a:endParaRPr lang="en-US" altLang="zh-CN" sz="2400" b="1" dirty="0" smtClean="0">
              <a:latin typeface="+mn-ea"/>
            </a:endParaRPr>
          </a:p>
          <a:p>
            <a:pPr fontAlgn="ctr"/>
            <a:r>
              <a:rPr lang="zh-CN" altLang="zh-CN" sz="2400" b="1" dirty="0" smtClean="0">
                <a:latin typeface="+mn-ea"/>
              </a:rPr>
              <a:t>均</a:t>
            </a:r>
            <a:r>
              <a:rPr lang="zh-CN" altLang="zh-CN" sz="2400" b="1" dirty="0">
                <a:latin typeface="+mn-ea"/>
              </a:rPr>
              <a:t>为</a:t>
            </a:r>
            <a:r>
              <a:rPr lang="en-US" altLang="zh-CN" sz="2400" b="1" dirty="0">
                <a:latin typeface="+mn-ea"/>
              </a:rPr>
              <a:t>0.1mol•L</a:t>
            </a:r>
            <a:r>
              <a:rPr lang="en-US" altLang="zh-CN" sz="2400" b="1" baseline="30000" dirty="0">
                <a:latin typeface="+mn-ea"/>
              </a:rPr>
              <a:t>-1</a:t>
            </a:r>
            <a:r>
              <a:rPr lang="zh-CN" altLang="zh-CN" sz="2400" b="1" dirty="0" smtClean="0">
                <a:latin typeface="+mn-ea"/>
              </a:rPr>
              <a:t>，通过</a:t>
            </a:r>
            <a:r>
              <a:rPr lang="zh-CN" altLang="zh-CN" sz="2400" b="1" dirty="0">
                <a:latin typeface="+mn-ea"/>
              </a:rPr>
              <a:t>调节</a:t>
            </a:r>
            <a:r>
              <a:rPr lang="en-US" altLang="zh-CN" sz="2400" b="1" dirty="0">
                <a:latin typeface="+mn-ea"/>
              </a:rPr>
              <a:t>pH</a:t>
            </a:r>
            <a:r>
              <a:rPr lang="zh-CN" altLang="zh-CN" sz="2400" b="1" dirty="0">
                <a:latin typeface="+mn-ea"/>
              </a:rPr>
              <a:t>能</a:t>
            </a:r>
            <a:r>
              <a:rPr lang="zh-CN" altLang="zh-CN" sz="2400" b="1" dirty="0" smtClean="0">
                <a:latin typeface="+mn-ea"/>
              </a:rPr>
              <a:t>实现</a:t>
            </a:r>
            <a:endParaRPr lang="en-US" altLang="zh-CN" sz="2400" b="1" dirty="0" smtClean="0">
              <a:latin typeface="+mn-ea"/>
            </a:endParaRPr>
          </a:p>
          <a:p>
            <a:pPr fontAlgn="ctr"/>
            <a:r>
              <a:rPr lang="zh-CN" altLang="zh-CN" sz="2400" b="1" dirty="0" smtClean="0">
                <a:latin typeface="+mn-ea"/>
              </a:rPr>
              <a:t>两种</a:t>
            </a:r>
            <a:r>
              <a:rPr lang="zh-CN" altLang="zh-CN" sz="2400" b="1" dirty="0">
                <a:latin typeface="+mn-ea"/>
              </a:rPr>
              <a:t>元素的分离</a:t>
            </a:r>
            <a:endParaRPr lang="zh-CN" altLang="en-US" b="1" dirty="0" smtClean="0">
              <a:latin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 descr="eqId7487cf278fd84bbaba14c797d712a86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864646"/>
              </p:ext>
            </p:extLst>
          </p:nvPr>
        </p:nvGraphicFramePr>
        <p:xfrm>
          <a:off x="1234972" y="4560124"/>
          <a:ext cx="783895" cy="695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r:id="rId4" imgW="507780" imgH="444307" progId="Equation.DSMT4">
                  <p:embed/>
                </p:oleObj>
              </mc:Choice>
              <mc:Fallback>
                <p:oleObj r:id="rId4" imgW="507780" imgH="444307" progId="Equation.DSMT4">
                  <p:embed/>
                  <p:pic>
                    <p:nvPicPr>
                      <p:cNvPr id="0" name="Object 1" descr="eqId7487cf278fd84bbaba14c797d712a86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972" y="4560124"/>
                        <a:ext cx="783895" cy="695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 descr="figure">
            <a:hlinkClick r:id="rId6" action="ppaction://hlinksldjump"/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041" y="2270552"/>
            <a:ext cx="5518645" cy="418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4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35EDE5A-DE3F-4AA1-AC06-29FAF6578E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402783" y="2"/>
            <a:ext cx="1799876" cy="9794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C4CF62C-4429-4316-B6F7-83275E05187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" y="6015265"/>
            <a:ext cx="1623078" cy="8832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2" y="269020"/>
            <a:ext cx="11503348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课堂任务</a:t>
            </a:r>
            <a:r>
              <a:rPr lang="en-US" altLang="zh-CN" sz="2000" b="1" dirty="0" smtClean="0">
                <a:latin typeface="+mn-ea"/>
              </a:rPr>
              <a:t>5 </a:t>
            </a:r>
            <a:r>
              <a:rPr lang="zh-CN" altLang="zh-CN" sz="2000" b="1" dirty="0" smtClean="0">
                <a:latin typeface="+mn-ea"/>
              </a:rPr>
              <a:t>常温</a:t>
            </a:r>
            <a:r>
              <a:rPr lang="zh-CN" altLang="zh-CN" sz="2000" b="1" dirty="0">
                <a:latin typeface="+mn-ea"/>
              </a:rPr>
              <a:t>下将</a:t>
            </a:r>
            <a:r>
              <a:rPr lang="en-US" altLang="zh-CN" sz="2000" b="1" dirty="0">
                <a:latin typeface="+mn-ea"/>
              </a:rPr>
              <a:t>KOH</a:t>
            </a:r>
            <a:r>
              <a:rPr lang="zh-CN" altLang="zh-CN" sz="2000" b="1" dirty="0">
                <a:latin typeface="+mn-ea"/>
              </a:rPr>
              <a:t>溶液滴加到</a:t>
            </a:r>
            <a:r>
              <a:rPr lang="zh-CN" altLang="zh-CN" sz="2000" b="1" dirty="0">
                <a:solidFill>
                  <a:srgbClr val="FF0000"/>
                </a:solidFill>
                <a:latin typeface="+mn-ea"/>
              </a:rPr>
              <a:t>二元弱酸</a:t>
            </a:r>
            <a:r>
              <a:rPr lang="en-US" altLang="zh-CN" sz="2000" b="1" dirty="0">
                <a:latin typeface="+mn-ea"/>
              </a:rPr>
              <a:t>(H</a:t>
            </a:r>
            <a:r>
              <a:rPr lang="en-US" altLang="zh-CN" sz="2000" b="1" baseline="-25000" dirty="0">
                <a:latin typeface="+mn-ea"/>
              </a:rPr>
              <a:t>2</a:t>
            </a:r>
            <a:r>
              <a:rPr lang="en-US" altLang="zh-CN" sz="2000" b="1" dirty="0">
                <a:latin typeface="+mn-ea"/>
              </a:rPr>
              <a:t>X)</a:t>
            </a:r>
            <a:r>
              <a:rPr lang="zh-CN" altLang="zh-CN" sz="2000" b="1" dirty="0">
                <a:latin typeface="+mn-ea"/>
              </a:rPr>
              <a:t>溶液中，混合溶液的</a:t>
            </a:r>
            <a:r>
              <a:rPr lang="en-US" altLang="zh-CN" sz="2000" b="1" dirty="0">
                <a:latin typeface="+mn-ea"/>
              </a:rPr>
              <a:t>pH</a:t>
            </a:r>
            <a:r>
              <a:rPr lang="zh-CN" altLang="zh-CN" sz="2000" b="1" dirty="0">
                <a:latin typeface="+mn-ea"/>
              </a:rPr>
              <a:t>与离子浓度变化的关系图</a:t>
            </a:r>
            <a:endParaRPr lang="zh-CN" altLang="en-US" sz="2000" b="1" dirty="0" smtClean="0">
              <a:latin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8130" y="969771"/>
            <a:ext cx="11222183" cy="584775"/>
            <a:chOff x="-138713" y="73095"/>
            <a:chExt cx="6941754" cy="361716"/>
          </a:xfrm>
        </p:grpSpPr>
        <p:grpSp>
          <p:nvGrpSpPr>
            <p:cNvPr id="9" name="组合 8"/>
            <p:cNvGrpSpPr/>
            <p:nvPr/>
          </p:nvGrpSpPr>
          <p:grpSpPr>
            <a:xfrm>
              <a:off x="-138713" y="73095"/>
              <a:ext cx="4572324" cy="361716"/>
              <a:chOff x="-285052" y="79300"/>
              <a:chExt cx="4572927" cy="362273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-285052" y="94981"/>
                <a:ext cx="4572927" cy="344092"/>
                <a:chOff x="-285052" y="14514"/>
                <a:chExt cx="4572927" cy="344092"/>
              </a:xfrm>
            </p:grpSpPr>
            <p:sp>
              <p:nvSpPr>
                <p:cNvPr id="14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-285052" y="29208"/>
                  <a:ext cx="1997037" cy="3293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l">
                    <a:lnSpc>
                      <a:spcPct val="150000"/>
                    </a:lnSpc>
                    <a:spcAft>
                      <a:spcPts val="0"/>
                    </a:spcAft>
                    <a:tabLst>
                      <a:tab pos="2610485" algn="l"/>
                    </a:tabLst>
                  </a:pPr>
                  <a:r>
                    <a:rPr lang="en-US" sz="1600" b="1" i="1" kern="100" dirty="0">
                      <a:effectLst/>
                      <a:latin typeface="+mn-ea"/>
                      <a:cs typeface="Courier New"/>
                    </a:rPr>
                    <a:t>K</a:t>
                  </a:r>
                  <a:r>
                    <a:rPr lang="en-US" sz="1600" b="1" kern="100" baseline="-25000" dirty="0">
                      <a:effectLst/>
                      <a:latin typeface="+mn-ea"/>
                      <a:cs typeface="Courier New"/>
                    </a:rPr>
                    <a:t>a1</a:t>
                  </a:r>
                  <a:r>
                    <a:rPr lang="zh-CN" sz="1600" b="1" kern="100" dirty="0">
                      <a:effectLst/>
                      <a:latin typeface="+mn-ea"/>
                      <a:cs typeface="Times New Roman"/>
                    </a:rPr>
                    <a:t>＝</a:t>
                  </a:r>
                  <a:r>
                    <a:rPr lang="en-US" sz="1600" b="1" i="1" kern="100" dirty="0">
                      <a:effectLst/>
                      <a:latin typeface="+mn-ea"/>
                      <a:cs typeface="Courier New"/>
                    </a:rPr>
                    <a:t>c</a:t>
                  </a:r>
                  <a:r>
                    <a:rPr lang="en-US" sz="1600" b="1" kern="100" dirty="0">
                      <a:effectLst/>
                      <a:latin typeface="+mn-ea"/>
                      <a:cs typeface="Courier New"/>
                    </a:rPr>
                    <a:t> (H</a:t>
                  </a:r>
                  <a:r>
                    <a:rPr lang="zh-CN" sz="1600" b="1" kern="100" baseline="30000" dirty="0">
                      <a:effectLst/>
                      <a:latin typeface="+mn-ea"/>
                      <a:cs typeface="Times New Roman"/>
                    </a:rPr>
                    <a:t>＋</a:t>
                  </a:r>
                  <a:r>
                    <a:rPr lang="en-US" sz="1600" b="1" kern="100" dirty="0">
                      <a:effectLst/>
                      <a:latin typeface="+mn-ea"/>
                      <a:cs typeface="Courier New"/>
                    </a:rPr>
                    <a:t>)·</a:t>
                  </a:r>
                  <a:r>
                    <a:rPr lang="en-US" sz="1600" b="1" i="1" kern="100" dirty="0">
                      <a:effectLst/>
                      <a:latin typeface="+mn-ea"/>
                      <a:cs typeface="Courier New"/>
                    </a:rPr>
                    <a:t>c</a:t>
                  </a:r>
                  <a:r>
                    <a:rPr lang="en-US" sz="1600" b="1" kern="100" dirty="0">
                      <a:effectLst/>
                      <a:latin typeface="+mn-ea"/>
                      <a:cs typeface="Courier New"/>
                    </a:rPr>
                    <a:t> (HX</a:t>
                  </a:r>
                  <a:r>
                    <a:rPr lang="zh-CN" sz="1600" b="1" kern="100" baseline="30000" dirty="0">
                      <a:effectLst/>
                      <a:latin typeface="+mn-ea"/>
                      <a:cs typeface="Times New Roman"/>
                    </a:rPr>
                    <a:t>－</a:t>
                  </a:r>
                  <a:r>
                    <a:rPr lang="en-US" sz="1600" b="1" kern="100" dirty="0">
                      <a:effectLst/>
                      <a:latin typeface="+mn-ea"/>
                      <a:cs typeface="Courier New"/>
                    </a:rPr>
                    <a:t>)/</a:t>
                  </a:r>
                  <a:r>
                    <a:rPr lang="en-US" sz="1600" b="1" i="1" kern="100" dirty="0">
                      <a:effectLst/>
                      <a:latin typeface="+mn-ea"/>
                      <a:cs typeface="Courier New"/>
                    </a:rPr>
                    <a:t> c</a:t>
                  </a:r>
                  <a:r>
                    <a:rPr lang="en-US" sz="1600" b="1" kern="100" dirty="0">
                      <a:effectLst/>
                      <a:latin typeface="+mn-ea"/>
                      <a:cs typeface="Courier New"/>
                    </a:rPr>
                    <a:t> (H</a:t>
                  </a:r>
                  <a:r>
                    <a:rPr lang="en-US" sz="1600" b="1" kern="100" baseline="-25000" dirty="0">
                      <a:effectLst/>
                      <a:latin typeface="+mn-ea"/>
                      <a:cs typeface="Courier New"/>
                    </a:rPr>
                    <a:t>2</a:t>
                  </a:r>
                  <a:r>
                    <a:rPr lang="en-US" sz="1600" b="1" kern="100" dirty="0">
                      <a:effectLst/>
                      <a:latin typeface="+mn-ea"/>
                      <a:cs typeface="Courier New"/>
                    </a:rPr>
                    <a:t>X)</a:t>
                  </a:r>
                  <a:endParaRPr lang="zh-CN" sz="1600" b="1" kern="100" dirty="0">
                    <a:effectLst/>
                    <a:latin typeface="+mn-ea"/>
                    <a:cs typeface="Courier New"/>
                  </a:endParaRPr>
                </a:p>
              </p:txBody>
            </p:sp>
            <p:sp>
              <p:nvSpPr>
                <p:cNvPr id="15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2165314" y="14514"/>
                  <a:ext cx="2122561" cy="34392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l">
                    <a:lnSpc>
                      <a:spcPct val="150000"/>
                    </a:lnSpc>
                    <a:spcAft>
                      <a:spcPts val="0"/>
                    </a:spcAft>
                    <a:tabLst>
                      <a:tab pos="2610485" algn="l"/>
                    </a:tabLst>
                  </a:pPr>
                  <a:r>
                    <a:rPr lang="en-US" sz="1600" b="1" kern="100" dirty="0">
                      <a:effectLst/>
                      <a:latin typeface="+mn-ea"/>
                      <a:cs typeface="Courier New"/>
                    </a:rPr>
                    <a:t>-lgK</a:t>
                  </a:r>
                  <a:r>
                    <a:rPr lang="en-US" sz="1600" b="1" kern="100" baseline="-25000" dirty="0">
                      <a:effectLst/>
                      <a:latin typeface="+mn-ea"/>
                      <a:cs typeface="Courier New"/>
                    </a:rPr>
                    <a:t>a1</a:t>
                  </a:r>
                  <a:r>
                    <a:rPr lang="en-US" sz="1600" b="1" kern="100" dirty="0">
                      <a:effectLst/>
                      <a:latin typeface="+mn-ea"/>
                      <a:cs typeface="Courier New"/>
                    </a:rPr>
                    <a:t>=pH-lg[</a:t>
                  </a:r>
                  <a:r>
                    <a:rPr lang="en-US" sz="1600" b="1" i="1" kern="100" dirty="0">
                      <a:effectLst/>
                      <a:latin typeface="+mn-ea"/>
                      <a:cs typeface="Courier New"/>
                    </a:rPr>
                    <a:t>c</a:t>
                  </a:r>
                  <a:r>
                    <a:rPr lang="en-US" sz="1600" b="1" kern="100" dirty="0">
                      <a:effectLst/>
                      <a:latin typeface="+mn-ea"/>
                      <a:cs typeface="Courier New"/>
                    </a:rPr>
                    <a:t> (HX</a:t>
                  </a:r>
                  <a:r>
                    <a:rPr lang="zh-CN" sz="1600" b="1" kern="100" baseline="30000" dirty="0">
                      <a:effectLst/>
                      <a:latin typeface="+mn-ea"/>
                      <a:cs typeface="Times New Roman"/>
                    </a:rPr>
                    <a:t>－</a:t>
                  </a:r>
                  <a:r>
                    <a:rPr lang="en-US" sz="1600" b="1" kern="100" dirty="0">
                      <a:effectLst/>
                      <a:latin typeface="+mn-ea"/>
                      <a:cs typeface="Courier New"/>
                    </a:rPr>
                    <a:t>)/</a:t>
                  </a:r>
                  <a:r>
                    <a:rPr lang="en-US" sz="1600" b="1" i="1" kern="100" dirty="0">
                      <a:effectLst/>
                      <a:latin typeface="+mn-ea"/>
                      <a:cs typeface="Courier New"/>
                    </a:rPr>
                    <a:t> c</a:t>
                  </a:r>
                  <a:r>
                    <a:rPr lang="en-US" sz="1600" b="1" kern="100" dirty="0">
                      <a:effectLst/>
                      <a:latin typeface="+mn-ea"/>
                      <a:cs typeface="Courier New"/>
                    </a:rPr>
                    <a:t> (H</a:t>
                  </a:r>
                  <a:r>
                    <a:rPr lang="en-US" sz="1600" b="1" kern="100" baseline="-25000" dirty="0">
                      <a:effectLst/>
                      <a:latin typeface="+mn-ea"/>
                      <a:cs typeface="Courier New"/>
                    </a:rPr>
                    <a:t>2</a:t>
                  </a:r>
                  <a:r>
                    <a:rPr lang="en-US" sz="1600" b="1" kern="100" dirty="0">
                      <a:effectLst/>
                      <a:latin typeface="+mn-ea"/>
                      <a:cs typeface="Courier New"/>
                    </a:rPr>
                    <a:t>X)]</a:t>
                  </a:r>
                  <a:endParaRPr lang="zh-CN" sz="1600" b="1" kern="100" dirty="0">
                    <a:effectLst/>
                    <a:latin typeface="+mn-ea"/>
                    <a:cs typeface="Courier New"/>
                  </a:endParaRPr>
                </a:p>
              </p:txBody>
            </p:sp>
            <p:cxnSp>
              <p:nvCxnSpPr>
                <p:cNvPr id="16" name="直接箭头连接符 15"/>
                <p:cNvCxnSpPr/>
                <p:nvPr/>
              </p:nvCxnSpPr>
              <p:spPr>
                <a:xfrm>
                  <a:off x="1711834" y="160903"/>
                  <a:ext cx="45375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文本框 2"/>
              <p:cNvSpPr txBox="1">
                <a:spLocks noChangeArrowheads="1"/>
              </p:cNvSpPr>
              <p:nvPr/>
            </p:nvSpPr>
            <p:spPr bwMode="auto">
              <a:xfrm>
                <a:off x="1739833" y="79300"/>
                <a:ext cx="506341" cy="362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600" b="1" kern="100" dirty="0">
                    <a:effectLst/>
                    <a:latin typeface="+mn-ea"/>
                    <a:cs typeface="Times New Roman"/>
                  </a:rPr>
                  <a:t>对数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zh-CN" sz="1600" b="1" kern="100" dirty="0">
                    <a:effectLst/>
                    <a:latin typeface="+mn-ea"/>
                    <a:cs typeface="Times New Roman"/>
                  </a:rPr>
                  <a:t>运算</a:t>
                </a:r>
              </a:p>
            </p:txBody>
          </p:sp>
        </p:grpSp>
        <p:sp>
          <p:nvSpPr>
            <p:cNvPr id="10" name="右箭头 9"/>
            <p:cNvSpPr/>
            <p:nvPr/>
          </p:nvSpPr>
          <p:spPr>
            <a:xfrm>
              <a:off x="4433611" y="200344"/>
              <a:ext cx="160935" cy="7236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 b="1">
                <a:latin typeface="+mn-ea"/>
              </a:endParaRPr>
            </a:p>
          </p:txBody>
        </p:sp>
        <p:sp>
          <p:nvSpPr>
            <p:cNvPr id="11" name="文本框 2"/>
            <p:cNvSpPr txBox="1">
              <a:spLocks noChangeArrowheads="1"/>
            </p:cNvSpPr>
            <p:nvPr/>
          </p:nvSpPr>
          <p:spPr bwMode="auto">
            <a:xfrm>
              <a:off x="4613950" y="84469"/>
              <a:ext cx="2189091" cy="342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l">
                <a:lnSpc>
                  <a:spcPct val="150000"/>
                </a:lnSpc>
                <a:spcAft>
                  <a:spcPts val="0"/>
                </a:spcAft>
                <a:tabLst>
                  <a:tab pos="2610485" algn="l"/>
                </a:tabLst>
              </a:pPr>
              <a:r>
                <a:rPr lang="en-US" sz="1600" b="1" kern="100" dirty="0">
                  <a:effectLst/>
                  <a:latin typeface="+mn-ea"/>
                  <a:cs typeface="Courier New"/>
                </a:rPr>
                <a:t>pH = </a:t>
              </a:r>
              <a:r>
                <a:rPr lang="en-US" sz="1600" b="1" kern="100" dirty="0" err="1" smtClean="0">
                  <a:effectLst/>
                  <a:latin typeface="+mn-ea"/>
                  <a:cs typeface="Courier New"/>
                </a:rPr>
                <a:t>lg</a:t>
              </a:r>
              <a:r>
                <a:rPr lang="en-US" sz="1600" b="1" kern="100" dirty="0" smtClean="0">
                  <a:effectLst/>
                  <a:latin typeface="+mn-ea"/>
                  <a:cs typeface="Courier New"/>
                </a:rPr>
                <a:t>[</a:t>
              </a:r>
              <a:r>
                <a:rPr lang="en-US" sz="1600" b="1" i="1" kern="100" dirty="0" smtClean="0">
                  <a:effectLst/>
                  <a:latin typeface="+mn-ea"/>
                  <a:cs typeface="Courier New"/>
                </a:rPr>
                <a:t>c</a:t>
              </a:r>
              <a:r>
                <a:rPr lang="en-US" sz="1600" b="1" kern="100" dirty="0" smtClean="0">
                  <a:effectLst/>
                  <a:latin typeface="+mn-ea"/>
                  <a:cs typeface="Courier New"/>
                </a:rPr>
                <a:t> </a:t>
              </a:r>
              <a:r>
                <a:rPr lang="en-US" sz="1600" b="1" kern="100" dirty="0">
                  <a:effectLst/>
                  <a:latin typeface="+mn-ea"/>
                  <a:cs typeface="Courier New"/>
                </a:rPr>
                <a:t>(HX</a:t>
              </a:r>
              <a:r>
                <a:rPr lang="zh-CN" sz="1600" b="1" kern="100" baseline="30000" dirty="0">
                  <a:effectLst/>
                  <a:latin typeface="+mn-ea"/>
                  <a:cs typeface="Times New Roman"/>
                </a:rPr>
                <a:t>－</a:t>
              </a:r>
              <a:r>
                <a:rPr lang="en-US" sz="1600" b="1" kern="100" dirty="0">
                  <a:effectLst/>
                  <a:latin typeface="+mn-ea"/>
                  <a:cs typeface="Courier New"/>
                </a:rPr>
                <a:t>)/</a:t>
              </a:r>
              <a:r>
                <a:rPr lang="en-US" sz="1600" b="1" i="1" kern="100" dirty="0">
                  <a:effectLst/>
                  <a:latin typeface="+mn-ea"/>
                  <a:cs typeface="Courier New"/>
                </a:rPr>
                <a:t> c</a:t>
              </a:r>
              <a:r>
                <a:rPr lang="en-US" sz="1600" b="1" kern="100" dirty="0">
                  <a:effectLst/>
                  <a:latin typeface="+mn-ea"/>
                  <a:cs typeface="Courier New"/>
                </a:rPr>
                <a:t> (H</a:t>
              </a:r>
              <a:r>
                <a:rPr lang="en-US" sz="1600" b="1" kern="100" baseline="-25000" dirty="0">
                  <a:effectLst/>
                  <a:latin typeface="+mn-ea"/>
                  <a:cs typeface="Courier New"/>
                </a:rPr>
                <a:t>2</a:t>
              </a:r>
              <a:r>
                <a:rPr lang="en-US" sz="1600" b="1" kern="100" dirty="0">
                  <a:effectLst/>
                  <a:latin typeface="+mn-ea"/>
                  <a:cs typeface="Courier New"/>
                </a:rPr>
                <a:t>X)] -lgK</a:t>
              </a:r>
              <a:r>
                <a:rPr lang="en-US" sz="1600" b="1" kern="100" baseline="-25000" dirty="0">
                  <a:effectLst/>
                  <a:latin typeface="+mn-ea"/>
                  <a:cs typeface="Courier New"/>
                </a:rPr>
                <a:t>a1</a:t>
              </a:r>
              <a:endParaRPr lang="zh-CN" sz="1600" b="1" kern="100" dirty="0">
                <a:effectLst/>
                <a:latin typeface="+mn-ea"/>
                <a:cs typeface="Courier New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78129" y="1811480"/>
            <a:ext cx="11222182" cy="597336"/>
            <a:chOff x="-168344" y="63119"/>
            <a:chExt cx="7008795" cy="373541"/>
          </a:xfrm>
        </p:grpSpPr>
        <p:grpSp>
          <p:nvGrpSpPr>
            <p:cNvPr id="18" name="组合 17"/>
            <p:cNvGrpSpPr/>
            <p:nvPr/>
          </p:nvGrpSpPr>
          <p:grpSpPr>
            <a:xfrm>
              <a:off x="-168344" y="70974"/>
              <a:ext cx="4616483" cy="365686"/>
              <a:chOff x="-314703" y="77280"/>
              <a:chExt cx="4617532" cy="366790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-314703" y="94791"/>
                <a:ext cx="4617532" cy="344302"/>
                <a:chOff x="-314703" y="14324"/>
                <a:chExt cx="4617532" cy="344302"/>
              </a:xfrm>
            </p:grpSpPr>
            <p:sp>
              <p:nvSpPr>
                <p:cNvPr id="23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-314703" y="29228"/>
                  <a:ext cx="2026600" cy="3293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l">
                    <a:lnSpc>
                      <a:spcPct val="150000"/>
                    </a:lnSpc>
                    <a:spcAft>
                      <a:spcPts val="0"/>
                    </a:spcAft>
                    <a:tabLst>
                      <a:tab pos="2610485" algn="l"/>
                    </a:tabLst>
                  </a:pPr>
                  <a:r>
                    <a:rPr lang="en-US" sz="1600" b="1" i="1" kern="100" dirty="0">
                      <a:effectLst/>
                      <a:latin typeface="+mn-ea"/>
                      <a:cs typeface="Courier New"/>
                    </a:rPr>
                    <a:t>K</a:t>
                  </a:r>
                  <a:r>
                    <a:rPr lang="en-US" sz="1600" b="1" kern="100" baseline="-25000" dirty="0">
                      <a:effectLst/>
                      <a:latin typeface="+mn-ea"/>
                      <a:cs typeface="Courier New"/>
                    </a:rPr>
                    <a:t>a2</a:t>
                  </a:r>
                  <a:r>
                    <a:rPr lang="zh-CN" sz="1600" b="1" kern="100" dirty="0">
                      <a:effectLst/>
                      <a:latin typeface="+mn-ea"/>
                      <a:cs typeface="Times New Roman"/>
                    </a:rPr>
                    <a:t>＝</a:t>
                  </a:r>
                  <a:r>
                    <a:rPr lang="en-US" sz="1600" b="1" i="1" kern="100" dirty="0">
                      <a:effectLst/>
                      <a:latin typeface="+mn-ea"/>
                      <a:cs typeface="Courier New"/>
                    </a:rPr>
                    <a:t>c</a:t>
                  </a:r>
                  <a:r>
                    <a:rPr lang="en-US" sz="1600" b="1" kern="100" dirty="0">
                      <a:effectLst/>
                      <a:latin typeface="+mn-ea"/>
                      <a:cs typeface="Courier New"/>
                    </a:rPr>
                    <a:t> (H</a:t>
                  </a:r>
                  <a:r>
                    <a:rPr lang="zh-CN" sz="1600" b="1" kern="100" baseline="30000" dirty="0">
                      <a:effectLst/>
                      <a:latin typeface="+mn-ea"/>
                      <a:cs typeface="Times New Roman"/>
                    </a:rPr>
                    <a:t>＋</a:t>
                  </a:r>
                  <a:r>
                    <a:rPr lang="en-US" sz="1600" b="1" kern="100" dirty="0">
                      <a:effectLst/>
                      <a:latin typeface="+mn-ea"/>
                      <a:cs typeface="Courier New"/>
                    </a:rPr>
                    <a:t>)·</a:t>
                  </a:r>
                  <a:r>
                    <a:rPr lang="en-US" sz="1600" b="1" i="1" kern="100" dirty="0">
                      <a:effectLst/>
                      <a:latin typeface="+mn-ea"/>
                      <a:cs typeface="Courier New"/>
                    </a:rPr>
                    <a:t>c</a:t>
                  </a:r>
                  <a:r>
                    <a:rPr lang="en-US" sz="1600" b="1" kern="100" dirty="0">
                      <a:effectLst/>
                      <a:latin typeface="+mn-ea"/>
                      <a:cs typeface="Courier New"/>
                    </a:rPr>
                    <a:t> (X</a:t>
                  </a:r>
                  <a:r>
                    <a:rPr lang="en-US" sz="1600" b="1" kern="100" baseline="30000" dirty="0">
                      <a:effectLst/>
                      <a:latin typeface="+mn-ea"/>
                      <a:cs typeface="Courier New"/>
                    </a:rPr>
                    <a:t>2</a:t>
                  </a:r>
                  <a:r>
                    <a:rPr lang="zh-CN" sz="1600" b="1" kern="100" baseline="30000" dirty="0">
                      <a:effectLst/>
                      <a:latin typeface="+mn-ea"/>
                      <a:cs typeface="Times New Roman"/>
                    </a:rPr>
                    <a:t>－</a:t>
                  </a:r>
                  <a:r>
                    <a:rPr lang="en-US" sz="1600" b="1" kern="100" dirty="0">
                      <a:effectLst/>
                      <a:latin typeface="+mn-ea"/>
                      <a:cs typeface="Courier New"/>
                    </a:rPr>
                    <a:t>)/</a:t>
                  </a:r>
                  <a:r>
                    <a:rPr lang="en-US" sz="1600" b="1" i="1" kern="100" dirty="0">
                      <a:effectLst/>
                      <a:latin typeface="+mn-ea"/>
                      <a:cs typeface="Courier New"/>
                    </a:rPr>
                    <a:t> c</a:t>
                  </a:r>
                  <a:r>
                    <a:rPr lang="en-US" sz="1600" b="1" kern="100" dirty="0">
                      <a:effectLst/>
                      <a:latin typeface="+mn-ea"/>
                      <a:cs typeface="Courier New"/>
                    </a:rPr>
                    <a:t> (HX</a:t>
                  </a:r>
                  <a:r>
                    <a:rPr lang="zh-CN" sz="1600" b="1" kern="100" baseline="30000" dirty="0">
                      <a:effectLst/>
                      <a:latin typeface="+mn-ea"/>
                      <a:cs typeface="Times New Roman"/>
                    </a:rPr>
                    <a:t>－</a:t>
                  </a:r>
                  <a:r>
                    <a:rPr lang="en-US" sz="1600" b="1" kern="100" dirty="0">
                      <a:effectLst/>
                      <a:latin typeface="+mn-ea"/>
                      <a:cs typeface="Courier New"/>
                    </a:rPr>
                    <a:t>)</a:t>
                  </a:r>
                  <a:endParaRPr lang="zh-CN" sz="1600" b="1" kern="100" dirty="0">
                    <a:effectLst/>
                    <a:latin typeface="+mn-ea"/>
                    <a:cs typeface="Courier New"/>
                  </a:endParaRPr>
                </a:p>
              </p:txBody>
            </p:sp>
            <p:sp>
              <p:nvSpPr>
                <p:cNvPr id="24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2164810" y="14324"/>
                  <a:ext cx="2138019" cy="34392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l">
                    <a:lnSpc>
                      <a:spcPct val="150000"/>
                    </a:lnSpc>
                    <a:spcAft>
                      <a:spcPts val="0"/>
                    </a:spcAft>
                    <a:tabLst>
                      <a:tab pos="2610485" algn="l"/>
                    </a:tabLst>
                  </a:pPr>
                  <a:r>
                    <a:rPr lang="en-US" sz="1600" b="1" kern="100" dirty="0">
                      <a:effectLst/>
                      <a:latin typeface="+mn-ea"/>
                      <a:cs typeface="Courier New"/>
                    </a:rPr>
                    <a:t>-lgK</a:t>
                  </a:r>
                  <a:r>
                    <a:rPr lang="en-US" sz="1600" b="1" kern="100" baseline="-25000" dirty="0">
                      <a:effectLst/>
                      <a:latin typeface="+mn-ea"/>
                      <a:cs typeface="Courier New"/>
                    </a:rPr>
                    <a:t>a2</a:t>
                  </a:r>
                  <a:r>
                    <a:rPr lang="en-US" sz="1600" b="1" kern="100" dirty="0">
                      <a:effectLst/>
                      <a:latin typeface="+mn-ea"/>
                      <a:cs typeface="Courier New"/>
                    </a:rPr>
                    <a:t>= pH -lg[</a:t>
                  </a:r>
                  <a:r>
                    <a:rPr lang="en-US" sz="1600" b="1" i="1" kern="100" dirty="0">
                      <a:effectLst/>
                      <a:latin typeface="+mn-ea"/>
                      <a:cs typeface="Courier New"/>
                    </a:rPr>
                    <a:t>c</a:t>
                  </a:r>
                  <a:r>
                    <a:rPr lang="en-US" sz="1600" b="1" kern="100" dirty="0">
                      <a:effectLst/>
                      <a:latin typeface="+mn-ea"/>
                      <a:cs typeface="Courier New"/>
                    </a:rPr>
                    <a:t> (X</a:t>
                  </a:r>
                  <a:r>
                    <a:rPr lang="en-US" sz="1600" b="1" kern="100" baseline="30000" dirty="0">
                      <a:effectLst/>
                      <a:latin typeface="+mn-ea"/>
                      <a:cs typeface="Courier New"/>
                    </a:rPr>
                    <a:t>2</a:t>
                  </a:r>
                  <a:r>
                    <a:rPr lang="zh-CN" sz="1600" b="1" kern="100" baseline="30000" dirty="0">
                      <a:effectLst/>
                      <a:latin typeface="+mn-ea"/>
                      <a:cs typeface="Times New Roman"/>
                    </a:rPr>
                    <a:t>－</a:t>
                  </a:r>
                  <a:r>
                    <a:rPr lang="en-US" sz="1600" b="1" kern="100" dirty="0">
                      <a:effectLst/>
                      <a:latin typeface="+mn-ea"/>
                      <a:cs typeface="Courier New"/>
                    </a:rPr>
                    <a:t>)/</a:t>
                  </a:r>
                  <a:r>
                    <a:rPr lang="en-US" sz="1600" b="1" i="1" kern="100" dirty="0">
                      <a:effectLst/>
                      <a:latin typeface="+mn-ea"/>
                      <a:cs typeface="Courier New"/>
                    </a:rPr>
                    <a:t> c</a:t>
                  </a:r>
                  <a:r>
                    <a:rPr lang="en-US" sz="1600" b="1" kern="100" dirty="0">
                      <a:effectLst/>
                      <a:latin typeface="+mn-ea"/>
                      <a:cs typeface="Courier New"/>
                    </a:rPr>
                    <a:t> (HX</a:t>
                  </a:r>
                  <a:r>
                    <a:rPr lang="zh-CN" sz="1600" b="1" kern="100" baseline="30000" dirty="0">
                      <a:effectLst/>
                      <a:latin typeface="+mn-ea"/>
                      <a:cs typeface="Times New Roman"/>
                    </a:rPr>
                    <a:t>－</a:t>
                  </a:r>
                  <a:r>
                    <a:rPr lang="en-US" sz="1600" b="1" kern="100" dirty="0">
                      <a:effectLst/>
                      <a:latin typeface="+mn-ea"/>
                      <a:cs typeface="Courier New"/>
                    </a:rPr>
                    <a:t>)]</a:t>
                  </a:r>
                  <a:endParaRPr lang="zh-CN" sz="1600" b="1" kern="100" dirty="0">
                    <a:effectLst/>
                    <a:latin typeface="+mn-ea"/>
                    <a:cs typeface="Courier New"/>
                  </a:endParaRPr>
                </a:p>
              </p:txBody>
            </p:sp>
            <p:cxnSp>
              <p:nvCxnSpPr>
                <p:cNvPr id="25" name="直接箭头连接符 24"/>
                <p:cNvCxnSpPr/>
                <p:nvPr/>
              </p:nvCxnSpPr>
              <p:spPr>
                <a:xfrm>
                  <a:off x="1711584" y="160903"/>
                  <a:ext cx="45375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文本框 2"/>
              <p:cNvSpPr txBox="1">
                <a:spLocks noChangeArrowheads="1"/>
              </p:cNvSpPr>
              <p:nvPr/>
            </p:nvSpPr>
            <p:spPr bwMode="auto">
              <a:xfrm>
                <a:off x="1728049" y="77280"/>
                <a:ext cx="513163" cy="3667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600" b="1" kern="100" dirty="0">
                    <a:effectLst/>
                    <a:latin typeface="+mn-ea"/>
                    <a:cs typeface="Times New Roman"/>
                  </a:rPr>
                  <a:t>对数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zh-CN" sz="1600" b="1" kern="100" dirty="0">
                    <a:effectLst/>
                    <a:latin typeface="+mn-ea"/>
                    <a:cs typeface="Times New Roman"/>
                  </a:rPr>
                  <a:t>运算</a:t>
                </a:r>
              </a:p>
            </p:txBody>
          </p:sp>
        </p:grpSp>
        <p:sp>
          <p:nvSpPr>
            <p:cNvPr id="19" name="右箭头 18"/>
            <p:cNvSpPr/>
            <p:nvPr/>
          </p:nvSpPr>
          <p:spPr>
            <a:xfrm>
              <a:off x="4442203" y="212406"/>
              <a:ext cx="160706" cy="71755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 b="1">
                <a:latin typeface="+mn-ea"/>
              </a:endParaRPr>
            </a:p>
          </p:txBody>
        </p:sp>
        <p:sp>
          <p:nvSpPr>
            <p:cNvPr id="20" name="文本框 2"/>
            <p:cNvSpPr txBox="1">
              <a:spLocks noChangeArrowheads="1"/>
            </p:cNvSpPr>
            <p:nvPr/>
          </p:nvSpPr>
          <p:spPr bwMode="auto">
            <a:xfrm>
              <a:off x="4630218" y="63119"/>
              <a:ext cx="2210233" cy="342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50000"/>
                </a:lnSpc>
                <a:tabLst>
                  <a:tab pos="2610485" algn="l"/>
                </a:tabLst>
              </a:pPr>
              <a:r>
                <a:rPr lang="en-US" sz="1600" b="1" kern="100" dirty="0">
                  <a:effectLst/>
                  <a:latin typeface="+mn-ea"/>
                  <a:cs typeface="Courier New"/>
                </a:rPr>
                <a:t>pH = </a:t>
              </a:r>
              <a:r>
                <a:rPr lang="en-US" sz="1600" b="1" kern="100" dirty="0" err="1" smtClean="0">
                  <a:effectLst/>
                  <a:latin typeface="+mn-ea"/>
                  <a:cs typeface="Courier New"/>
                </a:rPr>
                <a:t>lg</a:t>
              </a:r>
              <a:r>
                <a:rPr lang="en-US" sz="1600" b="1" kern="100" dirty="0" smtClean="0">
                  <a:effectLst/>
                  <a:latin typeface="+mn-ea"/>
                  <a:cs typeface="Courier New"/>
                </a:rPr>
                <a:t>[</a:t>
              </a:r>
              <a:r>
                <a:rPr lang="en-US" sz="1600" b="1" i="1" kern="100" dirty="0" smtClean="0">
                  <a:effectLst/>
                  <a:latin typeface="+mn-ea"/>
                  <a:cs typeface="Courier New"/>
                </a:rPr>
                <a:t>c</a:t>
              </a:r>
              <a:r>
                <a:rPr lang="en-US" altLang="zh-CN" sz="1600" b="1" kern="100" dirty="0" smtClean="0">
                  <a:latin typeface="+mn-ea"/>
                  <a:cs typeface="Courier New"/>
                </a:rPr>
                <a:t> </a:t>
              </a:r>
              <a:r>
                <a:rPr lang="en-US" altLang="zh-CN" sz="1600" b="1" kern="100" dirty="0">
                  <a:latin typeface="+mn-ea"/>
                  <a:cs typeface="Courier New"/>
                </a:rPr>
                <a:t>(X</a:t>
              </a:r>
              <a:r>
                <a:rPr lang="en-US" altLang="zh-CN" sz="1600" b="1" kern="100" baseline="30000" dirty="0">
                  <a:latin typeface="+mn-ea"/>
                  <a:cs typeface="Courier New"/>
                </a:rPr>
                <a:t>2</a:t>
              </a:r>
              <a:r>
                <a:rPr lang="zh-CN" altLang="zh-CN" sz="1600" b="1" kern="100" baseline="30000" dirty="0">
                  <a:latin typeface="+mn-ea"/>
                  <a:cs typeface="Times New Roman"/>
                </a:rPr>
                <a:t>－</a:t>
              </a:r>
              <a:r>
                <a:rPr lang="en-US" altLang="zh-CN" sz="1600" b="1" kern="100" dirty="0">
                  <a:latin typeface="+mn-ea"/>
                  <a:cs typeface="Courier New"/>
                </a:rPr>
                <a:t>)/</a:t>
              </a:r>
              <a:r>
                <a:rPr lang="en-US" altLang="zh-CN" sz="1600" b="1" i="1" kern="100" dirty="0">
                  <a:latin typeface="+mn-ea"/>
                  <a:cs typeface="Courier New"/>
                </a:rPr>
                <a:t> c</a:t>
              </a:r>
              <a:r>
                <a:rPr lang="en-US" altLang="zh-CN" sz="1600" b="1" kern="100" dirty="0">
                  <a:latin typeface="+mn-ea"/>
                  <a:cs typeface="Courier New"/>
                </a:rPr>
                <a:t> (HX</a:t>
              </a:r>
              <a:r>
                <a:rPr lang="zh-CN" altLang="zh-CN" sz="1600" b="1" kern="100" baseline="30000" dirty="0">
                  <a:latin typeface="+mn-ea"/>
                  <a:cs typeface="Times New Roman"/>
                </a:rPr>
                <a:t>－</a:t>
              </a:r>
              <a:r>
                <a:rPr lang="en-US" altLang="zh-CN" sz="1600" b="1" kern="100" dirty="0">
                  <a:latin typeface="+mn-ea"/>
                  <a:cs typeface="Courier New"/>
                </a:rPr>
                <a:t>)]</a:t>
              </a:r>
              <a:r>
                <a:rPr lang="en-US" sz="1600" b="1" kern="100" dirty="0" smtClean="0">
                  <a:effectLst/>
                  <a:latin typeface="+mn-ea"/>
                  <a:cs typeface="Courier New"/>
                </a:rPr>
                <a:t>-</a:t>
              </a:r>
              <a:r>
                <a:rPr lang="en-US" sz="1600" b="1" kern="100" dirty="0">
                  <a:effectLst/>
                  <a:latin typeface="+mn-ea"/>
                  <a:cs typeface="Courier New"/>
                </a:rPr>
                <a:t>lgK</a:t>
              </a:r>
              <a:r>
                <a:rPr lang="en-US" sz="1600" b="1" kern="100" baseline="-25000" dirty="0">
                  <a:effectLst/>
                  <a:latin typeface="+mn-ea"/>
                  <a:cs typeface="Courier New"/>
                </a:rPr>
                <a:t>a1</a:t>
              </a:r>
              <a:endParaRPr lang="zh-CN" sz="1600" b="1" kern="100" dirty="0">
                <a:effectLst/>
                <a:latin typeface="+mn-ea"/>
                <a:cs typeface="Courier New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166149"/>
              </p:ext>
            </p:extLst>
          </p:nvPr>
        </p:nvGraphicFramePr>
        <p:xfrm>
          <a:off x="708747" y="2750282"/>
          <a:ext cx="10757322" cy="323437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344655"/>
                <a:gridCol w="5412667"/>
              </a:tblGrid>
              <a:tr h="314207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2400" b="1" kern="100" dirty="0" smtClean="0"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．二元弱酸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(H</a:t>
                      </a:r>
                      <a:r>
                        <a:rPr lang="en-US" sz="2400" b="1" kern="100" baseline="-2500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X)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一级电离程度远大于二级电离程度。</a:t>
                      </a:r>
                      <a:r>
                        <a:rPr lang="en-US" sz="2000" b="1" kern="100" dirty="0" err="1" smtClean="0">
                          <a:effectLst/>
                          <a:latin typeface="+mn-ea"/>
                          <a:ea typeface="+mn-ea"/>
                        </a:rPr>
                        <a:t>lg</a:t>
                      </a:r>
                      <a:r>
                        <a:rPr lang="en-US" altLang="zh-CN" sz="2000" b="1" kern="100" dirty="0" smtClean="0">
                          <a:effectLst/>
                          <a:latin typeface="+mn-ea"/>
                          <a:cs typeface="Courier New"/>
                        </a:rPr>
                        <a:t>[</a:t>
                      </a:r>
                      <a:r>
                        <a:rPr lang="en-US" altLang="zh-CN" sz="2000" b="1" i="1" kern="100" dirty="0" smtClean="0">
                          <a:effectLst/>
                          <a:latin typeface="+mn-ea"/>
                          <a:cs typeface="Courier New"/>
                        </a:rPr>
                        <a:t>cc</a:t>
                      </a:r>
                      <a:r>
                        <a:rPr lang="en-US" altLang="zh-CN" sz="2000" b="1" kern="100" dirty="0" smtClean="0">
                          <a:effectLst/>
                          <a:latin typeface="+mn-ea"/>
                          <a:cs typeface="Courier New"/>
                        </a:rPr>
                        <a:t> (X</a:t>
                      </a:r>
                      <a:r>
                        <a:rPr lang="en-US" altLang="zh-CN" sz="2000" b="1" kern="100" baseline="30000" dirty="0" smtClean="0">
                          <a:effectLst/>
                          <a:latin typeface="+mn-ea"/>
                          <a:cs typeface="Courier New"/>
                        </a:rPr>
                        <a:t>2</a:t>
                      </a:r>
                      <a:r>
                        <a:rPr lang="zh-CN" altLang="zh-CN" sz="2000" b="1" kern="100" baseline="30000" dirty="0" smtClean="0">
                          <a:effectLst/>
                          <a:latin typeface="+mn-ea"/>
                          <a:cs typeface="Times New Roman"/>
                        </a:rPr>
                        <a:t>－</a:t>
                      </a:r>
                      <a:r>
                        <a:rPr lang="en-US" altLang="zh-CN" sz="2000" b="1" kern="100" dirty="0" smtClean="0">
                          <a:effectLst/>
                          <a:latin typeface="+mn-ea"/>
                          <a:cs typeface="Courier New"/>
                        </a:rPr>
                        <a:t>)/</a:t>
                      </a:r>
                      <a:r>
                        <a:rPr lang="en-US" altLang="zh-CN" sz="2000" b="1" i="1" kern="100" dirty="0" smtClean="0">
                          <a:effectLst/>
                          <a:latin typeface="+mn-ea"/>
                          <a:cs typeface="Courier New"/>
                        </a:rPr>
                        <a:t> c</a:t>
                      </a:r>
                      <a:r>
                        <a:rPr lang="en-US" altLang="zh-CN" sz="2000" b="1" kern="100" dirty="0" smtClean="0">
                          <a:effectLst/>
                          <a:latin typeface="+mn-ea"/>
                          <a:cs typeface="Courier New"/>
                        </a:rPr>
                        <a:t> (HX</a:t>
                      </a:r>
                      <a:r>
                        <a:rPr lang="zh-CN" altLang="zh-CN" sz="2000" b="1" kern="100" baseline="30000" dirty="0" smtClean="0">
                          <a:effectLst/>
                          <a:latin typeface="+mn-ea"/>
                          <a:cs typeface="Times New Roman"/>
                        </a:rPr>
                        <a:t>－</a:t>
                      </a:r>
                      <a:r>
                        <a:rPr lang="en-US" altLang="zh-CN" sz="2000" b="1" kern="100" dirty="0" smtClean="0">
                          <a:effectLst/>
                          <a:latin typeface="+mn-ea"/>
                          <a:cs typeface="Courier New"/>
                        </a:rPr>
                        <a:t>)]</a:t>
                      </a:r>
                      <a:r>
                        <a:rPr lang="zh-CN" sz="2400" b="1" kern="100" dirty="0" smtClean="0">
                          <a:effectLst/>
                          <a:latin typeface="+mn-ea"/>
                          <a:ea typeface="+mn-ea"/>
                        </a:rPr>
                        <a:t>越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大，表示电离程度越大，因而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代表一级电离的曲线，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M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代表二级电离曲线。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b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．可以根据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m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点、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点的坐标计算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pK</a:t>
                      </a:r>
                      <a:r>
                        <a:rPr lang="en-US" sz="2400" b="1" kern="100" baseline="-25000" dirty="0">
                          <a:effectLst/>
                          <a:latin typeface="+mn-ea"/>
                          <a:ea typeface="+mn-ea"/>
                        </a:rPr>
                        <a:t>a1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和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pK</a:t>
                      </a:r>
                      <a:r>
                        <a:rPr lang="en-US" sz="2400" b="1" kern="100" baseline="-25000" dirty="0">
                          <a:effectLst/>
                          <a:latin typeface="+mn-ea"/>
                          <a:ea typeface="+mn-ea"/>
                        </a:rPr>
                        <a:t>a2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CN" sz="2400" b="1" kern="100" dirty="0">
                        <a:effectLst/>
                        <a:latin typeface="+mn-ea"/>
                        <a:ea typeface="+mn-ea"/>
                        <a:cs typeface="Courier New"/>
                      </a:endParaRPr>
                    </a:p>
                  </a:txBody>
                  <a:tcPr marL="116622" marR="11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400" b="1" kern="100" dirty="0">
                        <a:effectLst/>
                        <a:latin typeface="+mn-ea"/>
                        <a:ea typeface="+mn-ea"/>
                        <a:cs typeface="Courier New"/>
                      </a:endParaRPr>
                    </a:p>
                  </a:txBody>
                  <a:tcPr marL="116622" marR="116622" marT="0" marB="0"/>
                </a:tc>
              </a:tr>
            </a:tbl>
          </a:graphicData>
        </a:graphic>
      </p:graphicFrame>
      <p:pic>
        <p:nvPicPr>
          <p:cNvPr id="9217" name="Picture 1" descr="\\10.10.88.11\理科教学资源库\化学\黎少颖\张玲用\打印\A122.TIF"/>
          <p:cNvPicPr>
            <a:picLocks noChangeAspect="1" noChangeArrowheads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093" y="3053731"/>
            <a:ext cx="4821284" cy="319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84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35EDE5A-DE3F-4AA1-AC06-29FAF6578E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402783" y="2"/>
            <a:ext cx="1799876" cy="9794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C4CF62C-4429-4316-B6F7-83275E05187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" y="6015265"/>
            <a:ext cx="1623078" cy="8832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2" y="238243"/>
            <a:ext cx="1686296" cy="461665"/>
          </a:xfrm>
          <a:prstGeom prst="rect">
            <a:avLst/>
          </a:prstGeom>
          <a:solidFill>
            <a:srgbClr val="44BE9B"/>
          </a:solidFill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+mn-ea"/>
              </a:rPr>
              <a:t>解决问题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zh-CN" altLang="en-US" sz="2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128" y="936952"/>
            <a:ext cx="11578441" cy="526297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/>
              <a:t>5.(2019·</a:t>
            </a:r>
            <a:r>
              <a:rPr lang="zh-CN" altLang="zh-CN" sz="2400" b="1" dirty="0"/>
              <a:t>深圳调研</a:t>
            </a:r>
            <a:r>
              <a:rPr lang="en-US" altLang="zh-CN" sz="2400" b="1" dirty="0"/>
              <a:t>)25 ℃</a:t>
            </a:r>
            <a:r>
              <a:rPr lang="zh-CN" altLang="zh-CN" sz="2400" b="1" dirty="0"/>
              <a:t>时，向</a:t>
            </a:r>
            <a:r>
              <a:rPr lang="en-US" altLang="zh-CN" sz="2400" b="1" dirty="0"/>
              <a:t>Na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CO</a:t>
            </a:r>
            <a:r>
              <a:rPr lang="en-US" altLang="zh-CN" sz="2400" b="1" baseline="-25000" dirty="0"/>
              <a:t>3</a:t>
            </a:r>
            <a:r>
              <a:rPr lang="zh-CN" altLang="zh-CN" sz="2400" b="1" dirty="0"/>
              <a:t>溶液中滴入盐酸，混合溶液的</a:t>
            </a:r>
            <a:r>
              <a:rPr lang="en-US" altLang="zh-CN" sz="2400" b="1" dirty="0"/>
              <a:t>pH</a:t>
            </a:r>
            <a:r>
              <a:rPr lang="zh-CN" altLang="zh-CN" sz="2400" b="1" dirty="0"/>
              <a:t>与离子浓度变化的关系如图所示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endParaRPr lang="zh-CN" altLang="zh-CN" sz="2400" b="1" dirty="0"/>
          </a:p>
          <a:p>
            <a:r>
              <a:rPr lang="zh-CN" altLang="zh-CN" sz="2400" b="1" dirty="0"/>
              <a:t>已知：</a:t>
            </a:r>
            <a:r>
              <a:rPr lang="en-US" altLang="zh-CN" sz="2400" b="1" dirty="0"/>
              <a:t>lg X</a:t>
            </a:r>
            <a:r>
              <a:rPr lang="zh-CN" altLang="zh-CN" sz="2400" b="1" dirty="0"/>
              <a:t>＝</a:t>
            </a:r>
            <a:r>
              <a:rPr lang="en-US" altLang="zh-CN" sz="2400" b="1" dirty="0" smtClean="0"/>
              <a:t>lg                  </a:t>
            </a:r>
            <a:r>
              <a:rPr lang="zh-CN" altLang="zh-CN" sz="2400" b="1" dirty="0" smtClean="0"/>
              <a:t>或</a:t>
            </a:r>
            <a:r>
              <a:rPr lang="en-US" altLang="zh-CN" sz="2400" b="1" dirty="0" smtClean="0"/>
              <a:t>lg                    </a:t>
            </a:r>
            <a:r>
              <a:rPr lang="zh-CN" altLang="zh-CN" sz="2400" b="1" dirty="0" smtClean="0"/>
              <a:t>，</a:t>
            </a:r>
            <a:r>
              <a:rPr lang="zh-CN" altLang="zh-CN" sz="2400" b="1" dirty="0"/>
              <a:t>下列叙述正确的是</a:t>
            </a:r>
            <a:r>
              <a:rPr lang="en-US" altLang="zh-CN" sz="2400" b="1" dirty="0"/>
              <a:t>(</a:t>
            </a:r>
            <a:r>
              <a:rPr lang="zh-CN" altLang="zh-CN" sz="2400" b="1" dirty="0"/>
              <a:t>　　</a:t>
            </a:r>
            <a:r>
              <a:rPr lang="en-US" altLang="zh-CN" sz="2400" b="1" dirty="0" smtClean="0"/>
              <a:t>)</a:t>
            </a:r>
          </a:p>
          <a:p>
            <a:endParaRPr lang="zh-CN" altLang="zh-CN" sz="2400" b="1" dirty="0"/>
          </a:p>
          <a:p>
            <a:r>
              <a:rPr lang="en-US" altLang="zh-CN" sz="2400" b="1" dirty="0"/>
              <a:t>A</a:t>
            </a:r>
            <a:r>
              <a:rPr lang="zh-CN" altLang="zh-CN" sz="2400" b="1" dirty="0"/>
              <a:t>．</a:t>
            </a:r>
            <a:r>
              <a:rPr lang="en-US" altLang="zh-CN" sz="2400" b="1" dirty="0"/>
              <a:t>m</a:t>
            </a:r>
            <a:r>
              <a:rPr lang="zh-CN" altLang="zh-CN" sz="2400" b="1" dirty="0"/>
              <a:t>线表示</a:t>
            </a:r>
            <a:r>
              <a:rPr lang="en-US" altLang="zh-CN" sz="2400" b="1" dirty="0"/>
              <a:t>pH</a:t>
            </a:r>
            <a:r>
              <a:rPr lang="zh-CN" altLang="zh-CN" sz="2400" b="1" dirty="0" smtClean="0"/>
              <a:t>与</a:t>
            </a:r>
            <a:r>
              <a:rPr lang="en-US" altLang="zh-CN" sz="2400" b="1" dirty="0" smtClean="0"/>
              <a:t>                 </a:t>
            </a:r>
            <a:r>
              <a:rPr lang="zh-CN" altLang="zh-CN" sz="2400" b="1" dirty="0" smtClean="0"/>
              <a:t>的</a:t>
            </a:r>
            <a:r>
              <a:rPr lang="zh-CN" altLang="zh-CN" sz="2400" b="1" dirty="0"/>
              <a:t>变化</a:t>
            </a:r>
            <a:r>
              <a:rPr lang="zh-CN" altLang="zh-CN" sz="2400" b="1" dirty="0" smtClean="0"/>
              <a:t>关系</a:t>
            </a:r>
            <a:endParaRPr lang="en-US" altLang="zh-CN" sz="2400" b="1" dirty="0" smtClean="0"/>
          </a:p>
          <a:p>
            <a:endParaRPr lang="zh-CN" altLang="zh-CN" sz="2400" b="1" dirty="0"/>
          </a:p>
          <a:p>
            <a:r>
              <a:rPr lang="en-US" altLang="zh-CN" sz="2400" b="1" dirty="0"/>
              <a:t>B</a:t>
            </a:r>
            <a:r>
              <a:rPr lang="zh-CN" altLang="zh-CN" sz="2400" b="1" dirty="0"/>
              <a:t>．当溶液呈中性时</a:t>
            </a:r>
            <a:r>
              <a:rPr lang="zh-CN" altLang="zh-CN" sz="2400" b="1" dirty="0" smtClean="0"/>
              <a:t>，</a:t>
            </a:r>
            <a:endParaRPr lang="en-US" altLang="zh-CN" sz="2400" b="1" dirty="0" smtClean="0"/>
          </a:p>
          <a:p>
            <a:r>
              <a:rPr lang="en-US" altLang="zh-CN" sz="2400" b="1" i="1" dirty="0" smtClean="0"/>
              <a:t>c</a:t>
            </a:r>
            <a:r>
              <a:rPr lang="en-US" altLang="zh-CN" sz="2400" b="1" dirty="0" smtClean="0"/>
              <a:t>(Na</a:t>
            </a:r>
            <a:r>
              <a:rPr lang="zh-CN" altLang="zh-CN" sz="2400" b="1" baseline="30000" dirty="0"/>
              <a:t>＋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＝</a:t>
            </a:r>
            <a:r>
              <a:rPr lang="en-US" altLang="zh-CN" sz="2400" b="1" i="1" dirty="0" smtClean="0"/>
              <a:t>c</a:t>
            </a:r>
            <a:r>
              <a:rPr lang="en-US" altLang="zh-CN" sz="2400" b="1" dirty="0" smtClean="0"/>
              <a:t>(HCO</a:t>
            </a:r>
            <a:r>
              <a:rPr lang="en-US" altLang="zh-CN" sz="2400" b="1" baseline="-25000" dirty="0" smtClean="0"/>
              <a:t>3</a:t>
            </a:r>
            <a:r>
              <a:rPr lang="en-US" altLang="zh-CN" sz="2400" b="1" baseline="30000" dirty="0" smtClean="0"/>
              <a:t>-</a:t>
            </a:r>
            <a:r>
              <a:rPr lang="en-US" altLang="zh-CN" sz="2400" b="1" dirty="0" smtClean="0"/>
              <a:t>)</a:t>
            </a:r>
            <a:r>
              <a:rPr lang="zh-CN" altLang="zh-CN" sz="2400" b="1" dirty="0"/>
              <a:t>＋</a:t>
            </a:r>
            <a:r>
              <a:rPr lang="en-US" altLang="zh-CN" sz="2400" b="1" dirty="0" smtClean="0"/>
              <a:t>2</a:t>
            </a:r>
            <a:r>
              <a:rPr lang="en-US" altLang="zh-CN" sz="2400" b="1" i="1" dirty="0" smtClean="0"/>
              <a:t>c</a:t>
            </a:r>
            <a:r>
              <a:rPr lang="en-US" altLang="zh-CN" sz="2400" b="1" dirty="0" smtClean="0"/>
              <a:t>(CO</a:t>
            </a:r>
            <a:r>
              <a:rPr lang="en-US" altLang="zh-CN" sz="2400" b="1" baseline="-25000" dirty="0" smtClean="0"/>
              <a:t>3</a:t>
            </a:r>
            <a:r>
              <a:rPr lang="en-US" altLang="zh-CN" sz="2400" b="1" baseline="30000" dirty="0" smtClean="0"/>
              <a:t>2-</a:t>
            </a:r>
            <a:r>
              <a:rPr lang="en-US" altLang="zh-CN" sz="2400" b="1" dirty="0" smtClean="0"/>
              <a:t>)</a:t>
            </a:r>
          </a:p>
          <a:p>
            <a:endParaRPr lang="zh-CN" altLang="zh-CN" sz="2400" b="1" dirty="0"/>
          </a:p>
          <a:p>
            <a:r>
              <a:rPr lang="en-US" altLang="zh-CN" sz="2400" b="1" dirty="0"/>
              <a:t>C</a:t>
            </a:r>
            <a:r>
              <a:rPr lang="zh-CN" altLang="zh-CN" sz="2400" b="1" dirty="0"/>
              <a:t>．</a:t>
            </a:r>
            <a:r>
              <a:rPr lang="en-US" altLang="zh-CN" sz="2400" b="1" i="1" dirty="0"/>
              <a:t>K</a:t>
            </a:r>
            <a:r>
              <a:rPr lang="en-US" altLang="zh-CN" sz="2400" b="1" baseline="-25000" dirty="0"/>
              <a:t>a1</a:t>
            </a:r>
            <a:r>
              <a:rPr lang="en-US" altLang="zh-CN" sz="2400" b="1" dirty="0"/>
              <a:t>(H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CO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＝</a:t>
            </a:r>
            <a:r>
              <a:rPr lang="en-US" altLang="zh-CN" sz="2400" b="1" dirty="0"/>
              <a:t>1.0×10</a:t>
            </a:r>
            <a:r>
              <a:rPr lang="zh-CN" altLang="zh-CN" sz="2400" b="1" baseline="30000" dirty="0"/>
              <a:t>－</a:t>
            </a:r>
            <a:r>
              <a:rPr lang="en-US" altLang="zh-CN" sz="2400" b="1" baseline="30000" dirty="0" smtClean="0"/>
              <a:t>6.4</a:t>
            </a:r>
          </a:p>
          <a:p>
            <a:endParaRPr lang="zh-CN" altLang="zh-CN" sz="2400" b="1" dirty="0"/>
          </a:p>
          <a:p>
            <a:r>
              <a:rPr lang="en-US" altLang="zh-CN" sz="2400" b="1" dirty="0"/>
              <a:t>D</a:t>
            </a:r>
            <a:r>
              <a:rPr lang="zh-CN" altLang="zh-CN" sz="2400" b="1" dirty="0"/>
              <a:t>．</a:t>
            </a:r>
            <a:r>
              <a:rPr lang="en-US" altLang="zh-CN" sz="2400" b="1" dirty="0"/>
              <a:t>25 ℃</a:t>
            </a:r>
            <a:r>
              <a:rPr lang="zh-CN" altLang="zh-CN" sz="2400" b="1" dirty="0"/>
              <a:t>时</a:t>
            </a:r>
            <a:r>
              <a:rPr lang="zh-CN" altLang="zh-CN" sz="2400" b="1" dirty="0" smtClean="0"/>
              <a:t>，</a:t>
            </a:r>
            <a:r>
              <a:rPr lang="en-US" altLang="zh-CN" sz="2400" b="1" dirty="0"/>
              <a:t>CO</a:t>
            </a:r>
            <a:r>
              <a:rPr lang="en-US" altLang="zh-CN" sz="2400" b="1" baseline="-25000" dirty="0"/>
              <a:t>3</a:t>
            </a:r>
            <a:r>
              <a:rPr lang="en-US" altLang="zh-CN" sz="2400" b="1" baseline="30000" dirty="0"/>
              <a:t>2-</a:t>
            </a:r>
            <a:r>
              <a:rPr lang="zh-CN" altLang="zh-CN" sz="2400" b="1" dirty="0" smtClean="0"/>
              <a:t>＋</a:t>
            </a:r>
            <a:r>
              <a:rPr lang="en-US" altLang="zh-CN" sz="2400" b="1" dirty="0"/>
              <a:t>H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O</a:t>
            </a:r>
            <a:r>
              <a:rPr lang="en-US" altLang="zh-CN" sz="2400" b="1" dirty="0" smtClean="0"/>
              <a:t>⇌</a:t>
            </a:r>
            <a:r>
              <a:rPr lang="en-US" altLang="zh-CN" sz="2400" b="1" dirty="0"/>
              <a:t>HCO</a:t>
            </a:r>
            <a:r>
              <a:rPr lang="en-US" altLang="zh-CN" sz="2400" b="1" baseline="-25000" dirty="0"/>
              <a:t>3</a:t>
            </a:r>
            <a:r>
              <a:rPr lang="en-US" altLang="zh-CN" sz="2400" b="1" baseline="30000" dirty="0"/>
              <a:t>-</a:t>
            </a:r>
            <a:r>
              <a:rPr lang="zh-CN" altLang="zh-CN" sz="2400" b="1" dirty="0" smtClean="0"/>
              <a:t>＋</a:t>
            </a:r>
            <a:r>
              <a:rPr lang="en-US" altLang="zh-CN" sz="2400" b="1" dirty="0"/>
              <a:t>OH</a:t>
            </a:r>
            <a:r>
              <a:rPr lang="zh-CN" altLang="zh-CN" sz="2400" b="1" baseline="30000" dirty="0"/>
              <a:t>－</a:t>
            </a:r>
            <a:r>
              <a:rPr lang="zh-CN" altLang="zh-CN" sz="2400" b="1" dirty="0" smtClean="0"/>
              <a:t>的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平衡常数</a:t>
            </a:r>
            <a:r>
              <a:rPr lang="zh-CN" altLang="zh-CN" sz="2400" b="1" dirty="0"/>
              <a:t>为</a:t>
            </a:r>
            <a:r>
              <a:rPr lang="en-US" altLang="zh-CN" sz="2400" b="1" dirty="0"/>
              <a:t>1.0×10</a:t>
            </a:r>
            <a:r>
              <a:rPr lang="zh-CN" altLang="zh-CN" sz="2400" b="1" baseline="30000" dirty="0"/>
              <a:t>－</a:t>
            </a:r>
            <a:r>
              <a:rPr lang="en-US" altLang="zh-CN" sz="2400" b="1" baseline="30000" dirty="0"/>
              <a:t>7.6</a:t>
            </a:r>
            <a:endParaRPr lang="zh-CN" altLang="en-US" b="1" dirty="0" smtClean="0">
              <a:latin typeface="+mn-ea"/>
            </a:endParaRPr>
          </a:p>
        </p:txBody>
      </p:sp>
      <p:pic>
        <p:nvPicPr>
          <p:cNvPr id="9" name="图片 8" descr="C:\Users\FHT88X2\AppData\Local\Microsoft\Windows\DA64.TIF">
            <a:hlinkClick r:id="rId3" action="ppaction://hlinksldjump"/>
          </p:cNvPr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12" y="2576111"/>
            <a:ext cx="5279657" cy="3789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211" y="1810023"/>
            <a:ext cx="1272254" cy="76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170" y="1810023"/>
            <a:ext cx="1373177" cy="76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86" y="2674938"/>
            <a:ext cx="1298623" cy="614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84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35EDE5A-DE3F-4AA1-AC06-29FAF6578E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402783" y="2"/>
            <a:ext cx="1799876" cy="9794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C4CF62C-4429-4316-B6F7-83275E05187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" y="6015265"/>
            <a:ext cx="1623078" cy="8832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01816"/>
            <a:ext cx="10094026" cy="64633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课堂任务</a:t>
            </a:r>
            <a:r>
              <a:rPr lang="en-US" altLang="zh-CN" b="1" dirty="0" smtClean="0">
                <a:latin typeface="+mn-ea"/>
              </a:rPr>
              <a:t>6</a:t>
            </a:r>
            <a:r>
              <a:rPr lang="zh-CN" altLang="zh-CN" b="1" dirty="0">
                <a:latin typeface="+mn-ea"/>
              </a:rPr>
              <a:t>分布系数图及分析</a:t>
            </a:r>
          </a:p>
          <a:p>
            <a:r>
              <a:rPr lang="en-US" altLang="zh-CN" b="1" dirty="0">
                <a:latin typeface="+mn-ea"/>
              </a:rPr>
              <a:t>[</a:t>
            </a:r>
            <a:r>
              <a:rPr lang="zh-CN" altLang="zh-CN" b="1" dirty="0">
                <a:latin typeface="+mn-ea"/>
              </a:rPr>
              <a:t>分布曲线是指以</a:t>
            </a:r>
            <a:r>
              <a:rPr lang="en-US" altLang="zh-CN" b="1" dirty="0">
                <a:latin typeface="+mn-ea"/>
              </a:rPr>
              <a:t>pH</a:t>
            </a:r>
            <a:r>
              <a:rPr lang="zh-CN" altLang="zh-CN" b="1" dirty="0">
                <a:latin typeface="+mn-ea"/>
              </a:rPr>
              <a:t>为横坐标、分布系数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zh-CN" b="1" dirty="0">
                <a:latin typeface="+mn-ea"/>
              </a:rPr>
              <a:t>即组分的平衡浓度占总浓度的分数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zh-CN" b="1" dirty="0">
                <a:latin typeface="+mn-ea"/>
              </a:rPr>
              <a:t>为纵坐标的关系曲线</a:t>
            </a:r>
            <a:r>
              <a:rPr lang="en-US" altLang="zh-CN" b="1" dirty="0">
                <a:latin typeface="+mn-ea"/>
              </a:rPr>
              <a:t>]</a:t>
            </a:r>
            <a:endParaRPr lang="zh-CN" altLang="en-US" b="1" dirty="0" smtClean="0">
              <a:latin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48480"/>
              </p:ext>
            </p:extLst>
          </p:nvPr>
        </p:nvGraphicFramePr>
        <p:xfrm>
          <a:off x="581952" y="812586"/>
          <a:ext cx="10937051" cy="577795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407904"/>
                <a:gridCol w="5529147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一元弱酸</a:t>
                      </a:r>
                      <a:r>
                        <a:rPr lang="en-US" sz="2000" b="1" kern="100" dirty="0">
                          <a:effectLst/>
                        </a:rPr>
                        <a:t>(</a:t>
                      </a:r>
                      <a:r>
                        <a:rPr lang="zh-CN" sz="2000" b="1" kern="100" dirty="0">
                          <a:effectLst/>
                        </a:rPr>
                        <a:t>以</a:t>
                      </a:r>
                      <a:r>
                        <a:rPr lang="en-US" sz="2000" b="1" kern="100" dirty="0">
                          <a:effectLst/>
                        </a:rPr>
                        <a:t>CH</a:t>
                      </a:r>
                      <a:r>
                        <a:rPr lang="en-US" sz="2000" b="1" kern="100" baseline="-25000" dirty="0">
                          <a:effectLst/>
                        </a:rPr>
                        <a:t>3</a:t>
                      </a:r>
                      <a:r>
                        <a:rPr lang="en-US" sz="2000" b="1" kern="100" dirty="0">
                          <a:effectLst/>
                        </a:rPr>
                        <a:t>COOH</a:t>
                      </a:r>
                      <a:r>
                        <a:rPr lang="zh-CN" sz="2000" b="1" kern="100" dirty="0">
                          <a:effectLst/>
                        </a:rPr>
                        <a:t>为例</a:t>
                      </a:r>
                      <a:r>
                        <a:rPr lang="en-US" sz="2000" b="1" kern="100" dirty="0">
                          <a:effectLst/>
                        </a:rPr>
                        <a:t>)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二元酸</a:t>
                      </a:r>
                      <a:r>
                        <a:rPr lang="en-US" sz="2000" b="1" kern="100">
                          <a:effectLst/>
                        </a:rPr>
                        <a:t>(</a:t>
                      </a:r>
                      <a:r>
                        <a:rPr lang="zh-CN" sz="2000" b="1" kern="100">
                          <a:effectLst/>
                        </a:rPr>
                        <a:t>以草酸</a:t>
                      </a:r>
                      <a:r>
                        <a:rPr lang="en-US" sz="2000" b="1" kern="100">
                          <a:effectLst/>
                        </a:rPr>
                        <a:t>H</a:t>
                      </a:r>
                      <a:r>
                        <a:rPr lang="en-US" sz="2000" b="1" kern="100" baseline="-25000">
                          <a:effectLst/>
                        </a:rPr>
                        <a:t>2</a:t>
                      </a:r>
                      <a:r>
                        <a:rPr lang="en-US" sz="2000" b="1" kern="100">
                          <a:effectLst/>
                        </a:rPr>
                        <a:t>C</a:t>
                      </a:r>
                      <a:r>
                        <a:rPr lang="en-US" sz="2000" b="1" kern="100" baseline="-25000">
                          <a:effectLst/>
                        </a:rPr>
                        <a:t>2</a:t>
                      </a:r>
                      <a:r>
                        <a:rPr lang="en-US" sz="2000" b="1" kern="100">
                          <a:effectLst/>
                        </a:rPr>
                        <a:t>O</a:t>
                      </a:r>
                      <a:r>
                        <a:rPr lang="en-US" sz="2000" b="1" kern="100" baseline="-25000">
                          <a:effectLst/>
                        </a:rPr>
                        <a:t>4</a:t>
                      </a:r>
                      <a:r>
                        <a:rPr lang="zh-CN" sz="2000" b="1" kern="100">
                          <a:effectLst/>
                        </a:rPr>
                        <a:t>为例</a:t>
                      </a:r>
                      <a:r>
                        <a:rPr lang="en-US" sz="2000" b="1" kern="100">
                          <a:effectLst/>
                        </a:rPr>
                        <a:t>)</a:t>
                      </a:r>
                      <a:endParaRPr lang="zh-CN" sz="2000" b="1" kern="100">
                        <a:effectLst/>
                        <a:latin typeface="+mn-ea"/>
                        <a:ea typeface="+mn-ea"/>
                        <a:cs typeface="Courier New"/>
                      </a:endParaRPr>
                    </a:p>
                  </a:txBody>
                  <a:tcPr marL="68580" marR="68580" marT="0" marB="0" anchor="ctr"/>
                </a:tc>
              </a:tr>
              <a:tr h="29425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zh-CN" sz="2000" b="1" kern="100" dirty="0" smtClean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+mn-ea"/>
                        <a:ea typeface="+mn-ea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>
                        <a:effectLst/>
                        <a:latin typeface="+mn-ea"/>
                        <a:ea typeface="+mn-ea"/>
                        <a:cs typeface="Courier New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δ</a:t>
                      </a:r>
                      <a:r>
                        <a:rPr lang="en-US" sz="2000" b="1" kern="100" baseline="-25000">
                          <a:effectLst/>
                        </a:rPr>
                        <a:t>0</a:t>
                      </a:r>
                      <a:r>
                        <a:rPr lang="zh-CN" sz="2000" b="1" kern="100">
                          <a:effectLst/>
                        </a:rPr>
                        <a:t>为</a:t>
                      </a:r>
                      <a:r>
                        <a:rPr lang="en-US" sz="2000" b="1" kern="100">
                          <a:effectLst/>
                        </a:rPr>
                        <a:t>CH</a:t>
                      </a:r>
                      <a:r>
                        <a:rPr lang="en-US" sz="2000" b="1" kern="100" baseline="-25000">
                          <a:effectLst/>
                        </a:rPr>
                        <a:t>3</a:t>
                      </a:r>
                      <a:r>
                        <a:rPr lang="en-US" sz="2000" b="1" kern="100">
                          <a:effectLst/>
                        </a:rPr>
                        <a:t>COOH</a:t>
                      </a:r>
                      <a:r>
                        <a:rPr lang="zh-CN" sz="2000" b="1" kern="100">
                          <a:effectLst/>
                        </a:rPr>
                        <a:t>分布系数，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δ</a:t>
                      </a:r>
                      <a:r>
                        <a:rPr lang="en-US" sz="2000" b="1" kern="100" baseline="-25000">
                          <a:effectLst/>
                        </a:rPr>
                        <a:t>1</a:t>
                      </a:r>
                      <a:r>
                        <a:rPr lang="zh-CN" sz="2000" b="1" kern="100">
                          <a:effectLst/>
                        </a:rPr>
                        <a:t>为</a:t>
                      </a:r>
                      <a:r>
                        <a:rPr lang="en-US" sz="2000" b="1" kern="100">
                          <a:effectLst/>
                        </a:rPr>
                        <a:t>CH</a:t>
                      </a:r>
                      <a:r>
                        <a:rPr lang="en-US" sz="2000" b="1" kern="100" baseline="-25000">
                          <a:effectLst/>
                        </a:rPr>
                        <a:t>3</a:t>
                      </a:r>
                      <a:r>
                        <a:rPr lang="en-US" sz="2000" b="1" kern="100">
                          <a:effectLst/>
                        </a:rPr>
                        <a:t>COO</a:t>
                      </a:r>
                      <a:r>
                        <a:rPr lang="zh-CN" sz="2000" b="1" kern="100" baseline="30000">
                          <a:effectLst/>
                        </a:rPr>
                        <a:t>－</a:t>
                      </a:r>
                      <a:r>
                        <a:rPr lang="zh-CN" sz="2000" b="1" kern="100">
                          <a:effectLst/>
                        </a:rPr>
                        <a:t>分布系数</a:t>
                      </a:r>
                      <a:endParaRPr lang="zh-CN" sz="2000" b="1" kern="100">
                        <a:effectLst/>
                        <a:latin typeface="+mn-ea"/>
                        <a:ea typeface="+mn-ea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δ</a:t>
                      </a:r>
                      <a:r>
                        <a:rPr lang="en-US" sz="2000" b="1" kern="100" baseline="-25000">
                          <a:effectLst/>
                        </a:rPr>
                        <a:t>0</a:t>
                      </a:r>
                      <a:r>
                        <a:rPr lang="zh-CN" sz="2000" b="1" kern="100">
                          <a:effectLst/>
                        </a:rPr>
                        <a:t>为</a:t>
                      </a:r>
                      <a:r>
                        <a:rPr lang="en-US" sz="2000" b="1" kern="100">
                          <a:effectLst/>
                        </a:rPr>
                        <a:t>H</a:t>
                      </a:r>
                      <a:r>
                        <a:rPr lang="en-US" sz="2000" b="1" kern="100" baseline="-25000">
                          <a:effectLst/>
                        </a:rPr>
                        <a:t>2</a:t>
                      </a:r>
                      <a:r>
                        <a:rPr lang="en-US" sz="2000" b="1" kern="100">
                          <a:effectLst/>
                        </a:rPr>
                        <a:t>C</a:t>
                      </a:r>
                      <a:r>
                        <a:rPr lang="en-US" sz="2000" b="1" kern="100" baseline="-25000">
                          <a:effectLst/>
                        </a:rPr>
                        <a:t>2</a:t>
                      </a:r>
                      <a:r>
                        <a:rPr lang="en-US" sz="2000" b="1" kern="100">
                          <a:effectLst/>
                        </a:rPr>
                        <a:t>O</a:t>
                      </a:r>
                      <a:r>
                        <a:rPr lang="en-US" sz="2000" b="1" kern="100" baseline="-25000">
                          <a:effectLst/>
                        </a:rPr>
                        <a:t>4</a:t>
                      </a:r>
                      <a:r>
                        <a:rPr lang="zh-CN" sz="2000" b="1" kern="100">
                          <a:effectLst/>
                        </a:rPr>
                        <a:t>分布系数，</a:t>
                      </a:r>
                      <a:r>
                        <a:rPr lang="en-US" sz="2000" b="1" kern="100">
                          <a:effectLst/>
                        </a:rPr>
                        <a:t>δ</a:t>
                      </a:r>
                      <a:r>
                        <a:rPr lang="en-US" sz="2000" b="1" kern="100" baseline="-25000">
                          <a:effectLst/>
                        </a:rPr>
                        <a:t>1</a:t>
                      </a:r>
                      <a:r>
                        <a:rPr lang="zh-CN" sz="2000" b="1" kern="100">
                          <a:effectLst/>
                        </a:rPr>
                        <a:t>为</a:t>
                      </a:r>
                      <a:r>
                        <a:rPr lang="en-US" sz="2000" b="1" kern="100">
                          <a:effectLst/>
                        </a:rPr>
                        <a:t>HC</a:t>
                      </a:r>
                      <a:r>
                        <a:rPr lang="en-US" sz="2000" b="1" kern="100" baseline="-25000">
                          <a:effectLst/>
                        </a:rPr>
                        <a:t>2</a:t>
                      </a:r>
                      <a:r>
                        <a:rPr lang="en-US" sz="2000" b="1" kern="100">
                          <a:effectLst/>
                        </a:rPr>
                        <a:t>O</a:t>
                      </a:r>
                      <a:r>
                        <a:rPr lang="zh-CN" sz="2000" b="1" kern="100">
                          <a:effectLst/>
                        </a:rPr>
                        <a:t>分布系数，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δ</a:t>
                      </a:r>
                      <a:r>
                        <a:rPr lang="en-US" sz="2000" b="1" kern="100" baseline="-25000">
                          <a:effectLst/>
                        </a:rPr>
                        <a:t>2</a:t>
                      </a:r>
                      <a:r>
                        <a:rPr lang="zh-CN" sz="2000" b="1" kern="100">
                          <a:effectLst/>
                        </a:rPr>
                        <a:t>为</a:t>
                      </a:r>
                      <a:r>
                        <a:rPr lang="en-US" sz="2000" b="1" kern="100">
                          <a:effectLst/>
                        </a:rPr>
                        <a:t>C</a:t>
                      </a:r>
                      <a:r>
                        <a:rPr lang="en-US" sz="2000" b="1" kern="100" baseline="-25000">
                          <a:effectLst/>
                        </a:rPr>
                        <a:t>2</a:t>
                      </a:r>
                      <a:r>
                        <a:rPr lang="en-US" sz="2000" b="1" kern="100">
                          <a:effectLst/>
                        </a:rPr>
                        <a:t>O</a:t>
                      </a:r>
                      <a:r>
                        <a:rPr lang="zh-CN" sz="2000" b="1" kern="100">
                          <a:effectLst/>
                        </a:rPr>
                        <a:t>分布系数</a:t>
                      </a:r>
                      <a:endParaRPr lang="zh-CN" sz="2000" b="1" kern="100">
                        <a:effectLst/>
                        <a:latin typeface="+mn-ea"/>
                        <a:ea typeface="+mn-ea"/>
                        <a:cs typeface="Courier New"/>
                      </a:endParaRPr>
                    </a:p>
                  </a:txBody>
                  <a:tcPr marL="68580" marR="68580" marT="0" marB="0" anchor="ctr"/>
                </a:tc>
              </a:tr>
              <a:tr h="0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随着</a:t>
                      </a:r>
                      <a:r>
                        <a:rPr lang="en-US" sz="1800" b="1" kern="100" dirty="0">
                          <a:effectLst/>
                        </a:rPr>
                        <a:t>pH</a:t>
                      </a:r>
                      <a:r>
                        <a:rPr lang="zh-CN" sz="1800" b="1" kern="100" dirty="0">
                          <a:effectLst/>
                        </a:rPr>
                        <a:t>增大，溶质分子浓度不断减小，离子浓度逐渐增大，酸根离子增多</a:t>
                      </a:r>
                      <a:r>
                        <a:rPr lang="zh-CN" sz="1800" b="1" kern="100" dirty="0" smtClean="0">
                          <a:effectLst/>
                        </a:rPr>
                        <a:t>。</a:t>
                      </a:r>
                      <a:endParaRPr lang="en-US" altLang="zh-CN" sz="1800" b="1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effectLst/>
                        </a:rPr>
                        <a:t>根据</a:t>
                      </a:r>
                      <a:r>
                        <a:rPr lang="zh-CN" sz="1800" b="1" kern="100" dirty="0">
                          <a:effectLst/>
                        </a:rPr>
                        <a:t>分布系数可以书写一定</a:t>
                      </a:r>
                      <a:r>
                        <a:rPr lang="en-US" sz="1800" b="1" kern="100" dirty="0">
                          <a:effectLst/>
                        </a:rPr>
                        <a:t>pH</a:t>
                      </a:r>
                      <a:r>
                        <a:rPr lang="zh-CN" sz="1800" b="1" kern="100" dirty="0">
                          <a:effectLst/>
                        </a:rPr>
                        <a:t>时所发生反应的离子方程式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同一</a:t>
                      </a:r>
                      <a:r>
                        <a:rPr lang="en-US" sz="1800" b="1" kern="100" dirty="0">
                          <a:effectLst/>
                        </a:rPr>
                        <a:t>pH</a:t>
                      </a:r>
                      <a:r>
                        <a:rPr lang="zh-CN" sz="1800" b="1" kern="100" dirty="0">
                          <a:effectLst/>
                        </a:rPr>
                        <a:t>条件下可以存在多种溶质微粒</a:t>
                      </a:r>
                      <a:r>
                        <a:rPr lang="zh-CN" sz="1800" b="1" kern="100" dirty="0" smtClean="0">
                          <a:effectLst/>
                        </a:rPr>
                        <a:t>。</a:t>
                      </a:r>
                      <a:endParaRPr lang="en-US" altLang="zh-CN" sz="1800" b="1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effectLst/>
                        </a:rPr>
                        <a:t>根据</a:t>
                      </a:r>
                      <a:r>
                        <a:rPr lang="zh-CN" sz="1800" b="1" kern="100" dirty="0">
                          <a:effectLst/>
                        </a:rPr>
                        <a:t>在一定</a:t>
                      </a:r>
                      <a:r>
                        <a:rPr lang="en-US" sz="1800" b="1" kern="100" dirty="0">
                          <a:effectLst/>
                        </a:rPr>
                        <a:t>pH</a:t>
                      </a:r>
                      <a:r>
                        <a:rPr lang="zh-CN" sz="1800" b="1" kern="100" dirty="0">
                          <a:effectLst/>
                        </a:rPr>
                        <a:t>的微粒分布系数和酸的分析浓度，就可以计算各成分在该</a:t>
                      </a:r>
                      <a:r>
                        <a:rPr lang="en-US" sz="1800" b="1" kern="100" dirty="0">
                          <a:effectLst/>
                        </a:rPr>
                        <a:t>pH</a:t>
                      </a:r>
                      <a:r>
                        <a:rPr lang="zh-CN" sz="1800" b="1" kern="100" dirty="0">
                          <a:effectLst/>
                        </a:rPr>
                        <a:t>时的平衡浓度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42" name="Picture 2" descr="\\10.10.88.11\理科教学资源库\化学\黎少颖\张玲用\打印\A125.TIF"/>
          <p:cNvPicPr>
            <a:picLocks noChangeAspect="1" noChangeArrowheads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164" y="1395370"/>
            <a:ext cx="3013139" cy="272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Picture 1" descr="\\10.10.88.11\理科教学资源库\化学\黎少颖\张玲用\打印\A126.TIF"/>
          <p:cNvPicPr>
            <a:picLocks noChangeAspect="1" noChangeArrowheads="1"/>
          </p:cNvPicPr>
          <p:nvPr/>
        </p:nvPicPr>
        <p:blipFill>
          <a:blip r:embed="rId5" r:link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468" y="1395370"/>
            <a:ext cx="3411315" cy="269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84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35EDE5A-DE3F-4AA1-AC06-29FAF6578E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402783" y="2"/>
            <a:ext cx="1799876" cy="9794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C4CF62C-4429-4316-B6F7-83275E05187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" y="6015265"/>
            <a:ext cx="1623078" cy="8832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" y="210380"/>
            <a:ext cx="1626920" cy="461665"/>
          </a:xfrm>
          <a:prstGeom prst="rect">
            <a:avLst/>
          </a:prstGeom>
          <a:solidFill>
            <a:srgbClr val="44BE9B"/>
          </a:solidFill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+mn-ea"/>
              </a:rPr>
              <a:t>解决问题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zh-CN" altLang="en-US" sz="2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130" y="778273"/>
            <a:ext cx="11578441" cy="34778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000" b="1" dirty="0"/>
              <a:t>6. 25 ℃</a:t>
            </a:r>
            <a:r>
              <a:rPr lang="zh-CN" altLang="zh-CN" sz="2000" b="1" dirty="0"/>
              <a:t>时，向某浓度</a:t>
            </a:r>
            <a:r>
              <a:rPr lang="en-US" altLang="zh-CN" sz="2000" b="1" dirty="0"/>
              <a:t>H</a:t>
            </a:r>
            <a:r>
              <a:rPr lang="en-US" altLang="zh-CN" sz="2000" b="1" baseline="-25000" dirty="0"/>
              <a:t>3</a:t>
            </a:r>
            <a:r>
              <a:rPr lang="en-US" altLang="zh-CN" sz="2000" b="1" dirty="0"/>
              <a:t>PO</a:t>
            </a:r>
            <a:r>
              <a:rPr lang="en-US" altLang="zh-CN" sz="2000" b="1" baseline="-25000" dirty="0"/>
              <a:t>4</a:t>
            </a:r>
            <a:r>
              <a:rPr lang="zh-CN" altLang="zh-CN" sz="2000" b="1" dirty="0"/>
              <a:t>溶液中逐滴加入</a:t>
            </a:r>
            <a:r>
              <a:rPr lang="en-US" altLang="zh-CN" sz="2000" b="1" dirty="0" err="1"/>
              <a:t>NaOH</a:t>
            </a:r>
            <a:r>
              <a:rPr lang="zh-CN" altLang="zh-CN" sz="2000" b="1" dirty="0"/>
              <a:t>溶液，滴加过程中各种含磷微粒的物质的量分数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δ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随溶液</a:t>
            </a:r>
            <a:r>
              <a:rPr lang="en-US" altLang="zh-CN" sz="2000" b="1" dirty="0"/>
              <a:t>pH</a:t>
            </a:r>
            <a:r>
              <a:rPr lang="zh-CN" altLang="zh-CN" sz="2000" b="1" dirty="0"/>
              <a:t>的变化曲线如下图所示。下列说法正确的是</a:t>
            </a:r>
            <a:r>
              <a:rPr lang="en-US" altLang="zh-CN" sz="2000" b="1" dirty="0"/>
              <a:t>(</a:t>
            </a:r>
            <a:r>
              <a:rPr lang="zh-CN" altLang="zh-CN" sz="2000" b="1" dirty="0"/>
              <a:t>　　</a:t>
            </a:r>
            <a:r>
              <a:rPr lang="en-US" altLang="zh-CN" sz="2000" b="1" dirty="0" smtClean="0"/>
              <a:t>)</a:t>
            </a:r>
          </a:p>
          <a:p>
            <a:endParaRPr lang="zh-CN" altLang="zh-CN" sz="2000" b="1" dirty="0"/>
          </a:p>
          <a:p>
            <a:r>
              <a:rPr lang="en-US" altLang="zh-CN" sz="2000" b="1" dirty="0"/>
              <a:t>A</a:t>
            </a:r>
            <a:r>
              <a:rPr lang="zh-CN" altLang="zh-CN" sz="2000" b="1" dirty="0"/>
              <a:t>．曲线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和曲线</a:t>
            </a:r>
            <a:r>
              <a:rPr lang="en-US" altLang="zh-CN" sz="2000" b="1" dirty="0"/>
              <a:t>2</a:t>
            </a:r>
            <a:r>
              <a:rPr lang="zh-CN" altLang="zh-CN" sz="2000" b="1" dirty="0"/>
              <a:t>分别表示</a:t>
            </a:r>
            <a:r>
              <a:rPr lang="en-US" altLang="zh-CN" sz="2000" b="1" i="1" dirty="0"/>
              <a:t>δ</a:t>
            </a:r>
            <a:r>
              <a:rPr lang="en-US" altLang="zh-CN" sz="2000" b="1" dirty="0"/>
              <a:t>(H</a:t>
            </a:r>
            <a:r>
              <a:rPr lang="en-US" altLang="zh-CN" sz="2000" b="1" baseline="-25000" dirty="0"/>
              <a:t>3</a:t>
            </a:r>
            <a:r>
              <a:rPr lang="en-US" altLang="zh-CN" sz="2000" b="1" dirty="0"/>
              <a:t>PO</a:t>
            </a:r>
            <a:r>
              <a:rPr lang="en-US" altLang="zh-CN" sz="2000" b="1" baseline="-25000" dirty="0"/>
              <a:t>4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和</a:t>
            </a:r>
            <a:r>
              <a:rPr lang="en-US" altLang="zh-CN" sz="2000" b="1" i="1" dirty="0" smtClean="0"/>
              <a:t>δ</a:t>
            </a:r>
            <a:r>
              <a:rPr lang="en-US" altLang="zh-CN" sz="2000" b="1" dirty="0" smtClean="0"/>
              <a:t>(HPO</a:t>
            </a:r>
            <a:r>
              <a:rPr lang="en-US" altLang="zh-CN" sz="2000" b="1" baseline="-25000" dirty="0" smtClean="0"/>
              <a:t>4</a:t>
            </a:r>
            <a:r>
              <a:rPr lang="en-US" altLang="zh-CN" sz="2000" b="1" baseline="30000" dirty="0" smtClean="0"/>
              <a:t>2-</a:t>
            </a:r>
            <a:r>
              <a:rPr lang="en-US" altLang="zh-CN" sz="2000" b="1" dirty="0" smtClean="0"/>
              <a:t>)</a:t>
            </a:r>
            <a:r>
              <a:rPr lang="zh-CN" altLang="zh-CN" sz="2000" b="1" dirty="0"/>
              <a:t>的</a:t>
            </a:r>
            <a:r>
              <a:rPr lang="zh-CN" altLang="zh-CN" sz="2000" b="1" dirty="0" smtClean="0"/>
              <a:t>变化</a:t>
            </a:r>
            <a:endParaRPr lang="en-US" altLang="zh-CN" sz="2000" b="1" dirty="0" smtClean="0"/>
          </a:p>
          <a:p>
            <a:endParaRPr lang="zh-CN" altLang="zh-CN" sz="2000" b="1" dirty="0"/>
          </a:p>
          <a:p>
            <a:r>
              <a:rPr lang="en-US" altLang="zh-CN" sz="2000" b="1" dirty="0"/>
              <a:t>B</a:t>
            </a:r>
            <a:r>
              <a:rPr lang="zh-CN" altLang="zh-CN" sz="2000" b="1" dirty="0"/>
              <a:t>．</a:t>
            </a:r>
            <a:r>
              <a:rPr lang="en-US" altLang="zh-CN" sz="2000" b="1" dirty="0"/>
              <a:t>25 ℃</a:t>
            </a:r>
            <a:r>
              <a:rPr lang="zh-CN" altLang="zh-CN" sz="2000" b="1" dirty="0"/>
              <a:t>时，</a:t>
            </a:r>
            <a:r>
              <a:rPr lang="en-US" altLang="zh-CN" sz="2000" b="1" dirty="0"/>
              <a:t>H</a:t>
            </a:r>
            <a:r>
              <a:rPr lang="en-US" altLang="zh-CN" sz="2000" b="1" baseline="-25000" dirty="0"/>
              <a:t>3</a:t>
            </a:r>
            <a:r>
              <a:rPr lang="en-US" altLang="zh-CN" sz="2000" b="1" dirty="0"/>
              <a:t>PO</a:t>
            </a:r>
            <a:r>
              <a:rPr lang="en-US" altLang="zh-CN" sz="2000" b="1" baseline="-25000" dirty="0"/>
              <a:t>4</a:t>
            </a:r>
            <a:r>
              <a:rPr lang="zh-CN" altLang="zh-CN" sz="2000" b="1" dirty="0"/>
              <a:t>的电离常数</a:t>
            </a:r>
            <a:r>
              <a:rPr lang="en-US" altLang="zh-CN" sz="2000" b="1" i="1" dirty="0"/>
              <a:t>K</a:t>
            </a:r>
            <a:r>
              <a:rPr lang="en-US" altLang="zh-CN" sz="2000" b="1" baseline="-25000" dirty="0"/>
              <a:t>a1</a:t>
            </a:r>
            <a:r>
              <a:rPr lang="zh-CN" altLang="zh-CN" sz="2000" b="1" dirty="0"/>
              <a:t>＝</a:t>
            </a:r>
            <a:r>
              <a:rPr lang="en-US" altLang="zh-CN" sz="2000" b="1" dirty="0"/>
              <a:t>10</a:t>
            </a:r>
            <a:r>
              <a:rPr lang="zh-CN" altLang="zh-CN" sz="2000" b="1" baseline="30000" dirty="0"/>
              <a:t>－</a:t>
            </a:r>
            <a:r>
              <a:rPr lang="en-US" altLang="zh-CN" sz="2000" b="1" baseline="30000" dirty="0" smtClean="0"/>
              <a:t>2.1</a:t>
            </a:r>
          </a:p>
          <a:p>
            <a:endParaRPr lang="zh-CN" altLang="zh-CN" sz="2000" b="1" dirty="0"/>
          </a:p>
          <a:p>
            <a:r>
              <a:rPr lang="en-US" altLang="zh-CN" sz="2000" b="1" dirty="0"/>
              <a:t>C</a:t>
            </a:r>
            <a:r>
              <a:rPr lang="zh-CN" altLang="zh-CN" sz="2000" b="1" dirty="0"/>
              <a:t>．</a:t>
            </a:r>
            <a:r>
              <a:rPr lang="en-US" altLang="zh-CN" sz="2000" b="1" dirty="0"/>
              <a:t>pH</a:t>
            </a:r>
            <a:r>
              <a:rPr lang="zh-CN" altLang="zh-CN" sz="2000" b="1" dirty="0"/>
              <a:t>＝</a:t>
            </a:r>
            <a:r>
              <a:rPr lang="en-US" altLang="zh-CN" sz="2000" b="1" dirty="0"/>
              <a:t>7.2</a:t>
            </a:r>
            <a:r>
              <a:rPr lang="zh-CN" altLang="zh-CN" sz="2000" b="1" dirty="0"/>
              <a:t>时，溶液</a:t>
            </a:r>
            <a:r>
              <a:rPr lang="zh-CN" altLang="zh-CN" sz="2000" b="1" dirty="0" smtClean="0"/>
              <a:t>中</a:t>
            </a:r>
            <a:r>
              <a:rPr lang="en-US" altLang="zh-CN" sz="2000" b="1" i="1" dirty="0" smtClean="0"/>
              <a:t>c</a:t>
            </a:r>
            <a:r>
              <a:rPr lang="en-US" altLang="zh-CN" sz="2000" b="1" dirty="0" smtClean="0"/>
              <a:t>(H</a:t>
            </a:r>
            <a:r>
              <a:rPr lang="en-US" altLang="zh-CN" sz="2000" b="1" baseline="-25000" dirty="0" smtClean="0"/>
              <a:t>2</a:t>
            </a:r>
            <a:r>
              <a:rPr lang="en-US" altLang="zh-CN" sz="2000" b="1" dirty="0" smtClean="0"/>
              <a:t>PO</a:t>
            </a:r>
            <a:r>
              <a:rPr lang="en-US" altLang="zh-CN" sz="2000" b="1" baseline="-25000" dirty="0" smtClean="0"/>
              <a:t>4</a:t>
            </a:r>
            <a:r>
              <a:rPr lang="en-US" altLang="zh-CN" sz="2000" b="1" baseline="30000" dirty="0" smtClean="0"/>
              <a:t>-</a:t>
            </a:r>
            <a:r>
              <a:rPr lang="en-US" altLang="zh-CN" sz="2000" b="1" dirty="0" smtClean="0"/>
              <a:t>)</a:t>
            </a:r>
            <a:r>
              <a:rPr lang="zh-CN" altLang="zh-CN" sz="2000" b="1" dirty="0"/>
              <a:t>＋</a:t>
            </a:r>
            <a:r>
              <a:rPr lang="en-US" altLang="zh-CN" sz="2000" b="1" i="1" dirty="0" smtClean="0"/>
              <a:t>c</a:t>
            </a:r>
            <a:r>
              <a:rPr lang="en-US" altLang="zh-CN" sz="2000" b="1" dirty="0" smtClean="0"/>
              <a:t>(</a:t>
            </a:r>
            <a:r>
              <a:rPr lang="en-US" altLang="zh-CN" sz="2000" b="1" dirty="0"/>
              <a:t>HPO</a:t>
            </a:r>
            <a:r>
              <a:rPr lang="en-US" altLang="zh-CN" sz="2000" b="1" baseline="-25000" dirty="0"/>
              <a:t>4</a:t>
            </a:r>
            <a:r>
              <a:rPr lang="en-US" altLang="zh-CN" sz="2000" b="1" baseline="30000" dirty="0"/>
              <a:t>2-</a:t>
            </a:r>
            <a:r>
              <a:rPr lang="en-US" altLang="zh-CN" sz="2000" b="1" dirty="0" smtClean="0"/>
              <a:t>)</a:t>
            </a:r>
            <a:r>
              <a:rPr lang="zh-CN" altLang="zh-CN" sz="2000" b="1" dirty="0"/>
              <a:t>＋</a:t>
            </a:r>
            <a:r>
              <a:rPr lang="en-US" altLang="zh-CN" sz="2000" b="1" i="1" dirty="0"/>
              <a:t>c</a:t>
            </a:r>
            <a:r>
              <a:rPr lang="en-US" altLang="zh-CN" sz="2000" b="1" dirty="0"/>
              <a:t>(OH</a:t>
            </a:r>
            <a:r>
              <a:rPr lang="zh-CN" altLang="zh-CN" sz="2000" b="1" baseline="30000" dirty="0"/>
              <a:t>－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＝</a:t>
            </a:r>
            <a:r>
              <a:rPr lang="en-US" altLang="zh-CN" sz="2000" b="1" i="1" dirty="0"/>
              <a:t>c</a:t>
            </a:r>
            <a:r>
              <a:rPr lang="en-US" altLang="zh-CN" sz="2000" b="1" dirty="0"/>
              <a:t>(Na</a:t>
            </a:r>
            <a:r>
              <a:rPr lang="zh-CN" altLang="zh-CN" sz="2000" b="1" baseline="30000" dirty="0"/>
              <a:t>＋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＋</a:t>
            </a:r>
            <a:r>
              <a:rPr lang="en-US" altLang="zh-CN" sz="2000" b="1" i="1" dirty="0"/>
              <a:t>c</a:t>
            </a:r>
            <a:r>
              <a:rPr lang="en-US" altLang="zh-CN" sz="2000" b="1" dirty="0"/>
              <a:t>(H</a:t>
            </a:r>
            <a:r>
              <a:rPr lang="zh-CN" altLang="zh-CN" sz="2000" b="1" baseline="30000" dirty="0"/>
              <a:t>＋</a:t>
            </a:r>
            <a:r>
              <a:rPr lang="en-US" altLang="zh-CN" sz="2000" b="1" dirty="0" smtClean="0"/>
              <a:t>)</a:t>
            </a:r>
          </a:p>
          <a:p>
            <a:endParaRPr lang="zh-CN" altLang="zh-CN" sz="2000" b="1" dirty="0"/>
          </a:p>
          <a:p>
            <a:r>
              <a:rPr lang="en-US" altLang="zh-CN" sz="2000" b="1" dirty="0"/>
              <a:t>D</a:t>
            </a:r>
            <a:r>
              <a:rPr lang="zh-CN" altLang="zh-CN" sz="2000" b="1" dirty="0"/>
              <a:t>．</a:t>
            </a:r>
            <a:r>
              <a:rPr lang="en-US" altLang="zh-CN" sz="2000" b="1" dirty="0"/>
              <a:t>pH</a:t>
            </a:r>
            <a:r>
              <a:rPr lang="zh-CN" altLang="zh-CN" sz="2000" b="1" dirty="0"/>
              <a:t>＝</a:t>
            </a:r>
            <a:r>
              <a:rPr lang="en-US" altLang="zh-CN" sz="2000" b="1" dirty="0"/>
              <a:t>12.3</a:t>
            </a:r>
            <a:r>
              <a:rPr lang="zh-CN" altLang="zh-CN" sz="2000" b="1" dirty="0"/>
              <a:t>时，溶液中由水电离出</a:t>
            </a:r>
            <a:r>
              <a:rPr lang="zh-CN" altLang="zh-CN" sz="2000" b="1" dirty="0" smtClean="0"/>
              <a:t>的</a:t>
            </a:r>
            <a:endParaRPr lang="en-US" altLang="zh-CN" sz="2000" b="1" dirty="0" smtClean="0"/>
          </a:p>
          <a:p>
            <a:r>
              <a:rPr lang="en-US" altLang="zh-CN" sz="2000" b="1" i="1" dirty="0" smtClean="0"/>
              <a:t>c</a:t>
            </a:r>
            <a:r>
              <a:rPr lang="en-US" altLang="zh-CN" sz="2000" b="1" dirty="0" smtClean="0"/>
              <a:t>(H</a:t>
            </a:r>
            <a:r>
              <a:rPr lang="zh-CN" altLang="zh-CN" sz="2000" b="1" baseline="30000" dirty="0"/>
              <a:t>＋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＝</a:t>
            </a:r>
            <a:r>
              <a:rPr lang="en-US" altLang="zh-CN" sz="2000" b="1" dirty="0"/>
              <a:t>10</a:t>
            </a:r>
            <a:r>
              <a:rPr lang="zh-CN" altLang="zh-CN" sz="2000" b="1" baseline="30000" dirty="0"/>
              <a:t>－</a:t>
            </a:r>
            <a:r>
              <a:rPr lang="en-US" altLang="zh-CN" sz="2000" b="1" baseline="30000" dirty="0"/>
              <a:t>12.3</a:t>
            </a:r>
            <a:r>
              <a:rPr lang="en-US" altLang="zh-CN" sz="2000" b="1" dirty="0"/>
              <a:t>mol/L</a:t>
            </a:r>
            <a:endParaRPr lang="zh-CN" altLang="en-US" sz="1600" b="1" dirty="0" smtClean="0">
              <a:latin typeface="+mn-ea"/>
            </a:endParaRPr>
          </a:p>
        </p:txBody>
      </p:sp>
      <p:pic>
        <p:nvPicPr>
          <p:cNvPr id="9" name="图片 8" descr="C:\Users\FHT88X2\AppData\Local\Microsoft\Windows\DA70.TIF">
            <a:hlinkClick r:id="rId3" action="ppaction://hlinksldjump"/>
          </p:cNvPr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31" y="3572649"/>
            <a:ext cx="6133585" cy="3285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484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35EDE5A-DE3F-4AA1-AC06-29FAF6578E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402783" y="2"/>
            <a:ext cx="1799876" cy="9794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C4CF62C-4429-4316-B6F7-83275E05187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" y="6015265"/>
            <a:ext cx="1623078" cy="8832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2" y="238243"/>
            <a:ext cx="849889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总结归纳  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分析</a:t>
            </a:r>
            <a:r>
              <a:rPr lang="zh-CN" altLang="zh-CN" sz="2400" b="1" dirty="0">
                <a:solidFill>
                  <a:schemeClr val="bg1"/>
                </a:solidFill>
              </a:rPr>
              <a:t>基于四大平衡常数的离子平衡图像基本思路：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531918" y="1044763"/>
            <a:ext cx="9298377" cy="5208260"/>
            <a:chOff x="1626920" y="979449"/>
            <a:chExt cx="9298377" cy="5208260"/>
          </a:xfrm>
        </p:grpSpPr>
        <p:grpSp>
          <p:nvGrpSpPr>
            <p:cNvPr id="11" name="组合 10"/>
            <p:cNvGrpSpPr/>
            <p:nvPr/>
          </p:nvGrpSpPr>
          <p:grpSpPr>
            <a:xfrm>
              <a:off x="1626920" y="979449"/>
              <a:ext cx="9298377" cy="979980"/>
              <a:chOff x="1626920" y="979449"/>
              <a:chExt cx="9298377" cy="979980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626920" y="979449"/>
                <a:ext cx="979980" cy="97998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3200" b="1" dirty="0" smtClean="0"/>
                  <a:t>轴</a:t>
                </a:r>
                <a:endParaRPr lang="zh-CN" altLang="en-US" sz="3200" b="1" dirty="0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871354" y="1044763"/>
                <a:ext cx="7053943" cy="849351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zh-CN" sz="2400" b="1" dirty="0">
                    <a:latin typeface="+mn-ea"/>
                  </a:rPr>
                  <a:t>坐标轴数据的含义（可能对应的平衡常数函数模型）</a:t>
                </a:r>
                <a:endParaRPr lang="zh-CN" altLang="en-US" dirty="0"/>
              </a:p>
            </p:txBody>
          </p:sp>
          <p:cxnSp>
            <p:nvCxnSpPr>
              <p:cNvPr id="10" name="直接连接符 9"/>
              <p:cNvCxnSpPr>
                <a:stCxn id="3" idx="6"/>
                <a:endCxn id="4" idx="1"/>
              </p:cNvCxnSpPr>
              <p:nvPr/>
            </p:nvCxnSpPr>
            <p:spPr>
              <a:xfrm>
                <a:off x="2606900" y="1469439"/>
                <a:ext cx="1264454" cy="0"/>
              </a:xfrm>
              <a:prstGeom prst="line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/>
          </p:nvGrpSpPr>
          <p:grpSpPr>
            <a:xfrm>
              <a:off x="1626920" y="2320238"/>
              <a:ext cx="9298377" cy="979980"/>
              <a:chOff x="1626920" y="979449"/>
              <a:chExt cx="9298377" cy="979980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626920" y="979449"/>
                <a:ext cx="979980" cy="97998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3200" b="1" dirty="0" smtClean="0"/>
                  <a:t>线</a:t>
                </a:r>
                <a:endParaRPr lang="zh-CN" altLang="en-US" sz="3200" b="1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871354" y="1044763"/>
                <a:ext cx="7053943" cy="849351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r>
                  <a:rPr lang="zh-CN" altLang="zh-CN" sz="2800" b="1" dirty="0">
                    <a:latin typeface="+mn-ea"/>
                  </a:rPr>
                  <a:t>曲线变化的趋势（趋势代表的含义）</a:t>
                </a:r>
                <a:endParaRPr lang="zh-CN" altLang="en-US" dirty="0"/>
              </a:p>
            </p:txBody>
          </p:sp>
          <p:cxnSp>
            <p:nvCxnSpPr>
              <p:cNvPr id="15" name="直接连接符 14"/>
              <p:cNvCxnSpPr>
                <a:stCxn id="13" idx="6"/>
                <a:endCxn id="14" idx="1"/>
              </p:cNvCxnSpPr>
              <p:nvPr/>
            </p:nvCxnSpPr>
            <p:spPr>
              <a:xfrm>
                <a:off x="2606900" y="1469439"/>
                <a:ext cx="1264454" cy="0"/>
              </a:xfrm>
              <a:prstGeom prst="line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1626920" y="3748017"/>
              <a:ext cx="9298377" cy="979980"/>
              <a:chOff x="1626920" y="979449"/>
              <a:chExt cx="9298377" cy="97998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626920" y="979449"/>
                <a:ext cx="979980" cy="97998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3200" b="1" dirty="0" smtClean="0"/>
                  <a:t>点</a:t>
                </a:r>
                <a:endParaRPr lang="zh-CN" altLang="en-US" sz="3200" b="1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871354" y="1044763"/>
                <a:ext cx="7053943" cy="849351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r>
                  <a:rPr lang="zh-CN" altLang="zh-CN" sz="2000" b="1" dirty="0">
                    <a:latin typeface="+mn-ea"/>
                  </a:rPr>
                  <a:t>交点或</a:t>
                </a:r>
                <a:r>
                  <a:rPr lang="zh-CN" altLang="zh-CN" sz="2000" b="1" dirty="0" smtClean="0">
                    <a:latin typeface="+mn-ea"/>
                  </a:rPr>
                  <a:t>零</a:t>
                </a:r>
                <a:r>
                  <a:rPr lang="zh-CN" altLang="en-US" sz="2000" b="1" dirty="0" smtClean="0">
                    <a:latin typeface="+mn-ea"/>
                  </a:rPr>
                  <a:t>值</a:t>
                </a:r>
                <a:r>
                  <a:rPr lang="zh-CN" altLang="zh-CN" sz="2000" b="1" dirty="0" smtClean="0">
                    <a:latin typeface="+mn-ea"/>
                  </a:rPr>
                  <a:t>点</a:t>
                </a:r>
                <a:r>
                  <a:rPr lang="zh-CN" altLang="zh-CN" sz="2000" b="1" dirty="0">
                    <a:latin typeface="+mn-ea"/>
                  </a:rPr>
                  <a:t>分析</a:t>
                </a:r>
                <a:r>
                  <a:rPr lang="zh-CN" altLang="en-US" sz="2000" b="1" dirty="0">
                    <a:latin typeface="+mn-ea"/>
                  </a:rPr>
                  <a:t>、斜率分析</a:t>
                </a:r>
                <a:endParaRPr lang="en-US" altLang="zh-CN" sz="2000" b="1" dirty="0">
                  <a:latin typeface="+mn-ea"/>
                </a:endParaRPr>
              </a:p>
              <a:p>
                <a:r>
                  <a:rPr lang="zh-CN" altLang="zh-CN" sz="2000" b="1" dirty="0">
                    <a:latin typeface="+mn-ea"/>
                  </a:rPr>
                  <a:t>（根据函数变换运算的特殊值以及平衡常数计算对应特殊点）</a:t>
                </a:r>
                <a:endParaRPr lang="zh-CN" altLang="en-US" sz="2000" dirty="0"/>
              </a:p>
            </p:txBody>
          </p:sp>
          <p:cxnSp>
            <p:nvCxnSpPr>
              <p:cNvPr id="19" name="直接连接符 18"/>
              <p:cNvCxnSpPr>
                <a:stCxn id="17" idx="6"/>
                <a:endCxn id="18" idx="1"/>
              </p:cNvCxnSpPr>
              <p:nvPr/>
            </p:nvCxnSpPr>
            <p:spPr>
              <a:xfrm>
                <a:off x="2606900" y="1469439"/>
                <a:ext cx="1264454" cy="0"/>
              </a:xfrm>
              <a:prstGeom prst="line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/>
            <p:cNvGrpSpPr/>
            <p:nvPr/>
          </p:nvGrpSpPr>
          <p:grpSpPr>
            <a:xfrm>
              <a:off x="1626920" y="5207729"/>
              <a:ext cx="9298377" cy="979980"/>
              <a:chOff x="1626920" y="979449"/>
              <a:chExt cx="9298377" cy="97998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626920" y="979449"/>
                <a:ext cx="979980" cy="97998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3200" b="1" dirty="0"/>
                  <a:t>题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871354" y="1044763"/>
                <a:ext cx="7053943" cy="849351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r>
                  <a:rPr lang="zh-CN" altLang="zh-CN" sz="2000" b="1" dirty="0">
                    <a:latin typeface="+mn-ea"/>
                  </a:rPr>
                  <a:t>结合已知的数据和</a:t>
                </a:r>
                <a:r>
                  <a:rPr lang="zh-CN" altLang="zh-CN" sz="2000" b="1" dirty="0" smtClean="0">
                    <a:latin typeface="+mn-ea"/>
                  </a:rPr>
                  <a:t>信息分析</a:t>
                </a:r>
                <a:endParaRPr lang="en-US" altLang="zh-CN" sz="2000" b="1" dirty="0" smtClean="0">
                  <a:latin typeface="+mn-ea"/>
                </a:endParaRPr>
              </a:p>
              <a:p>
                <a:r>
                  <a:rPr lang="zh-CN" altLang="zh-CN" sz="2000" b="1" dirty="0" smtClean="0">
                    <a:latin typeface="+mn-ea"/>
                  </a:rPr>
                  <a:t>（</a:t>
                </a:r>
                <a:r>
                  <a:rPr lang="zh-CN" altLang="zh-CN" sz="2000" b="1" dirty="0">
                    <a:latin typeface="+mn-ea"/>
                  </a:rPr>
                  <a:t>结合题目信息以及三大守恒进行图像分析）</a:t>
                </a:r>
                <a:endParaRPr lang="zh-CN" altLang="en-US" sz="2000" dirty="0"/>
              </a:p>
            </p:txBody>
          </p:sp>
          <p:cxnSp>
            <p:nvCxnSpPr>
              <p:cNvPr id="23" name="直接连接符 22"/>
              <p:cNvCxnSpPr>
                <a:stCxn id="21" idx="6"/>
                <a:endCxn id="22" idx="1"/>
              </p:cNvCxnSpPr>
              <p:nvPr/>
            </p:nvCxnSpPr>
            <p:spPr>
              <a:xfrm>
                <a:off x="2606900" y="1469439"/>
                <a:ext cx="1264454" cy="0"/>
              </a:xfrm>
              <a:prstGeom prst="line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直接箭头连接符 30"/>
            <p:cNvCxnSpPr>
              <a:stCxn id="3" idx="4"/>
              <a:endCxn id="13" idx="0"/>
            </p:cNvCxnSpPr>
            <p:nvPr/>
          </p:nvCxnSpPr>
          <p:spPr>
            <a:xfrm>
              <a:off x="2116910" y="1959429"/>
              <a:ext cx="0" cy="360809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endCxn id="17" idx="0"/>
            </p:cNvCxnSpPr>
            <p:nvPr/>
          </p:nvCxnSpPr>
          <p:spPr>
            <a:xfrm flipH="1">
              <a:off x="2116910" y="3300218"/>
              <a:ext cx="1123" cy="447799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21" idx="0"/>
            </p:cNvCxnSpPr>
            <p:nvPr/>
          </p:nvCxnSpPr>
          <p:spPr>
            <a:xfrm>
              <a:off x="2116910" y="4727997"/>
              <a:ext cx="0" cy="479732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484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35EDE5A-DE3F-4AA1-AC06-29FAF6578E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402783" y="2"/>
            <a:ext cx="1799876" cy="9794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C4CF62C-4429-4316-B6F7-83275E05187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" y="6015265"/>
            <a:ext cx="1623078" cy="8832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2" y="238243"/>
            <a:ext cx="162307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2400" b="1" dirty="0" smtClean="0">
                <a:latin typeface="+mn-ea"/>
              </a:rPr>
              <a:t>课后自测</a:t>
            </a:r>
            <a:r>
              <a:rPr lang="en-US" altLang="zh-CN" sz="2400" b="1" dirty="0" smtClean="0">
                <a:latin typeface="+mn-ea"/>
              </a:rPr>
              <a:t>1</a:t>
            </a:r>
            <a:endParaRPr lang="zh-CN" altLang="en-US" sz="2400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070" y="989114"/>
            <a:ext cx="11578441" cy="526297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457200" indent="-457200">
              <a:buAutoNum type="arabicPeriod"/>
            </a:pPr>
            <a:r>
              <a:rPr lang="zh-CN" altLang="zh-CN" sz="2400" b="1" dirty="0" smtClean="0">
                <a:latin typeface="+mn-ea"/>
              </a:rPr>
              <a:t>在</a:t>
            </a:r>
            <a:r>
              <a:rPr lang="zh-CN" altLang="zh-CN" sz="2400" b="1" dirty="0">
                <a:latin typeface="+mn-ea"/>
              </a:rPr>
              <a:t>不同温度下，水溶液中</a:t>
            </a:r>
            <a:r>
              <a:rPr lang="en-US" altLang="zh-CN" sz="2400" b="1" i="1" dirty="0">
                <a:latin typeface="+mn-ea"/>
              </a:rPr>
              <a:t>c</a:t>
            </a:r>
            <a:r>
              <a:rPr lang="en-US" altLang="zh-CN" sz="2400" b="1" dirty="0">
                <a:latin typeface="+mn-ea"/>
              </a:rPr>
              <a:t>(H</a:t>
            </a:r>
            <a:r>
              <a:rPr lang="zh-CN" altLang="zh-CN" sz="2400" b="1" baseline="30000" dirty="0">
                <a:latin typeface="+mn-ea"/>
              </a:rPr>
              <a:t>＋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zh-CN" sz="2400" b="1" dirty="0">
                <a:latin typeface="+mn-ea"/>
              </a:rPr>
              <a:t>与</a:t>
            </a:r>
            <a:r>
              <a:rPr lang="en-US" altLang="zh-CN" sz="2400" b="1" i="1" dirty="0">
                <a:latin typeface="+mn-ea"/>
              </a:rPr>
              <a:t>c</a:t>
            </a:r>
            <a:r>
              <a:rPr lang="en-US" altLang="zh-CN" sz="2400" b="1" dirty="0">
                <a:latin typeface="+mn-ea"/>
              </a:rPr>
              <a:t>(OH</a:t>
            </a:r>
            <a:r>
              <a:rPr lang="zh-CN" altLang="zh-CN" sz="2400" b="1" baseline="30000" dirty="0">
                <a:latin typeface="+mn-ea"/>
              </a:rPr>
              <a:t>－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zh-CN" sz="2400" b="1" dirty="0">
                <a:latin typeface="+mn-ea"/>
              </a:rPr>
              <a:t>有如图所示关系。下列条件关于离子共存的说法中正确的是（</a:t>
            </a:r>
            <a:r>
              <a:rPr lang="en-US" altLang="zh-CN" sz="2400" b="1" dirty="0">
                <a:latin typeface="+mn-ea"/>
              </a:rPr>
              <a:t>    </a:t>
            </a:r>
            <a:r>
              <a:rPr lang="zh-CN" altLang="zh-CN" sz="2400" b="1" dirty="0" smtClean="0">
                <a:latin typeface="+mn-ea"/>
              </a:rPr>
              <a:t>）</a:t>
            </a:r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A</a:t>
            </a:r>
            <a:r>
              <a:rPr lang="zh-CN" altLang="zh-CN" sz="2400" b="1" dirty="0">
                <a:latin typeface="+mn-ea"/>
              </a:rPr>
              <a:t>．</a:t>
            </a:r>
            <a:r>
              <a:rPr lang="en-US" altLang="zh-CN" sz="2400" b="1" i="1" dirty="0">
                <a:latin typeface="+mn-ea"/>
              </a:rPr>
              <a:t>d</a:t>
            </a:r>
            <a:r>
              <a:rPr lang="zh-CN" altLang="zh-CN" sz="2400" b="1" dirty="0">
                <a:latin typeface="+mn-ea"/>
              </a:rPr>
              <a:t>点对应的溶液中大量存在</a:t>
            </a:r>
            <a:r>
              <a:rPr lang="zh-CN" altLang="zh-CN" sz="2400" b="1" dirty="0" smtClean="0">
                <a:latin typeface="+mn-ea"/>
              </a:rPr>
              <a:t>：</a:t>
            </a:r>
            <a:endParaRPr lang="en-US" altLang="zh-CN" sz="2400" b="1" dirty="0" smtClean="0">
              <a:latin typeface="+mn-ea"/>
            </a:endParaRPr>
          </a:p>
          <a:p>
            <a:r>
              <a:rPr lang="pt-BR" altLang="zh-CN" sz="2400" b="1" dirty="0" smtClean="0">
                <a:latin typeface="+mn-ea"/>
              </a:rPr>
              <a:t>Na</a:t>
            </a:r>
            <a:r>
              <a:rPr lang="zh-CN" altLang="zh-CN" sz="2400" b="1" baseline="30000" dirty="0">
                <a:latin typeface="+mn-ea"/>
              </a:rPr>
              <a:t>＋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pt-BR" altLang="zh-CN" sz="2400" b="1" dirty="0">
                <a:latin typeface="+mn-ea"/>
              </a:rPr>
              <a:t>K</a:t>
            </a:r>
            <a:r>
              <a:rPr lang="zh-CN" altLang="zh-CN" sz="2400" b="1" baseline="30000" dirty="0">
                <a:latin typeface="+mn-ea"/>
              </a:rPr>
              <a:t>＋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pt-BR" altLang="zh-CN" sz="2400" b="1" dirty="0">
                <a:latin typeface="+mn-ea"/>
              </a:rPr>
              <a:t>ClO</a:t>
            </a:r>
            <a:r>
              <a:rPr lang="pt-BR" altLang="zh-CN" sz="2400" b="1" baseline="30000" dirty="0">
                <a:latin typeface="+mn-ea"/>
              </a:rPr>
              <a:t>―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pt-BR" altLang="zh-CN" sz="2400" b="1" dirty="0">
                <a:latin typeface="+mn-ea"/>
              </a:rPr>
              <a:t>Cl</a:t>
            </a:r>
            <a:r>
              <a:rPr lang="pt-BR" altLang="zh-CN" sz="2400" b="1" baseline="30000" dirty="0" smtClean="0">
                <a:latin typeface="+mn-ea"/>
              </a:rPr>
              <a:t>―</a:t>
            </a:r>
          </a:p>
          <a:p>
            <a:endParaRPr lang="zh-CN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B</a:t>
            </a:r>
            <a:r>
              <a:rPr lang="zh-CN" altLang="zh-CN" sz="2400" b="1" dirty="0">
                <a:latin typeface="+mn-ea"/>
              </a:rPr>
              <a:t>．</a:t>
            </a:r>
            <a:r>
              <a:rPr lang="en-US" altLang="zh-CN" sz="2400" b="1" i="1" dirty="0">
                <a:latin typeface="+mn-ea"/>
              </a:rPr>
              <a:t>b</a:t>
            </a:r>
            <a:r>
              <a:rPr lang="zh-CN" altLang="zh-CN" sz="2400" b="1" dirty="0">
                <a:latin typeface="+mn-ea"/>
              </a:rPr>
              <a:t>点对应的溶液中大量存在</a:t>
            </a:r>
            <a:r>
              <a:rPr lang="zh-CN" altLang="zh-CN" sz="2400" b="1" dirty="0" smtClean="0">
                <a:latin typeface="+mn-ea"/>
              </a:rPr>
              <a:t>：</a:t>
            </a:r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Fe</a:t>
            </a:r>
            <a:r>
              <a:rPr lang="en-US" altLang="zh-CN" sz="2400" b="1" baseline="30000" dirty="0" smtClean="0">
                <a:latin typeface="+mn-ea"/>
              </a:rPr>
              <a:t>2</a:t>
            </a:r>
            <a:r>
              <a:rPr lang="en-US" altLang="zh-CN" sz="2400" b="1" baseline="30000" dirty="0">
                <a:latin typeface="+mn-ea"/>
              </a:rPr>
              <a:t>+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Ba</a:t>
            </a:r>
            <a:r>
              <a:rPr lang="en-US" altLang="zh-CN" sz="2400" b="1" baseline="30000" dirty="0">
                <a:latin typeface="+mn-ea"/>
              </a:rPr>
              <a:t>2</a:t>
            </a:r>
            <a:r>
              <a:rPr lang="zh-CN" altLang="zh-CN" sz="2400" b="1" baseline="30000" dirty="0">
                <a:latin typeface="+mn-ea"/>
              </a:rPr>
              <a:t>＋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K</a:t>
            </a:r>
            <a:r>
              <a:rPr lang="en-US" altLang="zh-CN" sz="2400" b="1" baseline="30000" dirty="0">
                <a:latin typeface="+mn-ea"/>
              </a:rPr>
              <a:t>+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NO</a:t>
            </a:r>
            <a:r>
              <a:rPr lang="en-US" altLang="zh-CN" sz="2400" b="1" baseline="-25000" dirty="0">
                <a:latin typeface="+mn-ea"/>
              </a:rPr>
              <a:t>3</a:t>
            </a:r>
            <a:r>
              <a:rPr lang="pt-BR" altLang="zh-CN" sz="2400" b="1" baseline="30000" dirty="0" smtClean="0">
                <a:latin typeface="+mn-ea"/>
              </a:rPr>
              <a:t>―</a:t>
            </a:r>
          </a:p>
          <a:p>
            <a:endParaRPr lang="zh-CN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C</a:t>
            </a:r>
            <a:r>
              <a:rPr lang="zh-CN" altLang="zh-CN" sz="2400" b="1" dirty="0">
                <a:latin typeface="+mn-ea"/>
              </a:rPr>
              <a:t>．</a:t>
            </a:r>
            <a:r>
              <a:rPr lang="en-US" altLang="zh-CN" sz="2400" b="1" dirty="0">
                <a:latin typeface="+mn-ea"/>
              </a:rPr>
              <a:t>c</a:t>
            </a:r>
            <a:r>
              <a:rPr lang="zh-CN" altLang="zh-CN" sz="2400" b="1" dirty="0">
                <a:latin typeface="+mn-ea"/>
              </a:rPr>
              <a:t>点对应的溶液中大量存在</a:t>
            </a:r>
            <a:r>
              <a:rPr lang="zh-CN" altLang="zh-CN" sz="2400" b="1" dirty="0" smtClean="0">
                <a:latin typeface="+mn-ea"/>
              </a:rPr>
              <a:t>：</a:t>
            </a:r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Na</a:t>
            </a:r>
            <a:r>
              <a:rPr lang="zh-CN" altLang="zh-CN" sz="2400" b="1" baseline="30000" dirty="0">
                <a:latin typeface="+mn-ea"/>
              </a:rPr>
              <a:t>＋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Ba</a:t>
            </a:r>
            <a:r>
              <a:rPr lang="en-US" altLang="zh-CN" sz="2400" b="1" baseline="30000" dirty="0">
                <a:latin typeface="+mn-ea"/>
              </a:rPr>
              <a:t>2</a:t>
            </a:r>
            <a:r>
              <a:rPr lang="zh-CN" altLang="zh-CN" sz="2400" b="1" baseline="30000" dirty="0">
                <a:latin typeface="+mn-ea"/>
              </a:rPr>
              <a:t>＋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en-US" altLang="zh-CN" sz="2400" b="1" dirty="0" err="1">
                <a:latin typeface="+mn-ea"/>
              </a:rPr>
              <a:t>Cl</a:t>
            </a:r>
            <a:r>
              <a:rPr lang="pt-BR" altLang="zh-CN" sz="2400" b="1" baseline="30000" dirty="0">
                <a:latin typeface="+mn-ea"/>
              </a:rPr>
              <a:t>―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Al</a:t>
            </a:r>
            <a:r>
              <a:rPr lang="en-US" altLang="zh-CN" sz="2400" b="1" baseline="30000" dirty="0">
                <a:latin typeface="+mn-ea"/>
              </a:rPr>
              <a:t>3</a:t>
            </a:r>
            <a:r>
              <a:rPr lang="en-US" altLang="zh-CN" sz="2400" b="1" baseline="30000" dirty="0" smtClean="0">
                <a:latin typeface="+mn-ea"/>
              </a:rPr>
              <a:t>+</a:t>
            </a:r>
          </a:p>
          <a:p>
            <a:endParaRPr lang="zh-CN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D</a:t>
            </a:r>
            <a:r>
              <a:rPr lang="zh-CN" altLang="zh-CN" sz="2400" b="1" dirty="0">
                <a:latin typeface="+mn-ea"/>
              </a:rPr>
              <a:t>．</a:t>
            </a:r>
            <a:r>
              <a:rPr lang="en-US" altLang="zh-CN" sz="2400" b="1" i="1" dirty="0">
                <a:latin typeface="+mn-ea"/>
              </a:rPr>
              <a:t>a</a:t>
            </a:r>
            <a:r>
              <a:rPr lang="zh-CN" altLang="zh-CN" sz="2400" b="1" dirty="0">
                <a:latin typeface="+mn-ea"/>
              </a:rPr>
              <a:t>点对应的溶液中大量存在</a:t>
            </a:r>
            <a:r>
              <a:rPr lang="zh-CN" altLang="zh-CN" sz="2400" b="1" dirty="0" smtClean="0">
                <a:latin typeface="+mn-ea"/>
              </a:rPr>
              <a:t>：</a:t>
            </a:r>
            <a:endParaRPr lang="en-US" altLang="zh-CN" sz="2400" b="1" dirty="0" smtClean="0">
              <a:latin typeface="+mn-ea"/>
            </a:endParaRPr>
          </a:p>
          <a:p>
            <a:r>
              <a:rPr lang="pt-BR" altLang="zh-CN" sz="2400" b="1" dirty="0" smtClean="0">
                <a:latin typeface="+mn-ea"/>
              </a:rPr>
              <a:t>CO</a:t>
            </a:r>
            <a:r>
              <a:rPr lang="pt-BR" altLang="zh-CN" sz="2400" b="1" baseline="-25000" dirty="0" smtClean="0">
                <a:latin typeface="+mn-ea"/>
              </a:rPr>
              <a:t>3</a:t>
            </a:r>
            <a:r>
              <a:rPr lang="pt-BR" altLang="zh-CN" sz="2400" b="1" baseline="30000" dirty="0" smtClean="0">
                <a:latin typeface="+mn-ea"/>
              </a:rPr>
              <a:t>2</a:t>
            </a:r>
            <a:r>
              <a:rPr lang="pt-BR" altLang="zh-CN" sz="2400" b="1" baseline="30000" dirty="0">
                <a:latin typeface="+mn-ea"/>
              </a:rPr>
              <a:t>―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Na</a:t>
            </a:r>
            <a:r>
              <a:rPr lang="zh-CN" altLang="zh-CN" sz="2400" b="1" baseline="30000" dirty="0">
                <a:latin typeface="+mn-ea"/>
              </a:rPr>
              <a:t>＋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en-US" altLang="zh-CN" sz="2400" b="1" dirty="0" err="1">
                <a:latin typeface="+mn-ea"/>
              </a:rPr>
              <a:t>Cl</a:t>
            </a:r>
            <a:r>
              <a:rPr lang="pt-BR" altLang="zh-CN" sz="2400" b="1" baseline="30000" dirty="0">
                <a:latin typeface="+mn-ea"/>
              </a:rPr>
              <a:t>―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SO</a:t>
            </a:r>
            <a:r>
              <a:rPr lang="en-US" altLang="zh-CN" sz="2400" b="1" baseline="-25000" dirty="0">
                <a:latin typeface="+mn-ea"/>
              </a:rPr>
              <a:t>4</a:t>
            </a:r>
            <a:r>
              <a:rPr lang="en-US" altLang="zh-CN" sz="2400" b="1" baseline="30000" dirty="0">
                <a:latin typeface="+mn-ea"/>
              </a:rPr>
              <a:t>2</a:t>
            </a:r>
            <a:endParaRPr lang="zh-CN" altLang="zh-CN" sz="2400" b="1" dirty="0">
              <a:latin typeface="+mn-ea"/>
            </a:endParaRPr>
          </a:p>
          <a:p>
            <a:endParaRPr lang="zh-CN" altLang="zh-CN" sz="2400" b="1" dirty="0">
              <a:latin typeface="+mn-ea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50" y="2021733"/>
            <a:ext cx="5516867" cy="426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84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35EDE5A-DE3F-4AA1-AC06-29FAF6578E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402783" y="2"/>
            <a:ext cx="1799876" cy="9794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C4CF62C-4429-4316-B6F7-83275E05187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" y="6015265"/>
            <a:ext cx="1623078" cy="883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8129" y="1019737"/>
            <a:ext cx="11578441" cy="452431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zh-CN" sz="2400" b="1" dirty="0"/>
              <a:t>．常温下，二元弱酸</a:t>
            </a:r>
            <a:r>
              <a:rPr lang="en-US" altLang="zh-CN" sz="2400" b="1" dirty="0"/>
              <a:t>H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Y</a:t>
            </a:r>
            <a:r>
              <a:rPr lang="zh-CN" altLang="zh-CN" sz="2400" b="1" dirty="0"/>
              <a:t>溶液中滴加</a:t>
            </a:r>
            <a:r>
              <a:rPr lang="en-US" altLang="zh-CN" sz="2400" b="1" dirty="0"/>
              <a:t>KOH</a:t>
            </a:r>
            <a:r>
              <a:rPr lang="zh-CN" altLang="zh-CN" sz="2400" b="1" dirty="0"/>
              <a:t>溶液，所得混合溶液的</a:t>
            </a:r>
            <a:r>
              <a:rPr lang="en-US" altLang="zh-CN" sz="2400" b="1" dirty="0"/>
              <a:t>pH</a:t>
            </a:r>
            <a:r>
              <a:rPr lang="zh-CN" altLang="zh-CN" sz="2400" b="1" dirty="0"/>
              <a:t>与微粒浓度变化的关系如图所示，下列有关说法错误的是</a:t>
            </a:r>
            <a:r>
              <a:rPr lang="en-US" altLang="zh-CN" sz="2400" b="1" dirty="0"/>
              <a:t>(</a:t>
            </a:r>
            <a:r>
              <a:rPr lang="zh-CN" altLang="zh-CN" sz="2400" b="1" dirty="0"/>
              <a:t>　　</a:t>
            </a:r>
            <a:r>
              <a:rPr lang="en-US" altLang="zh-CN" sz="2400" b="1" dirty="0" smtClean="0"/>
              <a:t>)</a:t>
            </a:r>
          </a:p>
          <a:p>
            <a:endParaRPr lang="zh-CN" altLang="zh-CN" sz="2400" b="1" dirty="0"/>
          </a:p>
          <a:p>
            <a:r>
              <a:rPr lang="en-US" altLang="zh-CN" sz="2400" b="1" dirty="0"/>
              <a:t>A</a:t>
            </a:r>
            <a:r>
              <a:rPr lang="zh-CN" altLang="zh-CN" sz="2400" b="1" dirty="0"/>
              <a:t>．</a:t>
            </a:r>
            <a:r>
              <a:rPr lang="en-US" altLang="zh-CN" sz="2400" b="1" dirty="0"/>
              <a:t>M</a:t>
            </a:r>
            <a:r>
              <a:rPr lang="zh-CN" altLang="zh-CN" sz="2400" b="1" dirty="0"/>
              <a:t>线</a:t>
            </a:r>
            <a:r>
              <a:rPr lang="zh-CN" altLang="zh-CN" sz="2400" b="1" dirty="0" smtClean="0"/>
              <a:t>表示</a:t>
            </a:r>
            <a:r>
              <a:rPr lang="en-US" altLang="zh-CN" sz="2400" b="1" dirty="0" smtClean="0"/>
              <a:t>                    </a:t>
            </a:r>
            <a:r>
              <a:rPr lang="zh-CN" altLang="zh-CN" sz="2400" b="1" dirty="0" smtClean="0"/>
              <a:t>与</a:t>
            </a:r>
            <a:r>
              <a:rPr lang="en-US" altLang="zh-CN" sz="2400" b="1" dirty="0"/>
              <a:t>pH</a:t>
            </a:r>
            <a:r>
              <a:rPr lang="zh-CN" altLang="zh-CN" sz="2400" b="1" dirty="0"/>
              <a:t>的变化</a:t>
            </a:r>
            <a:r>
              <a:rPr lang="zh-CN" altLang="zh-CN" sz="2400" b="1" dirty="0" smtClean="0"/>
              <a:t>关系</a:t>
            </a:r>
            <a:endParaRPr lang="en-US" altLang="zh-CN" sz="2400" b="1" dirty="0" smtClean="0"/>
          </a:p>
          <a:p>
            <a:endParaRPr lang="zh-CN" altLang="zh-CN" sz="2400" b="1" dirty="0"/>
          </a:p>
          <a:p>
            <a:r>
              <a:rPr lang="en-US" altLang="zh-CN" sz="2400" b="1" dirty="0"/>
              <a:t>B</a:t>
            </a:r>
            <a:r>
              <a:rPr lang="zh-CN" altLang="zh-CN" sz="2400" b="1" dirty="0"/>
              <a:t>．</a:t>
            </a:r>
            <a:r>
              <a:rPr lang="en-US" altLang="zh-CN" sz="2400" b="1" i="1" dirty="0"/>
              <a:t>K</a:t>
            </a:r>
            <a:r>
              <a:rPr lang="en-US" altLang="zh-CN" sz="2400" b="1" baseline="-25000" dirty="0"/>
              <a:t>a2</a:t>
            </a:r>
            <a:r>
              <a:rPr lang="en-US" altLang="zh-CN" sz="2400" b="1" dirty="0"/>
              <a:t>(H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Y)</a:t>
            </a:r>
            <a:r>
              <a:rPr lang="zh-CN" altLang="zh-CN" sz="2400" b="1" dirty="0"/>
              <a:t>＝</a:t>
            </a:r>
            <a:r>
              <a:rPr lang="en-US" altLang="zh-CN" sz="2400" b="1" dirty="0"/>
              <a:t>10</a:t>
            </a:r>
            <a:r>
              <a:rPr lang="zh-CN" altLang="zh-CN" sz="2400" b="1" baseline="30000" dirty="0"/>
              <a:t>－</a:t>
            </a:r>
            <a:r>
              <a:rPr lang="en-US" altLang="zh-CN" sz="2400" b="1" baseline="30000" dirty="0" smtClean="0"/>
              <a:t>4.3</a:t>
            </a:r>
          </a:p>
          <a:p>
            <a:endParaRPr lang="zh-CN" altLang="zh-CN" sz="2400" b="1" dirty="0"/>
          </a:p>
          <a:p>
            <a:r>
              <a:rPr lang="en-US" altLang="zh-CN" sz="2400" b="1" dirty="0"/>
              <a:t>C</a:t>
            </a:r>
            <a:r>
              <a:rPr lang="zh-CN" altLang="zh-CN" sz="2400" b="1" dirty="0"/>
              <a:t>．</a:t>
            </a:r>
            <a:r>
              <a:rPr lang="en-US" altLang="zh-CN" sz="2400" b="1" dirty="0"/>
              <a:t>d</a:t>
            </a:r>
            <a:r>
              <a:rPr lang="zh-CN" altLang="zh-CN" sz="2400" b="1" dirty="0"/>
              <a:t>点溶液中</a:t>
            </a:r>
            <a:r>
              <a:rPr lang="zh-CN" altLang="zh-CN" sz="2400" b="1" dirty="0" smtClean="0"/>
              <a:t>：</a:t>
            </a:r>
            <a:endParaRPr lang="en-US" altLang="zh-CN" sz="2400" b="1" dirty="0" smtClean="0"/>
          </a:p>
          <a:p>
            <a:r>
              <a:rPr lang="en-US" altLang="zh-CN" sz="2400" b="1" i="1" dirty="0" smtClean="0"/>
              <a:t>c</a:t>
            </a:r>
            <a:r>
              <a:rPr lang="en-US" altLang="zh-CN" sz="2400" b="1" dirty="0" smtClean="0"/>
              <a:t>(H</a:t>
            </a:r>
            <a:r>
              <a:rPr lang="zh-CN" altLang="zh-CN" sz="2400" b="1" baseline="30000" dirty="0"/>
              <a:t>＋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－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(OH</a:t>
            </a:r>
            <a:r>
              <a:rPr lang="zh-CN" altLang="zh-CN" sz="2400" b="1" baseline="30000" dirty="0"/>
              <a:t>－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＝</a:t>
            </a:r>
            <a:r>
              <a:rPr lang="en-US" altLang="zh-CN" sz="2400" b="1" dirty="0"/>
              <a:t>2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(Y</a:t>
            </a:r>
            <a:r>
              <a:rPr lang="en-US" altLang="zh-CN" sz="2400" b="1" baseline="30000" dirty="0"/>
              <a:t>2</a:t>
            </a:r>
            <a:r>
              <a:rPr lang="zh-CN" altLang="zh-CN" sz="2400" b="1" baseline="30000" dirty="0"/>
              <a:t>－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＋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(HY</a:t>
            </a:r>
            <a:r>
              <a:rPr lang="zh-CN" altLang="zh-CN" sz="2400" b="1" baseline="30000" dirty="0"/>
              <a:t>－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－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(K</a:t>
            </a:r>
            <a:r>
              <a:rPr lang="zh-CN" altLang="zh-CN" sz="2400" b="1" baseline="30000" dirty="0"/>
              <a:t>＋</a:t>
            </a:r>
            <a:r>
              <a:rPr lang="en-US" altLang="zh-CN" sz="2400" b="1" dirty="0" smtClean="0"/>
              <a:t>)</a:t>
            </a:r>
          </a:p>
          <a:p>
            <a:endParaRPr lang="zh-CN" altLang="zh-CN" sz="2400" b="1" dirty="0"/>
          </a:p>
          <a:p>
            <a:r>
              <a:rPr lang="en-US" altLang="zh-CN" sz="2400" b="1" dirty="0"/>
              <a:t>D</a:t>
            </a:r>
            <a:r>
              <a:rPr lang="zh-CN" altLang="zh-CN" sz="2400" b="1" dirty="0"/>
              <a:t>．交点</a:t>
            </a:r>
            <a:r>
              <a:rPr lang="en-US" altLang="zh-CN" sz="2400" b="1" dirty="0"/>
              <a:t>e</a:t>
            </a:r>
            <a:r>
              <a:rPr lang="zh-CN" altLang="zh-CN" sz="2400" b="1" dirty="0"/>
              <a:t>的溶液中</a:t>
            </a:r>
            <a:r>
              <a:rPr lang="zh-CN" altLang="zh-CN" sz="2400" b="1" dirty="0" smtClean="0"/>
              <a:t>：</a:t>
            </a:r>
            <a:endParaRPr lang="en-US" altLang="zh-CN" sz="2400" b="1" dirty="0" smtClean="0"/>
          </a:p>
          <a:p>
            <a:r>
              <a:rPr lang="en-US" altLang="zh-CN" sz="2400" b="1" i="1" dirty="0" smtClean="0"/>
              <a:t>c</a:t>
            </a:r>
            <a:r>
              <a:rPr lang="en-US" altLang="zh-CN" sz="2400" b="1" dirty="0" smtClean="0"/>
              <a:t>(H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Y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＝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(Y</a:t>
            </a:r>
            <a:r>
              <a:rPr lang="en-US" altLang="zh-CN" sz="2400" b="1" baseline="30000" dirty="0"/>
              <a:t>2</a:t>
            </a:r>
            <a:r>
              <a:rPr lang="zh-CN" altLang="zh-CN" sz="2400" b="1" baseline="30000" dirty="0"/>
              <a:t>－</a:t>
            </a:r>
            <a:r>
              <a:rPr lang="en-US" altLang="zh-CN" sz="2400" b="1" dirty="0"/>
              <a:t>)&gt;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(HY</a:t>
            </a:r>
            <a:r>
              <a:rPr lang="zh-CN" altLang="zh-CN" sz="2400" b="1" baseline="30000" dirty="0"/>
              <a:t>－</a:t>
            </a:r>
            <a:r>
              <a:rPr lang="en-US" altLang="zh-CN" sz="2400" b="1" dirty="0"/>
              <a:t>)&gt;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(H</a:t>
            </a:r>
            <a:r>
              <a:rPr lang="zh-CN" altLang="zh-CN" sz="2400" b="1" baseline="30000" dirty="0"/>
              <a:t>＋</a:t>
            </a:r>
            <a:r>
              <a:rPr lang="en-US" altLang="zh-CN" sz="2400" b="1" dirty="0"/>
              <a:t>)&gt;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(OH</a:t>
            </a:r>
            <a:r>
              <a:rPr lang="zh-CN" altLang="zh-CN" sz="2400" b="1" baseline="30000" dirty="0"/>
              <a:t>－</a:t>
            </a:r>
            <a:r>
              <a:rPr lang="en-US" altLang="zh-CN" sz="2400" b="1" dirty="0"/>
              <a:t>)</a:t>
            </a:r>
            <a:endParaRPr lang="zh-CN" altLang="zh-CN" sz="2400" b="1" dirty="0">
              <a:latin typeface="+mn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52" y="1951842"/>
            <a:ext cx="1392204" cy="79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图片 8" descr="C:\Users\FHT88X2\AppData\Local\Microsoft\Windows\DA66.TIF"/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514" y="2573550"/>
            <a:ext cx="5597486" cy="2970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3842" y="238243"/>
            <a:ext cx="162307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2400" b="1" dirty="0" smtClean="0">
                <a:latin typeface="+mn-ea"/>
              </a:rPr>
              <a:t>课后自测</a:t>
            </a:r>
            <a:r>
              <a:rPr lang="en-US" altLang="zh-CN" sz="2400" b="1" dirty="0" smtClean="0">
                <a:latin typeface="+mn-ea"/>
              </a:rPr>
              <a:t>2</a:t>
            </a:r>
            <a:endParaRPr lang="zh-CN" altLang="en-US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484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_文本框 1">
            <a:extLst>
              <a:ext uri="{FF2B5EF4-FFF2-40B4-BE49-F238E27FC236}">
                <a16:creationId xmlns:a16="http://schemas.microsoft.com/office/drawing/2014/main" xmlns="" id="{6F6F950E-7C66-4D8C-965B-369172AAA9F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120" y="67879"/>
            <a:ext cx="81174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sz="4000" b="1" dirty="0" smtClean="0">
                <a:solidFill>
                  <a:schemeClr val="accent1"/>
                </a:solidFill>
                <a:cs typeface="+mn-ea"/>
                <a:sym typeface="+mn-lt"/>
              </a:rPr>
              <a:t>总</a:t>
            </a:r>
            <a:r>
              <a:rPr lang="zh-CN" altLang="en-US" sz="4000" b="1" dirty="0" smtClean="0">
                <a:solidFill>
                  <a:schemeClr val="accent1"/>
                </a:solidFill>
                <a:cs typeface="+mn-ea"/>
                <a:sym typeface="+mn-lt"/>
              </a:rPr>
              <a:t>览 </a:t>
            </a:r>
            <a:r>
              <a:rPr lang="en-US" altLang="zh-CN" sz="2400" b="1" i="1" dirty="0" smtClean="0">
                <a:solidFill>
                  <a:schemeClr val="accent1"/>
                </a:solidFill>
                <a:latin typeface="Sarasa Mono CL Extralight" pitchFamily="49" charset="-120"/>
                <a:ea typeface="Sarasa Mono CL Extralight" pitchFamily="49" charset="-120"/>
                <a:cs typeface="+mn-ea"/>
                <a:sym typeface="+mn-lt"/>
              </a:rPr>
              <a:t>from R5RS</a:t>
            </a:r>
            <a:r>
              <a:rPr lang="zh-CN" altLang="en-US" sz="2400" b="1" i="1" dirty="0" smtClean="0">
                <a:solidFill>
                  <a:schemeClr val="accent1"/>
                </a:solidFill>
                <a:latin typeface="Sarasa Mono CL Light" pitchFamily="49" charset="-120"/>
                <a:ea typeface="Sarasa Mono CL Light" pitchFamily="49" charset="-120"/>
                <a:cs typeface="+mn-ea"/>
                <a:sym typeface="+mn-lt"/>
              </a:rPr>
              <a:t> </a:t>
            </a:r>
            <a:endParaRPr lang="zh-CN" altLang="en-US" sz="2400" i="1" dirty="0">
              <a:latin typeface="Sarasa Mono CL Light" pitchFamily="49" charset="-120"/>
              <a:ea typeface="Sarasa Mono CL Light" pitchFamily="49" charset="-120"/>
              <a:cs typeface="+mn-ea"/>
              <a:sym typeface="+mn-lt"/>
            </a:endParaRPr>
          </a:p>
        </p:txBody>
      </p:sp>
      <p:cxnSp>
        <p:nvCxnSpPr>
          <p:cNvPr id="15" name="PA_直接连接符 2">
            <a:extLst>
              <a:ext uri="{FF2B5EF4-FFF2-40B4-BE49-F238E27FC236}">
                <a16:creationId xmlns:a16="http://schemas.microsoft.com/office/drawing/2014/main" xmlns="" id="{A5336DF2-F04D-4083-8C14-37001E618087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112119" y="775765"/>
            <a:ext cx="114927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4" r="-1165"/>
          <a:stretch/>
        </p:blipFill>
        <p:spPr>
          <a:xfrm>
            <a:off x="2206756" y="1006020"/>
            <a:ext cx="7303477" cy="49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8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9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35EDE5A-DE3F-4AA1-AC06-29FAF6578E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402783" y="2"/>
            <a:ext cx="1799876" cy="9794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C4CF62C-4429-4316-B6F7-83275E05187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" y="6015265"/>
            <a:ext cx="1623078" cy="883237"/>
          </a:xfrm>
          <a:prstGeom prst="rect">
            <a:avLst/>
          </a:prstGeom>
        </p:spPr>
      </p:pic>
      <p:pic>
        <p:nvPicPr>
          <p:cNvPr id="9" name="图片 8" descr="fig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683" y="2158026"/>
            <a:ext cx="5273317" cy="44446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9070" y="979449"/>
            <a:ext cx="11578441" cy="415498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ctr"/>
            <a:r>
              <a:rPr lang="en-US" altLang="zh-CN" sz="2400" b="1" dirty="0" smtClean="0"/>
              <a:t>3.</a:t>
            </a:r>
            <a:r>
              <a:rPr lang="zh-CN" altLang="zh-CN" sz="2400" b="1" dirty="0" smtClean="0"/>
              <a:t>（</a:t>
            </a:r>
            <a:r>
              <a:rPr lang="en-US" altLang="zh-CN" sz="2400" b="1" dirty="0"/>
              <a:t>2020</a:t>
            </a:r>
            <a:r>
              <a:rPr lang="zh-CN" altLang="zh-CN" sz="2400" b="1" dirty="0"/>
              <a:t>广东高三）某些难溶性铅盐可用作涂料，如秦俑彩绘中使用的铅白</a:t>
            </a:r>
            <a:r>
              <a:rPr lang="en-US" altLang="zh-CN" sz="2400" b="1" dirty="0"/>
              <a:t>(PbCO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和黄金雨中黄色的</a:t>
            </a:r>
            <a:r>
              <a:rPr lang="en-US" altLang="zh-CN" sz="2400" b="1" dirty="0"/>
              <a:t>PbI</a:t>
            </a:r>
            <a:r>
              <a:rPr lang="en-US" altLang="zh-CN" sz="2400" b="1" baseline="-25000" dirty="0"/>
              <a:t>2</a:t>
            </a:r>
            <a:r>
              <a:rPr lang="zh-CN" altLang="zh-CN" sz="2400" b="1" dirty="0"/>
              <a:t>。室温下，</a:t>
            </a:r>
            <a:r>
              <a:rPr lang="en-US" altLang="zh-CN" sz="2400" b="1" dirty="0"/>
              <a:t>PbCO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 PbI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在不同的溶液中分别达到溶解平衡时</a:t>
            </a:r>
            <a:r>
              <a:rPr lang="en-US" altLang="zh-CN" sz="2400" b="1" dirty="0"/>
              <a:t>-</a:t>
            </a:r>
            <a:r>
              <a:rPr lang="en-US" altLang="zh-CN" sz="2400" b="1" dirty="0" err="1"/>
              <a:t>lgc</a:t>
            </a:r>
            <a:r>
              <a:rPr lang="en-US" altLang="zh-CN" sz="2400" b="1" dirty="0"/>
              <a:t>(Pb</a:t>
            </a:r>
            <a:r>
              <a:rPr lang="en-US" altLang="zh-CN" sz="2400" b="1" baseline="30000" dirty="0"/>
              <a:t>2+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与</a:t>
            </a:r>
            <a:r>
              <a:rPr lang="en-US" altLang="zh-CN" sz="2400" b="1" dirty="0"/>
              <a:t>-</a:t>
            </a:r>
            <a:r>
              <a:rPr lang="en-US" altLang="zh-CN" sz="2400" b="1" dirty="0" err="1"/>
              <a:t>lgc</a:t>
            </a:r>
            <a:r>
              <a:rPr lang="en-US" altLang="zh-CN" sz="2400" b="1" dirty="0"/>
              <a:t>(CO</a:t>
            </a:r>
            <a:r>
              <a:rPr lang="en-US" altLang="zh-CN" sz="2400" b="1" baseline="-25000" dirty="0"/>
              <a:t>3</a:t>
            </a:r>
            <a:r>
              <a:rPr lang="en-US" altLang="zh-CN" sz="2400" b="1" baseline="30000" dirty="0"/>
              <a:t>2-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或</a:t>
            </a:r>
            <a:r>
              <a:rPr lang="en-US" altLang="zh-CN" sz="2400" b="1" dirty="0"/>
              <a:t>-</a:t>
            </a:r>
            <a:r>
              <a:rPr lang="en-US" altLang="zh-CN" sz="2400" b="1" dirty="0" err="1"/>
              <a:t>lgc</a:t>
            </a:r>
            <a:r>
              <a:rPr lang="en-US" altLang="zh-CN" sz="2400" b="1" dirty="0"/>
              <a:t>(I</a:t>
            </a:r>
            <a:r>
              <a:rPr lang="en-US" altLang="zh-CN" sz="2400" b="1" baseline="30000" dirty="0"/>
              <a:t>-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的关系如图所示。下列说法错误的是（</a:t>
            </a:r>
            <a:r>
              <a:rPr lang="en-US" altLang="zh-CN" sz="2400" b="1" dirty="0"/>
              <a:t>      </a:t>
            </a:r>
            <a:r>
              <a:rPr lang="zh-CN" altLang="zh-CN" sz="2400" b="1" dirty="0"/>
              <a:t>）</a:t>
            </a:r>
          </a:p>
          <a:p>
            <a:pPr fontAlgn="ctr"/>
            <a:r>
              <a:rPr lang="en-US" altLang="zh-CN" sz="2400" b="1" dirty="0"/>
              <a:t> </a:t>
            </a:r>
            <a:endParaRPr lang="zh-CN" altLang="zh-CN" sz="2400" b="1" dirty="0"/>
          </a:p>
          <a:p>
            <a:pPr fontAlgn="ctr"/>
            <a:r>
              <a:rPr lang="en-US" altLang="zh-CN" sz="2400" b="1" dirty="0"/>
              <a:t>A</a:t>
            </a:r>
            <a:r>
              <a:rPr lang="zh-CN" altLang="zh-CN" sz="2400" b="1" dirty="0"/>
              <a:t>．</a:t>
            </a:r>
            <a:r>
              <a:rPr lang="en-US" altLang="zh-CN" sz="2400" b="1" dirty="0"/>
              <a:t>Ksp(PbCO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的数量级为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10</a:t>
            </a:r>
            <a:r>
              <a:rPr lang="en-US" altLang="zh-CN" sz="2400" b="1" baseline="30000" dirty="0" smtClean="0"/>
              <a:t>-14</a:t>
            </a:r>
          </a:p>
          <a:p>
            <a:pPr fontAlgn="ctr"/>
            <a:endParaRPr lang="zh-CN" altLang="zh-CN" sz="2400" b="1" dirty="0"/>
          </a:p>
          <a:p>
            <a:pPr fontAlgn="ctr"/>
            <a:r>
              <a:rPr lang="en-US" altLang="zh-CN" sz="2400" b="1" dirty="0"/>
              <a:t>B</a:t>
            </a:r>
            <a:r>
              <a:rPr lang="zh-CN" altLang="zh-CN" sz="2400" b="1" dirty="0"/>
              <a:t>．相同条件下，水的电离程度</a:t>
            </a:r>
            <a:r>
              <a:rPr lang="en-US" altLang="zh-CN" sz="2400" b="1" dirty="0"/>
              <a:t> p </a:t>
            </a:r>
            <a:r>
              <a:rPr lang="zh-CN" altLang="zh-CN" sz="2400" b="1" dirty="0"/>
              <a:t>点大于</a:t>
            </a:r>
            <a:r>
              <a:rPr lang="en-US" altLang="zh-CN" sz="2400" b="1" dirty="0"/>
              <a:t> q </a:t>
            </a:r>
            <a:r>
              <a:rPr lang="zh-CN" altLang="zh-CN" sz="2400" b="1" dirty="0" smtClean="0"/>
              <a:t>点</a:t>
            </a:r>
            <a:endParaRPr lang="en-US" altLang="zh-CN" sz="2400" b="1" dirty="0" smtClean="0"/>
          </a:p>
          <a:p>
            <a:pPr fontAlgn="ctr"/>
            <a:endParaRPr lang="zh-CN" altLang="zh-CN" sz="2400" b="1" dirty="0"/>
          </a:p>
          <a:p>
            <a:pPr fontAlgn="ctr"/>
            <a:r>
              <a:rPr lang="en-US" altLang="zh-CN" sz="2400" b="1" dirty="0"/>
              <a:t>C</a:t>
            </a:r>
            <a:r>
              <a:rPr lang="zh-CN" altLang="zh-CN" sz="2400" b="1" dirty="0"/>
              <a:t>．</a:t>
            </a:r>
            <a:r>
              <a:rPr lang="en-US" altLang="zh-CN" sz="2400" b="1" dirty="0"/>
              <a:t>L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对应的是</a:t>
            </a:r>
            <a:r>
              <a:rPr lang="en-US" altLang="zh-CN" sz="2400" b="1" dirty="0"/>
              <a:t>-</a:t>
            </a:r>
            <a:r>
              <a:rPr lang="en-US" altLang="zh-CN" sz="2400" b="1" dirty="0" err="1"/>
              <a:t>lgc</a:t>
            </a:r>
            <a:r>
              <a:rPr lang="en-US" altLang="zh-CN" sz="2400" b="1" dirty="0"/>
              <a:t>(Pb</a:t>
            </a:r>
            <a:r>
              <a:rPr lang="en-US" altLang="zh-CN" sz="2400" b="1" baseline="30000" dirty="0"/>
              <a:t>2+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与</a:t>
            </a:r>
            <a:r>
              <a:rPr lang="en-US" altLang="zh-CN" sz="2400" b="1" dirty="0"/>
              <a:t>-</a:t>
            </a:r>
            <a:r>
              <a:rPr lang="en-US" altLang="zh-CN" sz="2400" b="1" dirty="0" err="1"/>
              <a:t>lgc</a:t>
            </a:r>
            <a:r>
              <a:rPr lang="en-US" altLang="zh-CN" sz="2400" b="1" dirty="0"/>
              <a:t>(I</a:t>
            </a:r>
            <a:r>
              <a:rPr lang="en-US" altLang="zh-CN" sz="2400" b="1" baseline="30000" dirty="0"/>
              <a:t>-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的关系</a:t>
            </a:r>
            <a:r>
              <a:rPr lang="zh-CN" altLang="zh-CN" sz="2400" b="1" dirty="0" smtClean="0"/>
              <a:t>变化</a:t>
            </a:r>
            <a:endParaRPr lang="en-US" altLang="zh-CN" sz="2400" b="1" dirty="0" smtClean="0"/>
          </a:p>
          <a:p>
            <a:pPr fontAlgn="ctr"/>
            <a:endParaRPr lang="zh-CN" altLang="zh-CN" sz="2400" b="1" dirty="0"/>
          </a:p>
          <a:p>
            <a:r>
              <a:rPr lang="en-US" altLang="zh-CN" sz="2400" b="1" dirty="0"/>
              <a:t>D</a:t>
            </a:r>
            <a:r>
              <a:rPr lang="zh-CN" altLang="zh-CN" sz="2400" b="1" dirty="0"/>
              <a:t>．</a:t>
            </a:r>
            <a:r>
              <a:rPr lang="en-US" altLang="zh-CN" sz="2400" b="1" dirty="0"/>
              <a:t>p </a:t>
            </a:r>
            <a:r>
              <a:rPr lang="zh-CN" altLang="zh-CN" sz="2400" b="1" dirty="0"/>
              <a:t>点溶液中加入</a:t>
            </a:r>
            <a:r>
              <a:rPr lang="en-US" altLang="zh-CN" sz="2400" b="1" dirty="0"/>
              <a:t> Na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CO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浓溶液，可得白色沉淀</a:t>
            </a:r>
            <a:endParaRPr lang="zh-CN" altLang="zh-CN" sz="24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42" y="238243"/>
            <a:ext cx="162307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2400" b="1" dirty="0" smtClean="0">
                <a:latin typeface="+mn-ea"/>
              </a:rPr>
              <a:t>课后自测</a:t>
            </a:r>
            <a:r>
              <a:rPr lang="en-US" altLang="zh-CN" sz="2400" b="1" dirty="0" smtClean="0">
                <a:latin typeface="+mn-ea"/>
              </a:rPr>
              <a:t>3</a:t>
            </a:r>
            <a:endParaRPr lang="zh-CN" altLang="en-US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484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35EDE5A-DE3F-4AA1-AC06-29FAF6578E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402783" y="2"/>
            <a:ext cx="1799876" cy="9794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C4CF62C-4429-4316-B6F7-83275E05187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" y="6015265"/>
            <a:ext cx="1623078" cy="883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9069" y="979449"/>
            <a:ext cx="11578441" cy="304698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/>
              <a:t>4. </a:t>
            </a:r>
            <a:r>
              <a:rPr lang="zh-CN" altLang="zh-CN" sz="2400" b="1" dirty="0"/>
              <a:t>常温下，向</a:t>
            </a:r>
            <a:r>
              <a:rPr lang="en-US" altLang="zh-CN" sz="2400" b="1" dirty="0"/>
              <a:t>10mL</a:t>
            </a:r>
            <a:r>
              <a:rPr lang="zh-CN" altLang="zh-CN" sz="2400" b="1" dirty="0"/>
              <a:t>某浓度的</a:t>
            </a:r>
            <a:r>
              <a:rPr lang="en-US" altLang="zh-CN" sz="2400" b="1" dirty="0"/>
              <a:t>H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SO</a:t>
            </a:r>
            <a:r>
              <a:rPr lang="en-US" altLang="zh-CN" sz="2400" b="1" baseline="-25000" dirty="0"/>
              <a:t>3</a:t>
            </a:r>
            <a:r>
              <a:rPr lang="zh-CN" altLang="zh-CN" sz="2400" b="1" dirty="0"/>
              <a:t>溶液中滴加</a:t>
            </a:r>
            <a:r>
              <a:rPr lang="en-US" altLang="zh-CN" sz="2400" b="1" dirty="0"/>
              <a:t>0.2mol</a:t>
            </a:r>
            <a:r>
              <a:rPr lang="zh-CN" altLang="zh-CN" sz="2400" b="1" dirty="0"/>
              <a:t>﹒</a:t>
            </a:r>
            <a:r>
              <a:rPr lang="en-US" altLang="zh-CN" sz="2400" b="1" dirty="0"/>
              <a:t>L</a:t>
            </a:r>
            <a:r>
              <a:rPr lang="en-US" altLang="zh-CN" sz="2400" b="1" baseline="30000" dirty="0"/>
              <a:t>-1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NaOH</a:t>
            </a:r>
            <a:r>
              <a:rPr lang="zh-CN" altLang="zh-CN" sz="2400" b="1" dirty="0"/>
              <a:t>溶液，含</a:t>
            </a:r>
            <a:r>
              <a:rPr lang="en-US" altLang="zh-CN" sz="2400" b="1" dirty="0"/>
              <a:t>S</a:t>
            </a:r>
            <a:r>
              <a:rPr lang="zh-CN" altLang="zh-CN" sz="2400" b="1" dirty="0"/>
              <a:t>微粒的物质的量变化曲线如图所示，下列有关说法正确的是</a:t>
            </a:r>
            <a:r>
              <a:rPr lang="en-US" altLang="zh-CN" sz="2400" b="1" dirty="0"/>
              <a:t>(     )</a:t>
            </a:r>
            <a:endParaRPr lang="zh-CN" altLang="zh-CN" sz="2400" b="1" dirty="0"/>
          </a:p>
          <a:p>
            <a:r>
              <a:rPr lang="en-US" altLang="zh-CN" sz="2400" b="1" dirty="0"/>
              <a:t> </a:t>
            </a:r>
            <a:endParaRPr lang="zh-CN" altLang="zh-CN" sz="2400" b="1" dirty="0"/>
          </a:p>
          <a:p>
            <a:r>
              <a:rPr lang="en-US" altLang="zh-CN" sz="2400" b="1" dirty="0"/>
              <a:t>A</a:t>
            </a:r>
            <a:r>
              <a:rPr lang="zh-CN" altLang="zh-CN" sz="2400" b="1" dirty="0"/>
              <a:t>．曲线</a:t>
            </a:r>
            <a:r>
              <a:rPr lang="en-US" altLang="zh-CN" sz="2400" b="1" dirty="0"/>
              <a:t>Ⅱ</a:t>
            </a:r>
            <a:r>
              <a:rPr lang="zh-CN" altLang="zh-CN" sz="2400" b="1" dirty="0"/>
              <a:t>代表</a:t>
            </a:r>
            <a:r>
              <a:rPr lang="en-US" altLang="zh-CN" sz="2400" b="1" dirty="0"/>
              <a:t>H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SO</a:t>
            </a:r>
            <a:r>
              <a:rPr lang="en-US" altLang="zh-CN" sz="2400" b="1" baseline="-25000" dirty="0"/>
              <a:t>3</a:t>
            </a:r>
            <a:r>
              <a:rPr lang="zh-CN" altLang="zh-CN" sz="2400" b="1" dirty="0"/>
              <a:t>的浓度</a:t>
            </a:r>
            <a:r>
              <a:rPr lang="en-US" altLang="zh-CN" sz="2400" b="1" dirty="0"/>
              <a:t>                     </a:t>
            </a:r>
            <a:endParaRPr lang="zh-CN" altLang="zh-CN" sz="2400" b="1" dirty="0"/>
          </a:p>
          <a:p>
            <a:r>
              <a:rPr lang="en-US" altLang="zh-CN" sz="2400" b="1" dirty="0"/>
              <a:t>B</a:t>
            </a:r>
            <a:r>
              <a:rPr lang="zh-CN" altLang="zh-CN" sz="2400" b="1" dirty="0"/>
              <a:t>．</a:t>
            </a:r>
            <a:r>
              <a:rPr lang="en-US" altLang="zh-CN" sz="2400" b="1" dirty="0"/>
              <a:t>V(</a:t>
            </a:r>
            <a:r>
              <a:rPr lang="en-US" altLang="zh-CN" sz="2400" b="1" dirty="0" err="1"/>
              <a:t>NaOH</a:t>
            </a:r>
            <a:r>
              <a:rPr lang="en-US" altLang="zh-CN" sz="2400" b="1" dirty="0"/>
              <a:t>)=10ml</a:t>
            </a:r>
            <a:r>
              <a:rPr lang="zh-CN" altLang="zh-CN" sz="2400" b="1" dirty="0"/>
              <a:t>时，溶液温度最高，</a:t>
            </a:r>
            <a:r>
              <a:rPr lang="en-US" altLang="zh-CN" sz="2400" b="1" dirty="0"/>
              <a:t>c(H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SO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)= 0.1mol·L</a:t>
            </a:r>
            <a:r>
              <a:rPr lang="en-US" altLang="zh-CN" sz="2400" b="1" baseline="30000" dirty="0"/>
              <a:t>-1</a:t>
            </a:r>
            <a:endParaRPr lang="zh-CN" altLang="zh-CN" sz="2400" b="1" dirty="0"/>
          </a:p>
          <a:p>
            <a:r>
              <a:rPr lang="en-US" altLang="zh-CN" sz="2400" b="1" dirty="0"/>
              <a:t>C</a:t>
            </a:r>
            <a:r>
              <a:rPr lang="zh-CN" altLang="zh-CN" sz="2400" b="1" dirty="0"/>
              <a:t>．水的电离程度大小：</a:t>
            </a:r>
            <a:r>
              <a:rPr lang="en-US" altLang="zh-CN" sz="2400" b="1" dirty="0"/>
              <a:t>a</a:t>
            </a:r>
            <a:r>
              <a:rPr lang="zh-CN" altLang="zh-CN" sz="2400" b="1" dirty="0"/>
              <a:t>点＜</a:t>
            </a:r>
            <a:r>
              <a:rPr lang="en-US" altLang="zh-CN" sz="2400" b="1" dirty="0"/>
              <a:t>b</a:t>
            </a:r>
            <a:r>
              <a:rPr lang="zh-CN" altLang="zh-CN" sz="2400" b="1" dirty="0"/>
              <a:t>点＜</a:t>
            </a:r>
            <a:r>
              <a:rPr lang="en-US" altLang="zh-CN" sz="2400" b="1" dirty="0"/>
              <a:t>c</a:t>
            </a:r>
            <a:r>
              <a:rPr lang="zh-CN" altLang="zh-CN" sz="2400" b="1" dirty="0"/>
              <a:t>点</a:t>
            </a:r>
            <a:r>
              <a:rPr lang="en-US" altLang="zh-CN" sz="2400" b="1" dirty="0"/>
              <a:t>           </a:t>
            </a:r>
            <a:endParaRPr lang="zh-CN" altLang="zh-CN" sz="2400" b="1" dirty="0"/>
          </a:p>
          <a:p>
            <a:pPr fontAlgn="ctr"/>
            <a:r>
              <a:rPr lang="en-US" altLang="zh-CN" sz="2400" b="1" dirty="0"/>
              <a:t>D</a:t>
            </a:r>
            <a:r>
              <a:rPr lang="zh-CN" altLang="zh-CN" sz="2400" b="1" dirty="0"/>
              <a:t>．若</a:t>
            </a:r>
            <a:r>
              <a:rPr lang="en-US" altLang="zh-CN" sz="2400" b="1" dirty="0"/>
              <a:t>c</a:t>
            </a:r>
            <a:r>
              <a:rPr lang="zh-CN" altLang="zh-CN" sz="2400" b="1" dirty="0"/>
              <a:t>点</a:t>
            </a:r>
            <a:r>
              <a:rPr lang="en-US" altLang="zh-CN" sz="2400" b="1" dirty="0"/>
              <a:t>pH=6</a:t>
            </a:r>
            <a:r>
              <a:rPr lang="zh-CN" altLang="zh-CN" sz="2400" b="1" dirty="0"/>
              <a:t>，则</a:t>
            </a:r>
            <a:r>
              <a:rPr lang="en-US" altLang="zh-CN" sz="2400" b="1" dirty="0"/>
              <a:t>K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(H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SO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)=10</a:t>
            </a:r>
            <a:r>
              <a:rPr lang="en-US" altLang="zh-CN" sz="2400" b="1" baseline="30000" dirty="0"/>
              <a:t>—8</a:t>
            </a:r>
            <a:endParaRPr lang="zh-CN" altLang="zh-CN" sz="2400" b="1" dirty="0"/>
          </a:p>
          <a:p>
            <a:endParaRPr lang="zh-CN" altLang="zh-CN" sz="2400" b="1" dirty="0">
              <a:latin typeface="+mn-ea"/>
            </a:endParaRPr>
          </a:p>
        </p:txBody>
      </p:sp>
      <p:pic>
        <p:nvPicPr>
          <p:cNvPr id="9" name="图片 8" descr="高考资源网(ks5u.com),中国最大的高考网站,您身边的高考专家。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663" y="3453831"/>
            <a:ext cx="6762996" cy="3196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3842" y="238243"/>
            <a:ext cx="162307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2400" b="1" dirty="0" smtClean="0">
                <a:latin typeface="+mn-ea"/>
              </a:rPr>
              <a:t>课后自测</a:t>
            </a:r>
            <a:r>
              <a:rPr lang="en-US" altLang="zh-CN" sz="2400" b="1" dirty="0" smtClean="0">
                <a:latin typeface="+mn-ea"/>
              </a:rPr>
              <a:t>4</a:t>
            </a:r>
            <a:endParaRPr lang="zh-CN" altLang="en-US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484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35EDE5A-DE3F-4AA1-AC06-29FAF6578E6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402783" y="2"/>
            <a:ext cx="1799876" cy="9794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C4CF62C-4429-4316-B6F7-83275E05187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" y="6015265"/>
            <a:ext cx="1623078" cy="883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6779" y="841949"/>
            <a:ext cx="11578441" cy="526297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 smtClean="0"/>
              <a:t>5. 25 </a:t>
            </a:r>
            <a:r>
              <a:rPr lang="en-US" altLang="zh-CN" sz="2400" b="1" dirty="0"/>
              <a:t>℃</a:t>
            </a:r>
            <a:r>
              <a:rPr lang="zh-CN" altLang="zh-CN" sz="2400" b="1" dirty="0"/>
              <a:t>时，向浓度均为</a:t>
            </a:r>
            <a:r>
              <a:rPr lang="en-US" altLang="zh-CN" sz="2400" b="1" dirty="0"/>
              <a:t>0.1mol</a:t>
            </a:r>
            <a:r>
              <a:rPr lang="zh-CN" altLang="zh-CN" sz="2400" b="1" dirty="0"/>
              <a:t>﹒</a:t>
            </a:r>
            <a:r>
              <a:rPr lang="en-US" altLang="zh-CN" sz="2400" b="1" dirty="0"/>
              <a:t>L</a:t>
            </a:r>
            <a:r>
              <a:rPr lang="en-US" altLang="zh-CN" sz="2400" b="1" baseline="30000" dirty="0"/>
              <a:t>-1</a:t>
            </a:r>
            <a:r>
              <a:rPr lang="zh-CN" altLang="zh-CN" sz="2400" b="1" dirty="0"/>
              <a:t>体积均为</a:t>
            </a:r>
            <a:r>
              <a:rPr lang="en-US" altLang="zh-CN" sz="2400" b="1" dirty="0"/>
              <a:t>100 mL</a:t>
            </a:r>
            <a:r>
              <a:rPr lang="zh-CN" altLang="zh-CN" sz="2400" b="1" dirty="0"/>
              <a:t>的两种一元酸</a:t>
            </a:r>
            <a:r>
              <a:rPr lang="en-US" altLang="zh-CN" sz="2400" b="1" dirty="0"/>
              <a:t>HX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HY</a:t>
            </a:r>
            <a:r>
              <a:rPr lang="zh-CN" altLang="zh-CN" sz="2400" b="1" dirty="0"/>
              <a:t>溶液中</a:t>
            </a:r>
            <a:r>
              <a:rPr lang="zh-CN" altLang="zh-CN" sz="2400" b="1" dirty="0" smtClean="0"/>
              <a:t>分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zh-CN" altLang="zh-CN" sz="2400" b="1" dirty="0" smtClean="0"/>
              <a:t>别</a:t>
            </a:r>
            <a:r>
              <a:rPr lang="zh-CN" altLang="zh-CN" sz="2400" b="1" dirty="0"/>
              <a:t>加入</a:t>
            </a:r>
            <a:r>
              <a:rPr lang="en-US" altLang="zh-CN" sz="2400" b="1" dirty="0" err="1"/>
              <a:t>NaOH</a:t>
            </a:r>
            <a:r>
              <a:rPr lang="zh-CN" altLang="zh-CN" sz="2400" b="1" dirty="0"/>
              <a:t>固体，溶液</a:t>
            </a:r>
            <a:r>
              <a:rPr lang="zh-CN" altLang="zh-CN" sz="2400" b="1" dirty="0" smtClean="0"/>
              <a:t>中</a:t>
            </a:r>
            <a:r>
              <a:rPr lang="en-US" altLang="zh-CN" sz="2400" b="1" dirty="0" smtClean="0"/>
              <a:t>                   </a:t>
            </a:r>
            <a:r>
              <a:rPr lang="zh-CN" altLang="zh-CN" sz="2400" b="1" dirty="0" smtClean="0"/>
              <a:t>随</a:t>
            </a:r>
            <a:r>
              <a:rPr lang="en-US" altLang="zh-CN" sz="2400" b="1" dirty="0" smtClean="0"/>
              <a:t>                  </a:t>
            </a:r>
            <a:r>
              <a:rPr lang="zh-CN" altLang="zh-CN" sz="2400" b="1" dirty="0" smtClean="0"/>
              <a:t>的</a:t>
            </a:r>
            <a:r>
              <a:rPr lang="zh-CN" altLang="zh-CN" sz="2400" b="1" dirty="0"/>
              <a:t>变化如图所示。下列说法</a:t>
            </a:r>
            <a:r>
              <a:rPr lang="zh-CN" altLang="zh-CN" sz="2400" b="1" dirty="0" smtClean="0"/>
              <a:t>正确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zh-CN" altLang="zh-CN" sz="2400" b="1" dirty="0" smtClean="0"/>
              <a:t>的</a:t>
            </a:r>
            <a:r>
              <a:rPr lang="zh-CN" altLang="zh-CN" sz="2400" b="1" dirty="0"/>
              <a:t>是</a:t>
            </a:r>
            <a:r>
              <a:rPr lang="en-US" altLang="zh-CN" sz="2400" b="1" dirty="0"/>
              <a:t>(   </a:t>
            </a:r>
            <a:r>
              <a:rPr lang="en-US" altLang="zh-CN" sz="2400" b="1" dirty="0" smtClean="0"/>
              <a:t> )</a:t>
            </a:r>
          </a:p>
          <a:p>
            <a:endParaRPr lang="zh-CN" altLang="zh-CN" sz="2400" b="1" dirty="0"/>
          </a:p>
          <a:p>
            <a:r>
              <a:rPr lang="en-US" altLang="zh-CN" sz="2400" b="1" dirty="0"/>
              <a:t>A.HX</a:t>
            </a:r>
            <a:r>
              <a:rPr lang="zh-CN" altLang="zh-CN" sz="2400" b="1" dirty="0"/>
              <a:t>为弱酸，</a:t>
            </a:r>
            <a:r>
              <a:rPr lang="en-US" altLang="zh-CN" sz="2400" b="1" dirty="0"/>
              <a:t>HY</a:t>
            </a:r>
            <a:r>
              <a:rPr lang="zh-CN" altLang="zh-CN" sz="2400" b="1" dirty="0"/>
              <a:t>为</a:t>
            </a:r>
            <a:r>
              <a:rPr lang="zh-CN" altLang="zh-CN" sz="2400" b="1" dirty="0" smtClean="0"/>
              <a:t>强酸</a:t>
            </a:r>
            <a:endParaRPr lang="en-US" altLang="zh-CN" sz="2400" b="1" dirty="0" smtClean="0"/>
          </a:p>
          <a:p>
            <a:endParaRPr lang="zh-CN" altLang="zh-CN" sz="2400" b="1" dirty="0"/>
          </a:p>
          <a:p>
            <a:r>
              <a:rPr lang="en-US" altLang="zh-CN" sz="2400" b="1" dirty="0"/>
              <a:t>B.</a:t>
            </a:r>
            <a:r>
              <a:rPr lang="zh-CN" altLang="zh-CN" sz="2400" b="1" dirty="0"/>
              <a:t>水的电离程度：</a:t>
            </a:r>
            <a:r>
              <a:rPr lang="en-US" altLang="zh-CN" sz="2400" b="1" dirty="0" smtClean="0"/>
              <a:t>d&gt;c&gt;b</a:t>
            </a:r>
          </a:p>
          <a:p>
            <a:endParaRPr lang="zh-CN" altLang="zh-CN" sz="2400" b="1" dirty="0"/>
          </a:p>
          <a:p>
            <a:r>
              <a:rPr lang="en-US" altLang="zh-CN" sz="2400" b="1" dirty="0" err="1"/>
              <a:t>C.c</a:t>
            </a:r>
            <a:r>
              <a:rPr lang="zh-CN" altLang="zh-CN" sz="2400" b="1" dirty="0"/>
              <a:t>点对应的溶液中：</a:t>
            </a:r>
            <a:r>
              <a:rPr lang="en-US" altLang="zh-CN" sz="2400" b="1" dirty="0"/>
              <a:t>  </a:t>
            </a:r>
            <a:endParaRPr lang="en-US" altLang="zh-CN" sz="2400" b="1" dirty="0" smtClean="0"/>
          </a:p>
          <a:p>
            <a:endParaRPr lang="zh-CN" altLang="zh-CN" sz="2400" b="1" dirty="0"/>
          </a:p>
          <a:p>
            <a:r>
              <a:rPr lang="en-US" altLang="zh-CN" sz="2400" b="1" dirty="0"/>
              <a:t>D.</a:t>
            </a:r>
            <a:r>
              <a:rPr lang="zh-CN" altLang="zh-CN" sz="2400" b="1" dirty="0"/>
              <a:t>若将</a:t>
            </a:r>
            <a:r>
              <a:rPr lang="en-US" altLang="zh-CN" sz="2400" b="1" dirty="0"/>
              <a:t>c</a:t>
            </a:r>
            <a:r>
              <a:rPr lang="zh-CN" altLang="zh-CN" sz="2400" b="1" dirty="0"/>
              <a:t>点与</a:t>
            </a:r>
            <a:r>
              <a:rPr lang="en-US" altLang="zh-CN" sz="2400" b="1" dirty="0"/>
              <a:t>d</a:t>
            </a:r>
            <a:r>
              <a:rPr lang="zh-CN" altLang="zh-CN" sz="2400" b="1" dirty="0"/>
              <a:t>点的溶液全部混合</a:t>
            </a:r>
            <a:r>
              <a:rPr lang="zh-CN" altLang="zh-CN" sz="2400" b="1" dirty="0" smtClean="0"/>
              <a:t>，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溶液</a:t>
            </a:r>
            <a:r>
              <a:rPr lang="zh-CN" altLang="zh-CN" sz="2400" b="1" dirty="0"/>
              <a:t>中离子浓度大小：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 descr=" 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583734"/>
              </p:ext>
            </p:extLst>
          </p:nvPr>
        </p:nvGraphicFramePr>
        <p:xfrm>
          <a:off x="4085112" y="1353787"/>
          <a:ext cx="1271358" cy="997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9" r:id="rId4" imgW="622030" imgH="482391" progId="Equation.DSMT4">
                  <p:embed/>
                </p:oleObj>
              </mc:Choice>
              <mc:Fallback>
                <p:oleObj r:id="rId4" imgW="622030" imgH="482391" progId="Equation.DSMT4">
                  <p:embed/>
                  <p:pic>
                    <p:nvPicPr>
                      <p:cNvPr id="0" name="Object 1" descr=" 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lum bright="-2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5112" y="1353787"/>
                        <a:ext cx="1271358" cy="9975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 descr=" 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336174"/>
              </p:ext>
            </p:extLst>
          </p:nvPr>
        </p:nvGraphicFramePr>
        <p:xfrm>
          <a:off x="5971309" y="1567543"/>
          <a:ext cx="1322809" cy="498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0" r:id="rId6" imgW="583693" imgH="215713" progId="Equation.DSMT4">
                  <p:embed/>
                </p:oleObj>
              </mc:Choice>
              <mc:Fallback>
                <p:oleObj r:id="rId6" imgW="583693" imgH="215713" progId="Equation.DSMT4">
                  <p:embed/>
                  <p:pic>
                    <p:nvPicPr>
                      <p:cNvPr id="0" name="Object 3" descr=" 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lum bright="-2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1309" y="1567543"/>
                        <a:ext cx="1322809" cy="4987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 descr=" 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684838"/>
              </p:ext>
            </p:extLst>
          </p:nvPr>
        </p:nvGraphicFramePr>
        <p:xfrm>
          <a:off x="3253839" y="4453247"/>
          <a:ext cx="3839249" cy="510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1" r:id="rId8" imgW="1930400" imgH="254000" progId="Equation.DSMT4">
                  <p:embed/>
                </p:oleObj>
              </mc:Choice>
              <mc:Fallback>
                <p:oleObj r:id="rId8" imgW="1930400" imgH="254000" progId="Equation.DSMT4">
                  <p:embed/>
                  <p:pic>
                    <p:nvPicPr>
                      <p:cNvPr id="0" name="Object 7" descr=" 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lum bright="-2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3839" y="4453247"/>
                        <a:ext cx="3839249" cy="5106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 descr=" 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071871"/>
              </p:ext>
            </p:extLst>
          </p:nvPr>
        </p:nvGraphicFramePr>
        <p:xfrm>
          <a:off x="3467595" y="5758090"/>
          <a:ext cx="4429267" cy="47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2" r:id="rId10" imgW="2387600" imgH="254000" progId="Equation.DSMT4">
                  <p:embed/>
                </p:oleObj>
              </mc:Choice>
              <mc:Fallback>
                <p:oleObj r:id="rId10" imgW="2387600" imgH="254000" progId="Equation.DSMT4">
                  <p:embed/>
                  <p:pic>
                    <p:nvPicPr>
                      <p:cNvPr id="0" name="Object 9" descr=" 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lum bright="-2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595" y="5758090"/>
                        <a:ext cx="4429267" cy="4764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 descr=" "/>
          <p:cNvPicPr/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900" y="2098079"/>
            <a:ext cx="4796100" cy="39171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42" y="238243"/>
            <a:ext cx="162307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2400" b="1" dirty="0" smtClean="0">
                <a:latin typeface="+mn-ea"/>
              </a:rPr>
              <a:t>课后自测</a:t>
            </a:r>
            <a:r>
              <a:rPr lang="en-US" altLang="zh-CN" sz="2400" b="1" dirty="0" smtClean="0">
                <a:latin typeface="+mn-ea"/>
              </a:rPr>
              <a:t>5</a:t>
            </a:r>
            <a:endParaRPr lang="zh-CN" altLang="en-US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484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B6320EAB-A677-44FA-801A-6A42B11AC5EC}"/>
              </a:ext>
            </a:extLst>
          </p:cNvPr>
          <p:cNvSpPr txBox="1"/>
          <p:nvPr/>
        </p:nvSpPr>
        <p:spPr>
          <a:xfrm>
            <a:off x="1358152" y="2271164"/>
            <a:ext cx="9475693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accent1"/>
                </a:solidFill>
                <a:cs typeface="+mn-ea"/>
                <a:sym typeface="+mn-lt"/>
              </a:rPr>
              <a:t>感谢您的观看指导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0E76E051-1573-40C4-8D1D-D5B49D3F11D3}"/>
              </a:ext>
            </a:extLst>
          </p:cNvPr>
          <p:cNvSpPr/>
          <p:nvPr/>
        </p:nvSpPr>
        <p:spPr>
          <a:xfrm>
            <a:off x="2859742" y="3194496"/>
            <a:ext cx="64725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cs typeface="+mn-ea"/>
                <a:sym typeface="+mn-lt"/>
              </a:rPr>
              <a:t>请完成课后自测并订正</a:t>
            </a:r>
            <a:endParaRPr lang="zh-CN" altLang="en-US" sz="1200" dirty="0">
              <a:cs typeface="+mn-ea"/>
              <a:sym typeface="+mn-lt"/>
            </a:endParaRPr>
          </a:p>
        </p:txBody>
      </p:sp>
      <p:grpSp>
        <p:nvGrpSpPr>
          <p:cNvPr id="4" name="PA_组合 12">
            <a:extLst>
              <a:ext uri="{FF2B5EF4-FFF2-40B4-BE49-F238E27FC236}">
                <a16:creationId xmlns:a16="http://schemas.microsoft.com/office/drawing/2014/main" xmlns="" id="{3DD2D264-40FB-469A-AAAF-11893BA8922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857479" y="4117824"/>
            <a:ext cx="540395" cy="540394"/>
            <a:chOff x="7489371" y="4542971"/>
            <a:chExt cx="711200" cy="7112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8EEB6418-8287-4180-AC22-E20095140FF1}"/>
                </a:ext>
              </a:extLst>
            </p:cNvPr>
            <p:cNvSpPr/>
            <p:nvPr/>
          </p:nvSpPr>
          <p:spPr>
            <a:xfrm>
              <a:off x="7489371" y="4542971"/>
              <a:ext cx="711200" cy="711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8">
              <a:extLst>
                <a:ext uri="{FF2B5EF4-FFF2-40B4-BE49-F238E27FC236}">
                  <a16:creationId xmlns:a16="http://schemas.microsoft.com/office/drawing/2014/main" xmlns="" id="{DB08A19D-4C2F-4190-A2F1-A9AA00CC3A2A}"/>
                </a:ext>
              </a:extLst>
            </p:cNvPr>
            <p:cNvSpPr/>
            <p:nvPr/>
          </p:nvSpPr>
          <p:spPr>
            <a:xfrm>
              <a:off x="7649029" y="4739974"/>
              <a:ext cx="391884" cy="317194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PA_组合 15">
            <a:extLst>
              <a:ext uri="{FF2B5EF4-FFF2-40B4-BE49-F238E27FC236}">
                <a16:creationId xmlns:a16="http://schemas.microsoft.com/office/drawing/2014/main" xmlns="" id="{DD7FB5CF-412B-4BEC-8091-F20A8A9CCF9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825803" y="4117824"/>
            <a:ext cx="540395" cy="540394"/>
            <a:chOff x="8638974" y="4542971"/>
            <a:chExt cx="711200" cy="71120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7932D211-C9D9-4F5C-86B8-DFD3DAA7B2D3}"/>
                </a:ext>
              </a:extLst>
            </p:cNvPr>
            <p:cNvSpPr/>
            <p:nvPr/>
          </p:nvSpPr>
          <p:spPr>
            <a:xfrm>
              <a:off x="8638974" y="4542971"/>
              <a:ext cx="711200" cy="711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9">
              <a:extLst>
                <a:ext uri="{FF2B5EF4-FFF2-40B4-BE49-F238E27FC236}">
                  <a16:creationId xmlns:a16="http://schemas.microsoft.com/office/drawing/2014/main" xmlns="" id="{0327DB6A-E585-471B-8D6A-922C4637ADFB}"/>
                </a:ext>
              </a:extLst>
            </p:cNvPr>
            <p:cNvSpPr/>
            <p:nvPr/>
          </p:nvSpPr>
          <p:spPr>
            <a:xfrm>
              <a:off x="8798632" y="4702918"/>
              <a:ext cx="391884" cy="391305"/>
            </a:xfrm>
            <a:custGeom>
              <a:avLst/>
              <a:gdLst>
                <a:gd name="connsiteX0" fmla="*/ 414666 w 606487"/>
                <a:gd name="connsiteY0" fmla="*/ 244368 h 605592"/>
                <a:gd name="connsiteX1" fmla="*/ 440469 w 606487"/>
                <a:gd name="connsiteY1" fmla="*/ 270042 h 605592"/>
                <a:gd name="connsiteX2" fmla="*/ 440469 w 606487"/>
                <a:gd name="connsiteY2" fmla="*/ 381912 h 605592"/>
                <a:gd name="connsiteX3" fmla="*/ 414666 w 606487"/>
                <a:gd name="connsiteY3" fmla="*/ 407586 h 605592"/>
                <a:gd name="connsiteX4" fmla="*/ 388956 w 606487"/>
                <a:gd name="connsiteY4" fmla="*/ 381912 h 605592"/>
                <a:gd name="connsiteX5" fmla="*/ 388956 w 606487"/>
                <a:gd name="connsiteY5" fmla="*/ 270042 h 605592"/>
                <a:gd name="connsiteX6" fmla="*/ 414666 w 606487"/>
                <a:gd name="connsiteY6" fmla="*/ 244368 h 605592"/>
                <a:gd name="connsiteX7" fmla="*/ 302702 w 606487"/>
                <a:gd name="connsiteY7" fmla="*/ 167240 h 605592"/>
                <a:gd name="connsiteX8" fmla="*/ 328412 w 606487"/>
                <a:gd name="connsiteY8" fmla="*/ 192915 h 605592"/>
                <a:gd name="connsiteX9" fmla="*/ 328412 w 606487"/>
                <a:gd name="connsiteY9" fmla="*/ 381911 h 605592"/>
                <a:gd name="connsiteX10" fmla="*/ 302702 w 606487"/>
                <a:gd name="connsiteY10" fmla="*/ 407586 h 605592"/>
                <a:gd name="connsiteX11" fmla="*/ 276899 w 606487"/>
                <a:gd name="connsiteY11" fmla="*/ 381911 h 605592"/>
                <a:gd name="connsiteX12" fmla="*/ 276899 w 606487"/>
                <a:gd name="connsiteY12" fmla="*/ 192915 h 605592"/>
                <a:gd name="connsiteX13" fmla="*/ 302702 w 606487"/>
                <a:gd name="connsiteY13" fmla="*/ 167240 h 605592"/>
                <a:gd name="connsiteX14" fmla="*/ 190632 w 606487"/>
                <a:gd name="connsiteY14" fmla="*/ 107965 h 605592"/>
                <a:gd name="connsiteX15" fmla="*/ 216353 w 606487"/>
                <a:gd name="connsiteY15" fmla="*/ 133737 h 605592"/>
                <a:gd name="connsiteX16" fmla="*/ 216353 w 606487"/>
                <a:gd name="connsiteY16" fmla="*/ 381907 h 605592"/>
                <a:gd name="connsiteX17" fmla="*/ 190632 w 606487"/>
                <a:gd name="connsiteY17" fmla="*/ 407586 h 605592"/>
                <a:gd name="connsiteX18" fmla="*/ 164911 w 606487"/>
                <a:gd name="connsiteY18" fmla="*/ 381907 h 605592"/>
                <a:gd name="connsiteX19" fmla="*/ 164911 w 606487"/>
                <a:gd name="connsiteY19" fmla="*/ 133737 h 605592"/>
                <a:gd name="connsiteX20" fmla="*/ 190632 w 606487"/>
                <a:gd name="connsiteY20" fmla="*/ 107965 h 605592"/>
                <a:gd name="connsiteX21" fmla="*/ 86256 w 606487"/>
                <a:gd name="connsiteY21" fmla="*/ 51447 h 605592"/>
                <a:gd name="connsiteX22" fmla="*/ 86256 w 606487"/>
                <a:gd name="connsiteY22" fmla="*/ 464229 h 605592"/>
                <a:gd name="connsiteX23" fmla="*/ 517724 w 606487"/>
                <a:gd name="connsiteY23" fmla="*/ 464229 h 605592"/>
                <a:gd name="connsiteX24" fmla="*/ 517724 w 606487"/>
                <a:gd name="connsiteY24" fmla="*/ 51447 h 605592"/>
                <a:gd name="connsiteX25" fmla="*/ 25719 w 606487"/>
                <a:gd name="connsiteY25" fmla="*/ 0 h 605592"/>
                <a:gd name="connsiteX26" fmla="*/ 580861 w 606487"/>
                <a:gd name="connsiteY26" fmla="*/ 0 h 605592"/>
                <a:gd name="connsiteX27" fmla="*/ 606487 w 606487"/>
                <a:gd name="connsiteY27" fmla="*/ 25677 h 605592"/>
                <a:gd name="connsiteX28" fmla="*/ 579468 w 606487"/>
                <a:gd name="connsiteY28" fmla="*/ 51447 h 605592"/>
                <a:gd name="connsiteX29" fmla="*/ 569162 w 606487"/>
                <a:gd name="connsiteY29" fmla="*/ 51447 h 605592"/>
                <a:gd name="connsiteX30" fmla="*/ 569162 w 606487"/>
                <a:gd name="connsiteY30" fmla="*/ 488608 h 605592"/>
                <a:gd name="connsiteX31" fmla="*/ 543443 w 606487"/>
                <a:gd name="connsiteY31" fmla="*/ 514285 h 605592"/>
                <a:gd name="connsiteX32" fmla="*/ 476499 w 606487"/>
                <a:gd name="connsiteY32" fmla="*/ 514285 h 605592"/>
                <a:gd name="connsiteX33" fmla="*/ 476499 w 606487"/>
                <a:gd name="connsiteY33" fmla="*/ 579915 h 605592"/>
                <a:gd name="connsiteX34" fmla="*/ 450687 w 606487"/>
                <a:gd name="connsiteY34" fmla="*/ 605592 h 605592"/>
                <a:gd name="connsiteX35" fmla="*/ 424968 w 606487"/>
                <a:gd name="connsiteY35" fmla="*/ 579915 h 605592"/>
                <a:gd name="connsiteX36" fmla="*/ 424968 w 606487"/>
                <a:gd name="connsiteY36" fmla="*/ 514285 h 605592"/>
                <a:gd name="connsiteX37" fmla="*/ 180219 w 606487"/>
                <a:gd name="connsiteY37" fmla="*/ 514285 h 605592"/>
                <a:gd name="connsiteX38" fmla="*/ 180219 w 606487"/>
                <a:gd name="connsiteY38" fmla="*/ 579915 h 605592"/>
                <a:gd name="connsiteX39" fmla="*/ 154500 w 606487"/>
                <a:gd name="connsiteY39" fmla="*/ 605592 h 605592"/>
                <a:gd name="connsiteX40" fmla="*/ 128688 w 606487"/>
                <a:gd name="connsiteY40" fmla="*/ 579915 h 605592"/>
                <a:gd name="connsiteX41" fmla="*/ 128688 w 606487"/>
                <a:gd name="connsiteY41" fmla="*/ 514285 h 605592"/>
                <a:gd name="connsiteX42" fmla="*/ 61744 w 606487"/>
                <a:gd name="connsiteY42" fmla="*/ 514285 h 605592"/>
                <a:gd name="connsiteX43" fmla="*/ 36025 w 606487"/>
                <a:gd name="connsiteY43" fmla="*/ 488608 h 605592"/>
                <a:gd name="connsiteX44" fmla="*/ 36025 w 606487"/>
                <a:gd name="connsiteY44" fmla="*/ 51447 h 605592"/>
                <a:gd name="connsiteX45" fmla="*/ 25719 w 606487"/>
                <a:gd name="connsiteY45" fmla="*/ 51447 h 605592"/>
                <a:gd name="connsiteX46" fmla="*/ 0 w 606487"/>
                <a:gd name="connsiteY46" fmla="*/ 25677 h 605592"/>
                <a:gd name="connsiteX47" fmla="*/ 25719 w 606487"/>
                <a:gd name="connsiteY47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6487" h="605592">
                  <a:moveTo>
                    <a:pt x="414666" y="244368"/>
                  </a:moveTo>
                  <a:cubicBezTo>
                    <a:pt x="428774" y="244368"/>
                    <a:pt x="440469" y="255954"/>
                    <a:pt x="440469" y="270042"/>
                  </a:cubicBezTo>
                  <a:lnTo>
                    <a:pt x="440469" y="381912"/>
                  </a:lnTo>
                  <a:cubicBezTo>
                    <a:pt x="439170" y="396000"/>
                    <a:pt x="428774" y="407586"/>
                    <a:pt x="414666" y="407586"/>
                  </a:cubicBezTo>
                  <a:cubicBezTo>
                    <a:pt x="400465" y="407586"/>
                    <a:pt x="388956" y="396000"/>
                    <a:pt x="388956" y="381912"/>
                  </a:cubicBezTo>
                  <a:lnTo>
                    <a:pt x="388956" y="270042"/>
                  </a:lnTo>
                  <a:cubicBezTo>
                    <a:pt x="388956" y="255954"/>
                    <a:pt x="400558" y="244368"/>
                    <a:pt x="414666" y="244368"/>
                  </a:cubicBezTo>
                  <a:close/>
                  <a:moveTo>
                    <a:pt x="302702" y="167240"/>
                  </a:moveTo>
                  <a:cubicBezTo>
                    <a:pt x="316810" y="167240"/>
                    <a:pt x="328412" y="178826"/>
                    <a:pt x="328412" y="192915"/>
                  </a:cubicBezTo>
                  <a:lnTo>
                    <a:pt x="328412" y="381911"/>
                  </a:lnTo>
                  <a:cubicBezTo>
                    <a:pt x="328412" y="396000"/>
                    <a:pt x="316810" y="407586"/>
                    <a:pt x="302702" y="407586"/>
                  </a:cubicBezTo>
                  <a:cubicBezTo>
                    <a:pt x="288408" y="407586"/>
                    <a:pt x="276899" y="396000"/>
                    <a:pt x="276899" y="381911"/>
                  </a:cubicBezTo>
                  <a:lnTo>
                    <a:pt x="276899" y="192915"/>
                  </a:lnTo>
                  <a:cubicBezTo>
                    <a:pt x="276899" y="178826"/>
                    <a:pt x="288594" y="167240"/>
                    <a:pt x="302702" y="167240"/>
                  </a:cubicBezTo>
                  <a:close/>
                  <a:moveTo>
                    <a:pt x="190632" y="107965"/>
                  </a:moveTo>
                  <a:cubicBezTo>
                    <a:pt x="204746" y="107965"/>
                    <a:pt x="216353" y="119646"/>
                    <a:pt x="216353" y="133737"/>
                  </a:cubicBezTo>
                  <a:lnTo>
                    <a:pt x="216353" y="381907"/>
                  </a:lnTo>
                  <a:cubicBezTo>
                    <a:pt x="216353" y="395998"/>
                    <a:pt x="204746" y="407586"/>
                    <a:pt x="190632" y="407586"/>
                  </a:cubicBezTo>
                  <a:cubicBezTo>
                    <a:pt x="176425" y="407586"/>
                    <a:pt x="164911" y="395998"/>
                    <a:pt x="164911" y="381907"/>
                  </a:cubicBezTo>
                  <a:lnTo>
                    <a:pt x="164911" y="133737"/>
                  </a:lnTo>
                  <a:cubicBezTo>
                    <a:pt x="164911" y="119646"/>
                    <a:pt x="176518" y="107965"/>
                    <a:pt x="190632" y="107965"/>
                  </a:cubicBezTo>
                  <a:close/>
                  <a:moveTo>
                    <a:pt x="86256" y="51447"/>
                  </a:moveTo>
                  <a:lnTo>
                    <a:pt x="86256" y="464229"/>
                  </a:lnTo>
                  <a:lnTo>
                    <a:pt x="517724" y="464229"/>
                  </a:lnTo>
                  <a:lnTo>
                    <a:pt x="517724" y="51447"/>
                  </a:lnTo>
                  <a:close/>
                  <a:moveTo>
                    <a:pt x="25719" y="0"/>
                  </a:moveTo>
                  <a:lnTo>
                    <a:pt x="580861" y="0"/>
                  </a:lnTo>
                  <a:cubicBezTo>
                    <a:pt x="594974" y="0"/>
                    <a:pt x="606580" y="11587"/>
                    <a:pt x="606487" y="25677"/>
                  </a:cubicBezTo>
                  <a:cubicBezTo>
                    <a:pt x="606487" y="39767"/>
                    <a:pt x="593581" y="51447"/>
                    <a:pt x="579468" y="51447"/>
                  </a:cubicBezTo>
                  <a:lnTo>
                    <a:pt x="569162" y="51447"/>
                  </a:lnTo>
                  <a:lnTo>
                    <a:pt x="569162" y="488608"/>
                  </a:lnTo>
                  <a:cubicBezTo>
                    <a:pt x="569162" y="503996"/>
                    <a:pt x="557556" y="514285"/>
                    <a:pt x="543443" y="514285"/>
                  </a:cubicBezTo>
                  <a:lnTo>
                    <a:pt x="476499" y="514285"/>
                  </a:lnTo>
                  <a:lnTo>
                    <a:pt x="476499" y="579915"/>
                  </a:lnTo>
                  <a:cubicBezTo>
                    <a:pt x="476499" y="594005"/>
                    <a:pt x="464800" y="605592"/>
                    <a:pt x="450687" y="605592"/>
                  </a:cubicBezTo>
                  <a:cubicBezTo>
                    <a:pt x="436574" y="605592"/>
                    <a:pt x="424968" y="594005"/>
                    <a:pt x="424968" y="579915"/>
                  </a:cubicBezTo>
                  <a:lnTo>
                    <a:pt x="424968" y="514285"/>
                  </a:lnTo>
                  <a:lnTo>
                    <a:pt x="180219" y="514285"/>
                  </a:lnTo>
                  <a:lnTo>
                    <a:pt x="180219" y="579915"/>
                  </a:lnTo>
                  <a:cubicBezTo>
                    <a:pt x="180219" y="594005"/>
                    <a:pt x="168613" y="605592"/>
                    <a:pt x="154500" y="605592"/>
                  </a:cubicBezTo>
                  <a:cubicBezTo>
                    <a:pt x="140387" y="605592"/>
                    <a:pt x="128688" y="594005"/>
                    <a:pt x="128688" y="579915"/>
                  </a:cubicBezTo>
                  <a:lnTo>
                    <a:pt x="128688" y="514285"/>
                  </a:lnTo>
                  <a:lnTo>
                    <a:pt x="61744" y="514285"/>
                  </a:lnTo>
                  <a:cubicBezTo>
                    <a:pt x="47631" y="514285"/>
                    <a:pt x="36025" y="502698"/>
                    <a:pt x="36025" y="488608"/>
                  </a:cubicBezTo>
                  <a:lnTo>
                    <a:pt x="36025" y="51447"/>
                  </a:lnTo>
                  <a:lnTo>
                    <a:pt x="25719" y="51447"/>
                  </a:lnTo>
                  <a:cubicBezTo>
                    <a:pt x="11606" y="51447"/>
                    <a:pt x="0" y="39767"/>
                    <a:pt x="0" y="25677"/>
                  </a:cubicBezTo>
                  <a:cubicBezTo>
                    <a:pt x="0" y="11587"/>
                    <a:pt x="11606" y="0"/>
                    <a:pt x="257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" name="PA_组合 18">
            <a:extLst>
              <a:ext uri="{FF2B5EF4-FFF2-40B4-BE49-F238E27FC236}">
                <a16:creationId xmlns:a16="http://schemas.microsoft.com/office/drawing/2014/main" xmlns="" id="{1AF6DF5B-CBD8-48D5-B4DC-776B0BF8760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794128" y="4117824"/>
            <a:ext cx="540395" cy="540394"/>
            <a:chOff x="9788577" y="4542971"/>
            <a:chExt cx="711200" cy="71120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C9494348-03CC-4FE4-8EDE-F341A1333366}"/>
                </a:ext>
              </a:extLst>
            </p:cNvPr>
            <p:cNvSpPr/>
            <p:nvPr/>
          </p:nvSpPr>
          <p:spPr>
            <a:xfrm>
              <a:off x="9788577" y="4542971"/>
              <a:ext cx="711200" cy="711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0">
              <a:extLst>
                <a:ext uri="{FF2B5EF4-FFF2-40B4-BE49-F238E27FC236}">
                  <a16:creationId xmlns:a16="http://schemas.microsoft.com/office/drawing/2014/main" xmlns="" id="{36D6ECC5-36A4-40BE-A272-4C3DDE423DF2}"/>
                </a:ext>
              </a:extLst>
            </p:cNvPr>
            <p:cNvSpPr/>
            <p:nvPr/>
          </p:nvSpPr>
          <p:spPr>
            <a:xfrm>
              <a:off x="9948235" y="4702925"/>
              <a:ext cx="391884" cy="391292"/>
            </a:xfrm>
            <a:custGeom>
              <a:avLst/>
              <a:gdLst>
                <a:gd name="connsiteX0" fmla="*/ 303775 w 607639"/>
                <a:gd name="connsiteY0" fmla="*/ 525007 h 606722"/>
                <a:gd name="connsiteX1" fmla="*/ 315710 w 607639"/>
                <a:gd name="connsiteY1" fmla="*/ 536902 h 606722"/>
                <a:gd name="connsiteX2" fmla="*/ 315710 w 607639"/>
                <a:gd name="connsiteY2" fmla="*/ 552347 h 606722"/>
                <a:gd name="connsiteX3" fmla="*/ 303775 w 607639"/>
                <a:gd name="connsiteY3" fmla="*/ 564241 h 606722"/>
                <a:gd name="connsiteX4" fmla="*/ 291929 w 607639"/>
                <a:gd name="connsiteY4" fmla="*/ 552347 h 606722"/>
                <a:gd name="connsiteX5" fmla="*/ 291929 w 607639"/>
                <a:gd name="connsiteY5" fmla="*/ 536902 h 606722"/>
                <a:gd name="connsiteX6" fmla="*/ 303775 w 607639"/>
                <a:gd name="connsiteY6" fmla="*/ 525007 h 606722"/>
                <a:gd name="connsiteX7" fmla="*/ 429885 w 607639"/>
                <a:gd name="connsiteY7" fmla="*/ 509483 h 606722"/>
                <a:gd name="connsiteX8" fmla="*/ 441811 w 607639"/>
                <a:gd name="connsiteY8" fmla="*/ 521409 h 606722"/>
                <a:gd name="connsiteX9" fmla="*/ 429885 w 607639"/>
                <a:gd name="connsiteY9" fmla="*/ 533335 h 606722"/>
                <a:gd name="connsiteX10" fmla="*/ 417959 w 607639"/>
                <a:gd name="connsiteY10" fmla="*/ 521409 h 606722"/>
                <a:gd name="connsiteX11" fmla="*/ 429885 w 607639"/>
                <a:gd name="connsiteY11" fmla="*/ 509483 h 606722"/>
                <a:gd name="connsiteX12" fmla="*/ 177720 w 607639"/>
                <a:gd name="connsiteY12" fmla="*/ 509483 h 606722"/>
                <a:gd name="connsiteX13" fmla="*/ 189611 w 607639"/>
                <a:gd name="connsiteY13" fmla="*/ 521409 h 606722"/>
                <a:gd name="connsiteX14" fmla="*/ 177720 w 607639"/>
                <a:gd name="connsiteY14" fmla="*/ 533335 h 606722"/>
                <a:gd name="connsiteX15" fmla="*/ 165829 w 607639"/>
                <a:gd name="connsiteY15" fmla="*/ 521409 h 606722"/>
                <a:gd name="connsiteX16" fmla="*/ 177720 w 607639"/>
                <a:gd name="connsiteY16" fmla="*/ 509483 h 606722"/>
                <a:gd name="connsiteX17" fmla="*/ 522185 w 607639"/>
                <a:gd name="connsiteY17" fmla="*/ 417324 h 606722"/>
                <a:gd name="connsiteX18" fmla="*/ 534111 w 607639"/>
                <a:gd name="connsiteY18" fmla="*/ 429250 h 606722"/>
                <a:gd name="connsiteX19" fmla="*/ 522185 w 607639"/>
                <a:gd name="connsiteY19" fmla="*/ 441176 h 606722"/>
                <a:gd name="connsiteX20" fmla="*/ 510259 w 607639"/>
                <a:gd name="connsiteY20" fmla="*/ 429250 h 606722"/>
                <a:gd name="connsiteX21" fmla="*/ 522185 w 607639"/>
                <a:gd name="connsiteY21" fmla="*/ 417324 h 606722"/>
                <a:gd name="connsiteX22" fmla="*/ 85420 w 607639"/>
                <a:gd name="connsiteY22" fmla="*/ 417324 h 606722"/>
                <a:gd name="connsiteX23" fmla="*/ 97311 w 607639"/>
                <a:gd name="connsiteY23" fmla="*/ 429250 h 606722"/>
                <a:gd name="connsiteX24" fmla="*/ 85420 w 607639"/>
                <a:gd name="connsiteY24" fmla="*/ 441176 h 606722"/>
                <a:gd name="connsiteX25" fmla="*/ 73529 w 607639"/>
                <a:gd name="connsiteY25" fmla="*/ 429250 h 606722"/>
                <a:gd name="connsiteX26" fmla="*/ 85420 w 607639"/>
                <a:gd name="connsiteY26" fmla="*/ 417324 h 606722"/>
                <a:gd name="connsiteX27" fmla="*/ 537643 w 607639"/>
                <a:gd name="connsiteY27" fmla="*/ 291506 h 606722"/>
                <a:gd name="connsiteX28" fmla="*/ 555628 w 607639"/>
                <a:gd name="connsiteY28" fmla="*/ 291506 h 606722"/>
                <a:gd name="connsiteX29" fmla="*/ 567558 w 607639"/>
                <a:gd name="connsiteY29" fmla="*/ 303316 h 606722"/>
                <a:gd name="connsiteX30" fmla="*/ 555628 w 607639"/>
                <a:gd name="connsiteY30" fmla="*/ 315216 h 606722"/>
                <a:gd name="connsiteX31" fmla="*/ 537643 w 607639"/>
                <a:gd name="connsiteY31" fmla="*/ 315216 h 606722"/>
                <a:gd name="connsiteX32" fmla="*/ 525713 w 607639"/>
                <a:gd name="connsiteY32" fmla="*/ 303316 h 606722"/>
                <a:gd name="connsiteX33" fmla="*/ 537643 w 607639"/>
                <a:gd name="connsiteY33" fmla="*/ 291506 h 606722"/>
                <a:gd name="connsiteX34" fmla="*/ 51991 w 607639"/>
                <a:gd name="connsiteY34" fmla="*/ 291506 h 606722"/>
                <a:gd name="connsiteX35" fmla="*/ 69946 w 607639"/>
                <a:gd name="connsiteY35" fmla="*/ 291506 h 606722"/>
                <a:gd name="connsiteX36" fmla="*/ 81856 w 607639"/>
                <a:gd name="connsiteY36" fmla="*/ 303316 h 606722"/>
                <a:gd name="connsiteX37" fmla="*/ 69946 w 607639"/>
                <a:gd name="connsiteY37" fmla="*/ 315216 h 606722"/>
                <a:gd name="connsiteX38" fmla="*/ 51991 w 607639"/>
                <a:gd name="connsiteY38" fmla="*/ 315216 h 606722"/>
                <a:gd name="connsiteX39" fmla="*/ 40081 w 607639"/>
                <a:gd name="connsiteY39" fmla="*/ 303316 h 606722"/>
                <a:gd name="connsiteX40" fmla="*/ 51991 w 607639"/>
                <a:gd name="connsiteY40" fmla="*/ 291506 h 606722"/>
                <a:gd name="connsiteX41" fmla="*/ 412608 w 607639"/>
                <a:gd name="connsiteY41" fmla="*/ 222096 h 606722"/>
                <a:gd name="connsiteX42" fmla="*/ 345491 w 607639"/>
                <a:gd name="connsiteY42" fmla="*/ 334245 h 606722"/>
                <a:gd name="connsiteX43" fmla="*/ 412608 w 607639"/>
                <a:gd name="connsiteY43" fmla="*/ 334245 h 606722"/>
                <a:gd name="connsiteX44" fmla="*/ 427651 w 607639"/>
                <a:gd name="connsiteY44" fmla="*/ 167533 h 606722"/>
                <a:gd name="connsiteX45" fmla="*/ 436375 w 607639"/>
                <a:gd name="connsiteY45" fmla="*/ 178996 h 606722"/>
                <a:gd name="connsiteX46" fmla="*/ 436375 w 607639"/>
                <a:gd name="connsiteY46" fmla="*/ 334245 h 606722"/>
                <a:gd name="connsiteX47" fmla="*/ 469399 w 607639"/>
                <a:gd name="connsiteY47" fmla="*/ 334245 h 606722"/>
                <a:gd name="connsiteX48" fmla="*/ 481327 w 607639"/>
                <a:gd name="connsiteY48" fmla="*/ 346153 h 606722"/>
                <a:gd name="connsiteX49" fmla="*/ 469399 w 607639"/>
                <a:gd name="connsiteY49" fmla="*/ 357973 h 606722"/>
                <a:gd name="connsiteX50" fmla="*/ 436375 w 607639"/>
                <a:gd name="connsiteY50" fmla="*/ 357973 h 606722"/>
                <a:gd name="connsiteX51" fmla="*/ 436375 w 607639"/>
                <a:gd name="connsiteY51" fmla="*/ 427733 h 606722"/>
                <a:gd name="connsiteX52" fmla="*/ 424536 w 607639"/>
                <a:gd name="connsiteY52" fmla="*/ 439552 h 606722"/>
                <a:gd name="connsiteX53" fmla="*/ 412608 w 607639"/>
                <a:gd name="connsiteY53" fmla="*/ 427733 h 606722"/>
                <a:gd name="connsiteX54" fmla="*/ 412608 w 607639"/>
                <a:gd name="connsiteY54" fmla="*/ 357973 h 606722"/>
                <a:gd name="connsiteX55" fmla="*/ 324573 w 607639"/>
                <a:gd name="connsiteY55" fmla="*/ 357973 h 606722"/>
                <a:gd name="connsiteX56" fmla="*/ 314158 w 607639"/>
                <a:gd name="connsiteY56" fmla="*/ 352019 h 606722"/>
                <a:gd name="connsiteX57" fmla="*/ 314336 w 607639"/>
                <a:gd name="connsiteY57" fmla="*/ 340022 h 606722"/>
                <a:gd name="connsiteX58" fmla="*/ 414299 w 607639"/>
                <a:gd name="connsiteY58" fmla="*/ 172953 h 606722"/>
                <a:gd name="connsiteX59" fmla="*/ 427651 w 607639"/>
                <a:gd name="connsiteY59" fmla="*/ 167533 h 606722"/>
                <a:gd name="connsiteX60" fmla="*/ 216270 w 607639"/>
                <a:gd name="connsiteY60" fmla="*/ 167099 h 606722"/>
                <a:gd name="connsiteX61" fmla="*/ 290518 w 607639"/>
                <a:gd name="connsiteY61" fmla="*/ 241210 h 606722"/>
                <a:gd name="connsiteX62" fmla="*/ 242978 w 607639"/>
                <a:gd name="connsiteY62" fmla="*/ 355754 h 606722"/>
                <a:gd name="connsiteX63" fmla="*/ 182707 w 607639"/>
                <a:gd name="connsiteY63" fmla="*/ 415825 h 606722"/>
                <a:gd name="connsiteX64" fmla="*/ 278588 w 607639"/>
                <a:gd name="connsiteY64" fmla="*/ 415825 h 606722"/>
                <a:gd name="connsiteX65" fmla="*/ 290518 w 607639"/>
                <a:gd name="connsiteY65" fmla="*/ 427734 h 606722"/>
                <a:gd name="connsiteX66" fmla="*/ 278588 w 607639"/>
                <a:gd name="connsiteY66" fmla="*/ 439552 h 606722"/>
                <a:gd name="connsiteX67" fmla="*/ 154040 w 607639"/>
                <a:gd name="connsiteY67" fmla="*/ 439552 h 606722"/>
                <a:gd name="connsiteX68" fmla="*/ 143001 w 607639"/>
                <a:gd name="connsiteY68" fmla="*/ 432265 h 606722"/>
                <a:gd name="connsiteX69" fmla="*/ 145582 w 607639"/>
                <a:gd name="connsiteY69" fmla="*/ 419292 h 606722"/>
                <a:gd name="connsiteX70" fmla="*/ 226152 w 607639"/>
                <a:gd name="connsiteY70" fmla="*/ 338959 h 606722"/>
                <a:gd name="connsiteX71" fmla="*/ 266659 w 607639"/>
                <a:gd name="connsiteY71" fmla="*/ 241210 h 606722"/>
                <a:gd name="connsiteX72" fmla="*/ 216270 w 607639"/>
                <a:gd name="connsiteY72" fmla="*/ 190914 h 606722"/>
                <a:gd name="connsiteX73" fmla="*/ 165880 w 607639"/>
                <a:gd name="connsiteY73" fmla="*/ 241210 h 606722"/>
                <a:gd name="connsiteX74" fmla="*/ 154040 w 607639"/>
                <a:gd name="connsiteY74" fmla="*/ 253029 h 606722"/>
                <a:gd name="connsiteX75" fmla="*/ 142110 w 607639"/>
                <a:gd name="connsiteY75" fmla="*/ 241210 h 606722"/>
                <a:gd name="connsiteX76" fmla="*/ 216270 w 607639"/>
                <a:gd name="connsiteY76" fmla="*/ 167099 h 606722"/>
                <a:gd name="connsiteX77" fmla="*/ 522185 w 607639"/>
                <a:gd name="connsiteY77" fmla="*/ 165547 h 606722"/>
                <a:gd name="connsiteX78" fmla="*/ 534111 w 607639"/>
                <a:gd name="connsiteY78" fmla="*/ 177438 h 606722"/>
                <a:gd name="connsiteX79" fmla="*/ 522185 w 607639"/>
                <a:gd name="connsiteY79" fmla="*/ 189329 h 606722"/>
                <a:gd name="connsiteX80" fmla="*/ 510259 w 607639"/>
                <a:gd name="connsiteY80" fmla="*/ 177438 h 606722"/>
                <a:gd name="connsiteX81" fmla="*/ 522185 w 607639"/>
                <a:gd name="connsiteY81" fmla="*/ 165547 h 606722"/>
                <a:gd name="connsiteX82" fmla="*/ 85420 w 607639"/>
                <a:gd name="connsiteY82" fmla="*/ 165547 h 606722"/>
                <a:gd name="connsiteX83" fmla="*/ 97311 w 607639"/>
                <a:gd name="connsiteY83" fmla="*/ 177438 h 606722"/>
                <a:gd name="connsiteX84" fmla="*/ 85420 w 607639"/>
                <a:gd name="connsiteY84" fmla="*/ 189329 h 606722"/>
                <a:gd name="connsiteX85" fmla="*/ 73529 w 607639"/>
                <a:gd name="connsiteY85" fmla="*/ 177438 h 606722"/>
                <a:gd name="connsiteX86" fmla="*/ 85420 w 607639"/>
                <a:gd name="connsiteY86" fmla="*/ 165547 h 606722"/>
                <a:gd name="connsiteX87" fmla="*/ 429885 w 607639"/>
                <a:gd name="connsiteY87" fmla="*/ 73388 h 606722"/>
                <a:gd name="connsiteX88" fmla="*/ 441811 w 607639"/>
                <a:gd name="connsiteY88" fmla="*/ 85279 h 606722"/>
                <a:gd name="connsiteX89" fmla="*/ 429885 w 607639"/>
                <a:gd name="connsiteY89" fmla="*/ 97170 h 606722"/>
                <a:gd name="connsiteX90" fmla="*/ 417959 w 607639"/>
                <a:gd name="connsiteY90" fmla="*/ 85279 h 606722"/>
                <a:gd name="connsiteX91" fmla="*/ 429885 w 607639"/>
                <a:gd name="connsiteY91" fmla="*/ 73388 h 606722"/>
                <a:gd name="connsiteX92" fmla="*/ 177720 w 607639"/>
                <a:gd name="connsiteY92" fmla="*/ 73388 h 606722"/>
                <a:gd name="connsiteX93" fmla="*/ 189611 w 607639"/>
                <a:gd name="connsiteY93" fmla="*/ 85279 h 606722"/>
                <a:gd name="connsiteX94" fmla="*/ 177720 w 607639"/>
                <a:gd name="connsiteY94" fmla="*/ 97170 h 606722"/>
                <a:gd name="connsiteX95" fmla="*/ 165829 w 607639"/>
                <a:gd name="connsiteY95" fmla="*/ 85279 h 606722"/>
                <a:gd name="connsiteX96" fmla="*/ 177720 w 607639"/>
                <a:gd name="connsiteY96" fmla="*/ 73388 h 606722"/>
                <a:gd name="connsiteX97" fmla="*/ 303775 w 607639"/>
                <a:gd name="connsiteY97" fmla="*/ 42480 h 606722"/>
                <a:gd name="connsiteX98" fmla="*/ 315710 w 607639"/>
                <a:gd name="connsiteY98" fmla="*/ 54396 h 606722"/>
                <a:gd name="connsiteX99" fmla="*/ 315710 w 607639"/>
                <a:gd name="connsiteY99" fmla="*/ 69869 h 606722"/>
                <a:gd name="connsiteX100" fmla="*/ 303775 w 607639"/>
                <a:gd name="connsiteY100" fmla="*/ 81785 h 606722"/>
                <a:gd name="connsiteX101" fmla="*/ 291929 w 607639"/>
                <a:gd name="connsiteY101" fmla="*/ 69869 h 606722"/>
                <a:gd name="connsiteX102" fmla="*/ 291929 w 607639"/>
                <a:gd name="connsiteY102" fmla="*/ 54396 h 606722"/>
                <a:gd name="connsiteX103" fmla="*/ 303775 w 607639"/>
                <a:gd name="connsiteY103" fmla="*/ 42480 h 606722"/>
                <a:gd name="connsiteX104" fmla="*/ 303775 w 607639"/>
                <a:gd name="connsiteY104" fmla="*/ 0 h 606722"/>
                <a:gd name="connsiteX105" fmla="*/ 537058 w 607639"/>
                <a:gd name="connsiteY105" fmla="*/ 108956 h 606722"/>
                <a:gd name="connsiteX106" fmla="*/ 537058 w 607639"/>
                <a:gd name="connsiteY106" fmla="*/ 93048 h 606722"/>
                <a:gd name="connsiteX107" fmla="*/ 548895 w 607639"/>
                <a:gd name="connsiteY107" fmla="*/ 81139 h 606722"/>
                <a:gd name="connsiteX108" fmla="*/ 560822 w 607639"/>
                <a:gd name="connsiteY108" fmla="*/ 93048 h 606722"/>
                <a:gd name="connsiteX109" fmla="*/ 560822 w 607639"/>
                <a:gd name="connsiteY109" fmla="*/ 138994 h 606722"/>
                <a:gd name="connsiteX110" fmla="*/ 548895 w 607639"/>
                <a:gd name="connsiteY110" fmla="*/ 150903 h 606722"/>
                <a:gd name="connsiteX111" fmla="*/ 502880 w 607639"/>
                <a:gd name="connsiteY111" fmla="*/ 150903 h 606722"/>
                <a:gd name="connsiteX112" fmla="*/ 490953 w 607639"/>
                <a:gd name="connsiteY112" fmla="*/ 138994 h 606722"/>
                <a:gd name="connsiteX113" fmla="*/ 502880 w 607639"/>
                <a:gd name="connsiteY113" fmla="*/ 127174 h 606722"/>
                <a:gd name="connsiteX114" fmla="*/ 521126 w 607639"/>
                <a:gd name="connsiteY114" fmla="*/ 127174 h 606722"/>
                <a:gd name="connsiteX115" fmla="*/ 303775 w 607639"/>
                <a:gd name="connsiteY115" fmla="*/ 23728 h 606722"/>
                <a:gd name="connsiteX116" fmla="*/ 23764 w 607639"/>
                <a:gd name="connsiteY116" fmla="*/ 303316 h 606722"/>
                <a:gd name="connsiteX117" fmla="*/ 303775 w 607639"/>
                <a:gd name="connsiteY117" fmla="*/ 582905 h 606722"/>
                <a:gd name="connsiteX118" fmla="*/ 583786 w 607639"/>
                <a:gd name="connsiteY118" fmla="*/ 303316 h 606722"/>
                <a:gd name="connsiteX119" fmla="*/ 573906 w 607639"/>
                <a:gd name="connsiteY119" fmla="*/ 229376 h 606722"/>
                <a:gd name="connsiteX120" fmla="*/ 582273 w 607639"/>
                <a:gd name="connsiteY120" fmla="*/ 214801 h 606722"/>
                <a:gd name="connsiteX121" fmla="*/ 596869 w 607639"/>
                <a:gd name="connsiteY121" fmla="*/ 223066 h 606722"/>
                <a:gd name="connsiteX122" fmla="*/ 607639 w 607639"/>
                <a:gd name="connsiteY122" fmla="*/ 303316 h 606722"/>
                <a:gd name="connsiteX123" fmla="*/ 303775 w 607639"/>
                <a:gd name="connsiteY123" fmla="*/ 606722 h 606722"/>
                <a:gd name="connsiteX124" fmla="*/ 0 w 607639"/>
                <a:gd name="connsiteY124" fmla="*/ 303316 h 606722"/>
                <a:gd name="connsiteX125" fmla="*/ 303775 w 607639"/>
                <a:gd name="connsiteY125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607639" h="606722">
                  <a:moveTo>
                    <a:pt x="303775" y="525007"/>
                  </a:moveTo>
                  <a:cubicBezTo>
                    <a:pt x="310366" y="525007"/>
                    <a:pt x="315710" y="530333"/>
                    <a:pt x="315710" y="536902"/>
                  </a:cubicBezTo>
                  <a:lnTo>
                    <a:pt x="315710" y="552347"/>
                  </a:lnTo>
                  <a:cubicBezTo>
                    <a:pt x="315710" y="558915"/>
                    <a:pt x="310366" y="564241"/>
                    <a:pt x="303775" y="564241"/>
                  </a:cubicBezTo>
                  <a:cubicBezTo>
                    <a:pt x="297184" y="564241"/>
                    <a:pt x="291929" y="558915"/>
                    <a:pt x="291929" y="552347"/>
                  </a:cubicBezTo>
                  <a:lnTo>
                    <a:pt x="291929" y="536902"/>
                  </a:lnTo>
                  <a:cubicBezTo>
                    <a:pt x="291929" y="530333"/>
                    <a:pt x="297184" y="525007"/>
                    <a:pt x="303775" y="525007"/>
                  </a:cubicBezTo>
                  <a:close/>
                  <a:moveTo>
                    <a:pt x="429885" y="509483"/>
                  </a:moveTo>
                  <a:cubicBezTo>
                    <a:pt x="436472" y="509483"/>
                    <a:pt x="441811" y="514822"/>
                    <a:pt x="441811" y="521409"/>
                  </a:cubicBezTo>
                  <a:cubicBezTo>
                    <a:pt x="441811" y="527996"/>
                    <a:pt x="436472" y="533335"/>
                    <a:pt x="429885" y="533335"/>
                  </a:cubicBezTo>
                  <a:cubicBezTo>
                    <a:pt x="423298" y="533335"/>
                    <a:pt x="417959" y="527996"/>
                    <a:pt x="417959" y="521409"/>
                  </a:cubicBezTo>
                  <a:cubicBezTo>
                    <a:pt x="417959" y="514822"/>
                    <a:pt x="423298" y="509483"/>
                    <a:pt x="429885" y="509483"/>
                  </a:cubicBezTo>
                  <a:close/>
                  <a:moveTo>
                    <a:pt x="177720" y="509483"/>
                  </a:moveTo>
                  <a:cubicBezTo>
                    <a:pt x="184287" y="509483"/>
                    <a:pt x="189611" y="514822"/>
                    <a:pt x="189611" y="521409"/>
                  </a:cubicBezTo>
                  <a:cubicBezTo>
                    <a:pt x="189611" y="527996"/>
                    <a:pt x="184287" y="533335"/>
                    <a:pt x="177720" y="533335"/>
                  </a:cubicBezTo>
                  <a:cubicBezTo>
                    <a:pt x="171153" y="533335"/>
                    <a:pt x="165829" y="527996"/>
                    <a:pt x="165829" y="521409"/>
                  </a:cubicBezTo>
                  <a:cubicBezTo>
                    <a:pt x="165829" y="514822"/>
                    <a:pt x="171153" y="509483"/>
                    <a:pt x="177720" y="509483"/>
                  </a:cubicBezTo>
                  <a:close/>
                  <a:moveTo>
                    <a:pt x="522185" y="417324"/>
                  </a:moveTo>
                  <a:cubicBezTo>
                    <a:pt x="528772" y="417324"/>
                    <a:pt x="534111" y="422663"/>
                    <a:pt x="534111" y="429250"/>
                  </a:cubicBezTo>
                  <a:cubicBezTo>
                    <a:pt x="534111" y="435837"/>
                    <a:pt x="528772" y="441176"/>
                    <a:pt x="522185" y="441176"/>
                  </a:cubicBezTo>
                  <a:cubicBezTo>
                    <a:pt x="515598" y="441176"/>
                    <a:pt x="510259" y="435837"/>
                    <a:pt x="510259" y="429250"/>
                  </a:cubicBezTo>
                  <a:cubicBezTo>
                    <a:pt x="510259" y="422663"/>
                    <a:pt x="515598" y="417324"/>
                    <a:pt x="522185" y="417324"/>
                  </a:cubicBezTo>
                  <a:close/>
                  <a:moveTo>
                    <a:pt x="85420" y="417324"/>
                  </a:moveTo>
                  <a:cubicBezTo>
                    <a:pt x="91987" y="417324"/>
                    <a:pt x="97311" y="422663"/>
                    <a:pt x="97311" y="429250"/>
                  </a:cubicBezTo>
                  <a:cubicBezTo>
                    <a:pt x="97311" y="435837"/>
                    <a:pt x="91987" y="441176"/>
                    <a:pt x="85420" y="441176"/>
                  </a:cubicBezTo>
                  <a:cubicBezTo>
                    <a:pt x="78853" y="441176"/>
                    <a:pt x="73529" y="435837"/>
                    <a:pt x="73529" y="429250"/>
                  </a:cubicBezTo>
                  <a:cubicBezTo>
                    <a:pt x="73529" y="422663"/>
                    <a:pt x="78853" y="417324"/>
                    <a:pt x="85420" y="417324"/>
                  </a:cubicBezTo>
                  <a:close/>
                  <a:moveTo>
                    <a:pt x="537643" y="291506"/>
                  </a:moveTo>
                  <a:lnTo>
                    <a:pt x="555628" y="291506"/>
                  </a:lnTo>
                  <a:cubicBezTo>
                    <a:pt x="562216" y="291506"/>
                    <a:pt x="567558" y="296745"/>
                    <a:pt x="567558" y="303316"/>
                  </a:cubicBezTo>
                  <a:cubicBezTo>
                    <a:pt x="567558" y="309888"/>
                    <a:pt x="562216" y="315216"/>
                    <a:pt x="555628" y="315216"/>
                  </a:cubicBezTo>
                  <a:lnTo>
                    <a:pt x="537643" y="315216"/>
                  </a:lnTo>
                  <a:cubicBezTo>
                    <a:pt x="531055" y="315216"/>
                    <a:pt x="525713" y="309888"/>
                    <a:pt x="525713" y="303316"/>
                  </a:cubicBezTo>
                  <a:cubicBezTo>
                    <a:pt x="525713" y="296745"/>
                    <a:pt x="531055" y="291506"/>
                    <a:pt x="537643" y="291506"/>
                  </a:cubicBezTo>
                  <a:close/>
                  <a:moveTo>
                    <a:pt x="51991" y="291506"/>
                  </a:moveTo>
                  <a:lnTo>
                    <a:pt x="69946" y="291506"/>
                  </a:lnTo>
                  <a:cubicBezTo>
                    <a:pt x="76523" y="291506"/>
                    <a:pt x="81856" y="296745"/>
                    <a:pt x="81856" y="303316"/>
                  </a:cubicBezTo>
                  <a:cubicBezTo>
                    <a:pt x="81856" y="309888"/>
                    <a:pt x="76523" y="315216"/>
                    <a:pt x="69946" y="315216"/>
                  </a:cubicBezTo>
                  <a:lnTo>
                    <a:pt x="51991" y="315216"/>
                  </a:lnTo>
                  <a:cubicBezTo>
                    <a:pt x="45414" y="315216"/>
                    <a:pt x="40081" y="309888"/>
                    <a:pt x="40081" y="303316"/>
                  </a:cubicBezTo>
                  <a:cubicBezTo>
                    <a:pt x="40081" y="296745"/>
                    <a:pt x="45414" y="291506"/>
                    <a:pt x="51991" y="291506"/>
                  </a:cubicBezTo>
                  <a:close/>
                  <a:moveTo>
                    <a:pt x="412608" y="222096"/>
                  </a:moveTo>
                  <a:lnTo>
                    <a:pt x="345491" y="334245"/>
                  </a:lnTo>
                  <a:lnTo>
                    <a:pt x="412608" y="334245"/>
                  </a:lnTo>
                  <a:close/>
                  <a:moveTo>
                    <a:pt x="427651" y="167533"/>
                  </a:moveTo>
                  <a:cubicBezTo>
                    <a:pt x="432814" y="168954"/>
                    <a:pt x="436375" y="173664"/>
                    <a:pt x="436375" y="178996"/>
                  </a:cubicBezTo>
                  <a:lnTo>
                    <a:pt x="436375" y="334245"/>
                  </a:lnTo>
                  <a:lnTo>
                    <a:pt x="469399" y="334245"/>
                  </a:lnTo>
                  <a:cubicBezTo>
                    <a:pt x="475986" y="334245"/>
                    <a:pt x="481327" y="339577"/>
                    <a:pt x="481327" y="346153"/>
                  </a:cubicBezTo>
                  <a:cubicBezTo>
                    <a:pt x="481327" y="352641"/>
                    <a:pt x="475986" y="357973"/>
                    <a:pt x="469399" y="357973"/>
                  </a:cubicBezTo>
                  <a:lnTo>
                    <a:pt x="436375" y="357973"/>
                  </a:lnTo>
                  <a:lnTo>
                    <a:pt x="436375" y="427733"/>
                  </a:lnTo>
                  <a:cubicBezTo>
                    <a:pt x="436375" y="434220"/>
                    <a:pt x="431123" y="439552"/>
                    <a:pt x="424536" y="439552"/>
                  </a:cubicBezTo>
                  <a:cubicBezTo>
                    <a:pt x="417949" y="439552"/>
                    <a:pt x="412608" y="434220"/>
                    <a:pt x="412608" y="427733"/>
                  </a:cubicBezTo>
                  <a:lnTo>
                    <a:pt x="412608" y="357973"/>
                  </a:lnTo>
                  <a:lnTo>
                    <a:pt x="324573" y="357973"/>
                  </a:lnTo>
                  <a:cubicBezTo>
                    <a:pt x="320300" y="357973"/>
                    <a:pt x="316295" y="355662"/>
                    <a:pt x="314158" y="352019"/>
                  </a:cubicBezTo>
                  <a:cubicBezTo>
                    <a:pt x="312111" y="348286"/>
                    <a:pt x="312111" y="343665"/>
                    <a:pt x="314336" y="340022"/>
                  </a:cubicBezTo>
                  <a:lnTo>
                    <a:pt x="414299" y="172953"/>
                  </a:lnTo>
                  <a:cubicBezTo>
                    <a:pt x="417059" y="168332"/>
                    <a:pt x="422489" y="166111"/>
                    <a:pt x="427651" y="167533"/>
                  </a:cubicBezTo>
                  <a:close/>
                  <a:moveTo>
                    <a:pt x="216270" y="167099"/>
                  </a:moveTo>
                  <a:cubicBezTo>
                    <a:pt x="257222" y="167099"/>
                    <a:pt x="290518" y="200333"/>
                    <a:pt x="290518" y="241210"/>
                  </a:cubicBezTo>
                  <a:cubicBezTo>
                    <a:pt x="290518" y="284486"/>
                    <a:pt x="273603" y="325097"/>
                    <a:pt x="242978" y="355754"/>
                  </a:cubicBezTo>
                  <a:lnTo>
                    <a:pt x="182707" y="415825"/>
                  </a:lnTo>
                  <a:lnTo>
                    <a:pt x="278588" y="415825"/>
                  </a:lnTo>
                  <a:cubicBezTo>
                    <a:pt x="285176" y="415825"/>
                    <a:pt x="290518" y="421158"/>
                    <a:pt x="290518" y="427734"/>
                  </a:cubicBezTo>
                  <a:cubicBezTo>
                    <a:pt x="290518" y="434220"/>
                    <a:pt x="285176" y="439552"/>
                    <a:pt x="278588" y="439552"/>
                  </a:cubicBezTo>
                  <a:lnTo>
                    <a:pt x="154040" y="439552"/>
                  </a:lnTo>
                  <a:cubicBezTo>
                    <a:pt x="149232" y="439552"/>
                    <a:pt x="144870" y="436709"/>
                    <a:pt x="143001" y="432265"/>
                  </a:cubicBezTo>
                  <a:cubicBezTo>
                    <a:pt x="141131" y="427822"/>
                    <a:pt x="142199" y="422668"/>
                    <a:pt x="145582" y="419292"/>
                  </a:cubicBezTo>
                  <a:lnTo>
                    <a:pt x="226152" y="338959"/>
                  </a:lnTo>
                  <a:cubicBezTo>
                    <a:pt x="252236" y="312834"/>
                    <a:pt x="266659" y="278088"/>
                    <a:pt x="266659" y="241210"/>
                  </a:cubicBezTo>
                  <a:cubicBezTo>
                    <a:pt x="266659" y="213485"/>
                    <a:pt x="244046" y="190914"/>
                    <a:pt x="216270" y="190914"/>
                  </a:cubicBezTo>
                  <a:cubicBezTo>
                    <a:pt x="188493" y="190914"/>
                    <a:pt x="165880" y="213485"/>
                    <a:pt x="165880" y="241210"/>
                  </a:cubicBezTo>
                  <a:cubicBezTo>
                    <a:pt x="165880" y="247786"/>
                    <a:pt x="160539" y="253029"/>
                    <a:pt x="154040" y="253029"/>
                  </a:cubicBezTo>
                  <a:cubicBezTo>
                    <a:pt x="147452" y="253029"/>
                    <a:pt x="142110" y="247786"/>
                    <a:pt x="142110" y="241210"/>
                  </a:cubicBezTo>
                  <a:cubicBezTo>
                    <a:pt x="142110" y="200333"/>
                    <a:pt x="175406" y="167099"/>
                    <a:pt x="216270" y="167099"/>
                  </a:cubicBezTo>
                  <a:close/>
                  <a:moveTo>
                    <a:pt x="522185" y="165547"/>
                  </a:moveTo>
                  <a:cubicBezTo>
                    <a:pt x="528772" y="165547"/>
                    <a:pt x="534111" y="170871"/>
                    <a:pt x="534111" y="177438"/>
                  </a:cubicBezTo>
                  <a:cubicBezTo>
                    <a:pt x="534111" y="184005"/>
                    <a:pt x="528772" y="189329"/>
                    <a:pt x="522185" y="189329"/>
                  </a:cubicBezTo>
                  <a:cubicBezTo>
                    <a:pt x="515598" y="189329"/>
                    <a:pt x="510259" y="184005"/>
                    <a:pt x="510259" y="177438"/>
                  </a:cubicBezTo>
                  <a:cubicBezTo>
                    <a:pt x="510259" y="170871"/>
                    <a:pt x="515598" y="165547"/>
                    <a:pt x="522185" y="165547"/>
                  </a:cubicBezTo>
                  <a:close/>
                  <a:moveTo>
                    <a:pt x="85420" y="165547"/>
                  </a:moveTo>
                  <a:cubicBezTo>
                    <a:pt x="91987" y="165547"/>
                    <a:pt x="97311" y="170871"/>
                    <a:pt x="97311" y="177438"/>
                  </a:cubicBezTo>
                  <a:cubicBezTo>
                    <a:pt x="97311" y="184005"/>
                    <a:pt x="91987" y="189329"/>
                    <a:pt x="85420" y="189329"/>
                  </a:cubicBezTo>
                  <a:cubicBezTo>
                    <a:pt x="78853" y="189329"/>
                    <a:pt x="73529" y="184005"/>
                    <a:pt x="73529" y="177438"/>
                  </a:cubicBezTo>
                  <a:cubicBezTo>
                    <a:pt x="73529" y="170871"/>
                    <a:pt x="78853" y="165547"/>
                    <a:pt x="85420" y="165547"/>
                  </a:cubicBezTo>
                  <a:close/>
                  <a:moveTo>
                    <a:pt x="429885" y="73388"/>
                  </a:moveTo>
                  <a:cubicBezTo>
                    <a:pt x="436472" y="73388"/>
                    <a:pt x="441811" y="78712"/>
                    <a:pt x="441811" y="85279"/>
                  </a:cubicBezTo>
                  <a:cubicBezTo>
                    <a:pt x="441811" y="91846"/>
                    <a:pt x="436472" y="97170"/>
                    <a:pt x="429885" y="97170"/>
                  </a:cubicBezTo>
                  <a:cubicBezTo>
                    <a:pt x="423298" y="97170"/>
                    <a:pt x="417959" y="91846"/>
                    <a:pt x="417959" y="85279"/>
                  </a:cubicBezTo>
                  <a:cubicBezTo>
                    <a:pt x="417959" y="78712"/>
                    <a:pt x="423298" y="73388"/>
                    <a:pt x="429885" y="73388"/>
                  </a:cubicBezTo>
                  <a:close/>
                  <a:moveTo>
                    <a:pt x="177720" y="73388"/>
                  </a:moveTo>
                  <a:cubicBezTo>
                    <a:pt x="184287" y="73388"/>
                    <a:pt x="189611" y="78712"/>
                    <a:pt x="189611" y="85279"/>
                  </a:cubicBezTo>
                  <a:cubicBezTo>
                    <a:pt x="189611" y="91846"/>
                    <a:pt x="184287" y="97170"/>
                    <a:pt x="177720" y="97170"/>
                  </a:cubicBezTo>
                  <a:cubicBezTo>
                    <a:pt x="171153" y="97170"/>
                    <a:pt x="165829" y="91846"/>
                    <a:pt x="165829" y="85279"/>
                  </a:cubicBezTo>
                  <a:cubicBezTo>
                    <a:pt x="165829" y="78712"/>
                    <a:pt x="171153" y="73388"/>
                    <a:pt x="177720" y="73388"/>
                  </a:cubicBezTo>
                  <a:close/>
                  <a:moveTo>
                    <a:pt x="303775" y="42480"/>
                  </a:moveTo>
                  <a:cubicBezTo>
                    <a:pt x="310366" y="42480"/>
                    <a:pt x="315710" y="47815"/>
                    <a:pt x="315710" y="54396"/>
                  </a:cubicBezTo>
                  <a:lnTo>
                    <a:pt x="315710" y="69869"/>
                  </a:lnTo>
                  <a:cubicBezTo>
                    <a:pt x="315710" y="76449"/>
                    <a:pt x="310366" y="81785"/>
                    <a:pt x="303775" y="81785"/>
                  </a:cubicBezTo>
                  <a:cubicBezTo>
                    <a:pt x="297184" y="81785"/>
                    <a:pt x="291929" y="76449"/>
                    <a:pt x="291929" y="69869"/>
                  </a:cubicBezTo>
                  <a:lnTo>
                    <a:pt x="291929" y="54396"/>
                  </a:lnTo>
                  <a:cubicBezTo>
                    <a:pt x="291929" y="47815"/>
                    <a:pt x="297184" y="42480"/>
                    <a:pt x="303775" y="42480"/>
                  </a:cubicBezTo>
                  <a:close/>
                  <a:moveTo>
                    <a:pt x="303775" y="0"/>
                  </a:moveTo>
                  <a:cubicBezTo>
                    <a:pt x="394204" y="0"/>
                    <a:pt x="479560" y="40347"/>
                    <a:pt x="537058" y="108956"/>
                  </a:cubicBezTo>
                  <a:lnTo>
                    <a:pt x="537058" y="93048"/>
                  </a:lnTo>
                  <a:cubicBezTo>
                    <a:pt x="537058" y="86471"/>
                    <a:pt x="542309" y="81139"/>
                    <a:pt x="548895" y="81139"/>
                  </a:cubicBezTo>
                  <a:cubicBezTo>
                    <a:pt x="555482" y="81139"/>
                    <a:pt x="560822" y="86471"/>
                    <a:pt x="560822" y="93048"/>
                  </a:cubicBezTo>
                  <a:lnTo>
                    <a:pt x="560822" y="138994"/>
                  </a:lnTo>
                  <a:cubicBezTo>
                    <a:pt x="560822" y="145570"/>
                    <a:pt x="555482" y="150903"/>
                    <a:pt x="548895" y="150903"/>
                  </a:cubicBezTo>
                  <a:lnTo>
                    <a:pt x="502880" y="150903"/>
                  </a:lnTo>
                  <a:cubicBezTo>
                    <a:pt x="496293" y="150903"/>
                    <a:pt x="490953" y="145570"/>
                    <a:pt x="490953" y="138994"/>
                  </a:cubicBezTo>
                  <a:cubicBezTo>
                    <a:pt x="490953" y="132417"/>
                    <a:pt x="496293" y="127174"/>
                    <a:pt x="502880" y="127174"/>
                  </a:cubicBezTo>
                  <a:lnTo>
                    <a:pt x="521126" y="127174"/>
                  </a:lnTo>
                  <a:cubicBezTo>
                    <a:pt x="468168" y="62032"/>
                    <a:pt x="388419" y="23728"/>
                    <a:pt x="303775" y="23728"/>
                  </a:cubicBezTo>
                  <a:cubicBezTo>
                    <a:pt x="149440" y="23728"/>
                    <a:pt x="23764" y="149214"/>
                    <a:pt x="23764" y="303316"/>
                  </a:cubicBezTo>
                  <a:cubicBezTo>
                    <a:pt x="23764" y="457508"/>
                    <a:pt x="149440" y="582905"/>
                    <a:pt x="303775" y="582905"/>
                  </a:cubicBezTo>
                  <a:cubicBezTo>
                    <a:pt x="458199" y="582905"/>
                    <a:pt x="583786" y="457508"/>
                    <a:pt x="583786" y="303316"/>
                  </a:cubicBezTo>
                  <a:cubicBezTo>
                    <a:pt x="583786" y="278255"/>
                    <a:pt x="580492" y="253371"/>
                    <a:pt x="573906" y="229376"/>
                  </a:cubicBezTo>
                  <a:cubicBezTo>
                    <a:pt x="572126" y="223066"/>
                    <a:pt x="575864" y="216489"/>
                    <a:pt x="582273" y="214801"/>
                  </a:cubicBezTo>
                  <a:cubicBezTo>
                    <a:pt x="588592" y="213023"/>
                    <a:pt x="595089" y="216756"/>
                    <a:pt x="596869" y="223066"/>
                  </a:cubicBezTo>
                  <a:cubicBezTo>
                    <a:pt x="603990" y="249194"/>
                    <a:pt x="607639" y="276122"/>
                    <a:pt x="607639" y="303316"/>
                  </a:cubicBezTo>
                  <a:cubicBezTo>
                    <a:pt x="607639" y="470572"/>
                    <a:pt x="471283" y="606722"/>
                    <a:pt x="303775" y="606722"/>
                  </a:cubicBezTo>
                  <a:cubicBezTo>
                    <a:pt x="136267" y="606722"/>
                    <a:pt x="0" y="470572"/>
                    <a:pt x="0" y="303316"/>
                  </a:cubicBezTo>
                  <a:cubicBezTo>
                    <a:pt x="0" y="136061"/>
                    <a:pt x="136267" y="0"/>
                    <a:pt x="3037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874607EE-F9AE-4EF1-92A4-B2E059F0E09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1" y="4307697"/>
            <a:ext cx="4760987" cy="25908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E6FE5063-AF09-4853-BEE3-6219A6B8ED8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431013" y="2"/>
            <a:ext cx="4760987" cy="25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0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35EDE5A-DE3F-4AA1-AC06-29FAF6578E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402783" y="2"/>
            <a:ext cx="1799876" cy="9794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C4CF62C-4429-4316-B6F7-83275E05187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" y="6015265"/>
            <a:ext cx="1623078" cy="8832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130" y="238243"/>
            <a:ext cx="451418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chemeClr val="bg1"/>
                </a:solidFill>
                <a:latin typeface="Sarasa Mono CL" pitchFamily="49" charset="-120"/>
                <a:ea typeface="Sarasa Mono CL" pitchFamily="49" charset="-120"/>
              </a:rPr>
              <a:t>BNF </a:t>
            </a:r>
            <a:r>
              <a:rPr lang="zh-CN" altLang="en-US" sz="2400" b="1" dirty="0" smtClean="0">
                <a:solidFill>
                  <a:schemeClr val="bg1"/>
                </a:solidFill>
                <a:latin typeface="Sarasa Mono CL" pitchFamily="49" charset="-120"/>
                <a:ea typeface="Sarasa Mono CL" pitchFamily="49" charset="-120"/>
              </a:rPr>
              <a:t>与 </a:t>
            </a:r>
            <a:r>
              <a:rPr lang="en-US" altLang="zh-CN" sz="2400" b="1" dirty="0" smtClean="0">
                <a:solidFill>
                  <a:schemeClr val="bg1"/>
                </a:solidFill>
                <a:latin typeface="Sarasa Mono CL" pitchFamily="49" charset="-120"/>
                <a:ea typeface="Sarasa Mono CL" pitchFamily="49" charset="-120"/>
              </a:rPr>
              <a:t>Regex </a:t>
            </a:r>
            <a:endParaRPr lang="zh-CN" altLang="en-US" sz="2400" b="1" baseline="-25000" dirty="0" smtClean="0">
              <a:solidFill>
                <a:schemeClr val="bg1"/>
              </a:solidFill>
              <a:latin typeface="Sarasa Mono CL" pitchFamily="49" charset="-120"/>
              <a:ea typeface="Sarasa Mono CL" pitchFamily="49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130" y="4361661"/>
            <a:ext cx="11778343" cy="181588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800" b="1" dirty="0" smtClean="0">
                <a:solidFill>
                  <a:schemeClr val="tx2"/>
                </a:solidFill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Identifier</a:t>
            </a:r>
            <a:r>
              <a:rPr lang="en-US" altLang="zh-CN" sz="2800" dirty="0" smtClean="0">
                <a:solidFill>
                  <a:schemeClr val="tx2"/>
                </a:solidFill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      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::=</a:t>
            </a:r>
            <a:r>
              <a:rPr lang="en-US" altLang="zh-CN" sz="2800" dirty="0" smtClean="0">
                <a:solidFill>
                  <a:schemeClr val="tx2"/>
                </a:solidFill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 </a:t>
            </a:r>
            <a:r>
              <a:rPr lang="en-US" altLang="zh-CN" sz="2800" dirty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[^0-9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][^'()]*\</a:t>
            </a:r>
            <a:r>
              <a:rPr lang="en-US" altLang="zh-CN" sz="2800" dirty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b</a:t>
            </a:r>
          </a:p>
          <a:p>
            <a:r>
              <a:rPr lang="en-US" altLang="zh-CN" sz="2800" b="1" dirty="0" smtClean="0">
                <a:solidFill>
                  <a:schemeClr val="tx2"/>
                </a:solidFill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Number</a:t>
            </a:r>
            <a:r>
              <a:rPr lang="en-US" altLang="zh-CN" sz="2800" dirty="0" smtClean="0">
                <a:solidFill>
                  <a:schemeClr val="tx2"/>
                </a:solidFill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          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::=</a:t>
            </a:r>
            <a:r>
              <a:rPr lang="en-US" altLang="zh-CN" sz="2800" dirty="0" smtClean="0">
                <a:solidFill>
                  <a:schemeClr val="tx2"/>
                </a:solidFill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(\+|-)?</a:t>
            </a:r>
            <a:r>
              <a:rPr lang="en-US" altLang="zh-CN" sz="2800" dirty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(\d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+)</a:t>
            </a:r>
            <a:r>
              <a:rPr lang="en-US" altLang="zh-CN" sz="2800" dirty="0" smtClean="0">
                <a:solidFill>
                  <a:srgbClr val="7030A0"/>
                </a:solidFill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(.\</a:t>
            </a:r>
            <a:r>
              <a:rPr lang="en-US" altLang="zh-CN" sz="2800" dirty="0">
                <a:solidFill>
                  <a:srgbClr val="7030A0"/>
                </a:solidFill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d</a:t>
            </a:r>
            <a:r>
              <a:rPr lang="en-US" altLang="zh-CN" sz="2800" dirty="0" smtClean="0">
                <a:solidFill>
                  <a:srgbClr val="7030A0"/>
                </a:solidFill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+)?</a:t>
            </a:r>
            <a:r>
              <a:rPr lang="en-US" altLang="zh-CN" sz="2800" dirty="0" smtClean="0">
                <a:solidFill>
                  <a:srgbClr val="00B050"/>
                </a:solidFill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([</a:t>
            </a:r>
            <a:r>
              <a:rPr lang="en-US" altLang="zh-CN" sz="2800" dirty="0">
                <a:solidFill>
                  <a:srgbClr val="00B050"/>
                </a:solidFill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eE]((\+|-)?\d</a:t>
            </a:r>
            <a:r>
              <a:rPr lang="en-US" altLang="zh-CN" sz="2800" dirty="0" smtClean="0">
                <a:solidFill>
                  <a:srgbClr val="00B050"/>
                </a:solidFill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+))?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String</a:t>
            </a:r>
            <a:r>
              <a:rPr lang="en-US" altLang="zh-CN" sz="2800" dirty="0" smtClean="0">
                <a:solidFill>
                  <a:srgbClr val="00B050"/>
                </a:solidFill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          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::= 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"[^"\</a:t>
            </a:r>
            <a:r>
              <a:rPr lang="en-US" altLang="zh-CN" sz="2800" dirty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n\f</a:t>
            </a:r>
            <a:r>
              <a:rPr lang="en-US" altLang="zh-CN" sz="2800" dirty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]*"</a:t>
            </a:r>
            <a:endParaRPr lang="en-US" altLang="zh-CN" sz="2800" dirty="0">
              <a:latin typeface="Sarasa Mono CL" pitchFamily="49" charset="-120"/>
              <a:ea typeface="Sarasa Mono CL" pitchFamily="49" charset="-120"/>
              <a:cs typeface="Consolas" pitchFamily="49" charset="0"/>
            </a:endParaRPr>
          </a:p>
          <a:p>
            <a:r>
              <a:rPr lang="en-US" altLang="zh-CN" sz="2800" b="1" dirty="0" smtClean="0">
                <a:solidFill>
                  <a:schemeClr val="tx2"/>
                </a:solidFill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Quote</a:t>
            </a:r>
            <a:r>
              <a:rPr lang="en-US" altLang="zh-CN" sz="2800" dirty="0" smtClean="0">
                <a:solidFill>
                  <a:schemeClr val="tx2"/>
                </a:solidFill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           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::=</a:t>
            </a:r>
            <a:r>
              <a:rPr lang="en-US" altLang="zh-CN" sz="2800" dirty="0" smtClean="0">
                <a:solidFill>
                  <a:schemeClr val="tx2"/>
                </a:solidFill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 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'</a:t>
            </a:r>
            <a:endParaRPr lang="zh-CN" altLang="en-US" sz="2800" dirty="0">
              <a:latin typeface="Sarasa Mono CL" pitchFamily="49" charset="-120"/>
              <a:ea typeface="Sarasa Mono CL" pitchFamily="49" charset="-120"/>
              <a:cs typeface="Consolas" pitchFamily="49" charset="0"/>
            </a:endParaRPr>
          </a:p>
        </p:txBody>
      </p:sp>
      <p:sp>
        <p:nvSpPr>
          <p:cNvPr id="8" name="文本框 2"/>
          <p:cNvSpPr txBox="1"/>
          <p:nvPr/>
        </p:nvSpPr>
        <p:spPr>
          <a:xfrm>
            <a:off x="178130" y="843460"/>
            <a:ext cx="11502190" cy="31085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en-US" altLang="zh-CN" sz="2800" dirty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p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rogram         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  <a:sym typeface="Wingdings" pitchFamily="2" charset="2"/>
              </a:rPr>
              <a:t>--&gt;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 </a:t>
            </a:r>
            <a:r>
              <a:rPr lang="en-US" altLang="zh-CN" sz="2800" i="1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&lt;expression_list&gt;</a:t>
            </a:r>
          </a:p>
          <a:p>
            <a:pPr algn="l"/>
            <a:r>
              <a:rPr lang="en-US" altLang="zh-CN" sz="2800" dirty="0" err="1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e</a:t>
            </a:r>
            <a:r>
              <a:rPr lang="en-US" altLang="zh-CN" sz="2800" dirty="0" err="1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xpression_list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 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--&gt;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 </a:t>
            </a:r>
            <a:r>
              <a:rPr lang="en-US" altLang="zh-CN" sz="2800" i="1" dirty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&lt;expression&gt; &lt;expression_list&gt; 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| </a:t>
            </a:r>
            <a:r>
              <a:rPr lang="en-US" altLang="zh-CN" sz="2800" b="1" dirty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ε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 </a:t>
            </a:r>
            <a:endParaRPr lang="en-US" altLang="zh-CN" sz="2800" dirty="0" smtClean="0">
              <a:latin typeface="Sarasa Mono CL" pitchFamily="49" charset="-120"/>
              <a:ea typeface="Sarasa Mono CL" pitchFamily="49" charset="-120"/>
              <a:cs typeface="Consolas" pitchFamily="49" charset="0"/>
            </a:endParaRPr>
          </a:p>
          <a:p>
            <a:pPr algn="l"/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expression      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--&gt;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 </a:t>
            </a:r>
            <a:r>
              <a:rPr lang="en-US" altLang="zh-CN" sz="2800" b="1" dirty="0" smtClean="0">
                <a:solidFill>
                  <a:schemeClr val="tx2"/>
                </a:solidFill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Identifier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 | </a:t>
            </a:r>
            <a:r>
              <a:rPr lang="en-US" altLang="zh-CN" sz="2800" i="1" dirty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&lt;atom&gt; 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| </a:t>
            </a:r>
            <a:r>
              <a:rPr lang="en-US" altLang="zh-CN" sz="2800" i="1" dirty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&lt;apply&gt;</a:t>
            </a:r>
          </a:p>
          <a:p>
            <a:pPr algn="l"/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apply           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--&gt;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 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(</a:t>
            </a:r>
            <a:r>
              <a:rPr lang="en-US" altLang="zh-CN" sz="2800" i="1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&lt;operator&gt; </a:t>
            </a:r>
            <a:r>
              <a:rPr lang="en-US" altLang="zh-CN" sz="2800" i="1" dirty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&lt;expression_list&gt;</a:t>
            </a:r>
            <a:r>
              <a:rPr lang="en-US" altLang="zh-CN" sz="2800" dirty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operator        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--&gt;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Identifier</a:t>
            </a:r>
            <a:r>
              <a:rPr lang="en-US" altLang="zh-CN" sz="2800" dirty="0" smtClean="0">
                <a:solidFill>
                  <a:schemeClr val="tx2"/>
                </a:solidFill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 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| </a:t>
            </a:r>
            <a:r>
              <a:rPr lang="en-US" altLang="zh-CN" sz="2800" i="1" dirty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&lt;apply&gt; </a:t>
            </a:r>
          </a:p>
          <a:p>
            <a:pPr algn="l"/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atom            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--&gt;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Number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     | </a:t>
            </a:r>
            <a:r>
              <a:rPr lang="en-US" altLang="zh-CN" sz="2800" b="1" dirty="0" smtClean="0">
                <a:solidFill>
                  <a:schemeClr val="tx2"/>
                </a:solidFill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String</a:t>
            </a:r>
            <a:r>
              <a:rPr lang="en-US" altLang="zh-CN" sz="2800" dirty="0" smtClean="0">
                <a:solidFill>
                  <a:schemeClr val="tx2"/>
                </a:solidFill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 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|</a:t>
            </a:r>
            <a:r>
              <a:rPr lang="en-US" altLang="zh-CN" sz="2800" dirty="0" smtClean="0">
                <a:solidFill>
                  <a:schemeClr val="tx2"/>
                </a:solidFill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 </a:t>
            </a:r>
            <a:r>
              <a:rPr lang="en-US" altLang="zh-CN" sz="2800" i="1" dirty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&lt;Quote&gt;</a:t>
            </a:r>
          </a:p>
          <a:p>
            <a:pPr algn="l"/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quote</a:t>
            </a:r>
            <a:r>
              <a:rPr lang="en-US" altLang="zh-CN" sz="2800" dirty="0" smtClean="0">
                <a:solidFill>
                  <a:schemeClr val="tx2"/>
                </a:solidFill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           </a:t>
            </a:r>
            <a:r>
              <a:rPr lang="en-US" altLang="zh-CN" sz="2800" dirty="0" smtClean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--&gt;</a:t>
            </a:r>
            <a:r>
              <a:rPr lang="en-US" altLang="zh-CN" sz="2800" dirty="0" smtClean="0">
                <a:solidFill>
                  <a:schemeClr val="tx2"/>
                </a:solidFill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 </a:t>
            </a:r>
            <a:r>
              <a:rPr lang="en-US" altLang="zh-CN" sz="2800" b="1" dirty="0" smtClean="0">
                <a:solidFill>
                  <a:schemeClr val="tx2"/>
                </a:solidFill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Quote</a:t>
            </a:r>
            <a:r>
              <a:rPr lang="en-US" altLang="zh-CN" sz="2800" dirty="0" smtClean="0">
                <a:solidFill>
                  <a:schemeClr val="tx2"/>
                </a:solidFill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 </a:t>
            </a:r>
            <a:r>
              <a:rPr lang="en-US" altLang="zh-CN" sz="2800" i="1" dirty="0">
                <a:latin typeface="Sarasa Mono CL" pitchFamily="49" charset="-120"/>
                <a:ea typeface="Sarasa Mono CL" pitchFamily="49" charset="-120"/>
                <a:cs typeface="Consolas" pitchFamily="49" charset="0"/>
              </a:rPr>
              <a:t>&lt;expression&gt;</a:t>
            </a:r>
            <a:endParaRPr lang="zh-CN" altLang="en-US" sz="2800" i="1" dirty="0">
              <a:latin typeface="Sarasa Mono CL" pitchFamily="49" charset="-120"/>
              <a:ea typeface="Sarasa Mono CL" pitchFamily="49" charset="-12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420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35EDE5A-DE3F-4AA1-AC06-29FAF6578E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402783" y="2"/>
            <a:ext cx="1799876" cy="9794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C4CF62C-4429-4316-B6F7-83275E05187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" y="6015265"/>
            <a:ext cx="1623078" cy="8832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131" y="238243"/>
            <a:ext cx="4814974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bg1"/>
                </a:solidFill>
              </a:rPr>
              <a:t>语法分析：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BNF</a:t>
            </a:r>
            <a:r>
              <a:rPr lang="zh-CN" altLang="en-US" sz="2400" b="1" dirty="0">
                <a:solidFill>
                  <a:schemeClr val="bg1"/>
                </a:solidFill>
              </a:rPr>
              <a:t>描述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 </a:t>
            </a:r>
            <a:endParaRPr lang="zh-CN" altLang="en-US" sz="2400" b="1" baseline="-25000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131" y="764006"/>
            <a:ext cx="11502190" cy="31085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en-US" altLang="zh-CN" sz="2800" dirty="0">
                <a:latin typeface="Sarasa Mono CL Medium" panose="02000609000000000000" pitchFamily="49" charset="-120"/>
                <a:ea typeface="Sarasa Mono CL Medium" panose="02000609000000000000" pitchFamily="49" charset="-120"/>
              </a:rPr>
              <a:t>p</a:t>
            </a:r>
            <a:r>
              <a:rPr lang="en-US" altLang="zh-CN" sz="2800" dirty="0" smtClean="0">
                <a:latin typeface="Sarasa Mono CL Medium" panose="02000609000000000000" pitchFamily="49" charset="-120"/>
                <a:ea typeface="Sarasa Mono CL Medium" panose="02000609000000000000" pitchFamily="49" charset="-120"/>
              </a:rPr>
              <a:t>rogram         ::= </a:t>
            </a:r>
            <a:r>
              <a:rPr lang="en-US" altLang="zh-CN" sz="2800" i="1" dirty="0" smtClean="0">
                <a:latin typeface="Sarasa Mono CL Light" panose="02000409000000000000" pitchFamily="49" charset="-120"/>
                <a:ea typeface="Sarasa Mono CL Light" panose="02000409000000000000" pitchFamily="49" charset="-120"/>
              </a:rPr>
              <a:t>&lt;expression_list&gt;</a:t>
            </a:r>
          </a:p>
          <a:p>
            <a:pPr algn="l"/>
            <a:r>
              <a:rPr lang="en-US" altLang="zh-CN" sz="2800" dirty="0">
                <a:latin typeface="Sarasa Mono CL Medium" panose="02000609000000000000" pitchFamily="49" charset="-120"/>
                <a:ea typeface="Sarasa Mono CL Medium" panose="02000609000000000000" pitchFamily="49" charset="-120"/>
              </a:rPr>
              <a:t>e</a:t>
            </a:r>
            <a:r>
              <a:rPr lang="en-US" altLang="zh-CN" sz="2800" dirty="0" smtClean="0">
                <a:latin typeface="Sarasa Mono CL Medium" panose="02000609000000000000" pitchFamily="49" charset="-120"/>
                <a:ea typeface="Sarasa Mono CL Medium" panose="02000609000000000000" pitchFamily="49" charset="-120"/>
              </a:rPr>
              <a:t>xpression_list ::= </a:t>
            </a:r>
            <a:r>
              <a:rPr lang="en-US" altLang="zh-CN" sz="2800" i="1" dirty="0">
                <a:latin typeface="Sarasa Mono CL Light" panose="02000409000000000000" pitchFamily="49" charset="-120"/>
                <a:ea typeface="Sarasa Mono CL Light" panose="02000409000000000000" pitchFamily="49" charset="-120"/>
              </a:rPr>
              <a:t>&lt;expression&gt; &lt;expression_list&gt; </a:t>
            </a:r>
            <a:r>
              <a:rPr lang="en-US" altLang="zh-CN" sz="2800" dirty="0" smtClean="0">
                <a:latin typeface="Sarasa Mono CL Medium" panose="02000609000000000000" pitchFamily="49" charset="-120"/>
                <a:ea typeface="Sarasa Mono CL Medium" panose="02000609000000000000" pitchFamily="49" charset="-120"/>
              </a:rPr>
              <a:t>| </a:t>
            </a:r>
            <a:r>
              <a:rPr lang="en-US" altLang="zh-CN" sz="2800" b="1" dirty="0" smtClean="0">
                <a:latin typeface="Sarasa Mono CL Medium" panose="02000609000000000000" pitchFamily="49" charset="-120"/>
                <a:ea typeface="Sarasa Mono CL Medium" panose="02000609000000000000" pitchFamily="49" charset="-120"/>
              </a:rPr>
              <a:t>ε</a:t>
            </a:r>
            <a:r>
              <a:rPr lang="en-US" altLang="zh-CN" sz="2800" dirty="0" smtClean="0">
                <a:latin typeface="Sarasa Mono CL Medium" panose="02000609000000000000" pitchFamily="49" charset="-120"/>
                <a:ea typeface="Sarasa Mono CL Medium" panose="02000609000000000000" pitchFamily="49" charset="-120"/>
              </a:rPr>
              <a:t> </a:t>
            </a:r>
          </a:p>
          <a:p>
            <a:pPr algn="l"/>
            <a:r>
              <a:rPr lang="en-US" altLang="zh-CN" sz="2800" dirty="0" smtClean="0">
                <a:latin typeface="Sarasa Mono CL Medium" panose="02000609000000000000" pitchFamily="49" charset="-120"/>
                <a:ea typeface="Sarasa Mono CL Medium" panose="02000609000000000000" pitchFamily="49" charset="-120"/>
              </a:rPr>
              <a:t>expression      ::= </a:t>
            </a:r>
            <a:r>
              <a:rPr lang="en-US" altLang="zh-CN" sz="2800" dirty="0" smtClean="0">
                <a:solidFill>
                  <a:schemeClr val="tx2"/>
                </a:solidFill>
                <a:latin typeface="Sarasa Mono CL Medium" panose="02000609000000000000" pitchFamily="49" charset="-120"/>
                <a:ea typeface="Sarasa Mono CL Medium" panose="02000609000000000000" pitchFamily="49" charset="-120"/>
              </a:rPr>
              <a:t>Identifier</a:t>
            </a:r>
            <a:r>
              <a:rPr lang="en-US" altLang="zh-CN" sz="2800" dirty="0" smtClean="0">
                <a:latin typeface="Sarasa Mono CL Medium" panose="02000609000000000000" pitchFamily="49" charset="-120"/>
                <a:ea typeface="Sarasa Mono CL Medium" panose="02000609000000000000" pitchFamily="49" charset="-120"/>
              </a:rPr>
              <a:t> | </a:t>
            </a:r>
            <a:r>
              <a:rPr lang="en-US" altLang="zh-CN" sz="2800" i="1" dirty="0">
                <a:latin typeface="Sarasa Mono CL Light" panose="02000409000000000000" pitchFamily="49" charset="-120"/>
                <a:ea typeface="Sarasa Mono CL Light" panose="02000409000000000000" pitchFamily="49" charset="-120"/>
              </a:rPr>
              <a:t>&lt;atom&gt; </a:t>
            </a:r>
            <a:r>
              <a:rPr lang="en-US" altLang="zh-CN" sz="2800" dirty="0" smtClean="0">
                <a:latin typeface="Sarasa Mono CL Medium" panose="02000609000000000000" pitchFamily="49" charset="-120"/>
                <a:ea typeface="Sarasa Mono CL Medium" panose="02000609000000000000" pitchFamily="49" charset="-120"/>
              </a:rPr>
              <a:t>| </a:t>
            </a:r>
            <a:r>
              <a:rPr lang="en-US" altLang="zh-CN" sz="2800" i="1" dirty="0">
                <a:latin typeface="Sarasa Mono CL Light" panose="02000409000000000000" pitchFamily="49" charset="-120"/>
                <a:ea typeface="Sarasa Mono CL Light" panose="02000409000000000000" pitchFamily="49" charset="-120"/>
              </a:rPr>
              <a:t>&lt;apply&gt;</a:t>
            </a:r>
          </a:p>
          <a:p>
            <a:pPr algn="l"/>
            <a:r>
              <a:rPr lang="en-US" altLang="zh-CN" sz="2800" dirty="0" smtClean="0">
                <a:latin typeface="Sarasa Mono CL Medium" panose="02000609000000000000" pitchFamily="49" charset="-120"/>
                <a:ea typeface="Sarasa Mono CL Medium" panose="02000609000000000000" pitchFamily="49" charset="-120"/>
              </a:rPr>
              <a:t>apply           ::= (</a:t>
            </a:r>
            <a:r>
              <a:rPr lang="en-US" altLang="zh-CN" sz="2800" i="1" dirty="0" smtClean="0">
                <a:latin typeface="Sarasa Mono CL Light" panose="02000409000000000000" pitchFamily="49" charset="-120"/>
                <a:ea typeface="Sarasa Mono CL Light" panose="02000409000000000000" pitchFamily="49" charset="-120"/>
              </a:rPr>
              <a:t>&lt;operator&gt; </a:t>
            </a:r>
            <a:r>
              <a:rPr lang="en-US" altLang="zh-CN" sz="2800" i="1" dirty="0">
                <a:latin typeface="Sarasa Mono CL Light" panose="02000409000000000000" pitchFamily="49" charset="-120"/>
                <a:ea typeface="Sarasa Mono CL Light" panose="02000409000000000000" pitchFamily="49" charset="-120"/>
              </a:rPr>
              <a:t>&lt;expression_list&gt;</a:t>
            </a:r>
            <a:r>
              <a:rPr lang="en-US" altLang="zh-CN" sz="2800" dirty="0">
                <a:latin typeface="Sarasa Mono CL Medium" panose="02000609000000000000" pitchFamily="49" charset="-120"/>
                <a:ea typeface="Sarasa Mono CL Medium" panose="02000609000000000000" pitchFamily="49" charset="-120"/>
              </a:rPr>
              <a:t>)</a:t>
            </a:r>
          </a:p>
          <a:p>
            <a:pPr algn="l"/>
            <a:r>
              <a:rPr lang="en-US" altLang="zh-CN" sz="2800" dirty="0" smtClean="0">
                <a:latin typeface="Sarasa Mono CL Medium" panose="02000609000000000000" pitchFamily="49" charset="-120"/>
                <a:ea typeface="Sarasa Mono CL Medium" panose="02000609000000000000" pitchFamily="49" charset="-120"/>
              </a:rPr>
              <a:t>operator        ::= </a:t>
            </a:r>
            <a:r>
              <a:rPr lang="en-US" altLang="zh-CN" sz="2800" dirty="0">
                <a:solidFill>
                  <a:schemeClr val="tx2"/>
                </a:solidFill>
                <a:latin typeface="Sarasa Mono CL Medium" panose="02000609000000000000" pitchFamily="49" charset="-120"/>
                <a:ea typeface="Sarasa Mono CL Medium" panose="02000609000000000000" pitchFamily="49" charset="-120"/>
              </a:rPr>
              <a:t>Identifier</a:t>
            </a:r>
            <a:r>
              <a:rPr lang="en-US" altLang="zh-CN" sz="2800" dirty="0" smtClean="0">
                <a:latin typeface="Sarasa Mono CL Medium" panose="02000609000000000000" pitchFamily="49" charset="-120"/>
                <a:ea typeface="Sarasa Mono CL Medium" panose="02000609000000000000" pitchFamily="49" charset="-120"/>
              </a:rPr>
              <a:t> | </a:t>
            </a:r>
            <a:r>
              <a:rPr lang="en-US" altLang="zh-CN" sz="2800" i="1" dirty="0">
                <a:latin typeface="Sarasa Mono CL Light" panose="02000409000000000000" pitchFamily="49" charset="-120"/>
                <a:ea typeface="Sarasa Mono CL Light" panose="02000409000000000000" pitchFamily="49" charset="-120"/>
              </a:rPr>
              <a:t>&lt;apply&gt; </a:t>
            </a:r>
          </a:p>
          <a:p>
            <a:pPr algn="l"/>
            <a:r>
              <a:rPr lang="en-US" altLang="zh-CN" sz="2800" dirty="0" smtClean="0">
                <a:latin typeface="Sarasa Mono CL Medium" panose="02000609000000000000" pitchFamily="49" charset="-120"/>
                <a:ea typeface="Sarasa Mono CL Medium" panose="02000609000000000000" pitchFamily="49" charset="-120"/>
              </a:rPr>
              <a:t>atom            ::= </a:t>
            </a:r>
            <a:r>
              <a:rPr lang="en-US" altLang="zh-CN" sz="2800" dirty="0">
                <a:solidFill>
                  <a:schemeClr val="tx2"/>
                </a:solidFill>
                <a:latin typeface="Sarasa Mono CL Medium" panose="02000609000000000000" pitchFamily="49" charset="-120"/>
                <a:ea typeface="Sarasa Mono CL Medium" panose="02000609000000000000" pitchFamily="49" charset="-120"/>
              </a:rPr>
              <a:t>Number</a:t>
            </a:r>
            <a:r>
              <a:rPr lang="en-US" altLang="zh-CN" sz="2800" dirty="0" smtClean="0">
                <a:latin typeface="Sarasa Mono CL Medium" panose="02000609000000000000" pitchFamily="49" charset="-120"/>
                <a:ea typeface="Sarasa Mono CL Medium" panose="02000609000000000000" pitchFamily="49" charset="-120"/>
              </a:rPr>
              <a:t> | </a:t>
            </a:r>
            <a:r>
              <a:rPr lang="en-US" altLang="zh-CN" sz="2800" dirty="0" smtClean="0">
                <a:solidFill>
                  <a:schemeClr val="tx2"/>
                </a:solidFill>
                <a:latin typeface="Sarasa Mono CL Medium" panose="02000609000000000000" pitchFamily="49" charset="-120"/>
                <a:ea typeface="Sarasa Mono CL Medium" panose="02000609000000000000" pitchFamily="49" charset="-120"/>
              </a:rPr>
              <a:t>String </a:t>
            </a:r>
            <a:r>
              <a:rPr lang="en-US" altLang="zh-CN" sz="2800" dirty="0" smtClean="0">
                <a:latin typeface="Sarasa Mono CL Medium" panose="02000609000000000000" pitchFamily="49" charset="-120"/>
                <a:ea typeface="Sarasa Mono CL Medium" panose="02000609000000000000" pitchFamily="49" charset="-120"/>
              </a:rPr>
              <a:t>|</a:t>
            </a:r>
            <a:r>
              <a:rPr lang="en-US" altLang="zh-CN" sz="2800" dirty="0" smtClean="0">
                <a:solidFill>
                  <a:schemeClr val="tx2"/>
                </a:solidFill>
                <a:latin typeface="Sarasa Mono CL Medium" panose="02000609000000000000" pitchFamily="49" charset="-120"/>
                <a:ea typeface="Sarasa Mono CL Medium" panose="02000609000000000000" pitchFamily="49" charset="-120"/>
              </a:rPr>
              <a:t> </a:t>
            </a:r>
            <a:r>
              <a:rPr lang="en-US" altLang="zh-CN" sz="2800" i="1" dirty="0">
                <a:latin typeface="Sarasa Mono CL Light" panose="02000409000000000000" pitchFamily="49" charset="-120"/>
                <a:ea typeface="Sarasa Mono CL Light" panose="02000409000000000000" pitchFamily="49" charset="-120"/>
              </a:rPr>
              <a:t>&lt;Quote&gt;</a:t>
            </a:r>
          </a:p>
          <a:p>
            <a:pPr algn="l"/>
            <a:r>
              <a:rPr lang="en-US" altLang="zh-CN" sz="2800" dirty="0" smtClean="0">
                <a:latin typeface="Sarasa Mono CL Medium" panose="02000609000000000000" pitchFamily="49" charset="-120"/>
                <a:ea typeface="Sarasa Mono CL Medium" panose="02000609000000000000" pitchFamily="49" charset="-120"/>
              </a:rPr>
              <a:t>quote</a:t>
            </a:r>
            <a:r>
              <a:rPr lang="en-US" altLang="zh-CN" sz="2800" dirty="0" smtClean="0">
                <a:solidFill>
                  <a:schemeClr val="tx2"/>
                </a:solidFill>
                <a:latin typeface="Sarasa Mono CL Medium" panose="02000609000000000000" pitchFamily="49" charset="-120"/>
                <a:ea typeface="Sarasa Mono CL Medium" panose="02000609000000000000" pitchFamily="49" charset="-120"/>
              </a:rPr>
              <a:t>           </a:t>
            </a:r>
            <a:r>
              <a:rPr lang="en-US" altLang="zh-CN" sz="2800" dirty="0">
                <a:latin typeface="Sarasa Mono CL Medium" panose="02000609000000000000" pitchFamily="49" charset="-120"/>
                <a:ea typeface="Sarasa Mono CL Medium" panose="02000609000000000000" pitchFamily="49" charset="-120"/>
              </a:rPr>
              <a:t>::=</a:t>
            </a:r>
            <a:r>
              <a:rPr lang="en-US" altLang="zh-CN" sz="2800" dirty="0" smtClean="0">
                <a:solidFill>
                  <a:schemeClr val="tx2"/>
                </a:solidFill>
                <a:latin typeface="Sarasa Mono CL Medium" panose="02000609000000000000" pitchFamily="49" charset="-120"/>
                <a:ea typeface="Sarasa Mono CL Medium" panose="02000609000000000000" pitchFamily="49" charset="-120"/>
              </a:rPr>
              <a:t> Quote </a:t>
            </a:r>
            <a:r>
              <a:rPr lang="en-US" altLang="zh-CN" sz="2800" i="1" dirty="0">
                <a:latin typeface="Sarasa Mono CL Light" panose="02000409000000000000" pitchFamily="49" charset="-120"/>
                <a:ea typeface="Sarasa Mono CL Light" panose="02000409000000000000" pitchFamily="49" charset="-120"/>
              </a:rPr>
              <a:t>&lt;expression&gt;</a:t>
            </a:r>
            <a:endParaRPr lang="zh-CN" altLang="en-US" sz="2800" i="1" dirty="0">
              <a:latin typeface="Sarasa Mono CL Light" panose="02000409000000000000" pitchFamily="49" charset="-120"/>
              <a:ea typeface="Sarasa Mono CL Light" panose="020004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06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35EDE5A-DE3F-4AA1-AC06-29FAF6578E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402783" y="2"/>
            <a:ext cx="1799876" cy="9794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C4CF62C-4429-4316-B6F7-83275E05187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" y="6015265"/>
            <a:ext cx="1623078" cy="8832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16281"/>
            <a:ext cx="8906494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课堂任务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：</a:t>
            </a:r>
            <a:r>
              <a:rPr lang="zh-CN" altLang="zh-CN" sz="2000" b="1" dirty="0" smtClean="0">
                <a:latin typeface="+mn-ea"/>
              </a:rPr>
              <a:t>双曲线</a:t>
            </a:r>
            <a:r>
              <a:rPr lang="zh-CN" altLang="zh-CN" sz="2000" b="1" dirty="0">
                <a:latin typeface="+mn-ea"/>
              </a:rPr>
              <a:t>型</a:t>
            </a:r>
            <a:r>
              <a:rPr lang="en-US" altLang="zh-CN" sz="2000" b="1" dirty="0">
                <a:latin typeface="+mn-ea"/>
              </a:rPr>
              <a:t>——Kw</a:t>
            </a:r>
            <a:r>
              <a:rPr lang="zh-CN" altLang="zh-CN" sz="2000" b="1" dirty="0">
                <a:latin typeface="+mn-ea"/>
              </a:rPr>
              <a:t>与某些</a:t>
            </a:r>
            <a:r>
              <a:rPr lang="en-US" altLang="zh-CN" sz="2000" b="1" dirty="0">
                <a:latin typeface="+mn-ea"/>
              </a:rPr>
              <a:t>Ksp</a:t>
            </a:r>
            <a:r>
              <a:rPr lang="zh-CN" altLang="zh-CN" sz="2000" b="1" dirty="0">
                <a:latin typeface="+mn-ea"/>
              </a:rPr>
              <a:t>曲线 </a:t>
            </a:r>
            <a:r>
              <a:rPr lang="en-US" altLang="zh-CN" sz="2000" b="1" dirty="0">
                <a:latin typeface="+mn-ea"/>
              </a:rPr>
              <a:t>[</a:t>
            </a:r>
            <a:r>
              <a:rPr lang="zh-CN" altLang="zh-CN" sz="2000" b="1" dirty="0">
                <a:latin typeface="+mn-ea"/>
              </a:rPr>
              <a:t>函数关系： </a:t>
            </a:r>
            <a:r>
              <a:rPr lang="en-US" altLang="zh-CN" sz="2000" b="1" i="1" dirty="0">
                <a:latin typeface="+mn-ea"/>
              </a:rPr>
              <a:t>K</a:t>
            </a:r>
            <a:r>
              <a:rPr lang="zh-CN" altLang="zh-CN" sz="2000" b="1" dirty="0">
                <a:latin typeface="+mn-ea"/>
              </a:rPr>
              <a:t>＝</a:t>
            </a:r>
            <a:r>
              <a:rPr lang="en-US" altLang="zh-CN" sz="2000" b="1" i="1" dirty="0">
                <a:latin typeface="+mn-ea"/>
              </a:rPr>
              <a:t>c</a:t>
            </a:r>
            <a:r>
              <a:rPr lang="en-US" altLang="zh-CN" sz="2000" b="1" dirty="0">
                <a:latin typeface="+mn-ea"/>
              </a:rPr>
              <a:t>(X</a:t>
            </a:r>
            <a:r>
              <a:rPr lang="zh-CN" altLang="zh-CN" sz="2000" b="1" baseline="30000" dirty="0">
                <a:latin typeface="+mn-ea"/>
              </a:rPr>
              <a:t>＋</a:t>
            </a:r>
            <a:r>
              <a:rPr lang="en-US" altLang="zh-CN" sz="2000" b="1" dirty="0">
                <a:latin typeface="+mn-ea"/>
              </a:rPr>
              <a:t>)·</a:t>
            </a:r>
            <a:r>
              <a:rPr lang="en-US" altLang="zh-CN" sz="2000" b="1" i="1" dirty="0">
                <a:latin typeface="+mn-ea"/>
              </a:rPr>
              <a:t>c</a:t>
            </a:r>
            <a:r>
              <a:rPr lang="en-US" altLang="zh-CN" sz="2000" b="1" dirty="0">
                <a:latin typeface="+mn-ea"/>
              </a:rPr>
              <a:t>(Y</a:t>
            </a:r>
            <a:r>
              <a:rPr lang="zh-CN" altLang="zh-CN" sz="2000" b="1" baseline="30000" dirty="0">
                <a:latin typeface="+mn-ea"/>
              </a:rPr>
              <a:t>－</a:t>
            </a:r>
            <a:r>
              <a:rPr lang="en-US" altLang="zh-CN" sz="2000" b="1" dirty="0">
                <a:latin typeface="+mn-ea"/>
              </a:rPr>
              <a:t>)]</a:t>
            </a:r>
            <a:endParaRPr lang="zh-CN" altLang="en-US" sz="2000" dirty="0" smtClean="0">
              <a:latin typeface="+mn-ea"/>
            </a:endParaRPr>
          </a:p>
        </p:txBody>
      </p:sp>
      <p:pic>
        <p:nvPicPr>
          <p:cNvPr id="8" name="图片 7" descr="A118.TIF"/>
          <p:cNvPicPr/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24" y="1616045"/>
            <a:ext cx="3630162" cy="2433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A119.TIF"/>
          <p:cNvPicPr/>
          <p:nvPr/>
        </p:nvPicPr>
        <p:blipFill>
          <a:blip r:embed="rId5" r:link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931" y="1616045"/>
            <a:ext cx="3226852" cy="24334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394810"/>
              </p:ext>
            </p:extLst>
          </p:nvPr>
        </p:nvGraphicFramePr>
        <p:xfrm>
          <a:off x="273132" y="792010"/>
          <a:ext cx="11578441" cy="572338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84520"/>
                <a:gridCol w="6293921"/>
              </a:tblGrid>
              <a:tr h="8579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不同温度下水溶液中</a:t>
                      </a: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c(H</a:t>
                      </a:r>
                      <a:r>
                        <a:rPr lang="zh-CN" sz="1800" b="1" kern="100" baseline="30000" dirty="0"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与</a:t>
                      </a: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c(OH</a:t>
                      </a:r>
                      <a:r>
                        <a:rPr lang="zh-CN" sz="1800" b="1" kern="100" baseline="30000" dirty="0">
                          <a:effectLst/>
                          <a:latin typeface="+mn-ea"/>
                          <a:ea typeface="+mn-ea"/>
                        </a:rPr>
                        <a:t>－</a:t>
                      </a: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的变化曲线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常温下，</a:t>
                      </a: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CaSO</a:t>
                      </a:r>
                      <a:r>
                        <a:rPr lang="en-US" sz="1800" b="1" kern="100" baseline="-25000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在水中的沉淀溶解平衡</a:t>
                      </a:r>
                      <a:r>
                        <a:rPr lang="zh-CN" sz="1800" b="1" kern="100" dirty="0" smtClean="0">
                          <a:effectLst/>
                          <a:latin typeface="+mn-ea"/>
                          <a:ea typeface="+mn-ea"/>
                        </a:rPr>
                        <a:t>曲线</a:t>
                      </a:r>
                      <a:r>
                        <a:rPr lang="en-US" sz="1800" b="1" kern="100" dirty="0" smtClean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K</a:t>
                      </a:r>
                      <a:r>
                        <a:rPr lang="en-US" sz="1800" b="1" kern="100" baseline="-25000" dirty="0">
                          <a:effectLst/>
                          <a:latin typeface="+mn-ea"/>
                          <a:ea typeface="+mn-ea"/>
                        </a:rPr>
                        <a:t>sp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9×10</a:t>
                      </a:r>
                      <a:r>
                        <a:rPr lang="zh-CN" sz="1800" b="1" kern="100" baseline="30000" dirty="0">
                          <a:effectLst/>
                          <a:latin typeface="+mn-ea"/>
                          <a:ea typeface="+mn-ea"/>
                        </a:rPr>
                        <a:t>－</a:t>
                      </a:r>
                      <a:r>
                        <a:rPr lang="en-US" sz="1800" b="1" kern="100" baseline="30000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Courier New"/>
                      </a:endParaRPr>
                    </a:p>
                  </a:txBody>
                  <a:tcPr marL="68580" marR="68580" marT="0" marB="0" anchor="ctr"/>
                </a:tc>
              </a:tr>
              <a:tr h="24396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+mn-ea"/>
                        <a:ea typeface="+mn-ea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+mn-ea"/>
                        <a:ea typeface="+mn-ea"/>
                        <a:cs typeface="Courier New"/>
                      </a:endParaRPr>
                    </a:p>
                  </a:txBody>
                  <a:tcPr marL="68580" marR="68580" marT="0" marB="0" anchor="ctr"/>
                </a:tc>
              </a:tr>
              <a:tr h="16258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(1)A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B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三点均为中性，温度依次升高，</a:t>
                      </a: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K</a:t>
                      </a:r>
                      <a:r>
                        <a:rPr lang="en-US" sz="1800" b="1" kern="100" baseline="-25000" dirty="0">
                          <a:effectLst/>
                          <a:latin typeface="+mn-ea"/>
                          <a:ea typeface="+mn-ea"/>
                        </a:rPr>
                        <a:t>W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依次增大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(2)D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点为酸性溶液，</a:t>
                      </a: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点为碱性溶液</a:t>
                      </a:r>
                      <a:r>
                        <a:rPr lang="zh-CN" sz="1800" b="1" kern="100" dirty="0" smtClean="0">
                          <a:effectLst/>
                          <a:latin typeface="+mn-ea"/>
                          <a:ea typeface="+mn-ea"/>
                        </a:rPr>
                        <a:t>，</a:t>
                      </a:r>
                      <a:endParaRPr lang="en-US" altLang="zh-CN" sz="1800" b="1" kern="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+mn-ea"/>
                          <a:ea typeface="+mn-ea"/>
                        </a:rPr>
                        <a:t>K</a:t>
                      </a:r>
                      <a:r>
                        <a:rPr lang="en-US" sz="1800" b="1" kern="100" baseline="-25000" dirty="0" smtClean="0">
                          <a:effectLst/>
                          <a:latin typeface="+mn-ea"/>
                          <a:ea typeface="+mn-ea"/>
                        </a:rPr>
                        <a:t>W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1×10</a:t>
                      </a:r>
                      <a:r>
                        <a:rPr lang="zh-CN" sz="1800" b="1" kern="100" baseline="30000" dirty="0">
                          <a:effectLst/>
                          <a:latin typeface="+mn-ea"/>
                          <a:ea typeface="+mn-ea"/>
                        </a:rPr>
                        <a:t>－</a:t>
                      </a:r>
                      <a:r>
                        <a:rPr lang="en-US" sz="1800" b="1" kern="100" baseline="30000" dirty="0"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(3)AB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直线的左上方均为碱性溶液，任意一点：</a:t>
                      </a: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c(H</a:t>
                      </a:r>
                      <a:r>
                        <a:rPr lang="zh-CN" sz="1800" b="1" kern="100" baseline="30000" dirty="0"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＜</a:t>
                      </a: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c(OH</a:t>
                      </a:r>
                      <a:r>
                        <a:rPr lang="zh-CN" sz="1800" b="1" kern="100" baseline="30000" dirty="0">
                          <a:effectLst/>
                          <a:latin typeface="+mn-ea"/>
                          <a:ea typeface="+mn-ea"/>
                        </a:rPr>
                        <a:t>－</a:t>
                      </a: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(1)a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点在曲线上，</a:t>
                      </a:r>
                      <a:r>
                        <a:rPr lang="en-US" sz="1800" b="1" kern="100" dirty="0" err="1">
                          <a:effectLst/>
                          <a:latin typeface="+mn-ea"/>
                          <a:ea typeface="+mn-ea"/>
                        </a:rPr>
                        <a:t>a→c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的变化为增大</a:t>
                      </a:r>
                      <a:r>
                        <a:rPr lang="en-US" sz="1800" b="1" kern="100" dirty="0" smtClean="0">
                          <a:effectLst/>
                          <a:latin typeface="+mn-ea"/>
                          <a:ea typeface="+mn-ea"/>
                        </a:rPr>
                        <a:t>c(SO</a:t>
                      </a:r>
                      <a:r>
                        <a:rPr lang="en-US" sz="1800" b="1" kern="100" baseline="-25000" dirty="0" smtClean="0"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en-US" sz="1800" b="1" kern="100" baseline="30000" dirty="0" smtClean="0">
                          <a:effectLst/>
                          <a:latin typeface="+mn-ea"/>
                          <a:ea typeface="+mn-ea"/>
                        </a:rPr>
                        <a:t>2-</a:t>
                      </a:r>
                      <a:r>
                        <a:rPr lang="en-US" sz="1800" b="1" kern="1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，如加入</a:t>
                      </a: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Na</a:t>
                      </a:r>
                      <a:r>
                        <a:rPr lang="en-US" sz="1800" b="1" kern="100" baseline="-2500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SO</a:t>
                      </a:r>
                      <a:r>
                        <a:rPr lang="en-US" sz="1800" b="1" kern="100" baseline="-25000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固体，但</a:t>
                      </a: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K</a:t>
                      </a:r>
                      <a:r>
                        <a:rPr lang="en-US" sz="1800" b="1" kern="100" baseline="-25000" dirty="0">
                          <a:effectLst/>
                          <a:latin typeface="+mn-ea"/>
                          <a:ea typeface="+mn-ea"/>
                        </a:rPr>
                        <a:t>sp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不变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(2)b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点在曲线的上方，</a:t>
                      </a: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sz="1800" b="1" kern="100" baseline="-25000" dirty="0"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＞</a:t>
                      </a: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K</a:t>
                      </a:r>
                      <a:r>
                        <a:rPr lang="en-US" sz="1800" b="1" kern="100" baseline="-25000" dirty="0">
                          <a:effectLst/>
                          <a:latin typeface="+mn-ea"/>
                          <a:ea typeface="+mn-ea"/>
                        </a:rPr>
                        <a:t>sp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，将会有沉淀生成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(3)d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点在曲线的下方，</a:t>
                      </a: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sz="1800" b="1" kern="100" baseline="-25000" dirty="0"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＜</a:t>
                      </a: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K</a:t>
                      </a:r>
                      <a:r>
                        <a:rPr lang="en-US" sz="1800" b="1" kern="100" baseline="-25000" dirty="0">
                          <a:effectLst/>
                          <a:latin typeface="+mn-ea"/>
                          <a:ea typeface="+mn-ea"/>
                        </a:rPr>
                        <a:t>sp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，则为不饱和溶液，还能继续溶解</a:t>
                      </a: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CaSO</a:t>
                      </a:r>
                      <a:r>
                        <a:rPr lang="en-US" sz="1800" b="1" kern="100" baseline="-25000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Courier New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872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128" y="813009"/>
            <a:ext cx="11578441" cy="489364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+mn-ea"/>
              </a:rPr>
              <a:t>1.(2019·</a:t>
            </a:r>
            <a:r>
              <a:rPr lang="zh-CN" altLang="zh-CN" sz="2400" b="1" dirty="0">
                <a:latin typeface="+mn-ea"/>
              </a:rPr>
              <a:t>全国卷</a:t>
            </a:r>
            <a:r>
              <a:rPr lang="en-US" altLang="zh-CN" sz="2400" b="1" dirty="0">
                <a:latin typeface="+mn-ea"/>
              </a:rPr>
              <a:t>Ⅱ)</a:t>
            </a:r>
            <a:r>
              <a:rPr lang="zh-CN" altLang="zh-CN" sz="2400" b="1" dirty="0">
                <a:latin typeface="+mn-ea"/>
              </a:rPr>
              <a:t>绚丽多彩的无机颜料的应用曾创造了古代绘画和彩陶的辉煌。硫化镉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en-US" altLang="zh-CN" sz="2400" b="1" dirty="0" err="1">
                <a:latin typeface="+mn-ea"/>
              </a:rPr>
              <a:t>CdS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zh-CN" sz="2400" b="1" dirty="0">
                <a:latin typeface="+mn-ea"/>
              </a:rPr>
              <a:t>是一种难溶于水的黄色颜料，其在水中的沉淀溶解平衡曲线如图所示。下列说法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错误</a:t>
            </a:r>
            <a:r>
              <a:rPr lang="zh-CN" altLang="zh-CN" sz="2400" b="1" dirty="0">
                <a:latin typeface="+mn-ea"/>
              </a:rPr>
              <a:t>的是（</a:t>
            </a:r>
            <a:r>
              <a:rPr lang="en-US" altLang="zh-CN" sz="2400" b="1" dirty="0">
                <a:latin typeface="+mn-ea"/>
              </a:rPr>
              <a:t>   </a:t>
            </a:r>
            <a:r>
              <a:rPr lang="en-US" altLang="zh-CN" sz="2400" b="1" dirty="0" smtClean="0">
                <a:latin typeface="+mn-ea"/>
              </a:rPr>
              <a:t>   </a:t>
            </a:r>
            <a:r>
              <a:rPr lang="zh-CN" altLang="zh-CN" sz="2400" b="1" dirty="0" smtClean="0">
                <a:latin typeface="+mn-ea"/>
              </a:rPr>
              <a:t>）</a:t>
            </a:r>
            <a:endParaRPr lang="en-US" altLang="zh-CN" sz="2400" b="1" dirty="0" smtClean="0">
              <a:latin typeface="+mn-ea"/>
            </a:endParaRPr>
          </a:p>
          <a:p>
            <a:endParaRPr lang="zh-CN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A</a:t>
            </a:r>
            <a:r>
              <a:rPr lang="zh-CN" altLang="zh-CN" sz="2400" b="1" dirty="0">
                <a:latin typeface="+mn-ea"/>
              </a:rPr>
              <a:t>．图中</a:t>
            </a:r>
            <a:r>
              <a:rPr lang="en-US" altLang="zh-CN" sz="2400" b="1" i="1" dirty="0">
                <a:latin typeface="+mn-ea"/>
              </a:rPr>
              <a:t>a</a:t>
            </a:r>
            <a:r>
              <a:rPr lang="zh-CN" altLang="zh-CN" sz="2400" b="1" dirty="0">
                <a:latin typeface="+mn-ea"/>
              </a:rPr>
              <a:t>和</a:t>
            </a:r>
            <a:r>
              <a:rPr lang="en-US" altLang="zh-CN" sz="2400" b="1" i="1" dirty="0">
                <a:latin typeface="+mn-ea"/>
              </a:rPr>
              <a:t>b</a:t>
            </a:r>
            <a:r>
              <a:rPr lang="zh-CN" altLang="zh-CN" sz="2400" b="1" dirty="0">
                <a:latin typeface="+mn-ea"/>
              </a:rPr>
              <a:t>分别为</a:t>
            </a:r>
            <a:r>
              <a:rPr lang="en-US" altLang="zh-CN" sz="2400" b="1" i="1" dirty="0">
                <a:latin typeface="+mn-ea"/>
              </a:rPr>
              <a:t>T</a:t>
            </a:r>
            <a:r>
              <a:rPr lang="en-US" altLang="zh-CN" sz="2400" b="1" baseline="-25000" dirty="0">
                <a:latin typeface="+mn-ea"/>
              </a:rPr>
              <a:t>1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en-US" altLang="zh-CN" sz="2400" b="1" i="1" dirty="0">
                <a:latin typeface="+mn-ea"/>
              </a:rPr>
              <a:t>T</a:t>
            </a:r>
            <a:r>
              <a:rPr lang="en-US" altLang="zh-CN" sz="2400" b="1" baseline="-25000" dirty="0">
                <a:latin typeface="+mn-ea"/>
              </a:rPr>
              <a:t>2</a:t>
            </a:r>
            <a:r>
              <a:rPr lang="zh-CN" altLang="zh-CN" sz="2400" b="1" dirty="0">
                <a:latin typeface="+mn-ea"/>
              </a:rPr>
              <a:t>温度</a:t>
            </a:r>
            <a:r>
              <a:rPr lang="zh-CN" altLang="zh-CN" sz="2400" b="1" dirty="0" smtClean="0">
                <a:latin typeface="+mn-ea"/>
              </a:rPr>
              <a:t>下</a:t>
            </a:r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 err="1" smtClean="0">
                <a:latin typeface="+mn-ea"/>
              </a:rPr>
              <a:t>CdS</a:t>
            </a:r>
            <a:r>
              <a:rPr lang="zh-CN" altLang="zh-CN" sz="2400" b="1" dirty="0">
                <a:latin typeface="+mn-ea"/>
              </a:rPr>
              <a:t>在水中的溶解度</a:t>
            </a:r>
          </a:p>
          <a:p>
            <a:r>
              <a:rPr lang="en-US" altLang="zh-CN" sz="2400" b="1" dirty="0">
                <a:latin typeface="+mn-ea"/>
              </a:rPr>
              <a:t>B</a:t>
            </a:r>
            <a:r>
              <a:rPr lang="zh-CN" altLang="zh-CN" sz="2400" b="1" dirty="0">
                <a:latin typeface="+mn-ea"/>
              </a:rPr>
              <a:t>．图中各点对应的</a:t>
            </a:r>
            <a:r>
              <a:rPr lang="en-US" altLang="zh-CN" sz="2400" b="1" i="1" dirty="0">
                <a:latin typeface="+mn-ea"/>
              </a:rPr>
              <a:t>K</a:t>
            </a:r>
            <a:r>
              <a:rPr lang="en-US" altLang="zh-CN" sz="2400" b="1" baseline="-25000" dirty="0">
                <a:latin typeface="+mn-ea"/>
              </a:rPr>
              <a:t>sp</a:t>
            </a:r>
            <a:r>
              <a:rPr lang="zh-CN" altLang="zh-CN" sz="2400" b="1" dirty="0">
                <a:latin typeface="+mn-ea"/>
              </a:rPr>
              <a:t>的关系为</a:t>
            </a:r>
            <a:r>
              <a:rPr lang="zh-CN" altLang="zh-CN" sz="2400" b="1" dirty="0" smtClean="0">
                <a:latin typeface="+mn-ea"/>
              </a:rPr>
              <a:t>：</a:t>
            </a:r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i="1" dirty="0" smtClean="0">
                <a:latin typeface="+mn-ea"/>
              </a:rPr>
              <a:t>K</a:t>
            </a:r>
            <a:r>
              <a:rPr lang="en-US" altLang="zh-CN" sz="2400" b="1" baseline="-25000" dirty="0" smtClean="0">
                <a:latin typeface="+mn-ea"/>
              </a:rPr>
              <a:t>sp</a:t>
            </a:r>
            <a:r>
              <a:rPr lang="en-US" altLang="zh-CN" sz="2400" b="1" dirty="0" smtClean="0">
                <a:latin typeface="+mn-ea"/>
              </a:rPr>
              <a:t>(m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zh-CN" sz="2400" b="1" dirty="0">
                <a:latin typeface="+mn-ea"/>
              </a:rPr>
              <a:t>＝</a:t>
            </a:r>
            <a:r>
              <a:rPr lang="en-US" altLang="zh-CN" sz="2400" b="1" i="1" dirty="0">
                <a:latin typeface="+mn-ea"/>
              </a:rPr>
              <a:t>K</a:t>
            </a:r>
            <a:r>
              <a:rPr lang="en-US" altLang="zh-CN" sz="2400" b="1" baseline="-25000" dirty="0">
                <a:latin typeface="+mn-ea"/>
              </a:rPr>
              <a:t>sp</a:t>
            </a:r>
            <a:r>
              <a:rPr lang="en-US" altLang="zh-CN" sz="2400" b="1" dirty="0">
                <a:latin typeface="+mn-ea"/>
              </a:rPr>
              <a:t>(n)</a:t>
            </a:r>
            <a:r>
              <a:rPr lang="zh-CN" altLang="zh-CN" sz="2400" b="1" dirty="0">
                <a:latin typeface="+mn-ea"/>
              </a:rPr>
              <a:t>＜</a:t>
            </a:r>
            <a:r>
              <a:rPr lang="en-US" altLang="zh-CN" sz="2400" b="1" i="1" dirty="0">
                <a:latin typeface="+mn-ea"/>
              </a:rPr>
              <a:t>K</a:t>
            </a:r>
            <a:r>
              <a:rPr lang="en-US" altLang="zh-CN" sz="2400" b="1" baseline="-25000" dirty="0">
                <a:latin typeface="+mn-ea"/>
              </a:rPr>
              <a:t>sp</a:t>
            </a:r>
            <a:r>
              <a:rPr lang="en-US" altLang="zh-CN" sz="2400" b="1" dirty="0">
                <a:latin typeface="+mn-ea"/>
              </a:rPr>
              <a:t>(p)</a:t>
            </a:r>
            <a:r>
              <a:rPr lang="zh-CN" altLang="zh-CN" sz="2400" b="1" dirty="0">
                <a:latin typeface="+mn-ea"/>
              </a:rPr>
              <a:t>＜</a:t>
            </a:r>
            <a:r>
              <a:rPr lang="en-US" altLang="zh-CN" sz="2400" b="1" i="1" dirty="0">
                <a:latin typeface="+mn-ea"/>
              </a:rPr>
              <a:t>K</a:t>
            </a:r>
            <a:r>
              <a:rPr lang="en-US" altLang="zh-CN" sz="2400" b="1" baseline="-25000" dirty="0">
                <a:latin typeface="+mn-ea"/>
              </a:rPr>
              <a:t>sp</a:t>
            </a:r>
            <a:r>
              <a:rPr lang="en-US" altLang="zh-CN" sz="2400" b="1" dirty="0">
                <a:latin typeface="+mn-ea"/>
              </a:rPr>
              <a:t>(q)</a:t>
            </a:r>
            <a:endParaRPr lang="zh-CN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C</a:t>
            </a:r>
            <a:r>
              <a:rPr lang="zh-CN" altLang="zh-CN" sz="2400" b="1" dirty="0">
                <a:latin typeface="+mn-ea"/>
              </a:rPr>
              <a:t>．向</a:t>
            </a:r>
            <a:r>
              <a:rPr lang="en-US" altLang="zh-CN" sz="2400" b="1" dirty="0">
                <a:latin typeface="+mn-ea"/>
              </a:rPr>
              <a:t>m</a:t>
            </a:r>
            <a:r>
              <a:rPr lang="zh-CN" altLang="zh-CN" sz="2400" b="1" dirty="0">
                <a:latin typeface="+mn-ea"/>
              </a:rPr>
              <a:t>点的溶液中加入少量</a:t>
            </a:r>
            <a:r>
              <a:rPr lang="en-US" altLang="zh-CN" sz="2400" b="1" dirty="0">
                <a:latin typeface="+mn-ea"/>
              </a:rPr>
              <a:t>Na</a:t>
            </a:r>
            <a:r>
              <a:rPr lang="en-US" altLang="zh-CN" sz="2400" b="1" baseline="-25000" dirty="0">
                <a:latin typeface="+mn-ea"/>
              </a:rPr>
              <a:t>2</a:t>
            </a:r>
            <a:r>
              <a:rPr lang="en-US" altLang="zh-CN" sz="2400" b="1" dirty="0">
                <a:latin typeface="+mn-ea"/>
              </a:rPr>
              <a:t>S</a:t>
            </a:r>
            <a:r>
              <a:rPr lang="zh-CN" altLang="zh-CN" sz="2400" b="1" dirty="0">
                <a:latin typeface="+mn-ea"/>
              </a:rPr>
              <a:t>固体</a:t>
            </a:r>
            <a:r>
              <a:rPr lang="zh-CN" altLang="zh-CN" sz="2400" b="1" dirty="0" smtClean="0">
                <a:latin typeface="+mn-ea"/>
              </a:rPr>
              <a:t>，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zh-CN" sz="2400" b="1" dirty="0" smtClean="0">
                <a:latin typeface="+mn-ea"/>
              </a:rPr>
              <a:t>溶液</a:t>
            </a:r>
            <a:r>
              <a:rPr lang="zh-CN" altLang="zh-CN" sz="2400" b="1" dirty="0">
                <a:latin typeface="+mn-ea"/>
              </a:rPr>
              <a:t>组成由</a:t>
            </a:r>
            <a:r>
              <a:rPr lang="en-US" altLang="zh-CN" sz="2400" b="1" dirty="0">
                <a:latin typeface="+mn-ea"/>
              </a:rPr>
              <a:t>m</a:t>
            </a:r>
            <a:r>
              <a:rPr lang="zh-CN" altLang="zh-CN" sz="2400" b="1" dirty="0">
                <a:latin typeface="+mn-ea"/>
              </a:rPr>
              <a:t>沿</a:t>
            </a:r>
            <a:r>
              <a:rPr lang="en-US" altLang="zh-CN" sz="2400" b="1" dirty="0" err="1">
                <a:latin typeface="+mn-ea"/>
              </a:rPr>
              <a:t>mpn</a:t>
            </a:r>
            <a:r>
              <a:rPr lang="zh-CN" altLang="zh-CN" sz="2400" b="1" dirty="0">
                <a:latin typeface="+mn-ea"/>
              </a:rPr>
              <a:t>线向</a:t>
            </a:r>
            <a:r>
              <a:rPr lang="en-US" altLang="zh-CN" sz="2400" b="1" dirty="0">
                <a:latin typeface="+mn-ea"/>
              </a:rPr>
              <a:t>p</a:t>
            </a:r>
            <a:r>
              <a:rPr lang="zh-CN" altLang="zh-CN" sz="2400" b="1" dirty="0">
                <a:latin typeface="+mn-ea"/>
              </a:rPr>
              <a:t>方向移动</a:t>
            </a:r>
          </a:p>
          <a:p>
            <a:r>
              <a:rPr lang="en-US" altLang="zh-CN" sz="2400" b="1" dirty="0">
                <a:latin typeface="+mn-ea"/>
              </a:rPr>
              <a:t>D</a:t>
            </a:r>
            <a:r>
              <a:rPr lang="zh-CN" altLang="zh-CN" sz="2400" b="1" dirty="0">
                <a:latin typeface="+mn-ea"/>
              </a:rPr>
              <a:t>．温度降低时，</a:t>
            </a:r>
            <a:r>
              <a:rPr lang="en-US" altLang="zh-CN" sz="2400" b="1" dirty="0">
                <a:latin typeface="+mn-ea"/>
              </a:rPr>
              <a:t>q</a:t>
            </a:r>
            <a:r>
              <a:rPr lang="zh-CN" altLang="zh-CN" sz="2400" b="1" dirty="0">
                <a:latin typeface="+mn-ea"/>
              </a:rPr>
              <a:t>点的饱和溶液的</a:t>
            </a:r>
            <a:r>
              <a:rPr lang="zh-CN" altLang="zh-CN" sz="2400" b="1" dirty="0" smtClean="0">
                <a:latin typeface="+mn-ea"/>
              </a:rPr>
              <a:t>组成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zh-CN" sz="2400" b="1" dirty="0" smtClean="0">
                <a:latin typeface="+mn-ea"/>
              </a:rPr>
              <a:t>由</a:t>
            </a:r>
            <a:r>
              <a:rPr lang="en-US" altLang="zh-CN" sz="2400" b="1" dirty="0">
                <a:latin typeface="+mn-ea"/>
              </a:rPr>
              <a:t>q</a:t>
            </a:r>
            <a:r>
              <a:rPr lang="zh-CN" altLang="zh-CN" sz="2400" b="1" dirty="0">
                <a:latin typeface="+mn-ea"/>
              </a:rPr>
              <a:t>沿</a:t>
            </a:r>
            <a:r>
              <a:rPr lang="en-US" altLang="zh-CN" sz="2400" b="1" dirty="0" err="1">
                <a:latin typeface="+mn-ea"/>
              </a:rPr>
              <a:t>qp</a:t>
            </a:r>
            <a:r>
              <a:rPr lang="zh-CN" altLang="zh-CN" sz="2400" b="1" dirty="0">
                <a:latin typeface="+mn-ea"/>
              </a:rPr>
              <a:t>线向</a:t>
            </a:r>
            <a:r>
              <a:rPr lang="en-US" altLang="zh-CN" sz="2400" b="1" dirty="0">
                <a:latin typeface="+mn-ea"/>
              </a:rPr>
              <a:t>p</a:t>
            </a:r>
            <a:r>
              <a:rPr lang="zh-CN" altLang="zh-CN" sz="2400" b="1" dirty="0">
                <a:latin typeface="+mn-ea"/>
              </a:rPr>
              <a:t>方向移动</a:t>
            </a:r>
          </a:p>
          <a:p>
            <a:pPr algn="l"/>
            <a:endParaRPr lang="zh-CN" altLang="en-US" sz="2400" b="1" dirty="0" smtClean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35EDE5A-DE3F-4AA1-AC06-29FAF6578E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402783" y="2"/>
            <a:ext cx="1799876" cy="9794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C4CF62C-4429-4316-B6F7-83275E05187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" y="6015265"/>
            <a:ext cx="1623078" cy="8832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238243"/>
            <a:ext cx="1626921" cy="461665"/>
          </a:xfrm>
          <a:prstGeom prst="rect">
            <a:avLst/>
          </a:prstGeom>
          <a:solidFill>
            <a:srgbClr val="44BE9B"/>
          </a:solidFill>
          <a:ln>
            <a:solidFill>
              <a:srgbClr val="44BE9B"/>
            </a:solidFill>
          </a:ln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+mn-ea"/>
              </a:rPr>
              <a:t>解决问题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400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49" name="Picture 1" descr="\\10.10.88.11\理科教学资源库\化学\黎少颖\张玲用\打印\A110.TI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418" y="1933822"/>
            <a:ext cx="5301618" cy="358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84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35EDE5A-DE3F-4AA1-AC06-29FAF6578E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402783" y="2"/>
            <a:ext cx="1799876" cy="9794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C4CF62C-4429-4316-B6F7-83275E05187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" y="6015265"/>
            <a:ext cx="1623078" cy="8832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2" y="93265"/>
            <a:ext cx="5890161" cy="40011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课堂任务</a:t>
            </a:r>
            <a:r>
              <a:rPr lang="en-US" altLang="zh-CN" sz="2000" b="1" dirty="0" smtClean="0">
                <a:latin typeface="+mn-ea"/>
              </a:rPr>
              <a:t>2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zh-CN" altLang="zh-CN" sz="2000" b="1" dirty="0">
                <a:latin typeface="+mn-ea"/>
              </a:rPr>
              <a:t>直线型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zh-CN" sz="2000" b="1" dirty="0">
                <a:latin typeface="+mn-ea"/>
              </a:rPr>
              <a:t>双曲线经数据处理转化为直线</a:t>
            </a:r>
            <a:r>
              <a:rPr lang="en-US" altLang="zh-CN" sz="2000" b="1" dirty="0">
                <a:latin typeface="+mn-ea"/>
              </a:rPr>
              <a:t>)</a:t>
            </a:r>
            <a:endParaRPr lang="zh-CN" altLang="en-US" sz="2000" b="1" dirty="0" smtClean="0">
              <a:latin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023333"/>
              </p:ext>
            </p:extLst>
          </p:nvPr>
        </p:nvGraphicFramePr>
        <p:xfrm>
          <a:off x="335108" y="1241059"/>
          <a:ext cx="11658970" cy="52476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39313"/>
                <a:gridCol w="10319657"/>
              </a:tblGrid>
              <a:tr h="1226096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宋体"/>
                        <a:buAutoNum type="circleNumDbPlain"/>
                      </a:pPr>
                      <a:r>
                        <a:rPr lang="en-US" sz="2400" b="1" u="none" strike="noStrike" kern="100" dirty="0" err="1">
                          <a:effectLst/>
                          <a:latin typeface="+mn-ea"/>
                          <a:ea typeface="+mn-ea"/>
                        </a:rPr>
                        <a:t>pC</a:t>
                      </a:r>
                      <a:endParaRPr lang="zh-CN" sz="2400" b="1" u="none" strike="noStrike" kern="100" dirty="0">
                        <a:effectLst/>
                        <a:latin typeface="+mn-ea"/>
                        <a:ea typeface="+mn-ea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类比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pH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，即为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离子浓度的负对数，规律是</a:t>
                      </a:r>
                      <a:r>
                        <a:rPr lang="en-US" sz="2400" b="1" kern="100" dirty="0" err="1">
                          <a:effectLst/>
                          <a:latin typeface="+mn-ea"/>
                          <a:ea typeface="+mn-ea"/>
                        </a:rPr>
                        <a:t>pC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越大，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离子浓度越</a:t>
                      </a:r>
                      <a:r>
                        <a:rPr lang="en-US" sz="2400" b="1" u="sng" kern="100" dirty="0"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（填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大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”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小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”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）。</a:t>
                      </a:r>
                      <a:endParaRPr lang="zh-CN" sz="2400" b="1" kern="100" dirty="0">
                        <a:effectLst/>
                        <a:latin typeface="+mn-ea"/>
                        <a:ea typeface="+mn-ea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  <a:tr h="1558580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宋体"/>
                        <a:buAutoNum type="circleNumDbPlain"/>
                      </a:pPr>
                      <a:r>
                        <a:rPr lang="en-US" sz="2400" b="1" u="none" strike="noStrike" kern="100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zh-CN" sz="2400" b="1" u="none" strike="noStrike" kern="100">
                        <a:effectLst/>
                        <a:latin typeface="+mn-ea"/>
                        <a:ea typeface="+mn-ea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平衡常数的负对数，规律是</a:t>
                      </a:r>
                      <a:r>
                        <a:rPr lang="en-US" sz="2400" b="1" kern="100" dirty="0" err="1">
                          <a:effectLst/>
                          <a:latin typeface="+mn-ea"/>
                          <a:ea typeface="+mn-ea"/>
                        </a:rPr>
                        <a:t>pK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越大，平衡常数越</a:t>
                      </a:r>
                      <a:r>
                        <a:rPr lang="en-US" sz="2400" b="1" u="sng" kern="100" dirty="0"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（填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大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”</a:t>
                      </a:r>
                      <a:r>
                        <a:rPr lang="zh-CN" sz="2400" b="1" kern="100" dirty="0" smtClean="0"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sz="2400" b="1" kern="100" dirty="0" smtClean="0"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小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”</a:t>
                      </a:r>
                      <a:r>
                        <a:rPr lang="zh-CN" sz="2400" b="1" kern="100" dirty="0" smtClean="0">
                          <a:effectLst/>
                          <a:latin typeface="+mn-ea"/>
                          <a:ea typeface="+mn-ea"/>
                        </a:rPr>
                        <a:t>），对于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一元弱酸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(HX)</a:t>
                      </a:r>
                      <a:r>
                        <a:rPr lang="zh-CN" sz="2400" b="1" kern="100" dirty="0" smtClean="0">
                          <a:effectLst/>
                          <a:latin typeface="+mn-ea"/>
                          <a:ea typeface="+mn-ea"/>
                        </a:rPr>
                        <a:t>：</a:t>
                      </a:r>
                      <a:r>
                        <a:rPr lang="en-US" altLang="zh-CN" sz="2400" b="1" kern="100" dirty="0" smtClean="0">
                          <a:effectLst/>
                          <a:latin typeface="+mn-ea"/>
                          <a:ea typeface="+mn-ea"/>
                        </a:rPr>
                        <a:t>                </a:t>
                      </a:r>
                      <a:r>
                        <a:rPr lang="en-US" altLang="zh-CN" sz="2400" b="1" kern="100" baseline="0" dirty="0" smtClean="0">
                          <a:effectLst/>
                          <a:latin typeface="+mn-ea"/>
                          <a:ea typeface="+mn-ea"/>
                        </a:rPr>
                        <a:t>              </a:t>
                      </a:r>
                      <a:r>
                        <a:rPr lang="zh-CN" sz="2400" b="1" kern="100" dirty="0" smtClean="0"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sz="2400" b="1" kern="100" dirty="0" smtClean="0">
                          <a:effectLst/>
                          <a:latin typeface="+mn-ea"/>
                          <a:ea typeface="+mn-ea"/>
                        </a:rPr>
                        <a:t>               </a:t>
                      </a:r>
                      <a:r>
                        <a:rPr lang="zh-CN" sz="2400" b="1" kern="100" dirty="0" smtClean="0">
                          <a:effectLst/>
                          <a:latin typeface="+mn-ea"/>
                          <a:ea typeface="+mn-ea"/>
                        </a:rPr>
                        <a:t>越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大，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HX</a:t>
                      </a:r>
                      <a:r>
                        <a:rPr lang="zh-CN" sz="2400" b="1" kern="100" dirty="0" smtClean="0">
                          <a:effectLst/>
                          <a:latin typeface="+mn-ea"/>
                          <a:ea typeface="+mn-ea"/>
                        </a:rPr>
                        <a:t>的</a:t>
                      </a:r>
                      <a:endParaRPr lang="en-US" altLang="zh-CN" sz="2400" b="1" kern="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2679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 smtClean="0">
                          <a:effectLst/>
                          <a:latin typeface="+mn-ea"/>
                          <a:ea typeface="+mn-ea"/>
                        </a:rPr>
                        <a:t>电离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程度越大。</a:t>
                      </a:r>
                      <a:endParaRPr lang="zh-CN" sz="2400" b="1" kern="100" dirty="0">
                        <a:effectLst/>
                        <a:latin typeface="+mn-ea"/>
                        <a:ea typeface="+mn-ea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  <a:tr h="18844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③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AG</a:t>
                      </a:r>
                      <a:r>
                        <a:rPr lang="zh-CN" sz="2400" b="1" kern="100" dirty="0" smtClean="0">
                          <a:effectLst/>
                          <a:latin typeface="+mn-ea"/>
                          <a:ea typeface="+mn-ea"/>
                        </a:rPr>
                        <a:t>＝</a:t>
                      </a:r>
                      <a:endParaRPr lang="zh-CN" sz="2400" b="1" kern="100" dirty="0">
                        <a:effectLst/>
                        <a:latin typeface="+mn-ea"/>
                        <a:ea typeface="+mn-ea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氢离子浓度与氢氧根离子浓度比的对数；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规律是：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AG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越大，酸性越</a:t>
                      </a:r>
                      <a:r>
                        <a:rPr lang="en-US" sz="2400" b="1" u="sng" kern="100" dirty="0"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（填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强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”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弱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”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），中性时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AG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sz="2400" b="1" u="sng" kern="100" dirty="0"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zh-CN" sz="2400" b="1" kern="100" dirty="0" smtClean="0"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CN" sz="2400" b="1" kern="100" dirty="0">
                        <a:effectLst/>
                        <a:latin typeface="+mn-ea"/>
                        <a:ea typeface="+mn-ea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6260" y="751268"/>
            <a:ext cx="36100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8288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（</a:t>
            </a:r>
            <a:r>
              <a:rPr kumimoji="0" lang="en-US" altLang="zh-CN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1</a:t>
            </a:r>
            <a:r>
              <a:rPr kumimoji="0" lang="zh-CN" alt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）常见有关对数举例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06" y="4728492"/>
            <a:ext cx="1124782" cy="85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217" y="3004044"/>
            <a:ext cx="2585254" cy="807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444" y="3004044"/>
            <a:ext cx="1098733" cy="807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84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35EDE5A-DE3F-4AA1-AC06-29FAF6578E6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402783" y="2"/>
            <a:ext cx="1799876" cy="9794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C4CF62C-4429-4316-B6F7-83275E05187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" y="6015265"/>
            <a:ext cx="1623078" cy="8832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2" y="238243"/>
            <a:ext cx="1623078" cy="461665"/>
          </a:xfrm>
          <a:prstGeom prst="rect">
            <a:avLst/>
          </a:prstGeom>
          <a:solidFill>
            <a:srgbClr val="44BE9B"/>
          </a:solidFill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+mn-ea"/>
              </a:rPr>
              <a:t>解决问题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880" y="848824"/>
            <a:ext cx="11578441" cy="452431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+mn-ea"/>
              </a:rPr>
              <a:t>2. </a:t>
            </a:r>
            <a:r>
              <a:rPr lang="en-US" altLang="zh-CN" sz="2400" b="1" dirty="0" err="1">
                <a:latin typeface="+mn-ea"/>
              </a:rPr>
              <a:t>pC</a:t>
            </a:r>
            <a:r>
              <a:rPr lang="zh-CN" altLang="zh-CN" sz="2400" b="1" dirty="0">
                <a:latin typeface="+mn-ea"/>
              </a:rPr>
              <a:t>类似于</a:t>
            </a:r>
            <a:r>
              <a:rPr lang="en-US" altLang="zh-CN" sz="2400" b="1" dirty="0">
                <a:latin typeface="+mn-ea"/>
              </a:rPr>
              <a:t>pH</a:t>
            </a:r>
            <a:r>
              <a:rPr lang="zh-CN" altLang="zh-CN" sz="2400" b="1" dirty="0">
                <a:latin typeface="+mn-ea"/>
              </a:rPr>
              <a:t>，是指极稀溶液中溶质浓度的负对数。常温下向</a:t>
            </a:r>
            <a:r>
              <a:rPr lang="en-US" altLang="zh-CN" sz="2400" b="1" dirty="0">
                <a:latin typeface="+mn-ea"/>
              </a:rPr>
              <a:t>H</a:t>
            </a:r>
            <a:r>
              <a:rPr lang="en-US" altLang="zh-CN" sz="2400" b="1" baseline="-25000" dirty="0">
                <a:latin typeface="+mn-ea"/>
              </a:rPr>
              <a:t>2</a:t>
            </a:r>
            <a:r>
              <a:rPr lang="en-US" altLang="zh-CN" sz="2400" b="1" dirty="0">
                <a:latin typeface="+mn-ea"/>
              </a:rPr>
              <a:t>CO</a:t>
            </a:r>
            <a:r>
              <a:rPr lang="en-US" altLang="zh-CN" sz="2400" b="1" baseline="-25000" dirty="0">
                <a:latin typeface="+mn-ea"/>
              </a:rPr>
              <a:t>3</a:t>
            </a:r>
            <a:r>
              <a:rPr lang="zh-CN" altLang="zh-CN" sz="2400" b="1" dirty="0">
                <a:latin typeface="+mn-ea"/>
              </a:rPr>
              <a:t>溶液中逐滴滴加</a:t>
            </a:r>
            <a:r>
              <a:rPr lang="en-US" altLang="zh-CN" sz="2400" b="1" dirty="0" err="1">
                <a:latin typeface="+mn-ea"/>
              </a:rPr>
              <a:t>NaOH</a:t>
            </a:r>
            <a:r>
              <a:rPr lang="zh-CN" altLang="zh-CN" sz="2400" b="1" dirty="0">
                <a:latin typeface="+mn-ea"/>
              </a:rPr>
              <a:t>溶液，测得溶液的</a:t>
            </a:r>
            <a:r>
              <a:rPr lang="en-US" altLang="zh-CN" sz="2400" b="1" dirty="0" err="1">
                <a:latin typeface="+mn-ea"/>
              </a:rPr>
              <a:t>pC</a:t>
            </a:r>
            <a:r>
              <a:rPr lang="zh-CN" altLang="zh-CN" sz="2400" b="1" dirty="0">
                <a:latin typeface="+mn-ea"/>
              </a:rPr>
              <a:t>与</a:t>
            </a:r>
            <a:r>
              <a:rPr lang="en-US" altLang="zh-CN" sz="2400" b="1" dirty="0">
                <a:latin typeface="+mn-ea"/>
              </a:rPr>
              <a:t>pH</a:t>
            </a:r>
            <a:r>
              <a:rPr lang="zh-CN" altLang="zh-CN" sz="2400" b="1" dirty="0">
                <a:latin typeface="+mn-ea"/>
              </a:rPr>
              <a:t>关系如图所示。下列说法错误的是（</a:t>
            </a:r>
            <a:r>
              <a:rPr lang="en-US" altLang="zh-CN" sz="2400" b="1" dirty="0">
                <a:latin typeface="+mn-ea"/>
              </a:rPr>
              <a:t>   </a:t>
            </a:r>
            <a:r>
              <a:rPr lang="zh-CN" altLang="zh-CN" sz="2400" b="1" dirty="0" smtClean="0">
                <a:latin typeface="+mn-ea"/>
              </a:rPr>
              <a:t>）</a:t>
            </a:r>
            <a:endParaRPr lang="zh-CN" altLang="zh-CN" sz="2400" b="1" dirty="0">
              <a:latin typeface="+mn-ea"/>
            </a:endParaRPr>
          </a:p>
          <a:p>
            <a:pPr fontAlgn="ctr"/>
            <a:r>
              <a:rPr lang="en-US" altLang="zh-CN" sz="2400" b="1" dirty="0">
                <a:latin typeface="+mn-ea"/>
              </a:rPr>
              <a:t>A</a:t>
            </a:r>
            <a:r>
              <a:rPr lang="zh-CN" altLang="zh-CN" sz="2400" b="1" dirty="0">
                <a:latin typeface="+mn-ea"/>
              </a:rPr>
              <a:t>．在同一溶液中，</a:t>
            </a:r>
            <a:r>
              <a:rPr lang="en-US" altLang="zh-CN" sz="2400" b="1" dirty="0">
                <a:latin typeface="+mn-ea"/>
              </a:rPr>
              <a:t>H</a:t>
            </a:r>
            <a:r>
              <a:rPr lang="en-US" altLang="zh-CN" sz="2400" b="1" baseline="-25000" dirty="0">
                <a:latin typeface="+mn-ea"/>
              </a:rPr>
              <a:t>2</a:t>
            </a:r>
            <a:r>
              <a:rPr lang="en-US" altLang="zh-CN" sz="2400" b="1" dirty="0">
                <a:latin typeface="+mn-ea"/>
              </a:rPr>
              <a:t>CO</a:t>
            </a:r>
            <a:r>
              <a:rPr lang="en-US" altLang="zh-CN" sz="2400" b="1" baseline="-25000" dirty="0">
                <a:latin typeface="+mn-ea"/>
              </a:rPr>
              <a:t>3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HCO</a:t>
            </a:r>
            <a:r>
              <a:rPr lang="en-US" altLang="zh-CN" sz="2400" b="1" baseline="-25000" dirty="0">
                <a:latin typeface="+mn-ea"/>
              </a:rPr>
              <a:t>3</a:t>
            </a:r>
            <a:r>
              <a:rPr lang="en-US" altLang="zh-CN" sz="2400" b="1" baseline="30000" dirty="0">
                <a:latin typeface="+mn-ea"/>
              </a:rPr>
              <a:t>–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CO</a:t>
            </a:r>
            <a:r>
              <a:rPr lang="en-US" altLang="zh-CN" sz="2400" b="1" baseline="-25000" dirty="0">
                <a:latin typeface="+mn-ea"/>
              </a:rPr>
              <a:t>3</a:t>
            </a:r>
            <a:r>
              <a:rPr lang="en-US" altLang="zh-CN" sz="2400" b="1" baseline="30000" dirty="0">
                <a:latin typeface="+mn-ea"/>
              </a:rPr>
              <a:t>2–</a:t>
            </a:r>
            <a:r>
              <a:rPr lang="zh-CN" altLang="zh-CN" sz="2400" b="1" dirty="0">
                <a:latin typeface="+mn-ea"/>
              </a:rPr>
              <a:t>不能大量</a:t>
            </a:r>
            <a:r>
              <a:rPr lang="zh-CN" altLang="zh-CN" sz="2400" b="1" dirty="0" smtClean="0">
                <a:latin typeface="+mn-ea"/>
              </a:rPr>
              <a:t>共存</a:t>
            </a:r>
            <a:endParaRPr lang="en-US" altLang="zh-CN" sz="2400" b="1" dirty="0" smtClean="0">
              <a:latin typeface="+mn-ea"/>
            </a:endParaRPr>
          </a:p>
          <a:p>
            <a:pPr fontAlgn="ctr"/>
            <a:endParaRPr lang="zh-CN" altLang="zh-CN" sz="2400" b="1" dirty="0">
              <a:latin typeface="+mn-ea"/>
            </a:endParaRPr>
          </a:p>
          <a:p>
            <a:pPr fontAlgn="ctr"/>
            <a:r>
              <a:rPr lang="en-US" altLang="zh-CN" sz="2400" b="1" dirty="0">
                <a:latin typeface="+mn-ea"/>
              </a:rPr>
              <a:t>B</a:t>
            </a:r>
            <a:r>
              <a:rPr lang="zh-CN" altLang="zh-CN" sz="2400" b="1" dirty="0">
                <a:latin typeface="+mn-ea"/>
              </a:rPr>
              <a:t>．</a:t>
            </a:r>
            <a:r>
              <a:rPr lang="en-US" altLang="zh-CN" sz="2400" b="1" dirty="0">
                <a:latin typeface="+mn-ea"/>
              </a:rPr>
              <a:t>H</a:t>
            </a:r>
            <a:r>
              <a:rPr lang="en-US" altLang="zh-CN" sz="2400" b="1" baseline="-25000" dirty="0">
                <a:latin typeface="+mn-ea"/>
              </a:rPr>
              <a:t>2</a:t>
            </a:r>
            <a:r>
              <a:rPr lang="en-US" altLang="zh-CN" sz="2400" b="1" dirty="0">
                <a:latin typeface="+mn-ea"/>
              </a:rPr>
              <a:t>CO</a:t>
            </a:r>
            <a:r>
              <a:rPr lang="en-US" altLang="zh-CN" sz="2400" b="1" baseline="-25000" dirty="0">
                <a:latin typeface="+mn-ea"/>
              </a:rPr>
              <a:t>3</a:t>
            </a:r>
            <a:r>
              <a:rPr lang="zh-CN" altLang="zh-CN" sz="2400" b="1" dirty="0">
                <a:latin typeface="+mn-ea"/>
              </a:rPr>
              <a:t>二级电离平衡常数</a:t>
            </a:r>
            <a:r>
              <a:rPr lang="en-US" altLang="zh-CN" sz="2400" b="1" i="1" dirty="0">
                <a:latin typeface="+mn-ea"/>
              </a:rPr>
              <a:t>K</a:t>
            </a:r>
            <a:r>
              <a:rPr lang="en-US" altLang="zh-CN" sz="2400" b="1" baseline="-25000" dirty="0">
                <a:latin typeface="+mn-ea"/>
              </a:rPr>
              <a:t>a2</a:t>
            </a:r>
            <a:r>
              <a:rPr lang="zh-CN" altLang="zh-CN" sz="2400" b="1" dirty="0">
                <a:latin typeface="+mn-ea"/>
              </a:rPr>
              <a:t>的数量级等于</a:t>
            </a:r>
            <a:r>
              <a:rPr lang="en-US" altLang="zh-CN" sz="2400" b="1" dirty="0" smtClean="0">
                <a:latin typeface="+mn-ea"/>
              </a:rPr>
              <a:t>10</a:t>
            </a:r>
            <a:r>
              <a:rPr lang="en-US" altLang="zh-CN" sz="2400" b="1" baseline="30000" dirty="0" smtClean="0">
                <a:latin typeface="+mn-ea"/>
              </a:rPr>
              <a:t>–11</a:t>
            </a:r>
          </a:p>
          <a:p>
            <a:pPr fontAlgn="ctr"/>
            <a:endParaRPr lang="zh-CN" altLang="zh-CN" sz="2400" b="1" dirty="0">
              <a:latin typeface="+mn-ea"/>
            </a:endParaRPr>
          </a:p>
          <a:p>
            <a:pPr fontAlgn="ctr"/>
            <a:r>
              <a:rPr lang="en-US" altLang="zh-CN" sz="2400" b="1" dirty="0">
                <a:latin typeface="+mn-ea"/>
              </a:rPr>
              <a:t>C</a:t>
            </a:r>
            <a:r>
              <a:rPr lang="zh-CN" altLang="zh-CN" sz="2400" b="1" dirty="0">
                <a:latin typeface="+mn-ea"/>
              </a:rPr>
              <a:t>．当</a:t>
            </a:r>
            <a:r>
              <a:rPr lang="en-US" altLang="zh-CN" sz="2400" b="1" dirty="0">
                <a:latin typeface="+mn-ea"/>
              </a:rPr>
              <a:t>pH=7</a:t>
            </a:r>
            <a:r>
              <a:rPr lang="zh-CN" altLang="zh-CN" sz="2400" b="1" dirty="0">
                <a:latin typeface="+mn-ea"/>
              </a:rPr>
              <a:t>时，溶液</a:t>
            </a:r>
            <a:r>
              <a:rPr lang="zh-CN" altLang="zh-CN" sz="2400" b="1" dirty="0" smtClean="0">
                <a:latin typeface="+mn-ea"/>
              </a:rPr>
              <a:t>中</a:t>
            </a:r>
            <a:r>
              <a:rPr lang="en-US" altLang="zh-CN" sz="2400" b="1" dirty="0" smtClean="0">
                <a:latin typeface="+mn-ea"/>
              </a:rPr>
              <a:t>             </a:t>
            </a:r>
            <a:r>
              <a:rPr lang="zh-CN" altLang="zh-CN" sz="2400" b="1" dirty="0" smtClean="0">
                <a:latin typeface="+mn-ea"/>
              </a:rPr>
              <a:t>＞</a:t>
            </a:r>
            <a:r>
              <a:rPr lang="en-US" altLang="zh-CN" sz="2400" b="1" dirty="0" smtClean="0">
                <a:latin typeface="+mn-ea"/>
              </a:rPr>
              <a:t>3</a:t>
            </a:r>
          </a:p>
          <a:p>
            <a:pPr fontAlgn="ctr"/>
            <a:endParaRPr lang="en-US" altLang="zh-CN" sz="2400" b="1" dirty="0" smtClean="0">
              <a:latin typeface="+mn-ea"/>
            </a:endParaRPr>
          </a:p>
          <a:p>
            <a:pPr fontAlgn="ctr"/>
            <a:endParaRPr lang="zh-CN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D</a:t>
            </a:r>
            <a:r>
              <a:rPr lang="zh-CN" altLang="zh-CN" sz="2400" b="1" dirty="0">
                <a:latin typeface="+mn-ea"/>
              </a:rPr>
              <a:t>．向</a:t>
            </a:r>
            <a:r>
              <a:rPr lang="en-US" altLang="zh-CN" sz="2400" b="1" dirty="0">
                <a:latin typeface="+mn-ea"/>
              </a:rPr>
              <a:t>H</a:t>
            </a:r>
            <a:r>
              <a:rPr lang="en-US" altLang="zh-CN" sz="2400" b="1" baseline="-25000" dirty="0">
                <a:latin typeface="+mn-ea"/>
              </a:rPr>
              <a:t>2</a:t>
            </a:r>
            <a:r>
              <a:rPr lang="en-US" altLang="zh-CN" sz="2400" b="1" dirty="0">
                <a:latin typeface="+mn-ea"/>
              </a:rPr>
              <a:t>CO</a:t>
            </a:r>
            <a:r>
              <a:rPr lang="en-US" altLang="zh-CN" sz="2400" b="1" baseline="-25000" dirty="0">
                <a:latin typeface="+mn-ea"/>
              </a:rPr>
              <a:t>3</a:t>
            </a:r>
            <a:r>
              <a:rPr lang="zh-CN" altLang="zh-CN" sz="2400" b="1" dirty="0">
                <a:latin typeface="+mn-ea"/>
              </a:rPr>
              <a:t>溶液滴加</a:t>
            </a:r>
            <a:r>
              <a:rPr lang="en-US" altLang="zh-CN" sz="2400" b="1" dirty="0" err="1">
                <a:latin typeface="+mn-ea"/>
              </a:rPr>
              <a:t>NaOH</a:t>
            </a:r>
            <a:r>
              <a:rPr lang="zh-CN" altLang="zh-CN" sz="2400" b="1" dirty="0" smtClean="0">
                <a:latin typeface="+mn-ea"/>
              </a:rPr>
              <a:t>溶液</a:t>
            </a:r>
            <a:endParaRPr lang="en-US" altLang="zh-CN" sz="2400" b="1" dirty="0" smtClean="0">
              <a:latin typeface="+mn-ea"/>
            </a:endParaRPr>
          </a:p>
          <a:p>
            <a:endParaRPr lang="en-US" altLang="zh-CN" sz="2400" b="1" dirty="0" smtClean="0">
              <a:latin typeface="+mn-ea"/>
            </a:endParaRPr>
          </a:p>
          <a:p>
            <a:r>
              <a:rPr lang="zh-CN" altLang="zh-CN" sz="2400" b="1" dirty="0" smtClean="0">
                <a:latin typeface="+mn-ea"/>
              </a:rPr>
              <a:t>至</a:t>
            </a:r>
            <a:r>
              <a:rPr lang="zh-CN" altLang="zh-CN" sz="2400" b="1" dirty="0">
                <a:latin typeface="+mn-ea"/>
              </a:rPr>
              <a:t>溶液呈中性的过程中</a:t>
            </a:r>
            <a:r>
              <a:rPr lang="zh-CN" altLang="zh-CN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              </a:t>
            </a:r>
            <a:r>
              <a:rPr lang="zh-CN" altLang="zh-CN" sz="2400" b="1" dirty="0">
                <a:latin typeface="+mn-ea"/>
              </a:rPr>
              <a:t>逐渐变</a:t>
            </a:r>
            <a:r>
              <a:rPr lang="zh-CN" altLang="zh-CN" sz="2400" b="1" dirty="0" smtClean="0">
                <a:latin typeface="+mn-ea"/>
              </a:rPr>
              <a:t>小</a:t>
            </a:r>
            <a:endParaRPr lang="zh-CN" altLang="zh-CN" sz="2400" b="1" dirty="0">
              <a:latin typeface="+mn-ea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 descr="eqIde88b3193ee154cdda3ecd126c8bc4c8d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321028"/>
              </p:ext>
            </p:extLst>
          </p:nvPr>
        </p:nvGraphicFramePr>
        <p:xfrm>
          <a:off x="3598223" y="2891284"/>
          <a:ext cx="1030723" cy="996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4" r:id="rId4" imgW="583947" imgH="558558" progId="Equation.DSMT4">
                  <p:embed/>
                </p:oleObj>
              </mc:Choice>
              <mc:Fallback>
                <p:oleObj r:id="rId4" imgW="583947" imgH="558558" progId="Equation.DSMT4">
                  <p:embed/>
                  <p:pic>
                    <p:nvPicPr>
                      <p:cNvPr id="0" name="Object 4" descr="eqIde88b3193ee154cdda3ecd126c8bc4c8d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223" y="2891284"/>
                        <a:ext cx="1030723" cy="9969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 descr="eqId757394c77c5e428881c1ce42880e62e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592853"/>
              </p:ext>
            </p:extLst>
          </p:nvPr>
        </p:nvGraphicFramePr>
        <p:xfrm>
          <a:off x="3526972" y="4714505"/>
          <a:ext cx="1260129" cy="878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5" r:id="rId6" imgW="723586" imgH="507780" progId="Equation.DSMT4">
                  <p:embed/>
                </p:oleObj>
              </mc:Choice>
              <mc:Fallback>
                <p:oleObj r:id="rId6" imgW="723586" imgH="507780" progId="Equation.DSMT4">
                  <p:embed/>
                  <p:pic>
                    <p:nvPicPr>
                      <p:cNvPr id="0" name="Object 6" descr="eqId757394c77c5e428881c1ce42880e62e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6972" y="4714505"/>
                        <a:ext cx="1260129" cy="8787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 descr="figure">
            <a:hlinkClick r:id="rId8" action="ppaction://hlinksldjump"/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134" y="2840721"/>
            <a:ext cx="5316187" cy="36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4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\\10.10.88.11\理科教学资源库\化学\黎少颖\张玲用\打印\A120.TIF"/>
          <p:cNvPicPr>
            <a:picLocks noChangeAspect="1" noChangeArrowheads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63" y="2121511"/>
            <a:ext cx="4091744" cy="379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35EDE5A-DE3F-4AA1-AC06-29FAF6578E6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402783" y="2"/>
            <a:ext cx="1799876" cy="9794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C4CF62C-4429-4316-B6F7-83275E05187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" y="6015265"/>
            <a:ext cx="1623078" cy="8832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268421"/>
            <a:ext cx="8383979" cy="40011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课堂任务</a:t>
            </a:r>
            <a:r>
              <a:rPr lang="en-US" altLang="zh-CN" sz="2000" b="1" dirty="0">
                <a:latin typeface="+mn-ea"/>
              </a:rPr>
              <a:t>3 </a:t>
            </a:r>
            <a:r>
              <a:rPr lang="zh-CN" altLang="zh-CN" sz="2000" b="1" dirty="0" smtClean="0">
                <a:latin typeface="+mn-ea"/>
              </a:rPr>
              <a:t>直线</a:t>
            </a:r>
            <a:r>
              <a:rPr lang="zh-CN" altLang="zh-CN" sz="2000" b="1" dirty="0">
                <a:latin typeface="+mn-ea"/>
              </a:rPr>
              <a:t>型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zh-CN" sz="2000" b="1" dirty="0">
                <a:latin typeface="+mn-ea"/>
              </a:rPr>
              <a:t>双曲线经数据处理转化为直线</a:t>
            </a:r>
            <a:r>
              <a:rPr lang="en-US" altLang="zh-CN" sz="2000" b="1" dirty="0" smtClean="0">
                <a:latin typeface="+mn-ea"/>
              </a:rPr>
              <a:t>)——</a:t>
            </a:r>
            <a:r>
              <a:rPr lang="zh-CN" altLang="zh-CN" sz="2000" b="1" dirty="0">
                <a:latin typeface="+mn-ea"/>
              </a:rPr>
              <a:t>①</a:t>
            </a:r>
            <a:r>
              <a:rPr lang="en-US" altLang="zh-CN" sz="2000" b="1" dirty="0">
                <a:latin typeface="+mn-ea"/>
              </a:rPr>
              <a:t>pOH—pH</a:t>
            </a:r>
            <a:r>
              <a:rPr lang="zh-CN" altLang="zh-CN" sz="2000" b="1" dirty="0" smtClean="0">
                <a:latin typeface="+mn-ea"/>
              </a:rPr>
              <a:t>曲线：</a:t>
            </a:r>
            <a:endParaRPr lang="zh-CN" altLang="en-US" sz="2000" b="1" dirty="0">
              <a:latin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8130" y="902988"/>
            <a:ext cx="11708544" cy="712751"/>
            <a:chOff x="0" y="79738"/>
            <a:chExt cx="5566868" cy="339008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80467"/>
              <a:ext cx="5566868" cy="335965"/>
              <a:chOff x="0" y="0"/>
              <a:chExt cx="5566868" cy="335965"/>
            </a:xfrm>
          </p:grpSpPr>
          <p:sp>
            <p:nvSpPr>
              <p:cNvPr id="12" name="文本框 2"/>
              <p:cNvSpPr txBox="1">
                <a:spLocks noChangeArrowheads="1"/>
              </p:cNvSpPr>
              <p:nvPr/>
            </p:nvSpPr>
            <p:spPr bwMode="auto">
              <a:xfrm>
                <a:off x="0" y="29260"/>
                <a:ext cx="1323975" cy="3067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  <a:tabLst>
                    <a:tab pos="2610485" algn="l"/>
                  </a:tabLst>
                </a:pPr>
                <a:r>
                  <a:rPr lang="en-US" sz="2000" b="1" i="1" kern="100">
                    <a:effectLst/>
                    <a:latin typeface="+mn-ea"/>
                    <a:cs typeface="Courier New"/>
                  </a:rPr>
                  <a:t>K</a:t>
                </a:r>
                <a:r>
                  <a:rPr lang="en-US" sz="2000" b="1" kern="100" baseline="-25000">
                    <a:effectLst/>
                    <a:latin typeface="+mn-ea"/>
                    <a:cs typeface="Courier New"/>
                  </a:rPr>
                  <a:t>w</a:t>
                </a:r>
                <a:r>
                  <a:rPr lang="zh-CN" sz="2000" b="1" kern="100">
                    <a:effectLst/>
                    <a:latin typeface="+mn-ea"/>
                    <a:cs typeface="Times New Roman"/>
                  </a:rPr>
                  <a:t>＝</a:t>
                </a:r>
                <a:r>
                  <a:rPr lang="en-US" sz="2000" b="1" i="1" kern="100">
                    <a:effectLst/>
                    <a:latin typeface="+mn-ea"/>
                    <a:cs typeface="Courier New"/>
                  </a:rPr>
                  <a:t>c</a:t>
                </a:r>
                <a:r>
                  <a:rPr lang="en-US" sz="2000" b="1" kern="100">
                    <a:effectLst/>
                    <a:latin typeface="+mn-ea"/>
                    <a:cs typeface="Courier New"/>
                  </a:rPr>
                  <a:t>(OH</a:t>
                </a:r>
                <a:r>
                  <a:rPr lang="zh-CN" sz="2000" b="1" kern="100" baseline="30000">
                    <a:effectLst/>
                    <a:latin typeface="+mn-ea"/>
                    <a:cs typeface="Times New Roman"/>
                  </a:rPr>
                  <a:t>－</a:t>
                </a:r>
                <a:r>
                  <a:rPr lang="en-US" sz="2000" b="1" kern="100">
                    <a:effectLst/>
                    <a:latin typeface="+mn-ea"/>
                    <a:cs typeface="Courier New"/>
                  </a:rPr>
                  <a:t>)·</a:t>
                </a:r>
                <a:r>
                  <a:rPr lang="en-US" sz="2000" b="1" i="1" kern="100">
                    <a:effectLst/>
                    <a:latin typeface="+mn-ea"/>
                    <a:cs typeface="Courier New"/>
                  </a:rPr>
                  <a:t>c</a:t>
                </a:r>
                <a:r>
                  <a:rPr lang="en-US" sz="2000" b="1" kern="100">
                    <a:effectLst/>
                    <a:latin typeface="+mn-ea"/>
                    <a:cs typeface="Courier New"/>
                  </a:rPr>
                  <a:t>(H</a:t>
                </a:r>
                <a:r>
                  <a:rPr lang="zh-CN" sz="2000" b="1" kern="100" baseline="30000">
                    <a:effectLst/>
                    <a:latin typeface="+mn-ea"/>
                    <a:cs typeface="Times New Roman"/>
                  </a:rPr>
                  <a:t>＋</a:t>
                </a:r>
                <a:r>
                  <a:rPr lang="en-US" sz="2000" b="1" kern="100">
                    <a:effectLst/>
                    <a:latin typeface="+mn-ea"/>
                    <a:cs typeface="Courier New"/>
                  </a:rPr>
                  <a:t>)</a:t>
                </a:r>
                <a:endParaRPr lang="zh-CN" sz="2000" kern="100">
                  <a:effectLst/>
                  <a:latin typeface="+mn-ea"/>
                  <a:cs typeface="Courier New"/>
                </a:endParaRPr>
              </a:p>
            </p:txBody>
          </p:sp>
          <p:sp>
            <p:nvSpPr>
              <p:cNvPr id="13" name="文本框 2"/>
              <p:cNvSpPr txBox="1">
                <a:spLocks noChangeArrowheads="1"/>
              </p:cNvSpPr>
              <p:nvPr/>
            </p:nvSpPr>
            <p:spPr bwMode="auto">
              <a:xfrm>
                <a:off x="1982419" y="14630"/>
                <a:ext cx="1872691" cy="3067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  <a:tabLst>
                    <a:tab pos="2610485" algn="l"/>
                  </a:tabLst>
                </a:pPr>
                <a:r>
                  <a:rPr lang="en-US" sz="2000" b="1" kern="100" dirty="0">
                    <a:effectLst/>
                    <a:latin typeface="+mn-ea"/>
                    <a:cs typeface="Courier New"/>
                  </a:rPr>
                  <a:t>-</a:t>
                </a:r>
                <a:r>
                  <a:rPr lang="en-US" sz="2000" b="1" kern="100" dirty="0" err="1">
                    <a:effectLst/>
                    <a:latin typeface="+mn-ea"/>
                    <a:cs typeface="Courier New"/>
                  </a:rPr>
                  <a:t>lgK</a:t>
                </a:r>
                <a:r>
                  <a:rPr lang="en-US" sz="2000" b="1" kern="100" baseline="-25000" dirty="0" err="1">
                    <a:effectLst/>
                    <a:latin typeface="+mn-ea"/>
                    <a:cs typeface="Courier New"/>
                  </a:rPr>
                  <a:t>w</a:t>
                </a:r>
                <a:r>
                  <a:rPr lang="en-US" sz="2000" b="1" kern="100" dirty="0">
                    <a:effectLst/>
                    <a:latin typeface="+mn-ea"/>
                    <a:cs typeface="Courier New"/>
                  </a:rPr>
                  <a:t>=-</a:t>
                </a:r>
                <a:r>
                  <a:rPr lang="en-US" sz="2000" b="1" kern="100" dirty="0" err="1">
                    <a:effectLst/>
                    <a:latin typeface="+mn-ea"/>
                    <a:cs typeface="Courier New"/>
                  </a:rPr>
                  <a:t>lgc</a:t>
                </a:r>
                <a:r>
                  <a:rPr lang="en-US" sz="2000" b="1" kern="100" dirty="0">
                    <a:effectLst/>
                    <a:latin typeface="+mn-ea"/>
                    <a:cs typeface="Courier New"/>
                  </a:rPr>
                  <a:t>(H</a:t>
                </a:r>
                <a:r>
                  <a:rPr lang="en-US" sz="2000" b="1" kern="100" baseline="30000" dirty="0">
                    <a:effectLst/>
                    <a:latin typeface="+mn-ea"/>
                    <a:cs typeface="Courier New"/>
                  </a:rPr>
                  <a:t>+</a:t>
                </a:r>
                <a:r>
                  <a:rPr lang="en-US" sz="2000" b="1" kern="100" dirty="0">
                    <a:effectLst/>
                    <a:latin typeface="+mn-ea"/>
                    <a:cs typeface="Courier New"/>
                  </a:rPr>
                  <a:t>)+[-lg c(OH</a:t>
                </a:r>
                <a:r>
                  <a:rPr lang="en-US" sz="2000" b="1" kern="100" baseline="30000" dirty="0">
                    <a:effectLst/>
                    <a:latin typeface="+mn-ea"/>
                    <a:cs typeface="Courier New"/>
                  </a:rPr>
                  <a:t>-</a:t>
                </a:r>
                <a:r>
                  <a:rPr lang="en-US" sz="2000" b="1" kern="100" dirty="0">
                    <a:effectLst/>
                    <a:latin typeface="+mn-ea"/>
                    <a:cs typeface="Courier New"/>
                  </a:rPr>
                  <a:t>)]</a:t>
                </a:r>
                <a:endParaRPr lang="zh-CN" sz="2000" kern="100" dirty="0">
                  <a:effectLst/>
                  <a:latin typeface="+mn-ea"/>
                  <a:cs typeface="Courier New"/>
                </a:endParaRPr>
              </a:p>
            </p:txBody>
          </p:sp>
          <p:sp>
            <p:nvSpPr>
              <p:cNvPr id="14" name="文本框 2"/>
              <p:cNvSpPr txBox="1">
                <a:spLocks noChangeArrowheads="1"/>
              </p:cNvSpPr>
              <p:nvPr/>
            </p:nvSpPr>
            <p:spPr bwMode="auto">
              <a:xfrm>
                <a:off x="4381805" y="0"/>
                <a:ext cx="1185063" cy="3067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l">
                  <a:lnSpc>
                    <a:spcPct val="150000"/>
                  </a:lnSpc>
                  <a:spcAft>
                    <a:spcPts val="0"/>
                  </a:spcAft>
                  <a:tabLst>
                    <a:tab pos="2610485" algn="l"/>
                  </a:tabLst>
                </a:pPr>
                <a:r>
                  <a:rPr lang="en-US" sz="2000" b="1" kern="100" dirty="0">
                    <a:effectLst/>
                    <a:latin typeface="+mn-ea"/>
                    <a:cs typeface="Courier New"/>
                  </a:rPr>
                  <a:t>-</a:t>
                </a:r>
                <a:r>
                  <a:rPr lang="en-US" sz="2000" b="1" kern="100" dirty="0" err="1">
                    <a:effectLst/>
                    <a:latin typeface="+mn-ea"/>
                    <a:cs typeface="Courier New"/>
                  </a:rPr>
                  <a:t>lgK</a:t>
                </a:r>
                <a:r>
                  <a:rPr lang="en-US" sz="2000" b="1" kern="100" baseline="-25000" dirty="0" err="1">
                    <a:effectLst/>
                    <a:latin typeface="+mn-ea"/>
                    <a:cs typeface="Courier New"/>
                  </a:rPr>
                  <a:t>w</a:t>
                </a:r>
                <a:r>
                  <a:rPr lang="en-US" sz="2000" b="1" kern="100" dirty="0">
                    <a:effectLst/>
                    <a:latin typeface="+mn-ea"/>
                    <a:cs typeface="Courier New"/>
                  </a:rPr>
                  <a:t>=</a:t>
                </a:r>
                <a:r>
                  <a:rPr lang="en-US" sz="2000" b="1" kern="100" dirty="0" err="1">
                    <a:effectLst/>
                    <a:latin typeface="+mn-ea"/>
                    <a:cs typeface="Courier New"/>
                  </a:rPr>
                  <a:t>pH+pOH</a:t>
                </a:r>
                <a:endParaRPr lang="zh-CN" sz="2000" kern="100" dirty="0">
                  <a:effectLst/>
                  <a:latin typeface="+mn-ea"/>
                  <a:cs typeface="Courier New"/>
                </a:endParaRPr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>
                <a:off x="1324051" y="160934"/>
                <a:ext cx="6578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>
                <a:off x="3855110" y="160934"/>
                <a:ext cx="5257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2"/>
            <p:cNvSpPr txBox="1">
              <a:spLocks noChangeArrowheads="1"/>
            </p:cNvSpPr>
            <p:nvPr/>
          </p:nvSpPr>
          <p:spPr bwMode="auto">
            <a:xfrm>
              <a:off x="1436726" y="79738"/>
              <a:ext cx="585216" cy="336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2000" b="1" kern="100" dirty="0">
                  <a:effectLst/>
                  <a:latin typeface="+mn-ea"/>
                  <a:cs typeface="Times New Roman"/>
                </a:rPr>
                <a:t>对数</a:t>
              </a:r>
            </a:p>
            <a:p>
              <a:pPr algn="just">
                <a:spcAft>
                  <a:spcPts val="0"/>
                </a:spcAft>
              </a:pPr>
              <a:r>
                <a:rPr lang="zh-CN" sz="2000" b="1" kern="100" dirty="0">
                  <a:effectLst/>
                  <a:latin typeface="+mn-ea"/>
                  <a:cs typeface="Times New Roman"/>
                </a:rPr>
                <a:t>运算</a:t>
              </a:r>
            </a:p>
          </p:txBody>
        </p:sp>
        <p:sp>
          <p:nvSpPr>
            <p:cNvPr id="11" name="文本框 2"/>
            <p:cNvSpPr txBox="1">
              <a:spLocks noChangeArrowheads="1"/>
            </p:cNvSpPr>
            <p:nvPr/>
          </p:nvSpPr>
          <p:spPr bwMode="auto">
            <a:xfrm>
              <a:off x="3956741" y="82052"/>
              <a:ext cx="585216" cy="336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2000" b="1" kern="100" dirty="0">
                  <a:effectLst/>
                  <a:latin typeface="+mn-ea"/>
                  <a:cs typeface="Times New Roman"/>
                </a:rPr>
                <a:t>符号</a:t>
              </a:r>
            </a:p>
            <a:p>
              <a:pPr algn="just">
                <a:spcAft>
                  <a:spcPts val="0"/>
                </a:spcAft>
              </a:pPr>
              <a:r>
                <a:rPr lang="zh-CN" sz="2000" b="1" kern="100" dirty="0">
                  <a:effectLst/>
                  <a:latin typeface="+mn-ea"/>
                  <a:cs typeface="Times New Roman"/>
                </a:rPr>
                <a:t>指代</a:t>
              </a: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04949"/>
              </p:ext>
            </p:extLst>
          </p:nvPr>
        </p:nvGraphicFramePr>
        <p:xfrm>
          <a:off x="491835" y="2087448"/>
          <a:ext cx="10810886" cy="38264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15843"/>
                <a:gridCol w="4795043"/>
              </a:tblGrid>
              <a:tr h="38264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en-US" sz="2400" b="1" kern="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．表示一元酸与一元碱中和过程中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H</a:t>
                      </a:r>
                      <a:r>
                        <a:rPr lang="zh-CN" sz="2400" b="1" kern="100" baseline="30000" dirty="0"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与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OH</a:t>
                      </a:r>
                      <a:r>
                        <a:rPr lang="zh-CN" sz="2400" b="1" kern="100" baseline="30000" dirty="0">
                          <a:effectLst/>
                          <a:latin typeface="+mn-ea"/>
                          <a:ea typeface="+mn-ea"/>
                        </a:rPr>
                        <a:t>－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离子浓度的关系。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b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．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点代表中性。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．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M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点显酸性，</a:t>
                      </a: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点显碱性，两点水的电离程度相同。</a:t>
                      </a:r>
                      <a:endParaRPr lang="zh-CN" sz="2400" b="1" kern="100" dirty="0">
                        <a:effectLst/>
                        <a:latin typeface="+mn-ea"/>
                        <a:ea typeface="+mn-ea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400" b="1" kern="100" dirty="0">
                        <a:effectLst/>
                        <a:latin typeface="+mn-ea"/>
                        <a:ea typeface="+mn-ea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84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2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rasa Mono CL">
      <a:majorFont>
        <a:latin typeface="Sarasa Mono CL"/>
        <a:ea typeface="Sarasa Mono CL"/>
        <a:cs typeface=""/>
      </a:majorFont>
      <a:minorFont>
        <a:latin typeface="Sarasa Mono CL"/>
        <a:ea typeface="Sarasa Mono C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 anchorCtr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AOTU.potx" id="{F318B959-5051-4F41-8ABF-EEF66110BA2D}" vid="{2497279A-5359-480D-8C66-528A34D139F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rasa Mono CL">
      <a:majorFont>
        <a:latin typeface="Sarasa Mono CL"/>
        <a:ea typeface="Sarasa Mono CL"/>
        <a:cs typeface=""/>
      </a:majorFont>
      <a:minorFont>
        <a:latin typeface="Sarasa Mono CL"/>
        <a:ea typeface="Sarasa Mono C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BAOTU</Template>
  <TotalTime>592</TotalTime>
  <Words>1860</Words>
  <Application>Microsoft Office PowerPoint</Application>
  <PresentationFormat>自定义</PresentationFormat>
  <Paragraphs>238</Paragraphs>
  <Slides>23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第一PPT，www.1ppt.com</vt:lpstr>
      <vt:lpstr>Office 主题​​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彩色点线多边形</dc:title>
  <dc:creator>第一PPT</dc:creator>
  <cp:keywords>www.1ppt.com</cp:keywords>
  <dc:description>www.1ppt.com</dc:description>
  <cp:lastModifiedBy>Windows 用户</cp:lastModifiedBy>
  <cp:revision>80</cp:revision>
  <cp:lastPrinted>2020-06-11T11:47:04Z</cp:lastPrinted>
  <dcterms:created xsi:type="dcterms:W3CDTF">2018-03-10T07:16:38Z</dcterms:created>
  <dcterms:modified xsi:type="dcterms:W3CDTF">2020-06-20T02:57:14Z</dcterms:modified>
</cp:coreProperties>
</file>