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85" r:id="rId4"/>
    <p:sldId id="286" r:id="rId5"/>
    <p:sldId id="287" r:id="rId6"/>
    <p:sldId id="284" r:id="rId7"/>
    <p:sldId id="289" r:id="rId8"/>
    <p:sldId id="290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83"/>
  </p:normalViewPr>
  <p:slideViewPr>
    <p:cSldViewPr snapToGrid="0" snapToObjects="1">
      <p:cViewPr>
        <p:scale>
          <a:sx n="120" d="100"/>
          <a:sy n="120" d="100"/>
        </p:scale>
        <p:origin x="1400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4F608-4A74-764F-A086-7C2608FDBB3B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BA7F5-C637-E34B-9C92-2142BC6449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83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947">
              <a:defRPr/>
            </a:pPr>
            <a:fld id="{19E82096-7F53-434F-A59E-846D60238C05}" type="slidenum">
              <a:rPr lang="ja-JP" altLang="en-US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pPr defTabSz="914947">
                <a:defRPr/>
              </a:pPr>
              <a:t>1</a:t>
            </a:fld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52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3760"/>
            <a:fld id="{A7974785-C9C3-4EE0-B67A-4E556DCF338B}" type="slidenum">
              <a:rPr lang="ja-JP" altLang="en-US">
                <a:solidFill>
                  <a:prstClr val="black"/>
                </a:solidFill>
              </a:rPr>
              <a:pPr defTabSz="913760"/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95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3760"/>
            <a:fld id="{A7974785-C9C3-4EE0-B67A-4E556DCF338B}" type="slidenum">
              <a:rPr lang="ja-JP" altLang="en-US">
                <a:solidFill>
                  <a:prstClr val="black"/>
                </a:solidFill>
              </a:rPr>
              <a:pPr defTabSz="913760"/>
              <a:t>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3760"/>
            <a:fld id="{A7974785-C9C3-4EE0-B67A-4E556DCF338B}" type="slidenum">
              <a:rPr lang="ja-JP" altLang="en-US">
                <a:solidFill>
                  <a:prstClr val="black"/>
                </a:solidFill>
              </a:rPr>
              <a:pPr defTabSz="913760"/>
              <a:t>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63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3760"/>
            <a:fld id="{A7974785-C9C3-4EE0-B67A-4E556DCF338B}" type="slidenum">
              <a:rPr lang="ja-JP" altLang="en-US">
                <a:solidFill>
                  <a:prstClr val="black"/>
                </a:solidFill>
              </a:rPr>
              <a:pPr defTabSz="913760"/>
              <a:t>6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3760"/>
            <a:fld id="{A7974785-C9C3-4EE0-B67A-4E556DCF338B}" type="slidenum">
              <a:rPr lang="ja-JP" altLang="en-US">
                <a:solidFill>
                  <a:prstClr val="black"/>
                </a:solidFill>
              </a:rPr>
              <a:pPr defTabSz="913760"/>
              <a:t>7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0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3760"/>
            <a:fld id="{A7974785-C9C3-4EE0-B67A-4E556DCF338B}" type="slidenum">
              <a:rPr lang="ja-JP" altLang="en-US">
                <a:solidFill>
                  <a:prstClr val="black"/>
                </a:solidFill>
              </a:rPr>
              <a:pPr defTabSz="913760"/>
              <a:t>8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67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51C9D-9FBE-C34C-824B-DF08A128B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22C5F7-4924-3341-A088-82B843694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128F91-F2CB-2442-A86C-2821B77F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FFD0-D5FA-A44D-957A-7804543D0E38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07766-2B5D-F740-BDAF-6707B2C3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9C654D-545B-1D44-9095-42A72DC7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67D-D84E-E743-A68F-681BBAFD5C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99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C9ED12-E4E6-4341-837B-4E75158D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E3F870-E772-6E48-AAE9-D811BA3E1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8A2F13-FCB6-474F-BFC9-88CD8823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FFD0-D5FA-A44D-957A-7804543D0E38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36CDC7-12D7-E441-BF28-FF184E7D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E3A69-E91A-474E-86D8-422DA084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67D-D84E-E743-A68F-681BBAFD5C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55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8312B4-BF0B-2744-AA25-AA34255BB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08455A-65F1-864D-8642-643AF918D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1D246B-6B8A-BD41-A000-BD4FEC59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FFD0-D5FA-A44D-957A-7804543D0E38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68B9E4-74DA-794B-8717-88D801E9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C9FB31-4861-D643-95C2-04BD7CFF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67D-D84E-E743-A68F-681BBAFD5C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6A2A7E-9EFD-874B-8B32-226311E9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7A1302-1323-0849-8C92-3F65E2D6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B7E7B1-DD2B-5748-94A1-692AAAD6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FFD0-D5FA-A44D-957A-7804543D0E38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B2BD95-B047-1B4C-8924-653841C8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6322D2-B92A-844C-91C2-7787A6E0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67D-D84E-E743-A68F-681BBAFD5C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33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E899E-1DF4-E242-890B-58FB0490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C048FC-17FC-6B4D-8575-EE976E43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631675-0D76-7044-B684-99E56F39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FFD0-D5FA-A44D-957A-7804543D0E38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9614D3-B055-F840-A899-D0819284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8DC823-ED66-6644-BAB8-DF949EA2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67D-D84E-E743-A68F-681BBAFD5C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84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16E841-96FA-C549-98A0-9BA70D5D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98BD4-6489-A443-A2D8-A4E54B12E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6F5505-FBB8-3D43-908A-0ADCA58E3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370E15-2D23-7949-BD35-91FC73CA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FFD0-D5FA-A44D-957A-7804543D0E38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D0387D-AB24-944C-B9B5-904910D5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10832-DAD5-B24D-B857-667F3DB8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67D-D84E-E743-A68F-681BBAFD5C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84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CF250-48C8-714B-8315-00FD9EA7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2108F1-CE29-F641-B828-A93C4C200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162254-B7F9-1441-8A91-3B0DF1C95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00097D-DDB3-BD45-A342-6ED07DB67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9B3144-5FD1-B942-B80B-682E4CF47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28B4EF-FFB7-EB4F-8239-49BCF7D5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FFD0-D5FA-A44D-957A-7804543D0E38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E6896E-5138-6A4E-A70A-3BF269D4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19E072-DB6B-4B49-8CC6-B65A543C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67D-D84E-E743-A68F-681BBAFD5C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64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B28DF-26AD-A646-B859-DCD0C25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AFD5FA1-F7E6-A346-A7CC-39219968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FFD0-D5FA-A44D-957A-7804543D0E38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84D56F-6D7E-1944-AF62-416B7DAF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7D2E43-EAAD-4B4D-B24E-F8FB4A9B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67D-D84E-E743-A68F-681BBAFD5C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37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59CCF03-F192-A041-A0C7-86C281A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FFD0-D5FA-A44D-957A-7804543D0E38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DE6C91-150B-AD4E-80A6-30FA7962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785B8E-C49C-AC40-A205-93BF5251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67D-D84E-E743-A68F-681BBAFD5C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54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393F2-3FB6-414D-9B69-72345766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B14D9F-6441-B74B-9BB7-2EAA37DE9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C953E2-C0CB-0543-AB01-D938EC533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020F2A-E08C-DD43-8F64-D1FF424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FFD0-D5FA-A44D-957A-7804543D0E38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C2BBB6-84E2-6F4F-B2DD-40CBBC77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3774C7-3282-574D-81E1-AF9AD4F4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67D-D84E-E743-A68F-681BBAFD5C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23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6E35BA-9572-AC4E-8995-6169265E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3802B9-1150-2A48-9570-32532E3F4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650330-32C9-F94F-B3F7-66E72CF4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A2F655-8EE3-204B-AA5E-CE17753F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FFD0-D5FA-A44D-957A-7804543D0E38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3C5625-40E6-F947-B796-74DE065E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F6CDA2-9869-3148-B0DA-4E01B63A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67D-D84E-E743-A68F-681BBAFD5C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80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9CCBF5-6DAC-8C41-BB12-5A83EDC9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43CB3B-FB8F-0440-9DA0-1E9A24675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5A113-4948-1144-AB28-F643937DD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AFFD0-D5FA-A44D-957A-7804543D0E38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ABB0D9-4B72-524C-A0F5-3DF6E0122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397155-7E1D-8644-8D17-97CCA18EF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C67D-D84E-E743-A68F-681BBAFD5C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89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0598">
            <a:off x="-322503" y="2408265"/>
            <a:ext cx="6342383" cy="475678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7050" y="5198153"/>
            <a:ext cx="2081802" cy="1502292"/>
          </a:xfrm>
          <a:prstGeom prst="rect">
            <a:avLst/>
          </a:prstGeom>
        </p:spPr>
      </p:pic>
      <p:sp>
        <p:nvSpPr>
          <p:cNvPr id="5" name="サブタイトル 2"/>
          <p:cNvSpPr txBox="1">
            <a:spLocks/>
          </p:cNvSpPr>
          <p:nvPr/>
        </p:nvSpPr>
        <p:spPr>
          <a:xfrm>
            <a:off x="-999556" y="2847752"/>
            <a:ext cx="6858000" cy="582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066800" y="1303079"/>
            <a:ext cx="7772400" cy="11115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OrigamiSat-1</a:t>
            </a:r>
            <a:br>
              <a:rPr kumimoji="1" lang="en-US" altLang="ja-JP" sz="8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</a:br>
            <a:endParaRPr kumimoji="1" lang="ja-JP" altLang="en-US" sz="6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176981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685800" y="1188666"/>
            <a:ext cx="8153400" cy="11600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5R8G </a:t>
            </a:r>
            <a:r>
              <a:rPr kumimoji="1" lang="ja-JP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運用手順書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31632"/>
              </p:ext>
            </p:extLst>
          </p:nvPr>
        </p:nvGraphicFramePr>
        <p:xfrm>
          <a:off x="5406502" y="3776442"/>
          <a:ext cx="3628425" cy="1143091"/>
        </p:xfrm>
        <a:graphic>
          <a:graphicData uri="http://schemas.openxmlformats.org/drawingml/2006/table">
            <a:tbl>
              <a:tblPr/>
              <a:tblGrid>
                <a:gridCol w="1236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5876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5R8G 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運用手順書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12">
                <a:tc>
                  <a:txBody>
                    <a:bodyPr/>
                    <a:lstStyle/>
                    <a:p>
                      <a:pPr algn="just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文書管理番号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改訂番号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Ver. 0.1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12">
                <a:tc>
                  <a:txBody>
                    <a:bodyPr/>
                    <a:lstStyle/>
                    <a:p>
                      <a:pPr algn="just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作成年月日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2018/12/26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412">
                <a:tc>
                  <a:txBody>
                    <a:bodyPr/>
                    <a:lstStyle/>
                    <a:p>
                      <a:pPr algn="just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作成者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井手亮我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FF6-7BE5-43F8-9615-DCEB16F7EF4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4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70961" y="650449"/>
            <a:ext cx="676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改訂履歴</a:t>
            </a:r>
            <a:endParaRPr kumimoji="1" lang="en-US" altLang="ja-JP" dirty="0"/>
          </a:p>
          <a:p>
            <a:r>
              <a:rPr lang="en-US" altLang="ja-JP" dirty="0"/>
              <a:t>Ver. 0.1   2018/12/26  </a:t>
            </a:r>
            <a:r>
              <a:rPr lang="ja-JP" altLang="en-US" dirty="0"/>
              <a:t>書式のみ作成</a:t>
            </a:r>
            <a:r>
              <a:rPr lang="ja-JP" altLang="en-US"/>
              <a:t>　井手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FF6-7BE5-43F8-9615-DCEB16F7EF4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18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75146" y="160361"/>
            <a:ext cx="1784463" cy="487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6">
              <a:defRPr/>
            </a:pPr>
            <a:r>
              <a:rPr lang="en-US" altLang="ja-JP" sz="257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FROM</a:t>
            </a:r>
            <a:r>
              <a:rPr lang="ja-JP" altLang="en-US" sz="2571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構成</a:t>
            </a:r>
            <a:endParaRPr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75146" y="612594"/>
            <a:ext cx="5244797" cy="32656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6"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319" y="150929"/>
            <a:ext cx="1253667" cy="904684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7070271" y="6560459"/>
            <a:ext cx="2057400" cy="365125"/>
          </a:xfrm>
        </p:spPr>
        <p:txBody>
          <a:bodyPr/>
          <a:lstStyle/>
          <a:p>
            <a:pPr>
              <a:defRPr/>
            </a:pPr>
            <a:fld id="{15080AE2-D247-4B6D-B7BD-1BCBC2C10964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15BE296-A047-1041-927F-478CE2529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94" y="1215973"/>
            <a:ext cx="7530958" cy="3802116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75D7B10-B6C4-CE42-B96B-71FCE23A77FA}"/>
              </a:ext>
            </a:extLst>
          </p:cNvPr>
          <p:cNvCxnSpPr/>
          <p:nvPr/>
        </p:nvCxnSpPr>
        <p:spPr>
          <a:xfrm>
            <a:off x="659218" y="2392325"/>
            <a:ext cx="0" cy="2307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F4389D7-BD30-DB40-B9C0-4BC96EB38413}"/>
              </a:ext>
            </a:extLst>
          </p:cNvPr>
          <p:cNvSpPr txBox="1"/>
          <p:nvPr/>
        </p:nvSpPr>
        <p:spPr>
          <a:xfrm>
            <a:off x="100578" y="2691877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運用で使う範囲</a:t>
            </a:r>
            <a:endParaRPr kumimoji="1"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2F0086-3DCC-D849-9DDF-D6D9A5FBD04F}"/>
              </a:ext>
            </a:extLst>
          </p:cNvPr>
          <p:cNvSpPr txBox="1"/>
          <p:nvPr/>
        </p:nvSpPr>
        <p:spPr>
          <a:xfrm>
            <a:off x="756194" y="5178449"/>
            <a:ext cx="5468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FROM</a:t>
            </a:r>
            <a:r>
              <a:rPr kumimoji="1" lang="ja-JP" altLang="en-US"/>
              <a:t>は</a:t>
            </a:r>
            <a:r>
              <a:rPr kumimoji="1" lang="en-US" altLang="ja-JP" dirty="0"/>
              <a:t>0-63</a:t>
            </a:r>
            <a:r>
              <a:rPr kumimoji="1" lang="ja-JP" altLang="en-US"/>
              <a:t>の</a:t>
            </a:r>
            <a:r>
              <a:rPr kumimoji="1" lang="en-US" altLang="ja-JP" dirty="0"/>
              <a:t>64</a:t>
            </a:r>
            <a:r>
              <a:rPr kumimoji="1" lang="ja-JP" altLang="en-US"/>
              <a:t>個のセクターに分かれている</a:t>
            </a:r>
            <a:endParaRPr kumimoji="1" lang="en-US" altLang="ja-JP" dirty="0"/>
          </a:p>
          <a:p>
            <a:r>
              <a:rPr lang="ja-JP" altLang="en-US"/>
              <a:t>運用では</a:t>
            </a:r>
            <a:r>
              <a:rPr lang="en-US" altLang="ja-JP" dirty="0"/>
              <a:t>1-63</a:t>
            </a:r>
            <a:r>
              <a:rPr lang="ja-JP" altLang="en-US"/>
              <a:t>を使う</a:t>
            </a:r>
            <a:endParaRPr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/>
              <a:t>セクターで最大</a:t>
            </a:r>
            <a:r>
              <a:rPr kumimoji="1" lang="en-US" altLang="ja-JP" dirty="0"/>
              <a:t> 65535byte</a:t>
            </a:r>
            <a:r>
              <a:rPr lang="ja-JP" altLang="en-US"/>
              <a:t> のデータを格納できる</a:t>
            </a:r>
            <a:endParaRPr lang="en-US" altLang="ja-JP" dirty="0"/>
          </a:p>
          <a:p>
            <a:r>
              <a:rPr lang="en-US" altLang="ja-JP" dirty="0"/>
              <a:t>FROM</a:t>
            </a:r>
            <a:r>
              <a:rPr lang="ja-JP" altLang="en-US"/>
              <a:t>のデフォルトの値は</a:t>
            </a:r>
            <a:r>
              <a:rPr lang="en-US" altLang="ja-JP" dirty="0">
                <a:solidFill>
                  <a:srgbClr val="FF0000"/>
                </a:solidFill>
              </a:rPr>
              <a:t>0xFF</a:t>
            </a:r>
          </a:p>
        </p:txBody>
      </p:sp>
    </p:spTree>
    <p:extLst>
      <p:ext uri="{BB962C8B-B14F-4D97-AF65-F5344CB8AC3E}">
        <p14:creationId xmlns:p14="http://schemas.microsoft.com/office/powerpoint/2010/main" val="360847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75146" y="160361"/>
            <a:ext cx="2114681" cy="487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6">
              <a:defRPr/>
            </a:pPr>
            <a:r>
              <a:rPr lang="en-US" altLang="ja-JP" sz="257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FROM</a:t>
            </a:r>
            <a:r>
              <a:rPr lang="ja-JP" altLang="en-US" sz="2571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使い方</a:t>
            </a:r>
            <a:endParaRPr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75146" y="612594"/>
            <a:ext cx="5244797" cy="32656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6"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319" y="150929"/>
            <a:ext cx="1253667" cy="904684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7070271" y="6560459"/>
            <a:ext cx="2057400" cy="365125"/>
          </a:xfrm>
        </p:spPr>
        <p:txBody>
          <a:bodyPr/>
          <a:lstStyle/>
          <a:p>
            <a:pPr>
              <a:defRPr/>
            </a:pPr>
            <a:fld id="{15080AE2-D247-4B6D-B7BD-1BCBC2C10964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2F0086-3DCC-D849-9DDF-D6D9A5FBD04F}"/>
              </a:ext>
            </a:extLst>
          </p:cNvPr>
          <p:cNvSpPr txBox="1"/>
          <p:nvPr/>
        </p:nvSpPr>
        <p:spPr>
          <a:xfrm>
            <a:off x="175146" y="1223137"/>
            <a:ext cx="6314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5R8G</a:t>
            </a:r>
            <a:r>
              <a:rPr lang="ja-JP" altLang="en-US"/>
              <a:t>ではデータ格納アドレスを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-US" altLang="ja-JP" dirty="0" err="1"/>
              <a:t>Roop</a:t>
            </a:r>
            <a:r>
              <a:rPr lang="en-US" altLang="ja-JP" dirty="0"/>
              <a:t> Address</a:t>
            </a:r>
          </a:p>
          <a:p>
            <a:r>
              <a:rPr lang="ja-JP" altLang="en-US"/>
              <a:t>・</a:t>
            </a:r>
            <a:r>
              <a:rPr lang="en-US" altLang="ja-JP" dirty="0"/>
              <a:t>Jump Address </a:t>
            </a:r>
          </a:p>
          <a:p>
            <a:r>
              <a:rPr lang="ja-JP" altLang="en-US"/>
              <a:t>の</a:t>
            </a:r>
            <a:r>
              <a:rPr lang="en-US" altLang="ja-JP" dirty="0"/>
              <a:t>2</a:t>
            </a:r>
            <a:r>
              <a:rPr lang="ja-JP" altLang="en-US"/>
              <a:t>つを用いて管理している。これらは地上局から変更可能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D935BD-AA34-EA42-BD73-AE872E8F99C8}"/>
              </a:ext>
            </a:extLst>
          </p:cNvPr>
          <p:cNvSpPr txBox="1"/>
          <p:nvPr/>
        </p:nvSpPr>
        <p:spPr>
          <a:xfrm>
            <a:off x="189606" y="2885360"/>
            <a:ext cx="2244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初期値</a:t>
            </a:r>
            <a:endParaRPr lang="en-US" altLang="ja-JP" dirty="0"/>
          </a:p>
          <a:p>
            <a:r>
              <a:rPr lang="en-US" altLang="ja-JP" dirty="0" err="1"/>
              <a:t>Roop</a:t>
            </a:r>
            <a:r>
              <a:rPr lang="en-US" altLang="ja-JP" dirty="0"/>
              <a:t> add = 0x1000</a:t>
            </a:r>
          </a:p>
          <a:p>
            <a:r>
              <a:rPr lang="en-US" altLang="ja-JP" dirty="0"/>
              <a:t>Jump add = 0x2000</a:t>
            </a:r>
          </a:p>
        </p:txBody>
      </p:sp>
    </p:spTree>
    <p:extLst>
      <p:ext uri="{BB962C8B-B14F-4D97-AF65-F5344CB8AC3E}">
        <p14:creationId xmlns:p14="http://schemas.microsoft.com/office/powerpoint/2010/main" val="69025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75146" y="160361"/>
            <a:ext cx="3486852" cy="487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6">
              <a:defRPr/>
            </a:pPr>
            <a:r>
              <a:rPr lang="ja-JP" altLang="en-US" sz="2571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プリアンブルについて</a:t>
            </a:r>
            <a:endParaRPr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75146" y="612594"/>
            <a:ext cx="5244797" cy="32656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6"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319" y="150929"/>
            <a:ext cx="1253667" cy="904684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7070271" y="6560459"/>
            <a:ext cx="2057400" cy="365125"/>
          </a:xfrm>
        </p:spPr>
        <p:txBody>
          <a:bodyPr/>
          <a:lstStyle/>
          <a:p>
            <a:pPr>
              <a:defRPr/>
            </a:pPr>
            <a:fld id="{15080AE2-D247-4B6D-B7BD-1BCBC2C10964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F612C0-75DF-3A4B-8F7C-A656A18B69EF}"/>
              </a:ext>
            </a:extLst>
          </p:cNvPr>
          <p:cNvSpPr txBox="1"/>
          <p:nvPr/>
        </p:nvSpPr>
        <p:spPr>
          <a:xfrm>
            <a:off x="175146" y="1184680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5R8G</a:t>
            </a:r>
            <a:r>
              <a:rPr lang="ja-JP" altLang="en-US"/>
              <a:t>ではアンプの発熱の問題から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-US" altLang="ja-JP" dirty="0"/>
              <a:t>Downlink time 10s</a:t>
            </a:r>
          </a:p>
          <a:p>
            <a:r>
              <a:rPr lang="ja-JP" altLang="en-US"/>
              <a:t>・</a:t>
            </a:r>
            <a:r>
              <a:rPr lang="en-US" altLang="ja-JP" dirty="0"/>
              <a:t>Rest time	5s</a:t>
            </a:r>
          </a:p>
          <a:p>
            <a:r>
              <a:rPr lang="ja-JP" altLang="en-US"/>
              <a:t>としている。これらは地上局から変更可能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258E200-04A0-3547-8655-5A168BAAAF47}"/>
              </a:ext>
            </a:extLst>
          </p:cNvPr>
          <p:cNvSpPr txBox="1"/>
          <p:nvPr/>
        </p:nvSpPr>
        <p:spPr>
          <a:xfrm>
            <a:off x="175146" y="2793741"/>
            <a:ext cx="871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アンプの</a:t>
            </a:r>
            <a:r>
              <a:rPr lang="en-US" altLang="ja-JP" dirty="0"/>
              <a:t>ON, OFF</a:t>
            </a:r>
            <a:r>
              <a:rPr lang="ja-JP" altLang="en-US"/>
              <a:t>切替時にパケット落ちする可能性やデータ復元精度を高める事を</a:t>
            </a:r>
            <a:endParaRPr lang="en-US" altLang="ja-JP" dirty="0"/>
          </a:p>
          <a:p>
            <a:r>
              <a:rPr lang="ja-JP" altLang="en-US"/>
              <a:t>目的として、ダウンリンク時にプリアンブルを</a:t>
            </a:r>
            <a:r>
              <a:rPr lang="en-US" altLang="ja-JP" dirty="0"/>
              <a:t>5R8G</a:t>
            </a:r>
            <a:r>
              <a:rPr lang="ja-JP" altLang="en-US"/>
              <a:t>内で追加している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A4609A-B8A2-254A-B87B-F870012139A3}"/>
              </a:ext>
            </a:extLst>
          </p:cNvPr>
          <p:cNvSpPr txBox="1"/>
          <p:nvPr/>
        </p:nvSpPr>
        <p:spPr>
          <a:xfrm>
            <a:off x="175145" y="3685720"/>
            <a:ext cx="8717451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① </a:t>
            </a:r>
            <a:r>
              <a:rPr lang="ja-JP" altLang="en-US"/>
              <a:t>セクター内のデータ終了検知</a:t>
            </a:r>
            <a:endParaRPr lang="en-US" altLang="ja-JP" dirty="0"/>
          </a:p>
          <a:p>
            <a:r>
              <a:rPr lang="en-US" altLang="ja-JP" dirty="0"/>
              <a:t>FROM</a:t>
            </a:r>
            <a:r>
              <a:rPr lang="ja-JP" altLang="en-US"/>
              <a:t>のデフォルト値は</a:t>
            </a:r>
            <a:r>
              <a:rPr lang="en-US" altLang="ja-JP" dirty="0"/>
              <a:t>0xFF</a:t>
            </a:r>
            <a:r>
              <a:rPr lang="ja-JP" altLang="en-US"/>
              <a:t>であり、</a:t>
            </a:r>
            <a:r>
              <a:rPr lang="en-US" altLang="ja-JP" dirty="0"/>
              <a:t>5.8</a:t>
            </a:r>
            <a:r>
              <a:rPr lang="ja-JP" altLang="en-US"/>
              <a:t>の</a:t>
            </a:r>
            <a:r>
              <a:rPr lang="en-US" altLang="ja-JP" dirty="0"/>
              <a:t>PIC</a:t>
            </a:r>
            <a:r>
              <a:rPr lang="ja-JP" altLang="en-US"/>
              <a:t>の最大バッファ</a:t>
            </a:r>
            <a:r>
              <a:rPr lang="en-US" altLang="ja-JP" dirty="0"/>
              <a:t>(</a:t>
            </a:r>
            <a:r>
              <a:rPr lang="ja-JP" altLang="en-US"/>
              <a:t>経験から値を決定</a:t>
            </a:r>
            <a:r>
              <a:rPr lang="en-US" altLang="ja-JP" dirty="0"/>
              <a:t>)</a:t>
            </a:r>
          </a:p>
          <a:p>
            <a:r>
              <a:rPr lang="ja-JP" altLang="en-US"/>
              <a:t>である</a:t>
            </a:r>
            <a:r>
              <a:rPr lang="en-US" altLang="ja-JP" dirty="0"/>
              <a:t>96byte</a:t>
            </a:r>
            <a:r>
              <a:rPr lang="ja-JP" altLang="en-US"/>
              <a:t>の</a:t>
            </a:r>
            <a:r>
              <a:rPr lang="en-US" altLang="ja-JP" dirty="0"/>
              <a:t>2</a:t>
            </a:r>
            <a:r>
              <a:rPr lang="ja-JP" altLang="en-US"/>
              <a:t>倍＝</a:t>
            </a:r>
            <a:r>
              <a:rPr lang="en-US" altLang="ja-JP" dirty="0"/>
              <a:t>192byte</a:t>
            </a:r>
            <a:r>
              <a:rPr lang="ja-JP" altLang="en-US"/>
              <a:t>の</a:t>
            </a:r>
            <a:r>
              <a:rPr lang="en-US" altLang="ja-JP" dirty="0"/>
              <a:t>0xFF</a:t>
            </a:r>
            <a:r>
              <a:rPr lang="ja-JP" altLang="en-US"/>
              <a:t>を送信すると</a:t>
            </a:r>
            <a:endParaRPr lang="en-US" altLang="ja-JP" dirty="0"/>
          </a:p>
          <a:p>
            <a:r>
              <a:rPr lang="en-US" altLang="ja-JP" dirty="0"/>
              <a:t>0x0D, 0x0A (</a:t>
            </a:r>
            <a:r>
              <a:rPr lang="ja-JP" altLang="en-US"/>
              <a:t>改行コード</a:t>
            </a:r>
            <a:r>
              <a:rPr lang="en-US" altLang="ja-JP" dirty="0"/>
              <a:t>)</a:t>
            </a:r>
            <a:r>
              <a:rPr lang="ja-JP" altLang="en-US"/>
              <a:t> </a:t>
            </a:r>
            <a:r>
              <a:rPr lang="en-US" altLang="ja-JP" dirty="0"/>
              <a:t>0x30 0x31 (</a:t>
            </a:r>
            <a:r>
              <a:rPr lang="ja-JP" altLang="en-US"/>
              <a:t>この組み合わせが</a:t>
            </a:r>
            <a:r>
              <a:rPr lang="en-US" altLang="ja-JP" dirty="0"/>
              <a:t>100</a:t>
            </a:r>
            <a:r>
              <a:rPr lang="ja-JP" altLang="en-US"/>
              <a:t>個</a:t>
            </a:r>
            <a:r>
              <a:rPr lang="en-US" altLang="ja-JP" dirty="0"/>
              <a:t>) 0x0D, 0x0A</a:t>
            </a:r>
          </a:p>
          <a:p>
            <a:r>
              <a:rPr lang="ja-JP" altLang="en-US"/>
              <a:t>が送られる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7909D47-DD94-B54D-8141-DE4C04BC445B}"/>
              </a:ext>
            </a:extLst>
          </p:cNvPr>
          <p:cNvSpPr txBox="1"/>
          <p:nvPr/>
        </p:nvSpPr>
        <p:spPr>
          <a:xfrm>
            <a:off x="175145" y="5242965"/>
            <a:ext cx="6442789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② Downlink Rest</a:t>
            </a:r>
          </a:p>
          <a:p>
            <a:r>
              <a:rPr lang="en-US" altLang="ja-JP" dirty="0"/>
              <a:t>10s</a:t>
            </a:r>
            <a:r>
              <a:rPr lang="ja-JP" altLang="en-US"/>
              <a:t>以上の送信行うと</a:t>
            </a:r>
            <a:endParaRPr lang="en-US" altLang="ja-JP" dirty="0"/>
          </a:p>
          <a:p>
            <a:r>
              <a:rPr lang="en-US" altLang="ja-JP" dirty="0"/>
              <a:t>0x0D, 0x0A, 0x41 0x42(</a:t>
            </a:r>
            <a:r>
              <a:rPr lang="ja-JP" altLang="en-US"/>
              <a:t>この組み合わせが</a:t>
            </a:r>
            <a:r>
              <a:rPr lang="en-US" altLang="ja-JP" dirty="0"/>
              <a:t>100</a:t>
            </a:r>
            <a:r>
              <a:rPr lang="ja-JP" altLang="en-US"/>
              <a:t>個</a:t>
            </a:r>
            <a:r>
              <a:rPr lang="en-US" altLang="ja-JP" dirty="0"/>
              <a:t>) 0x0D, 0x0A</a:t>
            </a:r>
          </a:p>
          <a:p>
            <a:r>
              <a:rPr lang="ja-JP" altLang="en-US"/>
              <a:t>が送られる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1487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74590" y="157296"/>
            <a:ext cx="4919937" cy="487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6">
              <a:defRPr/>
            </a:pPr>
            <a:r>
              <a:rPr lang="ja-JP" altLang="en-US" sz="2571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サムネイル</a:t>
            </a:r>
            <a:r>
              <a:rPr lang="en-US" altLang="ja-JP" sz="257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571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ダウンリンクデータ</a:t>
            </a:r>
            <a:endParaRPr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75146" y="612594"/>
            <a:ext cx="5244797" cy="32656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6"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319" y="150929"/>
            <a:ext cx="1253667" cy="904684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7070271" y="6560459"/>
            <a:ext cx="2057400" cy="365125"/>
          </a:xfrm>
        </p:spPr>
        <p:txBody>
          <a:bodyPr/>
          <a:lstStyle/>
          <a:p>
            <a:pPr>
              <a:defRPr/>
            </a:pPr>
            <a:fld id="{15080AE2-D247-4B6D-B7BD-1BCBC2C10964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18D217E1-3B5B-374A-BCEF-8DAC64652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25841"/>
              </p:ext>
            </p:extLst>
          </p:nvPr>
        </p:nvGraphicFramePr>
        <p:xfrm>
          <a:off x="175146" y="3080240"/>
          <a:ext cx="843723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62482">
                  <a:extLst>
                    <a:ext uri="{9D8B030D-6E8A-4147-A177-3AD203B41FA5}">
                      <a16:colId xmlns:a16="http://schemas.microsoft.com/office/drawing/2014/main" val="2782013620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2016970529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1009036542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3480064328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3170387036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471549072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283344385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1255141417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2808829248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4264720549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2669354690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161254277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2980042011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3644423190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348372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0A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218579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4910F51-A513-354B-8D71-0B4EBCF4113D}"/>
              </a:ext>
            </a:extLst>
          </p:cNvPr>
          <p:cNvSpPr txBox="1"/>
          <p:nvPr/>
        </p:nvSpPr>
        <p:spPr>
          <a:xfrm>
            <a:off x="175147" y="3761024"/>
            <a:ext cx="199389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 </a:t>
            </a:r>
            <a:r>
              <a:rPr lang="en-US" altLang="ja-JP" dirty="0"/>
              <a:t> FROM </a:t>
            </a:r>
            <a:r>
              <a:rPr lang="ja-JP" altLang="en-US"/>
              <a:t>デフォ値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90619-9784-194D-A27F-25C1C08A093C}"/>
              </a:ext>
            </a:extLst>
          </p:cNvPr>
          <p:cNvSpPr txBox="1"/>
          <p:nvPr/>
        </p:nvSpPr>
        <p:spPr>
          <a:xfrm>
            <a:off x="175146" y="1045038"/>
            <a:ext cx="747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サムネイルは</a:t>
            </a:r>
            <a:r>
              <a:rPr kumimoji="1" lang="en-US" altLang="ja-JP" dirty="0"/>
              <a:t>20~50kb</a:t>
            </a:r>
            <a:r>
              <a:rPr kumimoji="1" lang="ja-JP" altLang="en-US"/>
              <a:t>程度を予想しており、これは</a:t>
            </a:r>
            <a:r>
              <a:rPr kumimoji="1" lang="en-US" altLang="ja-JP" dirty="0"/>
              <a:t>1</a:t>
            </a:r>
            <a:r>
              <a:rPr kumimoji="1" lang="ja-JP" altLang="en-US"/>
              <a:t>セクタ内に収まる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8CC06D3-8CAE-B743-BDB4-E24720C1776B}"/>
              </a:ext>
            </a:extLst>
          </p:cNvPr>
          <p:cNvCxnSpPr>
            <a:cxnSpLocks/>
          </p:cNvCxnSpPr>
          <p:nvPr/>
        </p:nvCxnSpPr>
        <p:spPr>
          <a:xfrm>
            <a:off x="183715" y="3476218"/>
            <a:ext cx="0" cy="28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E9FC3BA-F6F3-1E4C-8F4A-2ED319297D78}"/>
              </a:ext>
            </a:extLst>
          </p:cNvPr>
          <p:cNvCxnSpPr>
            <a:cxnSpLocks/>
          </p:cNvCxnSpPr>
          <p:nvPr/>
        </p:nvCxnSpPr>
        <p:spPr>
          <a:xfrm>
            <a:off x="1307805" y="3460451"/>
            <a:ext cx="869805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C7C298F-0DAC-6544-AB59-807272F91A3B}"/>
              </a:ext>
            </a:extLst>
          </p:cNvPr>
          <p:cNvSpPr txBox="1"/>
          <p:nvPr/>
        </p:nvSpPr>
        <p:spPr>
          <a:xfrm>
            <a:off x="2506126" y="3758854"/>
            <a:ext cx="255497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 送信終了プリアンブル</a:t>
            </a:r>
            <a:endParaRPr kumimoji="1" lang="ja-JP" altLang="en-US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1D92C29-5790-C94D-B31B-302C5EE68058}"/>
              </a:ext>
            </a:extLst>
          </p:cNvPr>
          <p:cNvCxnSpPr>
            <a:cxnSpLocks/>
          </p:cNvCxnSpPr>
          <p:nvPr/>
        </p:nvCxnSpPr>
        <p:spPr>
          <a:xfrm>
            <a:off x="1307249" y="3445347"/>
            <a:ext cx="1198877" cy="31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69C44C8-687B-3B44-ADDF-B534E70381E2}"/>
              </a:ext>
            </a:extLst>
          </p:cNvPr>
          <p:cNvCxnSpPr>
            <a:cxnSpLocks/>
          </p:cNvCxnSpPr>
          <p:nvPr/>
        </p:nvCxnSpPr>
        <p:spPr>
          <a:xfrm>
            <a:off x="4720856" y="3476218"/>
            <a:ext cx="340242" cy="28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6B50DFE-4611-0A42-940C-0072BE71CECD}"/>
              </a:ext>
            </a:extLst>
          </p:cNvPr>
          <p:cNvSpPr txBox="1"/>
          <p:nvPr/>
        </p:nvSpPr>
        <p:spPr>
          <a:xfrm>
            <a:off x="5419943" y="3754629"/>
            <a:ext cx="255497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 送信再開プリアンブル</a:t>
            </a:r>
            <a:endParaRPr kumimoji="1" lang="ja-JP" altLang="en-US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D6BAE404-AD0E-A641-B2CF-AEA214B9B383}"/>
              </a:ext>
            </a:extLst>
          </p:cNvPr>
          <p:cNvCxnSpPr>
            <a:cxnSpLocks/>
          </p:cNvCxnSpPr>
          <p:nvPr/>
        </p:nvCxnSpPr>
        <p:spPr>
          <a:xfrm>
            <a:off x="4720856" y="3476218"/>
            <a:ext cx="699087" cy="28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D212FEC-6AD6-7041-8AD1-0DB0DD656AB6}"/>
              </a:ext>
            </a:extLst>
          </p:cNvPr>
          <p:cNvCxnSpPr>
            <a:cxnSpLocks/>
          </p:cNvCxnSpPr>
          <p:nvPr/>
        </p:nvCxnSpPr>
        <p:spPr>
          <a:xfrm flipH="1">
            <a:off x="7974915" y="3448968"/>
            <a:ext cx="636905" cy="30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54C5D11-BC43-FF44-B10A-08BBF85DAB3E}"/>
              </a:ext>
            </a:extLst>
          </p:cNvPr>
          <p:cNvSpPr txBox="1"/>
          <p:nvPr/>
        </p:nvSpPr>
        <p:spPr>
          <a:xfrm>
            <a:off x="174590" y="4911500"/>
            <a:ext cx="7701147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本来</a:t>
            </a:r>
            <a:r>
              <a:rPr kumimoji="1" lang="en-US" altLang="ja-JP" dirty="0"/>
              <a:t>0D0A</a:t>
            </a:r>
            <a:r>
              <a:rPr kumimoji="1" lang="ja-JP" altLang="en-US"/>
              <a:t>が来るはずだが、アンプを</a:t>
            </a:r>
            <a:r>
              <a:rPr kumimoji="1" lang="en-US" altLang="ja-JP" dirty="0"/>
              <a:t>OFF</a:t>
            </a:r>
            <a:r>
              <a:rPr kumimoji="1" lang="ja-JP" altLang="en-US"/>
              <a:t>にする影響からか</a:t>
            </a:r>
            <a:r>
              <a:rPr kumimoji="1" lang="en-US" altLang="ja-JP" dirty="0"/>
              <a:t>00</a:t>
            </a:r>
            <a:r>
              <a:rPr kumimoji="1" lang="ja-JP" altLang="en-US"/>
              <a:t>がよく来る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EBA1CDD-EDA5-9046-965C-2E00B9A8F6B6}"/>
              </a:ext>
            </a:extLst>
          </p:cNvPr>
          <p:cNvCxnSpPr>
            <a:cxnSpLocks/>
            <a:stCxn id="57" idx="0"/>
            <a:endCxn id="18" idx="2"/>
          </p:cNvCxnSpPr>
          <p:nvPr/>
        </p:nvCxnSpPr>
        <p:spPr>
          <a:xfrm flipV="1">
            <a:off x="4025164" y="3451080"/>
            <a:ext cx="368597" cy="146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4715BFA-BE44-8A4E-AAC2-B42F16E731D1}"/>
              </a:ext>
            </a:extLst>
          </p:cNvPr>
          <p:cNvSpPr txBox="1"/>
          <p:nvPr/>
        </p:nvSpPr>
        <p:spPr>
          <a:xfrm>
            <a:off x="175146" y="2403134"/>
            <a:ext cx="156805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SOI(Original)</a:t>
            </a:r>
            <a:endParaRPr kumimoji="1" lang="ja-JP" altLang="en-US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9A9463C-AFFF-4649-93BC-7FBDCD6EC014}"/>
              </a:ext>
            </a:extLst>
          </p:cNvPr>
          <p:cNvCxnSpPr>
            <a:cxnSpLocks/>
          </p:cNvCxnSpPr>
          <p:nvPr/>
        </p:nvCxnSpPr>
        <p:spPr>
          <a:xfrm>
            <a:off x="174590" y="2050680"/>
            <a:ext cx="557" cy="35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C6A0528-EE9F-9C45-B4B0-095BCA5E6122}"/>
              </a:ext>
            </a:extLst>
          </p:cNvPr>
          <p:cNvCxnSpPr>
            <a:cxnSpLocks/>
          </p:cNvCxnSpPr>
          <p:nvPr/>
        </p:nvCxnSpPr>
        <p:spPr>
          <a:xfrm>
            <a:off x="1307249" y="2050680"/>
            <a:ext cx="435955" cy="35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12AF97A-0383-E043-896A-D1041B025E87}"/>
              </a:ext>
            </a:extLst>
          </p:cNvPr>
          <p:cNvSpPr txBox="1"/>
          <p:nvPr/>
        </p:nvSpPr>
        <p:spPr>
          <a:xfrm>
            <a:off x="7974914" y="2407359"/>
            <a:ext cx="63690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EOF</a:t>
            </a:r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E7845C71-4660-C745-AF4B-0DCE502E526D}"/>
              </a:ext>
            </a:extLst>
          </p:cNvPr>
          <p:cNvCxnSpPr>
            <a:cxnSpLocks/>
          </p:cNvCxnSpPr>
          <p:nvPr/>
        </p:nvCxnSpPr>
        <p:spPr>
          <a:xfrm>
            <a:off x="7485322" y="2093190"/>
            <a:ext cx="489591" cy="30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5CC2568D-9A38-534D-8735-00040FBB965D}"/>
              </a:ext>
            </a:extLst>
          </p:cNvPr>
          <p:cNvCxnSpPr>
            <a:cxnSpLocks/>
          </p:cNvCxnSpPr>
          <p:nvPr/>
        </p:nvCxnSpPr>
        <p:spPr>
          <a:xfrm>
            <a:off x="8611820" y="2050680"/>
            <a:ext cx="0" cy="35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表 76">
            <a:extLst>
              <a:ext uri="{FF2B5EF4-FFF2-40B4-BE49-F238E27FC236}">
                <a16:creationId xmlns:a16="http://schemas.microsoft.com/office/drawing/2014/main" id="{45A8C220-F059-BE48-AA33-13F114DC8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05786"/>
              </p:ext>
            </p:extLst>
          </p:nvPr>
        </p:nvGraphicFramePr>
        <p:xfrm>
          <a:off x="174590" y="1683518"/>
          <a:ext cx="843723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62482">
                  <a:extLst>
                    <a:ext uri="{9D8B030D-6E8A-4147-A177-3AD203B41FA5}">
                      <a16:colId xmlns:a16="http://schemas.microsoft.com/office/drawing/2014/main" val="2782013620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2016970529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1009036542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3480064328"/>
                    </a:ext>
                  </a:extLst>
                </a:gridCol>
                <a:gridCol w="1124964">
                  <a:extLst>
                    <a:ext uri="{9D8B030D-6E8A-4147-A177-3AD203B41FA5}">
                      <a16:colId xmlns:a16="http://schemas.microsoft.com/office/drawing/2014/main" val="3170387036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283344385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1255141417"/>
                    </a:ext>
                  </a:extLst>
                </a:gridCol>
                <a:gridCol w="2812410">
                  <a:extLst>
                    <a:ext uri="{9D8B030D-6E8A-4147-A177-3AD203B41FA5}">
                      <a16:colId xmlns:a16="http://schemas.microsoft.com/office/drawing/2014/main" val="2808829248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3644423190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348372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タイムスタンプ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218579"/>
                  </a:ext>
                </a:extLst>
              </a:tr>
            </a:tbl>
          </a:graphicData>
        </a:graphic>
      </p:graphicFrame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F4790104-B918-7E43-9C6B-6B760498232C}"/>
              </a:ext>
            </a:extLst>
          </p:cNvPr>
          <p:cNvSpPr txBox="1"/>
          <p:nvPr/>
        </p:nvSpPr>
        <p:spPr>
          <a:xfrm>
            <a:off x="3603808" y="2412506"/>
            <a:ext cx="6369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EOI</a:t>
            </a:r>
            <a:endParaRPr kumimoji="1" lang="ja-JP" alt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9F27DB8-DEF1-B444-917D-5FB4CADE2866}"/>
              </a:ext>
            </a:extLst>
          </p:cNvPr>
          <p:cNvCxnSpPr>
            <a:cxnSpLocks/>
          </p:cNvCxnSpPr>
          <p:nvPr/>
        </p:nvCxnSpPr>
        <p:spPr>
          <a:xfrm>
            <a:off x="3519377" y="2057205"/>
            <a:ext cx="84432" cy="35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242693FB-8DB3-4F43-A137-49D19432209C}"/>
              </a:ext>
            </a:extLst>
          </p:cNvPr>
          <p:cNvCxnSpPr>
            <a:cxnSpLocks/>
          </p:cNvCxnSpPr>
          <p:nvPr/>
        </p:nvCxnSpPr>
        <p:spPr>
          <a:xfrm flipH="1">
            <a:off x="4241346" y="2057205"/>
            <a:ext cx="405082" cy="35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55BE14-2189-6E42-ADCD-E05BDC1B8621}"/>
              </a:ext>
            </a:extLst>
          </p:cNvPr>
          <p:cNvSpPr txBox="1"/>
          <p:nvPr/>
        </p:nvSpPr>
        <p:spPr>
          <a:xfrm>
            <a:off x="1848196" y="2406941"/>
            <a:ext cx="130035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SOI(JPEG)</a:t>
            </a:r>
            <a:endParaRPr kumimoji="1" lang="ja-JP" altLang="en-US"/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08534DF7-42C7-D943-AE60-B2EB0A0EEBC8}"/>
              </a:ext>
            </a:extLst>
          </p:cNvPr>
          <p:cNvCxnSpPr>
            <a:cxnSpLocks/>
          </p:cNvCxnSpPr>
          <p:nvPr/>
        </p:nvCxnSpPr>
        <p:spPr>
          <a:xfrm>
            <a:off x="1301646" y="2032018"/>
            <a:ext cx="546551" cy="37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66F3A04B-E713-D346-9895-BDF62F634509}"/>
              </a:ext>
            </a:extLst>
          </p:cNvPr>
          <p:cNvCxnSpPr>
            <a:cxnSpLocks/>
          </p:cNvCxnSpPr>
          <p:nvPr/>
        </p:nvCxnSpPr>
        <p:spPr>
          <a:xfrm>
            <a:off x="2414248" y="2057205"/>
            <a:ext cx="734304" cy="34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8DD57118-2309-E142-B68A-54E5242DE76B}"/>
              </a:ext>
            </a:extLst>
          </p:cNvPr>
          <p:cNvSpPr txBox="1"/>
          <p:nvPr/>
        </p:nvSpPr>
        <p:spPr>
          <a:xfrm>
            <a:off x="579102" y="423049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192byte</a:t>
            </a:r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898149E-F1C8-6F4F-951E-ABA3428FB049}"/>
              </a:ext>
            </a:extLst>
          </p:cNvPr>
          <p:cNvSpPr txBox="1"/>
          <p:nvPr/>
        </p:nvSpPr>
        <p:spPr>
          <a:xfrm>
            <a:off x="4356190" y="4242844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30, 31</a:t>
            </a:r>
            <a:r>
              <a:rPr kumimoji="1" lang="ja-JP" altLang="en-US"/>
              <a:t>が</a:t>
            </a:r>
            <a:r>
              <a:rPr lang="ja-JP" altLang="en-US"/>
              <a:t>計</a:t>
            </a:r>
            <a:r>
              <a:rPr lang="en-US" altLang="ja-JP" dirty="0"/>
              <a:t>200byte</a:t>
            </a:r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2DC67D17-FE9D-9546-A397-C3EBA607D639}"/>
              </a:ext>
            </a:extLst>
          </p:cNvPr>
          <p:cNvSpPr txBox="1"/>
          <p:nvPr/>
        </p:nvSpPr>
        <p:spPr>
          <a:xfrm>
            <a:off x="142230" y="5774609"/>
            <a:ext cx="832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画像復元には</a:t>
            </a:r>
            <a:r>
              <a:rPr kumimoji="1" lang="en-US" altLang="ja-JP" dirty="0"/>
              <a:t>FFD8~FFD9</a:t>
            </a:r>
            <a:r>
              <a:rPr kumimoji="1" lang="ja-JP" altLang="en-US"/>
              <a:t>までのデータが必要。</a:t>
            </a:r>
            <a:r>
              <a:rPr kumimoji="1" lang="en-US" altLang="ja-JP" dirty="0"/>
              <a:t>FFD9</a:t>
            </a:r>
            <a:r>
              <a:rPr kumimoji="1" lang="ja-JP" altLang="en-US"/>
              <a:t>以降</a:t>
            </a:r>
            <a:r>
              <a:rPr lang="ja-JP" altLang="en-US"/>
              <a:t>のデータはあっても</a:t>
            </a:r>
            <a:endParaRPr lang="en-US" altLang="ja-JP" dirty="0"/>
          </a:p>
          <a:p>
            <a:r>
              <a:rPr lang="ja-JP" altLang="en-US"/>
              <a:t>問題ない。（</a:t>
            </a:r>
            <a:r>
              <a:rPr lang="en-US" altLang="ja-JP" dirty="0"/>
              <a:t>JPEG</a:t>
            </a:r>
            <a:r>
              <a:rPr lang="ja-JP" altLang="en-US"/>
              <a:t>は</a:t>
            </a:r>
            <a:r>
              <a:rPr lang="en-US" altLang="ja-JP" dirty="0"/>
              <a:t>FFD9</a:t>
            </a:r>
            <a:r>
              <a:rPr lang="ja-JP" altLang="en-US"/>
              <a:t>までで読むのをやめる）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651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75146" y="160361"/>
            <a:ext cx="8033225" cy="487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6">
              <a:defRPr/>
            </a:pPr>
            <a:r>
              <a:rPr lang="en-US" altLang="ja-JP" sz="257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2571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分割画像</a:t>
            </a:r>
            <a:r>
              <a:rPr lang="en-US" altLang="ja-JP" sz="257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FROM</a:t>
            </a:r>
            <a:r>
              <a:rPr lang="ja-JP" altLang="en-US" sz="2571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構成</a:t>
            </a:r>
            <a:r>
              <a:rPr lang="en-US" altLang="ja-JP" sz="257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571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r>
              <a:rPr lang="en-US" altLang="ja-JP" sz="257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2571" dirty="0" err="1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Roop</a:t>
            </a:r>
            <a:r>
              <a:rPr lang="en-US" altLang="ja-JP" sz="257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Jump</a:t>
            </a:r>
            <a:r>
              <a:rPr lang="ja-JP" altLang="en-US" sz="2571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によって変動</a:t>
            </a:r>
            <a:r>
              <a:rPr lang="en-US" altLang="ja-JP" sz="257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75146" y="612594"/>
            <a:ext cx="5244797" cy="32656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6"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7070271" y="6560459"/>
            <a:ext cx="2057400" cy="365125"/>
          </a:xfrm>
        </p:spPr>
        <p:txBody>
          <a:bodyPr/>
          <a:lstStyle/>
          <a:p>
            <a:pPr>
              <a:defRPr/>
            </a:pPr>
            <a:fld id="{15080AE2-D247-4B6D-B7BD-1BCBC2C10964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2847D4D2-E30C-5348-981B-AE871EB7E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07738"/>
              </p:ext>
            </p:extLst>
          </p:nvPr>
        </p:nvGraphicFramePr>
        <p:xfrm>
          <a:off x="457200" y="808675"/>
          <a:ext cx="7995200" cy="5852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99520">
                  <a:extLst>
                    <a:ext uri="{9D8B030D-6E8A-4147-A177-3AD203B41FA5}">
                      <a16:colId xmlns:a16="http://schemas.microsoft.com/office/drawing/2014/main" val="1640866680"/>
                    </a:ext>
                  </a:extLst>
                </a:gridCol>
                <a:gridCol w="799520">
                  <a:extLst>
                    <a:ext uri="{9D8B030D-6E8A-4147-A177-3AD203B41FA5}">
                      <a16:colId xmlns:a16="http://schemas.microsoft.com/office/drawing/2014/main" val="1628485532"/>
                    </a:ext>
                  </a:extLst>
                </a:gridCol>
                <a:gridCol w="799520">
                  <a:extLst>
                    <a:ext uri="{9D8B030D-6E8A-4147-A177-3AD203B41FA5}">
                      <a16:colId xmlns:a16="http://schemas.microsoft.com/office/drawing/2014/main" val="858383417"/>
                    </a:ext>
                  </a:extLst>
                </a:gridCol>
                <a:gridCol w="799520">
                  <a:extLst>
                    <a:ext uri="{9D8B030D-6E8A-4147-A177-3AD203B41FA5}">
                      <a16:colId xmlns:a16="http://schemas.microsoft.com/office/drawing/2014/main" val="1297264046"/>
                    </a:ext>
                  </a:extLst>
                </a:gridCol>
                <a:gridCol w="799520">
                  <a:extLst>
                    <a:ext uri="{9D8B030D-6E8A-4147-A177-3AD203B41FA5}">
                      <a16:colId xmlns:a16="http://schemas.microsoft.com/office/drawing/2014/main" val="2436693866"/>
                    </a:ext>
                  </a:extLst>
                </a:gridCol>
                <a:gridCol w="799520">
                  <a:extLst>
                    <a:ext uri="{9D8B030D-6E8A-4147-A177-3AD203B41FA5}">
                      <a16:colId xmlns:a16="http://schemas.microsoft.com/office/drawing/2014/main" val="3675621959"/>
                    </a:ext>
                  </a:extLst>
                </a:gridCol>
                <a:gridCol w="799520">
                  <a:extLst>
                    <a:ext uri="{9D8B030D-6E8A-4147-A177-3AD203B41FA5}">
                      <a16:colId xmlns:a16="http://schemas.microsoft.com/office/drawing/2014/main" val="667148527"/>
                    </a:ext>
                  </a:extLst>
                </a:gridCol>
                <a:gridCol w="799520">
                  <a:extLst>
                    <a:ext uri="{9D8B030D-6E8A-4147-A177-3AD203B41FA5}">
                      <a16:colId xmlns:a16="http://schemas.microsoft.com/office/drawing/2014/main" val="1322179468"/>
                    </a:ext>
                  </a:extLst>
                </a:gridCol>
                <a:gridCol w="799520">
                  <a:extLst>
                    <a:ext uri="{9D8B030D-6E8A-4147-A177-3AD203B41FA5}">
                      <a16:colId xmlns:a16="http://schemas.microsoft.com/office/drawing/2014/main" val="610799308"/>
                    </a:ext>
                  </a:extLst>
                </a:gridCol>
                <a:gridCol w="799520">
                  <a:extLst>
                    <a:ext uri="{9D8B030D-6E8A-4147-A177-3AD203B41FA5}">
                      <a16:colId xmlns:a16="http://schemas.microsoft.com/office/drawing/2014/main" val="3030002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FFD9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FF1E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FFFF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60329"/>
                  </a:ext>
                </a:extLst>
              </a:tr>
              <a:tr h="3271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FF27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34786"/>
                  </a:ext>
                </a:extLst>
              </a:tr>
              <a:tr h="3271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FF1E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FFFF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93751"/>
                  </a:ext>
                </a:extLst>
              </a:tr>
              <a:tr h="3271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FF26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401228"/>
                  </a:ext>
                </a:extLst>
              </a:tr>
              <a:tr h="3271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FF1E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FFFF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98742"/>
                  </a:ext>
                </a:extLst>
              </a:tr>
              <a:tr h="3271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FF25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82787"/>
                  </a:ext>
                </a:extLst>
              </a:tr>
              <a:tr h="3271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FF1E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FFFF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452167"/>
                  </a:ext>
                </a:extLst>
              </a:tr>
              <a:tr h="3271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FF24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69600"/>
                  </a:ext>
                </a:extLst>
              </a:tr>
              <a:tr h="3271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FF1E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FFFF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54491"/>
                  </a:ext>
                </a:extLst>
              </a:tr>
              <a:tr h="3271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FF23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25481"/>
                  </a:ext>
                </a:extLst>
              </a:tr>
              <a:tr h="3271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FF1E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FFFF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05438"/>
                  </a:ext>
                </a:extLst>
              </a:tr>
              <a:tr h="3271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FF22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82871"/>
                  </a:ext>
                </a:extLst>
              </a:tr>
              <a:tr h="3271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FF1E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FFFF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26651"/>
                  </a:ext>
                </a:extLst>
              </a:tr>
              <a:tr h="3271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FF21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812275"/>
                  </a:ext>
                </a:extLst>
              </a:tr>
              <a:tr h="3271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FF1E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FFFF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0105"/>
                  </a:ext>
                </a:extLst>
              </a:tr>
              <a:tr h="3271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FF20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FFD8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13815"/>
                  </a:ext>
                </a:extLst>
              </a:tr>
            </a:tbl>
          </a:graphicData>
        </a:graphic>
      </p:graphicFrame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B31CF78-2EB5-B44B-A8F3-C73B98A843C6}"/>
              </a:ext>
            </a:extLst>
          </p:cNvPr>
          <p:cNvCxnSpPr>
            <a:cxnSpLocks/>
          </p:cNvCxnSpPr>
          <p:nvPr/>
        </p:nvCxnSpPr>
        <p:spPr>
          <a:xfrm flipH="1" flipV="1">
            <a:off x="1935126" y="5773479"/>
            <a:ext cx="2562447" cy="34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AB39BC7-F638-9947-8A45-4965A55AFD7B}"/>
              </a:ext>
            </a:extLst>
          </p:cNvPr>
          <p:cNvCxnSpPr>
            <a:cxnSpLocks/>
          </p:cNvCxnSpPr>
          <p:nvPr/>
        </p:nvCxnSpPr>
        <p:spPr>
          <a:xfrm flipH="1" flipV="1">
            <a:off x="1935125" y="1364511"/>
            <a:ext cx="2562447" cy="34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50B04A7F-9369-C14C-B55C-65ADF13880FD}"/>
              </a:ext>
            </a:extLst>
          </p:cNvPr>
          <p:cNvCxnSpPr>
            <a:cxnSpLocks/>
          </p:cNvCxnSpPr>
          <p:nvPr/>
        </p:nvCxnSpPr>
        <p:spPr>
          <a:xfrm flipH="1" flipV="1">
            <a:off x="1935125" y="2090468"/>
            <a:ext cx="2562447" cy="34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0F0C5AA-5EA4-3E4D-BD74-B5D21B0E701D}"/>
              </a:ext>
            </a:extLst>
          </p:cNvPr>
          <p:cNvCxnSpPr>
            <a:cxnSpLocks/>
          </p:cNvCxnSpPr>
          <p:nvPr/>
        </p:nvCxnSpPr>
        <p:spPr>
          <a:xfrm flipH="1" flipV="1">
            <a:off x="1935125" y="2831842"/>
            <a:ext cx="2562447" cy="34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0B56343-6078-9946-A73A-85643F5B3AE3}"/>
              </a:ext>
            </a:extLst>
          </p:cNvPr>
          <p:cNvCxnSpPr>
            <a:cxnSpLocks/>
          </p:cNvCxnSpPr>
          <p:nvPr/>
        </p:nvCxnSpPr>
        <p:spPr>
          <a:xfrm flipH="1" flipV="1">
            <a:off x="1940199" y="3585884"/>
            <a:ext cx="2562447" cy="34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48F936F-1921-7F4B-B5A8-C2573E4007E0}"/>
              </a:ext>
            </a:extLst>
          </p:cNvPr>
          <p:cNvCxnSpPr>
            <a:cxnSpLocks/>
          </p:cNvCxnSpPr>
          <p:nvPr/>
        </p:nvCxnSpPr>
        <p:spPr>
          <a:xfrm flipH="1" flipV="1">
            <a:off x="1935124" y="4302660"/>
            <a:ext cx="2562447" cy="34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49E7024C-9798-4948-B14C-C6D3AAACC8CE}"/>
              </a:ext>
            </a:extLst>
          </p:cNvPr>
          <p:cNvCxnSpPr>
            <a:cxnSpLocks/>
          </p:cNvCxnSpPr>
          <p:nvPr/>
        </p:nvCxnSpPr>
        <p:spPr>
          <a:xfrm flipH="1" flipV="1">
            <a:off x="1935124" y="5038069"/>
            <a:ext cx="2562447" cy="34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5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75146" y="160361"/>
            <a:ext cx="4794902" cy="487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6">
              <a:defRPr/>
            </a:pPr>
            <a:r>
              <a:rPr lang="en-US" altLang="ja-JP" sz="257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2571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分割画像</a:t>
            </a:r>
            <a:r>
              <a:rPr lang="en-US" altLang="ja-JP" sz="257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571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ダウンリンクデータ</a:t>
            </a:r>
            <a:endParaRPr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75146" y="612594"/>
            <a:ext cx="5244797" cy="32656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6"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319" y="150929"/>
            <a:ext cx="1253667" cy="904684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7070271" y="6560459"/>
            <a:ext cx="2057400" cy="365125"/>
          </a:xfrm>
        </p:spPr>
        <p:txBody>
          <a:bodyPr/>
          <a:lstStyle/>
          <a:p>
            <a:pPr>
              <a:defRPr/>
            </a:pPr>
            <a:fld id="{15080AE2-D247-4B6D-B7BD-1BCBC2C10964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18D217E1-3B5B-374A-BCEF-8DAC6465266F}"/>
              </a:ext>
            </a:extLst>
          </p:cNvPr>
          <p:cNvGraphicFramePr>
            <a:graphicFrameLocks noGrp="1"/>
          </p:cNvGraphicFramePr>
          <p:nvPr/>
        </p:nvGraphicFramePr>
        <p:xfrm>
          <a:off x="175146" y="3080240"/>
          <a:ext cx="843723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62482">
                  <a:extLst>
                    <a:ext uri="{9D8B030D-6E8A-4147-A177-3AD203B41FA5}">
                      <a16:colId xmlns:a16="http://schemas.microsoft.com/office/drawing/2014/main" val="2782013620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2016970529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1009036542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3480064328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3170387036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471549072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283344385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1255141417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2808829248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4264720549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2669354690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161254277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2980042011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3644423190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348372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0A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218579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4910F51-A513-354B-8D71-0B4EBCF4113D}"/>
              </a:ext>
            </a:extLst>
          </p:cNvPr>
          <p:cNvSpPr txBox="1"/>
          <p:nvPr/>
        </p:nvSpPr>
        <p:spPr>
          <a:xfrm>
            <a:off x="175147" y="3761024"/>
            <a:ext cx="199389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 </a:t>
            </a:r>
            <a:r>
              <a:rPr lang="en-US" altLang="ja-JP" dirty="0"/>
              <a:t> FROM </a:t>
            </a:r>
            <a:r>
              <a:rPr lang="ja-JP" altLang="en-US"/>
              <a:t>デフォ値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90619-9784-194D-A27F-25C1C08A093C}"/>
              </a:ext>
            </a:extLst>
          </p:cNvPr>
          <p:cNvSpPr txBox="1"/>
          <p:nvPr/>
        </p:nvSpPr>
        <p:spPr>
          <a:xfrm>
            <a:off x="175146" y="1045038"/>
            <a:ext cx="725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r>
              <a:rPr lang="ja-JP" altLang="en-US"/>
              <a:t>分割画像はサイズによっては</a:t>
            </a:r>
            <a:r>
              <a:rPr lang="en-US" altLang="ja-JP" dirty="0"/>
              <a:t>Rest</a:t>
            </a:r>
            <a:r>
              <a:rPr lang="ja-JP" altLang="en-US"/>
              <a:t>プリアンブルが入る可能性がある</a:t>
            </a:r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8CC06D3-8CAE-B743-BDB4-E24720C1776B}"/>
              </a:ext>
            </a:extLst>
          </p:cNvPr>
          <p:cNvCxnSpPr>
            <a:cxnSpLocks/>
          </p:cNvCxnSpPr>
          <p:nvPr/>
        </p:nvCxnSpPr>
        <p:spPr>
          <a:xfrm>
            <a:off x="183715" y="3476218"/>
            <a:ext cx="0" cy="28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E9FC3BA-F6F3-1E4C-8F4A-2ED319297D78}"/>
              </a:ext>
            </a:extLst>
          </p:cNvPr>
          <p:cNvCxnSpPr>
            <a:cxnSpLocks/>
          </p:cNvCxnSpPr>
          <p:nvPr/>
        </p:nvCxnSpPr>
        <p:spPr>
          <a:xfrm>
            <a:off x="1307805" y="3460451"/>
            <a:ext cx="869805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C7C298F-0DAC-6544-AB59-807272F91A3B}"/>
              </a:ext>
            </a:extLst>
          </p:cNvPr>
          <p:cNvSpPr txBox="1"/>
          <p:nvPr/>
        </p:nvSpPr>
        <p:spPr>
          <a:xfrm>
            <a:off x="2506126" y="3758854"/>
            <a:ext cx="255497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 送信終了プリアンブル</a:t>
            </a:r>
            <a:endParaRPr kumimoji="1" lang="ja-JP" altLang="en-US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1D92C29-5790-C94D-B31B-302C5EE68058}"/>
              </a:ext>
            </a:extLst>
          </p:cNvPr>
          <p:cNvCxnSpPr>
            <a:cxnSpLocks/>
          </p:cNvCxnSpPr>
          <p:nvPr/>
        </p:nvCxnSpPr>
        <p:spPr>
          <a:xfrm>
            <a:off x="1307249" y="3445347"/>
            <a:ext cx="1198877" cy="31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69C44C8-687B-3B44-ADDF-B534E70381E2}"/>
              </a:ext>
            </a:extLst>
          </p:cNvPr>
          <p:cNvCxnSpPr>
            <a:cxnSpLocks/>
          </p:cNvCxnSpPr>
          <p:nvPr/>
        </p:nvCxnSpPr>
        <p:spPr>
          <a:xfrm>
            <a:off x="4720856" y="3476218"/>
            <a:ext cx="340242" cy="28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6B50DFE-4611-0A42-940C-0072BE71CECD}"/>
              </a:ext>
            </a:extLst>
          </p:cNvPr>
          <p:cNvSpPr txBox="1"/>
          <p:nvPr/>
        </p:nvSpPr>
        <p:spPr>
          <a:xfrm>
            <a:off x="5419943" y="3754629"/>
            <a:ext cx="255497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 送信再開プリアンブル</a:t>
            </a:r>
            <a:endParaRPr kumimoji="1" lang="ja-JP" altLang="en-US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D6BAE404-AD0E-A641-B2CF-AEA214B9B383}"/>
              </a:ext>
            </a:extLst>
          </p:cNvPr>
          <p:cNvCxnSpPr>
            <a:cxnSpLocks/>
          </p:cNvCxnSpPr>
          <p:nvPr/>
        </p:nvCxnSpPr>
        <p:spPr>
          <a:xfrm>
            <a:off x="4720856" y="3476218"/>
            <a:ext cx="699087" cy="28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D212FEC-6AD6-7041-8AD1-0DB0DD656AB6}"/>
              </a:ext>
            </a:extLst>
          </p:cNvPr>
          <p:cNvCxnSpPr>
            <a:cxnSpLocks/>
          </p:cNvCxnSpPr>
          <p:nvPr/>
        </p:nvCxnSpPr>
        <p:spPr>
          <a:xfrm flipH="1">
            <a:off x="7974915" y="3448968"/>
            <a:ext cx="636905" cy="30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4715BFA-BE44-8A4E-AAC2-B42F16E731D1}"/>
              </a:ext>
            </a:extLst>
          </p:cNvPr>
          <p:cNvSpPr txBox="1"/>
          <p:nvPr/>
        </p:nvSpPr>
        <p:spPr>
          <a:xfrm>
            <a:off x="175146" y="2403134"/>
            <a:ext cx="156805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SOI(Original)</a:t>
            </a:r>
            <a:endParaRPr kumimoji="1" lang="ja-JP" altLang="en-US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9A9463C-AFFF-4649-93BC-7FBDCD6EC014}"/>
              </a:ext>
            </a:extLst>
          </p:cNvPr>
          <p:cNvCxnSpPr>
            <a:cxnSpLocks/>
          </p:cNvCxnSpPr>
          <p:nvPr/>
        </p:nvCxnSpPr>
        <p:spPr>
          <a:xfrm>
            <a:off x="174590" y="2050680"/>
            <a:ext cx="557" cy="35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C6A0528-EE9F-9C45-B4B0-095BCA5E6122}"/>
              </a:ext>
            </a:extLst>
          </p:cNvPr>
          <p:cNvCxnSpPr>
            <a:cxnSpLocks/>
          </p:cNvCxnSpPr>
          <p:nvPr/>
        </p:nvCxnSpPr>
        <p:spPr>
          <a:xfrm>
            <a:off x="1307249" y="2050680"/>
            <a:ext cx="435955" cy="35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12AF97A-0383-E043-896A-D1041B025E87}"/>
              </a:ext>
            </a:extLst>
          </p:cNvPr>
          <p:cNvSpPr txBox="1"/>
          <p:nvPr/>
        </p:nvSpPr>
        <p:spPr>
          <a:xfrm>
            <a:off x="7974914" y="2407359"/>
            <a:ext cx="63690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EOF</a:t>
            </a:r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E7845C71-4660-C745-AF4B-0DCE502E526D}"/>
              </a:ext>
            </a:extLst>
          </p:cNvPr>
          <p:cNvCxnSpPr>
            <a:cxnSpLocks/>
          </p:cNvCxnSpPr>
          <p:nvPr/>
        </p:nvCxnSpPr>
        <p:spPr>
          <a:xfrm>
            <a:off x="7485322" y="2093190"/>
            <a:ext cx="489591" cy="30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5CC2568D-9A38-534D-8735-00040FBB965D}"/>
              </a:ext>
            </a:extLst>
          </p:cNvPr>
          <p:cNvCxnSpPr>
            <a:cxnSpLocks/>
          </p:cNvCxnSpPr>
          <p:nvPr/>
        </p:nvCxnSpPr>
        <p:spPr>
          <a:xfrm>
            <a:off x="8611820" y="2050680"/>
            <a:ext cx="0" cy="35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表 76">
            <a:extLst>
              <a:ext uri="{FF2B5EF4-FFF2-40B4-BE49-F238E27FC236}">
                <a16:creationId xmlns:a16="http://schemas.microsoft.com/office/drawing/2014/main" id="{45A8C220-F059-BE48-AA33-13F114DC8BC6}"/>
              </a:ext>
            </a:extLst>
          </p:cNvPr>
          <p:cNvGraphicFramePr>
            <a:graphicFrameLocks noGrp="1"/>
          </p:cNvGraphicFramePr>
          <p:nvPr/>
        </p:nvGraphicFramePr>
        <p:xfrm>
          <a:off x="174590" y="1683518"/>
          <a:ext cx="843723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62482">
                  <a:extLst>
                    <a:ext uri="{9D8B030D-6E8A-4147-A177-3AD203B41FA5}">
                      <a16:colId xmlns:a16="http://schemas.microsoft.com/office/drawing/2014/main" val="2782013620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2016970529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1009036542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3480064328"/>
                    </a:ext>
                  </a:extLst>
                </a:gridCol>
                <a:gridCol w="1124964">
                  <a:extLst>
                    <a:ext uri="{9D8B030D-6E8A-4147-A177-3AD203B41FA5}">
                      <a16:colId xmlns:a16="http://schemas.microsoft.com/office/drawing/2014/main" val="3170387036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283344385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1255141417"/>
                    </a:ext>
                  </a:extLst>
                </a:gridCol>
                <a:gridCol w="2812410">
                  <a:extLst>
                    <a:ext uri="{9D8B030D-6E8A-4147-A177-3AD203B41FA5}">
                      <a16:colId xmlns:a16="http://schemas.microsoft.com/office/drawing/2014/main" val="2808829248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3644423190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348372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タイムスタンプ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218579"/>
                  </a:ext>
                </a:extLst>
              </a:tr>
            </a:tbl>
          </a:graphicData>
        </a:graphic>
      </p:graphicFrame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F4790104-B918-7E43-9C6B-6B760498232C}"/>
              </a:ext>
            </a:extLst>
          </p:cNvPr>
          <p:cNvSpPr txBox="1"/>
          <p:nvPr/>
        </p:nvSpPr>
        <p:spPr>
          <a:xfrm>
            <a:off x="3603808" y="2412506"/>
            <a:ext cx="6369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EOI</a:t>
            </a:r>
            <a:endParaRPr kumimoji="1" lang="ja-JP" alt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9F27DB8-DEF1-B444-917D-5FB4CADE2866}"/>
              </a:ext>
            </a:extLst>
          </p:cNvPr>
          <p:cNvCxnSpPr>
            <a:cxnSpLocks/>
          </p:cNvCxnSpPr>
          <p:nvPr/>
        </p:nvCxnSpPr>
        <p:spPr>
          <a:xfrm>
            <a:off x="3519377" y="2057205"/>
            <a:ext cx="84432" cy="35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242693FB-8DB3-4F43-A137-49D19432209C}"/>
              </a:ext>
            </a:extLst>
          </p:cNvPr>
          <p:cNvCxnSpPr>
            <a:cxnSpLocks/>
          </p:cNvCxnSpPr>
          <p:nvPr/>
        </p:nvCxnSpPr>
        <p:spPr>
          <a:xfrm flipH="1">
            <a:off x="4241346" y="2057205"/>
            <a:ext cx="405082" cy="35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55BE14-2189-6E42-ADCD-E05BDC1B8621}"/>
              </a:ext>
            </a:extLst>
          </p:cNvPr>
          <p:cNvSpPr txBox="1"/>
          <p:nvPr/>
        </p:nvSpPr>
        <p:spPr>
          <a:xfrm>
            <a:off x="1848196" y="2406941"/>
            <a:ext cx="130035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SOI(JPEG)</a:t>
            </a:r>
            <a:endParaRPr kumimoji="1" lang="ja-JP" altLang="en-US"/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08534DF7-42C7-D943-AE60-B2EB0A0EEBC8}"/>
              </a:ext>
            </a:extLst>
          </p:cNvPr>
          <p:cNvCxnSpPr>
            <a:cxnSpLocks/>
          </p:cNvCxnSpPr>
          <p:nvPr/>
        </p:nvCxnSpPr>
        <p:spPr>
          <a:xfrm>
            <a:off x="1301646" y="2032018"/>
            <a:ext cx="546551" cy="37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66F3A04B-E713-D346-9895-BDF62F634509}"/>
              </a:ext>
            </a:extLst>
          </p:cNvPr>
          <p:cNvCxnSpPr>
            <a:cxnSpLocks/>
          </p:cNvCxnSpPr>
          <p:nvPr/>
        </p:nvCxnSpPr>
        <p:spPr>
          <a:xfrm>
            <a:off x="2414248" y="2057205"/>
            <a:ext cx="734304" cy="34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8DD57118-2309-E142-B68A-54E5242DE76B}"/>
              </a:ext>
            </a:extLst>
          </p:cNvPr>
          <p:cNvSpPr txBox="1"/>
          <p:nvPr/>
        </p:nvSpPr>
        <p:spPr>
          <a:xfrm>
            <a:off x="579102" y="423049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192byte</a:t>
            </a:r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898149E-F1C8-6F4F-951E-ABA3428FB049}"/>
              </a:ext>
            </a:extLst>
          </p:cNvPr>
          <p:cNvSpPr txBox="1"/>
          <p:nvPr/>
        </p:nvSpPr>
        <p:spPr>
          <a:xfrm>
            <a:off x="4356190" y="4242844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30, 31</a:t>
            </a:r>
            <a:r>
              <a:rPr kumimoji="1" lang="ja-JP" altLang="en-US"/>
              <a:t>が</a:t>
            </a:r>
            <a:r>
              <a:rPr lang="ja-JP" altLang="en-US"/>
              <a:t>計</a:t>
            </a:r>
            <a:r>
              <a:rPr lang="en-US" altLang="ja-JP" dirty="0"/>
              <a:t>200byte</a:t>
            </a:r>
            <a:endParaRPr kumimoji="1" lang="ja-JP" altLang="en-US"/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B420DD3F-312E-7B4F-B31A-4D7202CB7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450881"/>
              </p:ext>
            </p:extLst>
          </p:nvPr>
        </p:nvGraphicFramePr>
        <p:xfrm>
          <a:off x="174590" y="4910746"/>
          <a:ext cx="843723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62482">
                  <a:extLst>
                    <a:ext uri="{9D8B030D-6E8A-4147-A177-3AD203B41FA5}">
                      <a16:colId xmlns:a16="http://schemas.microsoft.com/office/drawing/2014/main" val="2782013620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2016970529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1009036542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3480064328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3170387036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471549072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283344385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1255141417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2808829248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4264720549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2669354690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161254277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2980042011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3644423190"/>
                    </a:ext>
                  </a:extLst>
                </a:gridCol>
                <a:gridCol w="562482">
                  <a:extLst>
                    <a:ext uri="{9D8B030D-6E8A-4147-A177-3AD203B41FA5}">
                      <a16:colId xmlns:a16="http://schemas.microsoft.com/office/drawing/2014/main" val="348372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0A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218579"/>
                  </a:ext>
                </a:extLst>
              </a:tr>
            </a:tbl>
          </a:graphicData>
        </a:graphic>
      </p:graphicFrame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DACE008-61C0-8443-81EA-B26261CCEFAB}"/>
              </a:ext>
            </a:extLst>
          </p:cNvPr>
          <p:cNvSpPr txBox="1"/>
          <p:nvPr/>
        </p:nvSpPr>
        <p:spPr>
          <a:xfrm>
            <a:off x="174591" y="5591530"/>
            <a:ext cx="199389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 </a:t>
            </a:r>
            <a:r>
              <a:rPr lang="en-US" altLang="ja-JP" dirty="0"/>
              <a:t> FROM </a:t>
            </a:r>
            <a:r>
              <a:rPr lang="ja-JP" altLang="en-US"/>
              <a:t>デフォ値</a:t>
            </a:r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8B7D4D3-A04D-6F45-BF76-F6C6EDEBB02F}"/>
              </a:ext>
            </a:extLst>
          </p:cNvPr>
          <p:cNvCxnSpPr>
            <a:cxnSpLocks/>
          </p:cNvCxnSpPr>
          <p:nvPr/>
        </p:nvCxnSpPr>
        <p:spPr>
          <a:xfrm>
            <a:off x="183159" y="5306724"/>
            <a:ext cx="0" cy="28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8D2AAB3-0FC5-AD4F-A334-BB5E3461112B}"/>
              </a:ext>
            </a:extLst>
          </p:cNvPr>
          <p:cNvCxnSpPr>
            <a:cxnSpLocks/>
          </p:cNvCxnSpPr>
          <p:nvPr/>
        </p:nvCxnSpPr>
        <p:spPr>
          <a:xfrm>
            <a:off x="1307249" y="5290957"/>
            <a:ext cx="869805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32E65E5-ED95-B945-902D-5D6E4C3BAEE2}"/>
              </a:ext>
            </a:extLst>
          </p:cNvPr>
          <p:cNvSpPr txBox="1"/>
          <p:nvPr/>
        </p:nvSpPr>
        <p:spPr>
          <a:xfrm>
            <a:off x="2505570" y="5589360"/>
            <a:ext cx="255497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 送信終了プリアンブル</a:t>
            </a:r>
            <a:endParaRPr kumimoji="1" lang="ja-JP" altLang="en-US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BA24A93-E2D5-E844-B355-311E41DB5DA3}"/>
              </a:ext>
            </a:extLst>
          </p:cNvPr>
          <p:cNvCxnSpPr>
            <a:cxnSpLocks/>
          </p:cNvCxnSpPr>
          <p:nvPr/>
        </p:nvCxnSpPr>
        <p:spPr>
          <a:xfrm>
            <a:off x="1306693" y="5275853"/>
            <a:ext cx="1198877" cy="31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E290F56C-A58F-1145-9F68-22296D1908E7}"/>
              </a:ext>
            </a:extLst>
          </p:cNvPr>
          <p:cNvCxnSpPr>
            <a:cxnSpLocks/>
          </p:cNvCxnSpPr>
          <p:nvPr/>
        </p:nvCxnSpPr>
        <p:spPr>
          <a:xfrm>
            <a:off x="4720300" y="5306724"/>
            <a:ext cx="340242" cy="28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1B74C78-030A-D140-A79F-A0CD87BBDFE9}"/>
              </a:ext>
            </a:extLst>
          </p:cNvPr>
          <p:cNvSpPr txBox="1"/>
          <p:nvPr/>
        </p:nvSpPr>
        <p:spPr>
          <a:xfrm>
            <a:off x="5419387" y="5585135"/>
            <a:ext cx="255497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 送信再開プリアンブル</a:t>
            </a:r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FD9B193-C0C1-0348-B26A-0483F71D4828}"/>
              </a:ext>
            </a:extLst>
          </p:cNvPr>
          <p:cNvCxnSpPr>
            <a:cxnSpLocks/>
          </p:cNvCxnSpPr>
          <p:nvPr/>
        </p:nvCxnSpPr>
        <p:spPr>
          <a:xfrm>
            <a:off x="4720300" y="5306724"/>
            <a:ext cx="699087" cy="28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AF94C0-7D8B-6849-A761-15C8DC5E4E6D}"/>
              </a:ext>
            </a:extLst>
          </p:cNvPr>
          <p:cNvCxnSpPr>
            <a:cxnSpLocks/>
          </p:cNvCxnSpPr>
          <p:nvPr/>
        </p:nvCxnSpPr>
        <p:spPr>
          <a:xfrm flipH="1">
            <a:off x="7974359" y="5279474"/>
            <a:ext cx="636905" cy="30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8A2522D-F04D-2842-9E17-818BD73EDF32}"/>
              </a:ext>
            </a:extLst>
          </p:cNvPr>
          <p:cNvSpPr txBox="1"/>
          <p:nvPr/>
        </p:nvSpPr>
        <p:spPr>
          <a:xfrm>
            <a:off x="578546" y="606100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192byte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1F78206-B599-B849-A277-0FE068E94442}"/>
              </a:ext>
            </a:extLst>
          </p:cNvPr>
          <p:cNvSpPr txBox="1"/>
          <p:nvPr/>
        </p:nvSpPr>
        <p:spPr>
          <a:xfrm>
            <a:off x="4355634" y="6073350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41</a:t>
            </a:r>
            <a:r>
              <a:rPr kumimoji="1" lang="en-US" altLang="ja-JP" dirty="0"/>
              <a:t>, 42</a:t>
            </a:r>
            <a:r>
              <a:rPr kumimoji="1" lang="ja-JP" altLang="en-US"/>
              <a:t>が</a:t>
            </a:r>
            <a:r>
              <a:rPr lang="ja-JP" altLang="en-US"/>
              <a:t>計</a:t>
            </a:r>
            <a:r>
              <a:rPr lang="en-US" altLang="ja-JP" dirty="0"/>
              <a:t>200byte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01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561</Words>
  <Application>Microsoft Macintosh PowerPoint</Application>
  <PresentationFormat>画面に合わせる (4:3)</PresentationFormat>
  <Paragraphs>206</Paragraphs>
  <Slides>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ＭＳ Ｐゴシック</vt:lpstr>
      <vt:lpstr>メイリオ</vt:lpstr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16</cp:revision>
  <dcterms:created xsi:type="dcterms:W3CDTF">2018-12-26T16:52:44Z</dcterms:created>
  <dcterms:modified xsi:type="dcterms:W3CDTF">2018-12-26T19:39:20Z</dcterms:modified>
</cp:coreProperties>
</file>