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8580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FE"/>
    <a:srgbClr val="FCE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4" autoAdjust="0"/>
  </p:normalViewPr>
  <p:slideViewPr>
    <p:cSldViewPr snapToGrid="0" showGuides="1">
      <p:cViewPr varScale="1">
        <p:scale>
          <a:sx n="145" d="100"/>
          <a:sy n="145" d="100"/>
        </p:scale>
        <p:origin x="1668" y="126"/>
      </p:cViewPr>
      <p:guideLst>
        <p:guide orient="horz" pos="1701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83861"/>
            <a:ext cx="5829300" cy="188023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836605"/>
            <a:ext cx="5143500" cy="130391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D8DE-8618-4188-8B70-65D6930942DD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90F7-F4A0-4373-A340-174D32600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76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D8DE-8618-4188-8B70-65D6930942DD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90F7-F4A0-4373-A340-174D32600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00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87536"/>
            <a:ext cx="1478756" cy="45768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87536"/>
            <a:ext cx="4350544" cy="45768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D8DE-8618-4188-8B70-65D6930942DD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90F7-F4A0-4373-A340-174D32600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20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D8DE-8618-4188-8B70-65D6930942DD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90F7-F4A0-4373-A340-174D32600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73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346420"/>
            <a:ext cx="5915025" cy="224653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614203"/>
            <a:ext cx="5915025" cy="118139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D8DE-8618-4188-8B70-65D6930942DD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90F7-F4A0-4373-A340-174D32600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4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437680"/>
            <a:ext cx="2914650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437680"/>
            <a:ext cx="2914650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D8DE-8618-4188-8B70-65D6930942DD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90F7-F4A0-4373-A340-174D32600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88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7537"/>
            <a:ext cx="5915025" cy="104388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323916"/>
            <a:ext cx="2901255" cy="64883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972747"/>
            <a:ext cx="2901255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323916"/>
            <a:ext cx="2915543" cy="64883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972747"/>
            <a:ext cx="2915543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D8DE-8618-4188-8B70-65D6930942DD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90F7-F4A0-4373-A340-174D32600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73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D8DE-8618-4188-8B70-65D6930942DD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90F7-F4A0-4373-A340-174D32600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73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D8DE-8618-4188-8B70-65D6930942DD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90F7-F4A0-4373-A340-174D32600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33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0045"/>
            <a:ext cx="2211884" cy="126015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77598"/>
            <a:ext cx="3471863" cy="38379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20202"/>
            <a:ext cx="2211884" cy="300162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D8DE-8618-4188-8B70-65D6930942DD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90F7-F4A0-4373-A340-174D32600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50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0045"/>
            <a:ext cx="2211884" cy="126015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77598"/>
            <a:ext cx="3471863" cy="383798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20202"/>
            <a:ext cx="2211884" cy="300162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D8DE-8618-4188-8B70-65D6930942DD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90F7-F4A0-4373-A340-174D32600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30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87537"/>
            <a:ext cx="591502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437680"/>
            <a:ext cx="591502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005627"/>
            <a:ext cx="154305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1D8DE-8618-4188-8B70-65D6930942DD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005627"/>
            <a:ext cx="231457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005627"/>
            <a:ext cx="154305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90F7-F4A0-4373-A340-174D32600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77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1D775B87-1FFF-44E5-90C0-33655AF2E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14124"/>
              </p:ext>
            </p:extLst>
          </p:nvPr>
        </p:nvGraphicFramePr>
        <p:xfrm>
          <a:off x="793214" y="1040386"/>
          <a:ext cx="3816000" cy="1858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617028356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39201513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089248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項目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再起動</a:t>
                      </a:r>
                      <a:endParaRPr lang="ja-JP" altLang="en-US" sz="11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可能性</a:t>
                      </a:r>
                      <a:endParaRPr lang="en-US" altLang="ja-JP" sz="1100" dirty="0">
                        <a:effectLst/>
                      </a:endParaRPr>
                    </a:p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(1:</a:t>
                      </a:r>
                      <a:r>
                        <a:rPr lang="ja-JP" altLang="en-US" sz="1100" dirty="0">
                          <a:effectLst/>
                        </a:rPr>
                        <a:t>低～</a:t>
                      </a:r>
                      <a:r>
                        <a:rPr lang="en-US" altLang="ja-JP" sz="1100" dirty="0">
                          <a:effectLst/>
                        </a:rPr>
                        <a:t>5:</a:t>
                      </a:r>
                      <a:r>
                        <a:rPr lang="ja-JP" altLang="en-US" sz="1100" dirty="0">
                          <a:effectLst/>
                        </a:rPr>
                        <a:t>高</a:t>
                      </a:r>
                      <a:r>
                        <a:rPr lang="en-US" altLang="ja-JP" sz="1100" dirty="0">
                          <a:effectLst/>
                        </a:rPr>
                        <a:t>)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3992639335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OBC</a:t>
                      </a:r>
                      <a:r>
                        <a:rPr lang="ja-JP" altLang="en-US" sz="1100" dirty="0">
                          <a:effectLst/>
                        </a:rPr>
                        <a:t>のみ再起動</a:t>
                      </a:r>
                      <a:endParaRPr lang="ja-JP" altLang="en-US" sz="11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2041372623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OBC</a:t>
                      </a:r>
                      <a:r>
                        <a:rPr lang="ja-JP" altLang="en-US" sz="1100" dirty="0">
                          <a:effectLst/>
                        </a:rPr>
                        <a:t>オフ</a:t>
                      </a:r>
                      <a:endParaRPr lang="ja-JP" altLang="en-US" sz="11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201754358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1100" dirty="0">
                          <a:effectLst/>
                        </a:rPr>
                        <a:t>EPS</a:t>
                      </a:r>
                      <a:r>
                        <a:rPr lang="zh-TW" altLang="en-US" sz="1100" dirty="0">
                          <a:effectLst/>
                        </a:rPr>
                        <a:t>再起動</a:t>
                      </a:r>
                      <a:r>
                        <a:rPr lang="en-US" altLang="zh-TW" sz="1100" dirty="0">
                          <a:effectLst/>
                        </a:rPr>
                        <a:t>(OBC</a:t>
                      </a:r>
                      <a:r>
                        <a:rPr lang="zh-TW" altLang="en-US" sz="1100" dirty="0">
                          <a:effectLst/>
                        </a:rPr>
                        <a:t>再起動、西無線再起動</a:t>
                      </a:r>
                      <a:r>
                        <a:rPr lang="en-US" altLang="zh-TW" sz="1100" dirty="0">
                          <a:effectLst/>
                        </a:rPr>
                        <a:t>)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025595667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ja-JP" sz="1100" dirty="0">
                          <a:effectLst/>
                        </a:rPr>
                        <a:t>EPS</a:t>
                      </a:r>
                      <a:r>
                        <a:rPr lang="ja-JP" altLang="en-US" sz="1100" dirty="0">
                          <a:effectLst/>
                        </a:rPr>
                        <a:t>オフ</a:t>
                      </a:r>
                      <a:r>
                        <a:rPr lang="en-US" altLang="ja-JP" sz="1100" dirty="0">
                          <a:effectLst/>
                        </a:rPr>
                        <a:t>(OBC</a:t>
                      </a:r>
                      <a:r>
                        <a:rPr lang="ja-JP" altLang="en-US" sz="1100" dirty="0">
                          <a:effectLst/>
                        </a:rPr>
                        <a:t>オフ、西無線オフ</a:t>
                      </a:r>
                      <a:r>
                        <a:rPr lang="en-US" altLang="ja-JP" sz="1100" dirty="0">
                          <a:effectLst/>
                        </a:rPr>
                        <a:t>)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2804933027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RX</a:t>
                      </a:r>
                      <a:r>
                        <a:rPr lang="ja-JP" altLang="en-US" sz="1100" dirty="0">
                          <a:effectLst/>
                        </a:rPr>
                        <a:t>再起動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2254550197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TX</a:t>
                      </a:r>
                      <a:r>
                        <a:rPr lang="ja-JP" altLang="en-US" sz="1100" dirty="0">
                          <a:effectLst/>
                        </a:rPr>
                        <a:t>再起動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741392283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7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100" dirty="0">
                          <a:effectLst/>
                        </a:rPr>
                        <a:t>西無線再起動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2</a:t>
                      </a:r>
                      <a:endParaRPr lang="ja-JP" altLang="en-US" sz="1100" dirty="0">
                        <a:effectLst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092974595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8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100" dirty="0">
                          <a:effectLst/>
                        </a:rPr>
                        <a:t>西無線オフ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1</a:t>
                      </a:r>
                      <a:endParaRPr lang="ja-JP" altLang="en-US" sz="1100" dirty="0">
                        <a:effectLst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159194710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9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ja-JP" sz="1100" dirty="0">
                          <a:effectLst/>
                        </a:rPr>
                        <a:t>EPS</a:t>
                      </a:r>
                      <a:r>
                        <a:rPr lang="ja-JP" altLang="en-US" sz="1100" dirty="0">
                          <a:effectLst/>
                        </a:rPr>
                        <a:t>オフ</a:t>
                      </a:r>
                      <a:r>
                        <a:rPr lang="en-US" altLang="ja-JP" sz="1100" dirty="0">
                          <a:effectLst/>
                        </a:rPr>
                        <a:t>(OBC</a:t>
                      </a:r>
                      <a:r>
                        <a:rPr lang="ja-JP" altLang="en-US" sz="1100" dirty="0">
                          <a:effectLst/>
                        </a:rPr>
                        <a:t>オフ、西無線オン</a:t>
                      </a:r>
                      <a:r>
                        <a:rPr lang="en-US" altLang="ja-JP" sz="1100" dirty="0">
                          <a:effectLst/>
                        </a:rPr>
                        <a:t>)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3</a:t>
                      </a:r>
                      <a:endParaRPr lang="ja-JP" altLang="en-US" sz="1100" dirty="0">
                        <a:effectLst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2845001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48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8C50435-8238-40EA-914D-77E19A335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602"/>
              </p:ext>
            </p:extLst>
          </p:nvPr>
        </p:nvGraphicFramePr>
        <p:xfrm>
          <a:off x="1098071" y="227586"/>
          <a:ext cx="3816000" cy="1688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409691876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52717477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74056738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項目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通信系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可能性</a:t>
                      </a:r>
                      <a:endParaRPr lang="en-US" altLang="ja-JP" sz="1100" dirty="0">
                        <a:effectLst/>
                      </a:endParaRPr>
                    </a:p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(1:</a:t>
                      </a:r>
                      <a:r>
                        <a:rPr lang="ja-JP" altLang="en-US" sz="1100" dirty="0">
                          <a:effectLst/>
                        </a:rPr>
                        <a:t>低～</a:t>
                      </a:r>
                      <a:r>
                        <a:rPr lang="en-US" altLang="ja-JP" sz="1100" dirty="0">
                          <a:effectLst/>
                        </a:rPr>
                        <a:t>5:</a:t>
                      </a:r>
                      <a:r>
                        <a:rPr lang="ja-JP" altLang="en-US" sz="1100" dirty="0">
                          <a:effectLst/>
                        </a:rPr>
                        <a:t>高</a:t>
                      </a:r>
                      <a:r>
                        <a:rPr lang="en-US" altLang="ja-JP" sz="1100" dirty="0">
                          <a:effectLst/>
                        </a:rPr>
                        <a:t>)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2556336471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A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OBC→EPS I2Cerror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7429500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B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OBC→EEPROMI2Cerror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827514543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C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OBC→TX </a:t>
                      </a:r>
                      <a:r>
                        <a:rPr lang="en-US" sz="1100" dirty="0" err="1">
                          <a:effectLst/>
                        </a:rPr>
                        <a:t>UARTerror</a:t>
                      </a:r>
                      <a:endParaRPr lang="en-US" sz="1100" dirty="0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52648248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D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RX→TX </a:t>
                      </a:r>
                      <a:r>
                        <a:rPr lang="en-US" sz="1100" dirty="0" err="1">
                          <a:effectLst/>
                        </a:rPr>
                        <a:t>UARTerror</a:t>
                      </a:r>
                      <a:endParaRPr lang="en-US" sz="1100" dirty="0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026147174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E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TX→EEPROM I2Cerror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2895969463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F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RX→EEPROM I2Cerror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>
                          <a:effectLst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2358426211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G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100" dirty="0">
                          <a:effectLst/>
                          <a:latin typeface="+mn-ea"/>
                          <a:ea typeface="+mn-ea"/>
                        </a:rPr>
                        <a:t>西無線</a:t>
                      </a:r>
                      <a:r>
                        <a:rPr lang="ja-JP" altLang="en-US" sz="1100" dirty="0">
                          <a:effectLst/>
                        </a:rPr>
                        <a:t>→</a:t>
                      </a:r>
                      <a:r>
                        <a:rPr lang="en-US" sz="1100" dirty="0">
                          <a:effectLst/>
                        </a:rPr>
                        <a:t>RXPIC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1</a:t>
                      </a:r>
                      <a:endParaRPr lang="ja-JP" altLang="en-US" sz="1100" dirty="0">
                        <a:effectLst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4092598067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H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100" dirty="0">
                          <a:effectLst/>
                        </a:rPr>
                        <a:t>西無線→</a:t>
                      </a:r>
                      <a:r>
                        <a:rPr lang="en-US" sz="1100" dirty="0">
                          <a:effectLst/>
                        </a:rPr>
                        <a:t>TXPIC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1</a:t>
                      </a:r>
                      <a:endParaRPr lang="ja-JP" altLang="en-US" sz="1100" dirty="0">
                        <a:effectLst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63715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92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470D698-3C3A-4635-8445-6EC8490BF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752012"/>
              </p:ext>
            </p:extLst>
          </p:nvPr>
        </p:nvGraphicFramePr>
        <p:xfrm>
          <a:off x="-416450" y="271193"/>
          <a:ext cx="5580000" cy="3026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577414913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58738544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46553091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749482788"/>
                    </a:ext>
                  </a:extLst>
                </a:gridCol>
              </a:tblGrid>
              <a:tr h="294728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項目</a:t>
                      </a:r>
                    </a:p>
                  </a:txBody>
                  <a:tcPr marL="20467" marR="20467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その他不具合</a:t>
                      </a:r>
                    </a:p>
                  </a:txBody>
                  <a:tcPr marL="20467" marR="20467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可能性</a:t>
                      </a:r>
                      <a:endParaRPr lang="en-US" altLang="ja-JP" sz="1100" dirty="0">
                        <a:effectLst/>
                      </a:endParaRPr>
                    </a:p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(1:</a:t>
                      </a:r>
                      <a:r>
                        <a:rPr lang="ja-JP" altLang="en-US" sz="1100" dirty="0">
                          <a:effectLst/>
                        </a:rPr>
                        <a:t>低～</a:t>
                      </a:r>
                      <a:r>
                        <a:rPr lang="en-US" altLang="ja-JP" sz="1100" dirty="0">
                          <a:effectLst/>
                        </a:rPr>
                        <a:t>5:</a:t>
                      </a:r>
                      <a:r>
                        <a:rPr lang="ja-JP" altLang="en-US" sz="1100" dirty="0">
                          <a:effectLst/>
                        </a:rPr>
                        <a:t>高</a:t>
                      </a:r>
                      <a:r>
                        <a:rPr lang="en-US" altLang="ja-JP" sz="1100" dirty="0">
                          <a:effectLst/>
                        </a:rPr>
                        <a:t>)</a:t>
                      </a:r>
                    </a:p>
                  </a:txBody>
                  <a:tcPr marL="20467" marR="20467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備考</a:t>
                      </a:r>
                    </a:p>
                  </a:txBody>
                  <a:tcPr marL="20467" marR="20467" marT="0" marB="0" anchor="ctr"/>
                </a:tc>
                <a:extLst>
                  <a:ext uri="{0D108BD9-81ED-4DB2-BD59-A6C34878D82A}">
                    <a16:rowId xmlns:a16="http://schemas.microsoft.com/office/drawing/2014/main" val="3041969607"/>
                  </a:ext>
                </a:extLst>
              </a:tr>
              <a:tr h="294728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あ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io</a:t>
                      </a:r>
                      <a:r>
                        <a:rPr lang="ja-JP" altLang="en-US" sz="1100" dirty="0">
                          <a:effectLst/>
                        </a:rPr>
                        <a:t>ピン不良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3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ja-JP" sz="1100" dirty="0">
                          <a:effectLst/>
                        </a:rPr>
                        <a:t>OBC</a:t>
                      </a:r>
                      <a:r>
                        <a:rPr lang="ja-JP" altLang="en-US" sz="1100" dirty="0">
                          <a:effectLst/>
                        </a:rPr>
                        <a:t>が起動していても</a:t>
                      </a:r>
                      <a:r>
                        <a:rPr lang="en-US" altLang="ja-JP" sz="1100" dirty="0">
                          <a:effectLst/>
                        </a:rPr>
                        <a:t>CIB</a:t>
                      </a:r>
                      <a:r>
                        <a:rPr lang="ja-JP" altLang="en-US" sz="1100" dirty="0">
                          <a:effectLst/>
                        </a:rPr>
                        <a:t>上で死亡判断になってしまう</a:t>
                      </a: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3639724234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い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TX</a:t>
                      </a:r>
                      <a:r>
                        <a:rPr lang="ja-JP" altLang="en-US" sz="1100" dirty="0">
                          <a:effectLst/>
                        </a:rPr>
                        <a:t>の</a:t>
                      </a:r>
                      <a:r>
                        <a:rPr lang="en-US" sz="1100" dirty="0">
                          <a:effectLst/>
                        </a:rPr>
                        <a:t>WDT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1</a:t>
                      </a:r>
                      <a:endParaRPr lang="ja-JP" altLang="en-US" sz="1100" dirty="0">
                        <a:effectLst/>
                      </a:endParaRP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586829604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う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RX</a:t>
                      </a:r>
                      <a:r>
                        <a:rPr lang="ja-JP" altLang="en-US" sz="1100" dirty="0">
                          <a:effectLst/>
                        </a:rPr>
                        <a:t>の</a:t>
                      </a:r>
                      <a:r>
                        <a:rPr lang="en-US" sz="1100" dirty="0">
                          <a:effectLst/>
                        </a:rPr>
                        <a:t>WDT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1</a:t>
                      </a:r>
                      <a:endParaRPr lang="ja-JP" altLang="en-US" sz="1100" dirty="0">
                        <a:effectLst/>
                      </a:endParaRP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 dirty="0">
                        <a:effectLst/>
                      </a:endParaRP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1128735203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え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100" dirty="0">
                          <a:effectLst/>
                        </a:rPr>
                        <a:t>ビット反転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2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100">
                          <a:effectLst/>
                        </a:rPr>
                        <a:t>溶断ステータスビット演算で回避</a:t>
                      </a: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648434386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お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EPS　</a:t>
                      </a:r>
                      <a:r>
                        <a:rPr lang="ja-JP" altLang="en-US" sz="1100" dirty="0">
                          <a:effectLst/>
                        </a:rPr>
                        <a:t>溶断</a:t>
                      </a:r>
                      <a:r>
                        <a:rPr lang="en-US" sz="1100" dirty="0">
                          <a:effectLst/>
                        </a:rPr>
                        <a:t>SW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2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 dirty="0">
                        <a:effectLst/>
                      </a:endParaRP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501194476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か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TX　</a:t>
                      </a:r>
                      <a:r>
                        <a:rPr lang="ja-JP" altLang="en-US" sz="1100" dirty="0">
                          <a:effectLst/>
                        </a:rPr>
                        <a:t>溶断</a:t>
                      </a:r>
                      <a:r>
                        <a:rPr lang="en-US" sz="1100" dirty="0">
                          <a:effectLst/>
                        </a:rPr>
                        <a:t>SW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2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 dirty="0">
                        <a:effectLst/>
                      </a:endParaRP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1622225155"/>
                  </a:ext>
                </a:extLst>
              </a:tr>
              <a:tr h="294728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き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100" dirty="0">
                          <a:effectLst/>
                        </a:rPr>
                        <a:t>マルチプレクサ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3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100" dirty="0">
                          <a:effectLst/>
                        </a:rPr>
                        <a:t>故障したら通常時でも</a:t>
                      </a:r>
                      <a:r>
                        <a:rPr lang="en-US" altLang="ja-JP" sz="1100" dirty="0">
                          <a:effectLst/>
                        </a:rPr>
                        <a:t>OBC→TX</a:t>
                      </a:r>
                      <a:r>
                        <a:rPr lang="ja-JP" altLang="en-US" sz="1100" dirty="0">
                          <a:effectLst/>
                        </a:rPr>
                        <a:t>間の通信不通</a:t>
                      </a: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2061034803"/>
                  </a:ext>
                </a:extLst>
              </a:tr>
              <a:tr h="147364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く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100">
                          <a:effectLst/>
                        </a:rPr>
                        <a:t>マルチプレクサ</a:t>
                      </a:r>
                      <a:r>
                        <a:rPr lang="en-US" altLang="ja-JP" sz="1100">
                          <a:effectLst/>
                        </a:rPr>
                        <a:t>high</a:t>
                      </a:r>
                      <a:r>
                        <a:rPr lang="ja-JP" altLang="en-US" sz="1100">
                          <a:effectLst/>
                        </a:rPr>
                        <a:t>状態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1</a:t>
                      </a:r>
                      <a:endParaRPr lang="ja-JP" altLang="en-US" sz="1100" dirty="0">
                        <a:effectLst/>
                      </a:endParaRP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ja-JP" sz="1100">
                          <a:effectLst/>
                        </a:rPr>
                        <a:t>OBC</a:t>
                      </a:r>
                      <a:r>
                        <a:rPr lang="ja-JP" altLang="en-US" sz="1100">
                          <a:effectLst/>
                        </a:rPr>
                        <a:t>再起動でオフになる</a:t>
                      </a: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4089751059"/>
                  </a:ext>
                </a:extLst>
              </a:tr>
              <a:tr h="147364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け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100" dirty="0">
                          <a:effectLst/>
                        </a:rPr>
                        <a:t>西無線　</a:t>
                      </a:r>
                      <a:r>
                        <a:rPr lang="en-US" sz="1100" dirty="0">
                          <a:effectLst/>
                        </a:rPr>
                        <a:t>CW　TX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2</a:t>
                      </a:r>
                      <a:endParaRPr lang="ja-JP" altLang="en-US" sz="1100" dirty="0">
                        <a:effectLst/>
                      </a:endParaRP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 dirty="0">
                        <a:effectLst/>
                      </a:endParaRP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4093401858"/>
                  </a:ext>
                </a:extLst>
              </a:tr>
              <a:tr h="147364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こ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100" dirty="0">
                          <a:effectLst/>
                        </a:rPr>
                        <a:t>西無線　</a:t>
                      </a:r>
                      <a:r>
                        <a:rPr lang="en-US" sz="1100" dirty="0">
                          <a:effectLst/>
                        </a:rPr>
                        <a:t>FM　TX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2</a:t>
                      </a:r>
                      <a:endParaRPr lang="ja-JP" altLang="en-US" sz="1100" dirty="0">
                        <a:effectLst/>
                      </a:endParaRP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 dirty="0">
                        <a:effectLst/>
                      </a:endParaRP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1749404266"/>
                  </a:ext>
                </a:extLst>
              </a:tr>
              <a:tr h="147364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さ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100" dirty="0">
                          <a:effectLst/>
                        </a:rPr>
                        <a:t>西無線　</a:t>
                      </a:r>
                      <a:r>
                        <a:rPr lang="en-US" sz="1100" dirty="0">
                          <a:effectLst/>
                        </a:rPr>
                        <a:t>FM　RX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2</a:t>
                      </a:r>
                      <a:endParaRPr lang="ja-JP" altLang="en-US" sz="1100" dirty="0">
                        <a:effectLst/>
                      </a:endParaRP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 dirty="0">
                        <a:effectLst/>
                      </a:endParaRP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662747945"/>
                  </a:ext>
                </a:extLst>
              </a:tr>
              <a:tr h="294728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し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OBC　</a:t>
                      </a:r>
                      <a:r>
                        <a:rPr lang="ja-JP" altLang="en-US" sz="1100" dirty="0">
                          <a:effectLst/>
                        </a:rPr>
                        <a:t>故障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2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ja-JP" sz="1100" dirty="0" err="1">
                          <a:effectLst/>
                        </a:rPr>
                        <a:t>origamiCW</a:t>
                      </a:r>
                      <a:r>
                        <a:rPr lang="ja-JP" altLang="en-US" sz="1100" dirty="0">
                          <a:effectLst/>
                        </a:rPr>
                        <a:t>落とすのと</a:t>
                      </a:r>
                      <a:r>
                        <a:rPr lang="en-US" altLang="ja-JP" sz="1100" dirty="0">
                          <a:effectLst/>
                        </a:rPr>
                        <a:t>CIB</a:t>
                      </a:r>
                      <a:r>
                        <a:rPr lang="ja-JP" altLang="en-US" sz="1100" dirty="0">
                          <a:effectLst/>
                        </a:rPr>
                        <a:t>の中で完結する動作しかできない</a:t>
                      </a: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3056900571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す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100" dirty="0">
                          <a:effectLst/>
                        </a:rPr>
                        <a:t>バッテリー電圧測定用</a:t>
                      </a:r>
                      <a:r>
                        <a:rPr lang="en-US" altLang="ja-JP" sz="1100" dirty="0">
                          <a:effectLst/>
                        </a:rPr>
                        <a:t>ADC</a:t>
                      </a:r>
                      <a:r>
                        <a:rPr lang="ja-JP" altLang="en-US" sz="1100" dirty="0">
                          <a:effectLst/>
                        </a:rPr>
                        <a:t>の故障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2</a:t>
                      </a:r>
                      <a:endParaRPr lang="ja-JP" altLang="en-US" sz="1100" dirty="0">
                        <a:effectLst/>
                      </a:endParaRP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 dirty="0">
                        <a:effectLst/>
                      </a:endParaRP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1764339641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BA6045E8-A29B-4C33-9882-B737C3CFE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940086"/>
              </p:ext>
            </p:extLst>
          </p:nvPr>
        </p:nvGraphicFramePr>
        <p:xfrm>
          <a:off x="5601492" y="645060"/>
          <a:ext cx="3420000" cy="2534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263625751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61870045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441518502"/>
                    </a:ext>
                  </a:extLst>
                </a:gridCol>
              </a:tblGrid>
              <a:tr h="294728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項目</a:t>
                      </a:r>
                    </a:p>
                  </a:txBody>
                  <a:tcPr marL="20467" marR="20467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その他不具合</a:t>
                      </a:r>
                    </a:p>
                  </a:txBody>
                  <a:tcPr marL="20467" marR="20467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可能性</a:t>
                      </a:r>
                      <a:endParaRPr lang="en-US" altLang="ja-JP" sz="1100" dirty="0">
                        <a:effectLst/>
                      </a:endParaRPr>
                    </a:p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(1:</a:t>
                      </a:r>
                      <a:r>
                        <a:rPr lang="ja-JP" altLang="en-US" sz="1100" dirty="0">
                          <a:effectLst/>
                        </a:rPr>
                        <a:t>低～</a:t>
                      </a:r>
                      <a:r>
                        <a:rPr lang="en-US" altLang="ja-JP" sz="1100" dirty="0">
                          <a:effectLst/>
                        </a:rPr>
                        <a:t>5:</a:t>
                      </a:r>
                      <a:r>
                        <a:rPr lang="ja-JP" altLang="en-US" sz="1100" dirty="0">
                          <a:effectLst/>
                        </a:rPr>
                        <a:t>高</a:t>
                      </a:r>
                      <a:r>
                        <a:rPr lang="en-US" altLang="ja-JP" sz="1100" dirty="0">
                          <a:effectLst/>
                        </a:rPr>
                        <a:t>)</a:t>
                      </a:r>
                    </a:p>
                  </a:txBody>
                  <a:tcPr marL="20467" marR="20467" marT="0" marB="0" anchor="ctr"/>
                </a:tc>
                <a:extLst>
                  <a:ext uri="{0D108BD9-81ED-4DB2-BD59-A6C34878D82A}">
                    <a16:rowId xmlns:a16="http://schemas.microsoft.com/office/drawing/2014/main" val="2064093599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あ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io</a:t>
                      </a:r>
                      <a:r>
                        <a:rPr lang="ja-JP" altLang="en-US" sz="1100" dirty="0">
                          <a:effectLst/>
                        </a:rPr>
                        <a:t>ピン不良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3</a:t>
                      </a: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3205440276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い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TX</a:t>
                      </a:r>
                      <a:r>
                        <a:rPr lang="ja-JP" altLang="en-US" sz="1100" dirty="0">
                          <a:effectLst/>
                        </a:rPr>
                        <a:t>の</a:t>
                      </a:r>
                      <a:r>
                        <a:rPr lang="en-US" sz="1100" dirty="0">
                          <a:effectLst/>
                        </a:rPr>
                        <a:t>WDT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1</a:t>
                      </a:r>
                      <a:endParaRPr lang="ja-JP" altLang="en-US" sz="1100" dirty="0">
                        <a:effectLst/>
                      </a:endParaRP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1157505698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う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RX</a:t>
                      </a:r>
                      <a:r>
                        <a:rPr lang="ja-JP" altLang="en-US" sz="1100" dirty="0">
                          <a:effectLst/>
                        </a:rPr>
                        <a:t>の</a:t>
                      </a:r>
                      <a:r>
                        <a:rPr lang="en-US" sz="1100" dirty="0">
                          <a:effectLst/>
                        </a:rPr>
                        <a:t>WDT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1</a:t>
                      </a:r>
                      <a:endParaRPr lang="ja-JP" altLang="en-US" sz="1100" dirty="0">
                        <a:effectLst/>
                      </a:endParaRP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1399290503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え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100" dirty="0">
                          <a:effectLst/>
                        </a:rPr>
                        <a:t>ビット反転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2</a:t>
                      </a: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1313630197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お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EPS　</a:t>
                      </a:r>
                      <a:r>
                        <a:rPr lang="ja-JP" altLang="en-US" sz="1100" dirty="0">
                          <a:effectLst/>
                        </a:rPr>
                        <a:t>溶断</a:t>
                      </a:r>
                      <a:r>
                        <a:rPr lang="en-US" sz="1100" dirty="0">
                          <a:effectLst/>
                        </a:rPr>
                        <a:t>SW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2</a:t>
                      </a: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504715301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か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TX　</a:t>
                      </a:r>
                      <a:r>
                        <a:rPr lang="ja-JP" altLang="en-US" sz="1100" dirty="0">
                          <a:effectLst/>
                        </a:rPr>
                        <a:t>溶断</a:t>
                      </a:r>
                      <a:r>
                        <a:rPr lang="en-US" sz="1100" dirty="0">
                          <a:effectLst/>
                        </a:rPr>
                        <a:t>SW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2</a:t>
                      </a: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920767771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き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100" dirty="0">
                          <a:effectLst/>
                        </a:rPr>
                        <a:t>マルチプレクサ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3</a:t>
                      </a: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1110260623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く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100">
                          <a:effectLst/>
                        </a:rPr>
                        <a:t>マルチプレクサ</a:t>
                      </a:r>
                      <a:r>
                        <a:rPr lang="en-US" altLang="ja-JP" sz="1100">
                          <a:effectLst/>
                        </a:rPr>
                        <a:t>high</a:t>
                      </a:r>
                      <a:r>
                        <a:rPr lang="ja-JP" altLang="en-US" sz="1100">
                          <a:effectLst/>
                        </a:rPr>
                        <a:t>状態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1</a:t>
                      </a:r>
                      <a:endParaRPr lang="ja-JP" altLang="en-US" sz="1100" dirty="0">
                        <a:effectLst/>
                      </a:endParaRP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22096711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け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100" dirty="0">
                          <a:effectLst/>
                        </a:rPr>
                        <a:t>西無線　</a:t>
                      </a:r>
                      <a:r>
                        <a:rPr lang="en-US" sz="1100" dirty="0">
                          <a:effectLst/>
                        </a:rPr>
                        <a:t>CW　TX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2</a:t>
                      </a:r>
                      <a:endParaRPr lang="ja-JP" altLang="en-US" sz="1100" dirty="0">
                        <a:effectLst/>
                      </a:endParaRP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2562808811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こ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100" dirty="0">
                          <a:effectLst/>
                        </a:rPr>
                        <a:t>西無線　</a:t>
                      </a:r>
                      <a:r>
                        <a:rPr lang="en-US" sz="1100" dirty="0">
                          <a:effectLst/>
                        </a:rPr>
                        <a:t>FM　TX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2</a:t>
                      </a:r>
                      <a:endParaRPr lang="ja-JP" altLang="en-US" sz="1100" dirty="0">
                        <a:effectLst/>
                      </a:endParaRP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1902381690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さ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100" dirty="0">
                          <a:effectLst/>
                        </a:rPr>
                        <a:t>西無線　</a:t>
                      </a:r>
                      <a:r>
                        <a:rPr lang="en-US" sz="1100" dirty="0">
                          <a:effectLst/>
                        </a:rPr>
                        <a:t>FM　RX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2</a:t>
                      </a:r>
                      <a:endParaRPr lang="ja-JP" altLang="en-US" sz="1100" dirty="0">
                        <a:effectLst/>
                      </a:endParaRP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661660780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し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OBC　</a:t>
                      </a:r>
                      <a:r>
                        <a:rPr lang="ja-JP" altLang="en-US" sz="1100" dirty="0">
                          <a:effectLst/>
                        </a:rPr>
                        <a:t>故障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2</a:t>
                      </a: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3375596310"/>
                  </a:ext>
                </a:extLst>
              </a:tr>
              <a:tr h="169200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dirty="0">
                          <a:effectLst/>
                        </a:rPr>
                        <a:t>す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100" dirty="0">
                          <a:effectLst/>
                        </a:rPr>
                        <a:t>バッテリー電圧測定用</a:t>
                      </a:r>
                      <a:r>
                        <a:rPr lang="en-US" altLang="ja-JP" sz="1100" dirty="0">
                          <a:effectLst/>
                        </a:rPr>
                        <a:t>ADC</a:t>
                      </a:r>
                      <a:r>
                        <a:rPr lang="ja-JP" altLang="en-US" sz="1100" dirty="0">
                          <a:effectLst/>
                        </a:rPr>
                        <a:t>の故障</a:t>
                      </a:r>
                    </a:p>
                  </a:txBody>
                  <a:tcPr marL="20467" marR="20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100" dirty="0">
                          <a:effectLst/>
                        </a:rPr>
                        <a:t>2</a:t>
                      </a:r>
                      <a:endParaRPr lang="ja-JP" altLang="en-US" sz="1100" dirty="0">
                        <a:effectLst/>
                      </a:endParaRPr>
                    </a:p>
                  </a:txBody>
                  <a:tcPr marL="20467" marR="20467" marT="0" marB="0" anchor="b"/>
                </a:tc>
                <a:extLst>
                  <a:ext uri="{0D108BD9-81ED-4DB2-BD59-A6C34878D82A}">
                    <a16:rowId xmlns:a16="http://schemas.microsoft.com/office/drawing/2014/main" val="1211672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13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-13156" y="249980"/>
            <a:ext cx="6858000" cy="4933991"/>
            <a:chOff x="-13156" y="249980"/>
            <a:chExt cx="6858000" cy="4933991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156" y="249980"/>
              <a:ext cx="6858000" cy="4933991"/>
            </a:xfrm>
            <a:prstGeom prst="rect">
              <a:avLst/>
            </a:prstGeom>
          </p:spPr>
        </p:pic>
        <p:sp>
          <p:nvSpPr>
            <p:cNvPr id="3" name="フローチャート: 判断 2"/>
            <p:cNvSpPr/>
            <p:nvPr/>
          </p:nvSpPr>
          <p:spPr>
            <a:xfrm>
              <a:off x="666522" y="2979062"/>
              <a:ext cx="793978" cy="36195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42950" y="3017847"/>
              <a:ext cx="8509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IO_PIN_49</a:t>
              </a:r>
            </a:p>
            <a:p>
              <a:r>
                <a:rPr kumimoji="1" lang="en-US" altLang="ja-JP" sz="5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(RX</a:t>
              </a:r>
              <a:r>
                <a:rPr kumimoji="1" lang="ja-JP" altLang="en-US" sz="5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溶断完了ピン</a:t>
              </a:r>
              <a:r>
                <a:rPr kumimoji="1" lang="en-US" altLang="ja-JP" sz="5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r>
                <a:rPr kumimoji="1" lang="ja-JP" altLang="en-US" sz="5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が</a:t>
              </a:r>
              <a:endParaRPr kumimoji="1" lang="en-US" altLang="ja-JP" sz="5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kumimoji="1" lang="en-US" altLang="ja-JP" sz="5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high</a:t>
              </a:r>
              <a:r>
                <a:rPr kumimoji="1" lang="ja-JP" altLang="en-US" sz="5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か？</a:t>
              </a:r>
              <a:endParaRPr kumimoji="1" lang="ja-JP" altLang="en-US" sz="5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22" t="16941" r="22262" b="73534"/>
            <a:stretch/>
          </p:blipFill>
          <p:spPr>
            <a:xfrm>
              <a:off x="3535328" y="1196975"/>
              <a:ext cx="1036672" cy="469899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68" t="8897" r="33859" b="81838"/>
            <a:stretch/>
          </p:blipFill>
          <p:spPr>
            <a:xfrm>
              <a:off x="3558364" y="682626"/>
              <a:ext cx="965200" cy="457200"/>
            </a:xfrm>
            <a:prstGeom prst="rect">
              <a:avLst/>
            </a:prstGeom>
          </p:spPr>
        </p:pic>
        <p:sp>
          <p:nvSpPr>
            <p:cNvPr id="7" name="フローチャート: 判断 6"/>
            <p:cNvSpPr/>
            <p:nvPr/>
          </p:nvSpPr>
          <p:spPr>
            <a:xfrm>
              <a:off x="4951362" y="828676"/>
              <a:ext cx="793978" cy="36195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541500" y="793751"/>
              <a:ext cx="1651811" cy="873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44" t="34697" r="27516" b="64209"/>
            <a:stretch/>
          </p:blipFill>
          <p:spPr>
            <a:xfrm>
              <a:off x="4520389" y="884238"/>
              <a:ext cx="469081" cy="53975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44" t="34697" r="27516" b="64209"/>
            <a:stretch/>
          </p:blipFill>
          <p:spPr>
            <a:xfrm>
              <a:off x="4527141" y="1392238"/>
              <a:ext cx="469081" cy="53975"/>
            </a:xfrm>
            <a:prstGeom prst="rect">
              <a:avLst/>
            </a:prstGeom>
          </p:spPr>
        </p:pic>
        <p:grpSp>
          <p:nvGrpSpPr>
            <p:cNvPr id="17" name="グループ化 16"/>
            <p:cNvGrpSpPr/>
            <p:nvPr/>
          </p:nvGrpSpPr>
          <p:grpSpPr>
            <a:xfrm>
              <a:off x="5000625" y="1304530"/>
              <a:ext cx="1127125" cy="250504"/>
              <a:chOff x="5000625" y="1304530"/>
              <a:chExt cx="1127125" cy="250504"/>
            </a:xfrm>
          </p:grpSpPr>
          <p:pic>
            <p:nvPicPr>
              <p:cNvPr id="11" name="図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11" t="37827" r="62238" b="57684"/>
              <a:stretch/>
            </p:blipFill>
            <p:spPr>
              <a:xfrm>
                <a:off x="5000625" y="1304925"/>
                <a:ext cx="600075" cy="221455"/>
              </a:xfrm>
              <a:prstGeom prst="rect">
                <a:avLst/>
              </a:prstGeom>
            </p:spPr>
          </p:pic>
          <p:pic>
            <p:nvPicPr>
              <p:cNvPr id="15" name="図 1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11" t="37827" r="62238" b="57684"/>
              <a:stretch/>
            </p:blipFill>
            <p:spPr>
              <a:xfrm>
                <a:off x="5527675" y="1304530"/>
                <a:ext cx="600075" cy="221455"/>
              </a:xfrm>
              <a:prstGeom prst="rect">
                <a:avLst/>
              </a:prstGeom>
            </p:spPr>
          </p:pic>
          <p:sp>
            <p:nvSpPr>
              <p:cNvPr id="16" name="正方形/長方形 15"/>
              <p:cNvSpPr/>
              <p:nvPr/>
            </p:nvSpPr>
            <p:spPr>
              <a:xfrm>
                <a:off x="5118895" y="1321594"/>
                <a:ext cx="930275" cy="1881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5045882" y="1308813"/>
                <a:ext cx="10358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5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IO_PIN_50 (</a:t>
                </a:r>
                <a:r>
                  <a:rPr kumimoji="1" lang="ja-JP" altLang="en-US" sz="5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生存ピン</a:t>
                </a:r>
                <a:r>
                  <a:rPr kumimoji="1" lang="en-US" altLang="ja-JP" sz="5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)low</a:t>
                </a:r>
              </a:p>
              <a:p>
                <a:r>
                  <a:rPr kumimoji="1" lang="ja-JP" altLang="en-US" sz="5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通常運用</a:t>
                </a:r>
                <a:endParaRPr kumimoji="1" lang="en-US" altLang="ja-JP" sz="5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4989470" y="798637"/>
              <a:ext cx="1127125" cy="250504"/>
              <a:chOff x="5000625" y="1304530"/>
              <a:chExt cx="1127125" cy="250504"/>
            </a:xfrm>
          </p:grpSpPr>
          <p:pic>
            <p:nvPicPr>
              <p:cNvPr id="19" name="図 1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11" t="37827" r="62238" b="57684"/>
              <a:stretch/>
            </p:blipFill>
            <p:spPr>
              <a:xfrm>
                <a:off x="5000625" y="1304925"/>
                <a:ext cx="600075" cy="221455"/>
              </a:xfrm>
              <a:prstGeom prst="rect">
                <a:avLst/>
              </a:prstGeom>
            </p:spPr>
          </p:pic>
          <p:pic>
            <p:nvPicPr>
              <p:cNvPr id="20" name="図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11" t="37827" r="62238" b="57684"/>
              <a:stretch/>
            </p:blipFill>
            <p:spPr>
              <a:xfrm>
                <a:off x="5527675" y="1304530"/>
                <a:ext cx="600075" cy="221455"/>
              </a:xfrm>
              <a:prstGeom prst="rect">
                <a:avLst/>
              </a:prstGeom>
            </p:spPr>
          </p:pic>
          <p:sp>
            <p:nvSpPr>
              <p:cNvPr id="21" name="正方形/長方形 20"/>
              <p:cNvSpPr/>
              <p:nvPr/>
            </p:nvSpPr>
            <p:spPr>
              <a:xfrm>
                <a:off x="5118895" y="1321594"/>
                <a:ext cx="930275" cy="1881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045882" y="1308813"/>
                <a:ext cx="10358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5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IO_PIN_50 (</a:t>
                </a:r>
                <a:r>
                  <a:rPr kumimoji="1" lang="ja-JP" altLang="en-US" sz="5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生存ピン</a:t>
                </a:r>
                <a:r>
                  <a:rPr kumimoji="1" lang="en-US" altLang="ja-JP" sz="5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)low</a:t>
                </a:r>
              </a:p>
              <a:p>
                <a:r>
                  <a:rPr kumimoji="1" lang="ja-JP" altLang="en-US" sz="5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通常運用</a:t>
                </a:r>
                <a:endParaRPr kumimoji="1" lang="en-US" altLang="ja-JP" sz="5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sp>
          <p:nvSpPr>
            <p:cNvPr id="23" name="正方形/長方形 22"/>
            <p:cNvSpPr/>
            <p:nvPr/>
          </p:nvSpPr>
          <p:spPr>
            <a:xfrm>
              <a:off x="4395788" y="1728788"/>
              <a:ext cx="54768" cy="66675"/>
            </a:xfrm>
            <a:prstGeom prst="rect">
              <a:avLst/>
            </a:prstGeom>
            <a:solidFill>
              <a:srgbClr val="FCEADC"/>
            </a:solidFill>
            <a:ln>
              <a:solidFill>
                <a:srgbClr val="FCE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436270" y="1802607"/>
              <a:ext cx="54768" cy="66675"/>
            </a:xfrm>
            <a:prstGeom prst="rect">
              <a:avLst/>
            </a:prstGeom>
            <a:solidFill>
              <a:srgbClr val="FCEADC"/>
            </a:solidFill>
            <a:ln>
              <a:solidFill>
                <a:srgbClr val="FCE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4299130" y="1690737"/>
              <a:ext cx="27287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56</a:t>
              </a: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4334362" y="1764457"/>
              <a:ext cx="27287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56</a:t>
              </a: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074600" y="2169319"/>
              <a:ext cx="188088" cy="64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5903119" y="3341012"/>
              <a:ext cx="83344" cy="68938"/>
            </a:xfrm>
            <a:prstGeom prst="rect">
              <a:avLst/>
            </a:prstGeom>
            <a:solidFill>
              <a:srgbClr val="FF98FE"/>
            </a:solidFill>
            <a:ln>
              <a:solidFill>
                <a:srgbClr val="FF9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5903119" y="3905368"/>
              <a:ext cx="83344" cy="68938"/>
            </a:xfrm>
            <a:prstGeom prst="rect">
              <a:avLst/>
            </a:prstGeom>
            <a:solidFill>
              <a:srgbClr val="FF98FE"/>
            </a:solidFill>
            <a:ln>
              <a:solidFill>
                <a:srgbClr val="FF9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5823700" y="3308061"/>
              <a:ext cx="27287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15</a:t>
              </a: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826081" y="3865274"/>
              <a:ext cx="27287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15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5053410" y="4574884"/>
              <a:ext cx="130969" cy="92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4971305" y="4551517"/>
              <a:ext cx="37936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56</a:t>
              </a:r>
              <a:r>
                <a:rPr kumimoji="1" lang="ja-JP" altLang="en-US" sz="4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＊４</a:t>
              </a:r>
              <a:endParaRPr kumimoji="1" lang="en-US" altLang="ja-JP" sz="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12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論文用">
      <a:majorFont>
        <a:latin typeface="Times New Roman"/>
        <a:ea typeface="ＭＳ 明朝"/>
        <a:cs typeface=""/>
      </a:majorFont>
      <a:minorFont>
        <a:latin typeface="Times New Roman"/>
        <a:ea typeface="ＭＳ 明朝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1017</TotalTime>
  <Words>345</Words>
  <Application>Microsoft Office PowerPoint</Application>
  <PresentationFormat>ユーザー設定</PresentationFormat>
  <Paragraphs>163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明朝</vt:lpstr>
      <vt:lpstr>メイリオ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黒崎 まどか</dc:creator>
  <cp:lastModifiedBy>foucault</cp:lastModifiedBy>
  <cp:revision>16</cp:revision>
  <dcterms:created xsi:type="dcterms:W3CDTF">2019-04-08T00:20:45Z</dcterms:created>
  <dcterms:modified xsi:type="dcterms:W3CDTF">2019-05-05T08:55:50Z</dcterms:modified>
</cp:coreProperties>
</file>