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64" r:id="rId19"/>
    <p:sldId id="265" r:id="rId20"/>
    <p:sldId id="266" r:id="rId21"/>
    <p:sldId id="267" r:id="rId22"/>
    <p:sldId id="268" r:id="rId23"/>
    <p:sldId id="269"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Aaron McDonald</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B8C3-6146-C764-255D-70918B57C82A}"/>
              </a:ext>
            </a:extLst>
          </p:cNvPr>
          <p:cNvSpPr>
            <a:spLocks noGrp="1"/>
          </p:cNvSpPr>
          <p:nvPr>
            <p:ph type="title"/>
          </p:nvPr>
        </p:nvSpPr>
        <p:spPr/>
        <p:txBody>
          <a:bodyPr/>
          <a:lstStyle/>
          <a:p>
            <a:r>
              <a:rPr lang="en-US" dirty="0"/>
              <a:t>Unit Testing – std::vector - Size</a:t>
            </a:r>
          </a:p>
        </p:txBody>
      </p:sp>
      <p:sp>
        <p:nvSpPr>
          <p:cNvPr id="3" name="Text Placeholder 2">
            <a:extLst>
              <a:ext uri="{FF2B5EF4-FFF2-40B4-BE49-F238E27FC236}">
                <a16:creationId xmlns:a16="http://schemas.microsoft.com/office/drawing/2014/main" id="{92747E8C-E201-E6DE-CFAB-8A2118A22B75}"/>
              </a:ext>
            </a:extLst>
          </p:cNvPr>
          <p:cNvSpPr>
            <a:spLocks noGrp="1"/>
          </p:cNvSpPr>
          <p:nvPr>
            <p:ph type="body" idx="1"/>
          </p:nvPr>
        </p:nvSpPr>
        <p:spPr/>
        <p:txBody>
          <a:bodyPr/>
          <a:lstStyle/>
          <a:p>
            <a:r>
              <a:rPr lang="en-US" dirty="0"/>
              <a:t>How does the size change for the vector as we add more items</a:t>
            </a:r>
          </a:p>
        </p:txBody>
      </p:sp>
      <p:pic>
        <p:nvPicPr>
          <p:cNvPr id="5" name="Picture 4">
            <a:extLst>
              <a:ext uri="{FF2B5EF4-FFF2-40B4-BE49-F238E27FC236}">
                <a16:creationId xmlns:a16="http://schemas.microsoft.com/office/drawing/2014/main" id="{0480D30A-61FE-54AD-CE7F-FDBFBB932FB5}"/>
              </a:ext>
            </a:extLst>
          </p:cNvPr>
          <p:cNvPicPr>
            <a:picLocks noChangeAspect="1"/>
          </p:cNvPicPr>
          <p:nvPr/>
        </p:nvPicPr>
        <p:blipFill>
          <a:blip r:embed="rId2"/>
          <a:stretch>
            <a:fillRect/>
          </a:stretch>
        </p:blipFill>
        <p:spPr>
          <a:xfrm>
            <a:off x="3368423" y="3010181"/>
            <a:ext cx="5455153" cy="2322839"/>
          </a:xfrm>
          <a:prstGeom prst="rect">
            <a:avLst/>
          </a:prstGeom>
        </p:spPr>
      </p:pic>
    </p:spTree>
    <p:extLst>
      <p:ext uri="{BB962C8B-B14F-4D97-AF65-F5344CB8AC3E}">
        <p14:creationId xmlns:p14="http://schemas.microsoft.com/office/powerpoint/2010/main" val="268629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F101-BC03-670D-35E7-CC6D121991F4}"/>
              </a:ext>
            </a:extLst>
          </p:cNvPr>
          <p:cNvSpPr>
            <a:spLocks noGrp="1"/>
          </p:cNvSpPr>
          <p:nvPr>
            <p:ph type="title"/>
          </p:nvPr>
        </p:nvSpPr>
        <p:spPr>
          <a:xfrm>
            <a:off x="2266950" y="764373"/>
            <a:ext cx="9239250" cy="1293028"/>
          </a:xfrm>
        </p:spPr>
        <p:txBody>
          <a:bodyPr/>
          <a:lstStyle/>
          <a:p>
            <a:r>
              <a:rPr lang="en-US" dirty="0"/>
              <a:t>Unit Testing – std::vector – Clearing</a:t>
            </a:r>
          </a:p>
        </p:txBody>
      </p:sp>
      <p:sp>
        <p:nvSpPr>
          <p:cNvPr id="3" name="Text Placeholder 2">
            <a:extLst>
              <a:ext uri="{FF2B5EF4-FFF2-40B4-BE49-F238E27FC236}">
                <a16:creationId xmlns:a16="http://schemas.microsoft.com/office/drawing/2014/main" id="{2765F7C5-C45F-AF67-B874-9E19087E40F4}"/>
              </a:ext>
            </a:extLst>
          </p:cNvPr>
          <p:cNvSpPr>
            <a:spLocks noGrp="1"/>
          </p:cNvSpPr>
          <p:nvPr>
            <p:ph type="body" idx="1"/>
          </p:nvPr>
        </p:nvSpPr>
        <p:spPr/>
        <p:txBody>
          <a:bodyPr/>
          <a:lstStyle/>
          <a:p>
            <a:r>
              <a:rPr lang="en-US" dirty="0"/>
              <a:t>How does the size change upon clearing the collection</a:t>
            </a:r>
          </a:p>
        </p:txBody>
      </p:sp>
      <p:pic>
        <p:nvPicPr>
          <p:cNvPr id="5" name="Picture 4">
            <a:extLst>
              <a:ext uri="{FF2B5EF4-FFF2-40B4-BE49-F238E27FC236}">
                <a16:creationId xmlns:a16="http://schemas.microsoft.com/office/drawing/2014/main" id="{A460F553-9386-4EEA-FD16-05912E7B6053}"/>
              </a:ext>
            </a:extLst>
          </p:cNvPr>
          <p:cNvPicPr>
            <a:picLocks noChangeAspect="1"/>
          </p:cNvPicPr>
          <p:nvPr/>
        </p:nvPicPr>
        <p:blipFill>
          <a:blip r:embed="rId2"/>
          <a:stretch>
            <a:fillRect/>
          </a:stretch>
        </p:blipFill>
        <p:spPr>
          <a:xfrm>
            <a:off x="3762979" y="3228533"/>
            <a:ext cx="4666041" cy="2328921"/>
          </a:xfrm>
          <a:prstGeom prst="rect">
            <a:avLst/>
          </a:prstGeom>
        </p:spPr>
      </p:pic>
    </p:spTree>
    <p:extLst>
      <p:ext uri="{BB962C8B-B14F-4D97-AF65-F5344CB8AC3E}">
        <p14:creationId xmlns:p14="http://schemas.microsoft.com/office/powerpoint/2010/main" val="261791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436F-4D62-221A-EB73-291336218C42}"/>
              </a:ext>
            </a:extLst>
          </p:cNvPr>
          <p:cNvSpPr>
            <a:spLocks noGrp="1"/>
          </p:cNvSpPr>
          <p:nvPr>
            <p:ph type="title"/>
          </p:nvPr>
        </p:nvSpPr>
        <p:spPr>
          <a:xfrm>
            <a:off x="2698750" y="764373"/>
            <a:ext cx="8807450" cy="1293028"/>
          </a:xfrm>
        </p:spPr>
        <p:txBody>
          <a:bodyPr/>
          <a:lstStyle/>
          <a:p>
            <a:r>
              <a:rPr lang="en-US" dirty="0"/>
              <a:t>Unit Testing – std::vector – Reserve</a:t>
            </a:r>
          </a:p>
        </p:txBody>
      </p:sp>
      <p:sp>
        <p:nvSpPr>
          <p:cNvPr id="3" name="Text Placeholder 2">
            <a:extLst>
              <a:ext uri="{FF2B5EF4-FFF2-40B4-BE49-F238E27FC236}">
                <a16:creationId xmlns:a16="http://schemas.microsoft.com/office/drawing/2014/main" id="{F0D7658D-B9C1-6868-72D2-521C07A52BB7}"/>
              </a:ext>
            </a:extLst>
          </p:cNvPr>
          <p:cNvSpPr>
            <a:spLocks noGrp="1"/>
          </p:cNvSpPr>
          <p:nvPr>
            <p:ph type="body" idx="1"/>
          </p:nvPr>
        </p:nvSpPr>
        <p:spPr/>
        <p:txBody>
          <a:bodyPr/>
          <a:lstStyle/>
          <a:p>
            <a:r>
              <a:rPr lang="en-US" dirty="0"/>
              <a:t>How does the reserve function effect memory and size</a:t>
            </a:r>
          </a:p>
        </p:txBody>
      </p:sp>
      <p:pic>
        <p:nvPicPr>
          <p:cNvPr id="5" name="Picture 4">
            <a:extLst>
              <a:ext uri="{FF2B5EF4-FFF2-40B4-BE49-F238E27FC236}">
                <a16:creationId xmlns:a16="http://schemas.microsoft.com/office/drawing/2014/main" id="{A91FA40F-BEC2-17A4-F4DB-B97C30F3B836}"/>
              </a:ext>
            </a:extLst>
          </p:cNvPr>
          <p:cNvPicPr>
            <a:picLocks noChangeAspect="1"/>
          </p:cNvPicPr>
          <p:nvPr/>
        </p:nvPicPr>
        <p:blipFill>
          <a:blip r:embed="rId2"/>
          <a:stretch>
            <a:fillRect/>
          </a:stretch>
        </p:blipFill>
        <p:spPr>
          <a:xfrm>
            <a:off x="3654223" y="2866567"/>
            <a:ext cx="4883554" cy="2473905"/>
          </a:xfrm>
          <a:prstGeom prst="rect">
            <a:avLst/>
          </a:prstGeom>
        </p:spPr>
      </p:pic>
    </p:spTree>
    <p:extLst>
      <p:ext uri="{BB962C8B-B14F-4D97-AF65-F5344CB8AC3E}">
        <p14:creationId xmlns:p14="http://schemas.microsoft.com/office/powerpoint/2010/main" val="111489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920F-3B95-5545-B451-74CF284505B1}"/>
              </a:ext>
            </a:extLst>
          </p:cNvPr>
          <p:cNvSpPr>
            <a:spLocks noGrp="1"/>
          </p:cNvSpPr>
          <p:nvPr>
            <p:ph type="title"/>
          </p:nvPr>
        </p:nvSpPr>
        <p:spPr>
          <a:xfrm>
            <a:off x="1250950" y="764373"/>
            <a:ext cx="10255250" cy="1293028"/>
          </a:xfrm>
        </p:spPr>
        <p:txBody>
          <a:bodyPr/>
          <a:lstStyle/>
          <a:p>
            <a:r>
              <a:rPr lang="en-US" dirty="0"/>
              <a:t>Unit Testing – std::vector – Out of Range</a:t>
            </a:r>
          </a:p>
        </p:txBody>
      </p:sp>
      <p:sp>
        <p:nvSpPr>
          <p:cNvPr id="3" name="Text Placeholder 2">
            <a:extLst>
              <a:ext uri="{FF2B5EF4-FFF2-40B4-BE49-F238E27FC236}">
                <a16:creationId xmlns:a16="http://schemas.microsoft.com/office/drawing/2014/main" id="{1894515A-7A34-DB64-96A7-B791A2259502}"/>
              </a:ext>
            </a:extLst>
          </p:cNvPr>
          <p:cNvSpPr>
            <a:spLocks noGrp="1"/>
          </p:cNvSpPr>
          <p:nvPr>
            <p:ph type="body" idx="1"/>
          </p:nvPr>
        </p:nvSpPr>
        <p:spPr/>
        <p:txBody>
          <a:bodyPr/>
          <a:lstStyle/>
          <a:p>
            <a:r>
              <a:rPr lang="en-US" dirty="0"/>
              <a:t>What happens when attempting to access an element out of range</a:t>
            </a:r>
          </a:p>
        </p:txBody>
      </p:sp>
      <p:pic>
        <p:nvPicPr>
          <p:cNvPr id="5" name="Picture 4">
            <a:extLst>
              <a:ext uri="{FF2B5EF4-FFF2-40B4-BE49-F238E27FC236}">
                <a16:creationId xmlns:a16="http://schemas.microsoft.com/office/drawing/2014/main" id="{88C331E9-B338-33A7-9CF9-55F0271A6CF8}"/>
              </a:ext>
            </a:extLst>
          </p:cNvPr>
          <p:cNvPicPr>
            <a:picLocks noChangeAspect="1"/>
          </p:cNvPicPr>
          <p:nvPr/>
        </p:nvPicPr>
        <p:blipFill>
          <a:blip r:embed="rId2"/>
          <a:stretch>
            <a:fillRect/>
          </a:stretch>
        </p:blipFill>
        <p:spPr>
          <a:xfrm>
            <a:off x="3944566" y="3249223"/>
            <a:ext cx="4869234" cy="1785677"/>
          </a:xfrm>
          <a:prstGeom prst="rect">
            <a:avLst/>
          </a:prstGeom>
        </p:spPr>
      </p:pic>
    </p:spTree>
    <p:extLst>
      <p:ext uri="{BB962C8B-B14F-4D97-AF65-F5344CB8AC3E}">
        <p14:creationId xmlns:p14="http://schemas.microsoft.com/office/powerpoint/2010/main" val="130081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7309-1D5F-C263-BB28-CFD80F410139}"/>
              </a:ext>
            </a:extLst>
          </p:cNvPr>
          <p:cNvSpPr>
            <a:spLocks noGrp="1"/>
          </p:cNvSpPr>
          <p:nvPr>
            <p:ph type="title"/>
          </p:nvPr>
        </p:nvSpPr>
        <p:spPr>
          <a:xfrm>
            <a:off x="225425" y="770723"/>
            <a:ext cx="11741150" cy="1293028"/>
          </a:xfrm>
        </p:spPr>
        <p:txBody>
          <a:bodyPr/>
          <a:lstStyle/>
          <a:p>
            <a:r>
              <a:rPr lang="en-US" dirty="0"/>
              <a:t>Unit Testing – std::vector – Out of Range Resize</a:t>
            </a:r>
          </a:p>
        </p:txBody>
      </p:sp>
      <p:sp>
        <p:nvSpPr>
          <p:cNvPr id="3" name="Text Placeholder 2">
            <a:extLst>
              <a:ext uri="{FF2B5EF4-FFF2-40B4-BE49-F238E27FC236}">
                <a16:creationId xmlns:a16="http://schemas.microsoft.com/office/drawing/2014/main" id="{D245FFD4-C780-F5C4-C7DE-5BA6EFBEE996}"/>
              </a:ext>
            </a:extLst>
          </p:cNvPr>
          <p:cNvSpPr>
            <a:spLocks noGrp="1"/>
          </p:cNvSpPr>
          <p:nvPr>
            <p:ph type="body" idx="1"/>
          </p:nvPr>
        </p:nvSpPr>
        <p:spPr/>
        <p:txBody>
          <a:bodyPr/>
          <a:lstStyle/>
          <a:p>
            <a:r>
              <a:rPr lang="en-US" dirty="0"/>
              <a:t>What happens when attempting to access an element that is no long in range</a:t>
            </a:r>
          </a:p>
        </p:txBody>
      </p:sp>
      <p:pic>
        <p:nvPicPr>
          <p:cNvPr id="5" name="Picture 4">
            <a:extLst>
              <a:ext uri="{FF2B5EF4-FFF2-40B4-BE49-F238E27FC236}">
                <a16:creationId xmlns:a16="http://schemas.microsoft.com/office/drawing/2014/main" id="{5E054ABB-184A-DEAC-95A9-1529C9628784}"/>
              </a:ext>
            </a:extLst>
          </p:cNvPr>
          <p:cNvPicPr>
            <a:picLocks noChangeAspect="1"/>
          </p:cNvPicPr>
          <p:nvPr/>
        </p:nvPicPr>
        <p:blipFill>
          <a:blip r:embed="rId2"/>
          <a:stretch>
            <a:fillRect/>
          </a:stretch>
        </p:blipFill>
        <p:spPr>
          <a:xfrm>
            <a:off x="3530384" y="3382801"/>
            <a:ext cx="5131231" cy="1924212"/>
          </a:xfrm>
          <a:prstGeom prst="rect">
            <a:avLst/>
          </a:prstGeom>
        </p:spPr>
      </p:pic>
    </p:spTree>
    <p:extLst>
      <p:ext uri="{BB962C8B-B14F-4D97-AF65-F5344CB8AC3E}">
        <p14:creationId xmlns:p14="http://schemas.microsoft.com/office/powerpoint/2010/main" val="94400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at every point of the project</a:t>
            </a:r>
          </a:p>
          <a:p>
            <a:pPr marL="685800" lvl="1" indent="-228600" algn="l" rtl="0">
              <a:lnSpc>
                <a:spcPct val="90000"/>
              </a:lnSpc>
              <a:spcBef>
                <a:spcPts val="0"/>
              </a:spcBef>
              <a:spcAft>
                <a:spcPts val="0"/>
              </a:spcAft>
              <a:buClr>
                <a:schemeClr val="lt1"/>
              </a:buClr>
              <a:buSzPts val="2000"/>
              <a:buChar char="•"/>
            </a:pPr>
            <a:r>
              <a:rPr lang="en-US" dirty="0"/>
              <a:t>Planning, Pre-Production and Production must always have security in mind, planning with security in mind from the beginning</a:t>
            </a:r>
            <a:endParaRPr dirty="0"/>
          </a:p>
          <a:p>
            <a:pPr marL="685800" lvl="1" indent="-228600" algn="l" rtl="0">
              <a:lnSpc>
                <a:spcPct val="90000"/>
              </a:lnSpc>
              <a:spcBef>
                <a:spcPts val="500"/>
              </a:spcBef>
              <a:spcAft>
                <a:spcPts val="0"/>
              </a:spcAft>
              <a:buClr>
                <a:schemeClr val="lt1"/>
              </a:buClr>
              <a:buSzPts val="2000"/>
              <a:buChar char="•"/>
            </a:pPr>
            <a:r>
              <a:rPr lang="en-US" dirty="0"/>
              <a:t>Tools such as </a:t>
            </a:r>
            <a:r>
              <a:rPr lang="en-US" dirty="0" err="1"/>
              <a:t>CPPCheck</a:t>
            </a:r>
            <a:r>
              <a:rPr lang="en-US" dirty="0"/>
              <a:t>, Sonar, </a:t>
            </a:r>
            <a:r>
              <a:rPr lang="en-US" dirty="0" err="1"/>
              <a:t>Cycode</a:t>
            </a:r>
            <a:r>
              <a:rPr lang="en-US" dirty="0"/>
              <a:t> and finally you</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4B59CC7-6EFC-1401-1254-54E25072E990}"/>
              </a:ext>
            </a:extLst>
          </p:cNvPr>
          <p:cNvPicPr>
            <a:picLocks noChangeAspect="1"/>
          </p:cNvPicPr>
          <p:nvPr/>
        </p:nvPicPr>
        <p:blipFill>
          <a:blip r:embed="rId5"/>
          <a:stretch>
            <a:fillRect/>
          </a:stretch>
        </p:blipFill>
        <p:spPr>
          <a:xfrm>
            <a:off x="4789354" y="3637896"/>
            <a:ext cx="2613292" cy="2580789"/>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Benefits of acting now</a:t>
            </a:r>
          </a:p>
          <a:p>
            <a:pPr marL="685800" lvl="1" indent="-228600">
              <a:spcBef>
                <a:spcPts val="0"/>
              </a:spcBef>
              <a:buSzPts val="2000"/>
            </a:pPr>
            <a:r>
              <a:rPr lang="en-US" sz="1800" dirty="0"/>
              <a:t>Security is worked in from the beginning</a:t>
            </a:r>
          </a:p>
          <a:p>
            <a:pPr marL="685800" lvl="1" indent="-228600">
              <a:spcBef>
                <a:spcPts val="0"/>
              </a:spcBef>
              <a:buSzPts val="2000"/>
            </a:pPr>
            <a:r>
              <a:rPr lang="en-US" sz="1800" dirty="0"/>
              <a:t>Lower potential costs due to less security breaches</a:t>
            </a:r>
          </a:p>
          <a:p>
            <a:pPr marL="685800" lvl="1" indent="-228600">
              <a:spcBef>
                <a:spcPts val="0"/>
              </a:spcBef>
              <a:buSzPts val="2000"/>
            </a:pPr>
            <a:r>
              <a:rPr lang="en-US" sz="1800" dirty="0"/>
              <a:t>The system is designed with Security, therefore not requiring a re-design when a vulnerability is found</a:t>
            </a:r>
          </a:p>
          <a:p>
            <a:pPr marL="228600" indent="-228600">
              <a:spcBef>
                <a:spcPts val="0"/>
              </a:spcBef>
              <a:buSzPts val="2000"/>
            </a:pPr>
            <a:r>
              <a:rPr lang="en-US" sz="2000" dirty="0"/>
              <a:t>Risks of acting now</a:t>
            </a:r>
          </a:p>
          <a:p>
            <a:pPr marL="685800" lvl="1" indent="-228600">
              <a:spcBef>
                <a:spcPts val="0"/>
              </a:spcBef>
              <a:buSzPts val="2000"/>
            </a:pPr>
            <a:r>
              <a:rPr lang="en-US" sz="1800" dirty="0"/>
              <a:t>You may not be target frequently and may not need a lot of upfront security</a:t>
            </a:r>
          </a:p>
          <a:p>
            <a:pPr marL="685800" lvl="1" indent="-228600">
              <a:spcBef>
                <a:spcPts val="0"/>
              </a:spcBef>
              <a:buSzPts val="2000"/>
            </a:pPr>
            <a:r>
              <a:rPr lang="en-US" sz="1800" dirty="0"/>
              <a:t>It will cost more money and time to develop a secure system from the beginning</a:t>
            </a:r>
          </a:p>
          <a:p>
            <a:pPr marL="228600" indent="-228600">
              <a:spcBef>
                <a:spcPts val="0"/>
              </a:spcBef>
              <a:buSzPts val="2000"/>
            </a:pPr>
            <a:r>
              <a:rPr lang="en-US" sz="2000" dirty="0"/>
              <a:t>Benefits of acting later</a:t>
            </a:r>
          </a:p>
          <a:p>
            <a:pPr marL="685800" lvl="1" indent="-228600">
              <a:spcBef>
                <a:spcPts val="0"/>
              </a:spcBef>
              <a:buSzPts val="2000"/>
            </a:pPr>
            <a:r>
              <a:rPr lang="en-US" sz="1800" dirty="0"/>
              <a:t>Your system will be made and in production much faster</a:t>
            </a:r>
          </a:p>
          <a:p>
            <a:pPr marL="685800" lvl="1" indent="-228600">
              <a:spcBef>
                <a:spcPts val="0"/>
              </a:spcBef>
              <a:buSzPts val="2000"/>
            </a:pPr>
            <a:r>
              <a:rPr lang="en-US" sz="1800" dirty="0"/>
              <a:t>Costs less money upfront</a:t>
            </a:r>
          </a:p>
          <a:p>
            <a:pPr marL="228600" indent="-228600">
              <a:spcBef>
                <a:spcPts val="0"/>
              </a:spcBef>
              <a:buSzPts val="2000"/>
            </a:pPr>
            <a:r>
              <a:rPr lang="en-US" sz="2000" dirty="0"/>
              <a:t>Risks of acting later</a:t>
            </a:r>
          </a:p>
          <a:p>
            <a:pPr marL="685800" lvl="1" indent="-228600">
              <a:spcBef>
                <a:spcPts val="0"/>
              </a:spcBef>
              <a:buSzPts val="2000"/>
            </a:pPr>
            <a:r>
              <a:rPr lang="en-US" sz="1800" dirty="0"/>
              <a:t>Overall greater risk of cost, costing customer trust when a security breach occurs and the cost of damages / losses from the breach</a:t>
            </a:r>
          </a:p>
          <a:p>
            <a:pPr marL="685800" lvl="1" indent="-228600">
              <a:spcBef>
                <a:spcPts val="0"/>
              </a:spcBef>
              <a:buSzPts val="2000"/>
            </a:pPr>
            <a:r>
              <a:rPr lang="en-US" sz="1800" dirty="0"/>
              <a:t>Eventually there will be a breach, acting later makes it more difficult and takes more time to incorporate new security features</a:t>
            </a:r>
          </a:p>
          <a:p>
            <a:pPr marL="685800" lvl="1" indent="-228600">
              <a:spcBef>
                <a:spcPts val="0"/>
              </a:spcBef>
              <a:buSzPts val="2000"/>
            </a:pPr>
            <a:r>
              <a:rPr lang="en-US" sz="1800" dirty="0"/>
              <a:t>Loss of customer trust, causing unrepairable damage to our customer base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spcBef>
                <a:spcPts val="0"/>
              </a:spcBef>
            </a:pPr>
            <a:r>
              <a:rPr lang="en-US" sz="1400" dirty="0"/>
              <a:t>Act now to develop a security plan and avoid unneeded loss of customer data and customer trust</a:t>
            </a:r>
          </a:p>
          <a:p>
            <a:pPr marL="1200150" lvl="2" indent="-285750">
              <a:spcBef>
                <a:spcPts val="0"/>
              </a:spcBef>
            </a:pPr>
            <a:r>
              <a:rPr lang="en-US" sz="1400" dirty="0"/>
              <a:t>Yahoo had roughly 3 Billion accounts effected by security breaches. This included leaks of names, email address, phone numbers, birth dates, passwords, calendars and security questions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blue screen with white text and white text&#10;&#10;Description automatically generated">
            <a:extLst>
              <a:ext uri="{FF2B5EF4-FFF2-40B4-BE49-F238E27FC236}">
                <a16:creationId xmlns:a16="http://schemas.microsoft.com/office/drawing/2014/main" id="{48780E4A-C1F5-0C8F-D487-3FB2FDDD486B}"/>
              </a:ext>
            </a:extLst>
          </p:cNvPr>
          <p:cNvPicPr>
            <a:picLocks noChangeAspect="1"/>
          </p:cNvPicPr>
          <p:nvPr/>
        </p:nvPicPr>
        <p:blipFill>
          <a:blip r:embed="rId5"/>
          <a:stretch>
            <a:fillRect/>
          </a:stretch>
        </p:blipFill>
        <p:spPr>
          <a:xfrm>
            <a:off x="3525535" y="3071192"/>
            <a:ext cx="5140929" cy="342900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dirty="0"/>
              <a:t>In general, follow the security policies</a:t>
            </a:r>
          </a:p>
          <a:p>
            <a:pPr marL="482600">
              <a:buSzPts val="2200"/>
            </a:pPr>
            <a:r>
              <a:rPr lang="en-US" dirty="0"/>
              <a:t>Ensure that code is being produced to meet the outlined coding standards</a:t>
            </a:r>
          </a:p>
          <a:p>
            <a:pPr marL="482600">
              <a:buSzPts val="2200"/>
            </a:pPr>
            <a:r>
              <a:rPr lang="en-US" dirty="0"/>
              <a:t>Don’t leave security to the end</a:t>
            </a:r>
          </a:p>
          <a:p>
            <a:pPr marL="482600">
              <a:buSzPts val="2200"/>
            </a:pPr>
            <a:r>
              <a:rPr lang="en-US" dirty="0"/>
              <a:t>Follow best practices for encryption and the Triple-A policies</a:t>
            </a:r>
          </a:p>
          <a:p>
            <a:pPr marL="482600">
              <a:buSzPts val="2200"/>
            </a:pPr>
            <a:r>
              <a:rPr lang="en-US" dirty="0"/>
              <a:t>Utilize automation to assist in creating secure code</a:t>
            </a:r>
          </a:p>
          <a:p>
            <a:pPr marL="482600">
              <a:buSzPts val="2200"/>
            </a:pPr>
            <a:r>
              <a:rPr lang="en-US" dirty="0"/>
              <a:t>Continue to learn and build better and more secure code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starts from the beginning and should never be left to the end of development.</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Biggest data breaches in US history (updated 2024): </a:t>
            </a:r>
            <a:r>
              <a:rPr lang="en-US" i="1" dirty="0" err="1">
                <a:effectLst/>
              </a:rPr>
              <a:t>Upguard</a:t>
            </a:r>
            <a:r>
              <a:rPr lang="en-US" dirty="0">
                <a:effectLst/>
              </a:rPr>
              <a:t>. RSS. (n.d.). https://www.upguard.com/blog/biggest-data-breaches-us </a:t>
            </a:r>
          </a:p>
          <a:p>
            <a:r>
              <a:rPr lang="en-US" dirty="0" err="1">
                <a:effectLst/>
              </a:rPr>
              <a:t>Seacord</a:t>
            </a:r>
            <a:r>
              <a:rPr lang="en-US" dirty="0">
                <a:effectLst/>
              </a:rPr>
              <a:t>, R. C. . (2013). </a:t>
            </a:r>
            <a:r>
              <a:rPr lang="en-US" i="1" dirty="0">
                <a:effectLst/>
              </a:rPr>
              <a:t>Secure coding in C and C++ Robert C. </a:t>
            </a:r>
            <a:r>
              <a:rPr lang="en-US" i="1" dirty="0" err="1">
                <a:effectLst/>
              </a:rPr>
              <a:t>Seacord</a:t>
            </a:r>
            <a:r>
              <a:rPr lang="en-US" dirty="0">
                <a:effectLst/>
              </a:rPr>
              <a:t>. </a:t>
            </a:r>
            <a:r>
              <a:rPr lang="en-US">
                <a:effectLst/>
              </a:rPr>
              <a:t>Addison-Wesley. </a:t>
            </a:r>
          </a:p>
          <a:p>
            <a:pPr marL="114300" indent="0">
              <a:buNone/>
            </a:pPr>
            <a:endParaRPr lang="en-US">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974873305"/>
              </p:ext>
            </p:extLst>
          </p:nvPr>
        </p:nvGraphicFramePr>
        <p:xfrm>
          <a:off x="2251150" y="2476488"/>
          <a:ext cx="7835225" cy="42366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Types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Values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Strings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Memory Protection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Exceptions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Array Indexing</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Types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Strings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Array Indexing</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Data Values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Memory Protection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Assertions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Exceptions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Order of Operations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Single Purpose Functions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Assertions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Order of Operations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Single Purpose Functions</a:t>
                      </a:r>
                      <a:endParaRPr sz="7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685800" lvl="1" indent="-228600">
              <a:spcBef>
                <a:spcPts val="0"/>
              </a:spcBef>
              <a:buSzPts val="2200"/>
            </a:pPr>
            <a:r>
              <a:rPr lang="en-US" sz="1400" dirty="0"/>
              <a:t>Standards: Strings, SQL Injection, Assertions</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685800" lvl="1" indent="-228600">
              <a:spcBef>
                <a:spcPts val="0"/>
              </a:spcBef>
              <a:buSzPts val="2200"/>
            </a:pPr>
            <a:r>
              <a:rPr lang="en-US" sz="1400" dirty="0"/>
              <a:t>Standards: Order of Operations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685800" lvl="1" indent="-228600">
              <a:spcBef>
                <a:spcPts val="0"/>
              </a:spcBef>
              <a:buSzPts val="2200"/>
            </a:pPr>
            <a:r>
              <a:rPr lang="en-US" sz="1400" dirty="0"/>
              <a:t>Standards: Memory Protection, Single Purpose Functions</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685800" lvl="1" indent="-228600">
              <a:spcBef>
                <a:spcPts val="0"/>
              </a:spcBef>
              <a:buSzPts val="2200"/>
            </a:pPr>
            <a:r>
              <a:rPr lang="en-US" sz="1400" dirty="0"/>
              <a:t>Standards: Strings</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685800" lvl="1" indent="-228600">
              <a:spcBef>
                <a:spcPts val="0"/>
              </a:spcBef>
              <a:buSzPts val="2200"/>
            </a:pPr>
            <a:r>
              <a:rPr lang="en-US" sz="1400" dirty="0"/>
              <a:t>Standards: Data Types, Assertions, Exceptions, Order of Operations,  Array Indexing</a:t>
            </a:r>
          </a:p>
          <a:p>
            <a:pPr marL="228600" lvl="0" indent="-228600" algn="l" rtl="0">
              <a:lnSpc>
                <a:spcPct val="90000"/>
              </a:lnSpc>
              <a:spcBef>
                <a:spcPts val="0"/>
              </a:spcBef>
              <a:spcAft>
                <a:spcPts val="0"/>
              </a:spcAft>
              <a:buClr>
                <a:schemeClr val="lt1"/>
              </a:buClr>
              <a:buSzPts val="2200"/>
              <a:buChar char="•"/>
            </a:pPr>
            <a:r>
              <a:rPr lang="en-US" dirty="0"/>
              <a:t>Adopt a Secure Coding Standard</a:t>
            </a:r>
          </a:p>
          <a:p>
            <a:pPr marL="685800" lvl="1" indent="-228600">
              <a:spcBef>
                <a:spcPts val="0"/>
              </a:spcBef>
              <a:buSzPts val="2200"/>
            </a:pPr>
            <a:r>
              <a:rPr lang="en-US" sz="1400" dirty="0"/>
              <a:t>Standards: Data Value, Strings, Memory Protection, Exceptions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String Correctness</a:t>
            </a:r>
          </a:p>
          <a:p>
            <a:pPr marL="228600" lvl="0" indent="-228600" algn="l" rtl="0">
              <a:lnSpc>
                <a:spcPct val="90000"/>
              </a:lnSpc>
              <a:spcBef>
                <a:spcPts val="0"/>
              </a:spcBef>
              <a:spcAft>
                <a:spcPts val="0"/>
              </a:spcAft>
              <a:buClr>
                <a:schemeClr val="lt1"/>
              </a:buClr>
              <a:buSzPts val="2000"/>
              <a:buChar char="•"/>
            </a:pPr>
            <a:r>
              <a:rPr lang="en-US" sz="2000" dirty="0"/>
              <a:t>Array Indexing</a:t>
            </a:r>
          </a:p>
          <a:p>
            <a:pPr marL="228600" lvl="0" indent="-228600" algn="l" rtl="0">
              <a:lnSpc>
                <a:spcPct val="90000"/>
              </a:lnSpc>
              <a:spcBef>
                <a:spcPts val="0"/>
              </a:spcBef>
              <a:spcAft>
                <a:spcPts val="0"/>
              </a:spcAft>
              <a:buClr>
                <a:schemeClr val="lt1"/>
              </a:buClr>
              <a:buSzPts val="2000"/>
              <a:buChar char="•"/>
            </a:pPr>
            <a:r>
              <a:rPr lang="en-US" sz="2000" dirty="0"/>
              <a:t>SQL Injection</a:t>
            </a:r>
          </a:p>
          <a:p>
            <a:pPr marL="228600" lvl="0" indent="-228600" algn="l" rtl="0">
              <a:lnSpc>
                <a:spcPct val="90000"/>
              </a:lnSpc>
              <a:spcBef>
                <a:spcPts val="0"/>
              </a:spcBef>
              <a:spcAft>
                <a:spcPts val="0"/>
              </a:spcAft>
              <a:buClr>
                <a:schemeClr val="lt1"/>
              </a:buClr>
              <a:buSzPts val="2000"/>
              <a:buChar char="•"/>
            </a:pPr>
            <a:r>
              <a:rPr lang="en-US" sz="2000" dirty="0"/>
              <a:t>Memory Protection</a:t>
            </a:r>
          </a:p>
          <a:p>
            <a:pPr marL="228600" lvl="0" indent="-228600" algn="l" rtl="0">
              <a:lnSpc>
                <a:spcPct val="90000"/>
              </a:lnSpc>
              <a:spcBef>
                <a:spcPts val="0"/>
              </a:spcBef>
              <a:spcAft>
                <a:spcPts val="0"/>
              </a:spcAft>
              <a:buClr>
                <a:schemeClr val="lt1"/>
              </a:buClr>
              <a:buSzPts val="2000"/>
              <a:buChar char="•"/>
            </a:pPr>
            <a:r>
              <a:rPr lang="en-US" dirty="0"/>
              <a:t>Data Typing</a:t>
            </a:r>
          </a:p>
          <a:p>
            <a:pPr marL="228600" lvl="0" indent="-228600" algn="l" rtl="0">
              <a:lnSpc>
                <a:spcPct val="90000"/>
              </a:lnSpc>
              <a:spcBef>
                <a:spcPts val="0"/>
              </a:spcBef>
              <a:spcAft>
                <a:spcPts val="0"/>
              </a:spcAft>
              <a:buClr>
                <a:schemeClr val="lt1"/>
              </a:buClr>
              <a:buSzPts val="2000"/>
              <a:buChar char="•"/>
            </a:pPr>
            <a:r>
              <a:rPr lang="en-US" dirty="0"/>
              <a:t>Data Value</a:t>
            </a:r>
          </a:p>
          <a:p>
            <a:pPr marL="228600" lvl="0" indent="-228600" algn="l" rtl="0">
              <a:lnSpc>
                <a:spcPct val="90000"/>
              </a:lnSpc>
              <a:spcBef>
                <a:spcPts val="0"/>
              </a:spcBef>
              <a:spcAft>
                <a:spcPts val="0"/>
              </a:spcAft>
              <a:buClr>
                <a:schemeClr val="lt1"/>
              </a:buClr>
              <a:buSzPts val="2000"/>
              <a:buChar char="•"/>
            </a:pPr>
            <a:r>
              <a:rPr lang="en-US" dirty="0"/>
              <a:t>Exceptions</a:t>
            </a:r>
          </a:p>
          <a:p>
            <a:pPr marL="228600" lvl="0" indent="-228600" algn="l" rtl="0">
              <a:lnSpc>
                <a:spcPct val="90000"/>
              </a:lnSpc>
              <a:spcBef>
                <a:spcPts val="0"/>
              </a:spcBef>
              <a:spcAft>
                <a:spcPts val="0"/>
              </a:spcAft>
              <a:buClr>
                <a:schemeClr val="lt1"/>
              </a:buClr>
              <a:buSzPts val="2000"/>
              <a:buChar char="•"/>
            </a:pPr>
            <a:r>
              <a:rPr lang="en-US" dirty="0"/>
              <a:t>Single Purpose Functions</a:t>
            </a:r>
          </a:p>
          <a:p>
            <a:pPr marL="228600" lvl="0" indent="-228600" algn="l" rtl="0">
              <a:lnSpc>
                <a:spcPct val="90000"/>
              </a:lnSpc>
              <a:spcBef>
                <a:spcPts val="0"/>
              </a:spcBef>
              <a:spcAft>
                <a:spcPts val="0"/>
              </a:spcAft>
              <a:buClr>
                <a:schemeClr val="lt1"/>
              </a:buClr>
              <a:buSzPts val="2000"/>
              <a:buChar char="•"/>
            </a:pPr>
            <a:r>
              <a:rPr lang="en-US" dirty="0"/>
              <a:t>Assertions</a:t>
            </a:r>
          </a:p>
          <a:p>
            <a:pPr marL="228600" lvl="0" indent="-228600" algn="l" rtl="0">
              <a:lnSpc>
                <a:spcPct val="90000"/>
              </a:lnSpc>
              <a:spcBef>
                <a:spcPts val="0"/>
              </a:spcBef>
              <a:spcAft>
                <a:spcPts val="0"/>
              </a:spcAft>
              <a:buClr>
                <a:schemeClr val="lt1"/>
              </a:buClr>
              <a:buSzPts val="2000"/>
              <a:buChar char="•"/>
            </a:pPr>
            <a:r>
              <a:rPr lang="en-US" dirty="0"/>
              <a:t>Order of Operations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 encrypt, encrypt… just about summarizes things…</a:t>
            </a:r>
          </a:p>
          <a:p>
            <a:pPr marL="228600" lvl="0" indent="-228600" algn="l" rtl="0">
              <a:lnSpc>
                <a:spcPct val="90000"/>
              </a:lnSpc>
              <a:spcBef>
                <a:spcPts val="0"/>
              </a:spcBef>
              <a:spcAft>
                <a:spcPts val="0"/>
              </a:spcAft>
              <a:buClr>
                <a:schemeClr val="lt1"/>
              </a:buClr>
              <a:buSzPts val="2000"/>
              <a:buChar char="•"/>
            </a:pPr>
            <a:r>
              <a:rPr lang="en-US" sz="2000" dirty="0"/>
              <a:t>Data at Rest: Should always remain encrypted to avoid prying eyes</a:t>
            </a:r>
          </a:p>
          <a:p>
            <a:pPr marL="228600" lvl="0" indent="-228600" algn="l" rtl="0">
              <a:lnSpc>
                <a:spcPct val="90000"/>
              </a:lnSpc>
              <a:spcBef>
                <a:spcPts val="0"/>
              </a:spcBef>
              <a:spcAft>
                <a:spcPts val="0"/>
              </a:spcAft>
              <a:buClr>
                <a:schemeClr val="lt1"/>
              </a:buClr>
              <a:buSzPts val="2000"/>
              <a:buChar char="•"/>
            </a:pPr>
            <a:r>
              <a:rPr lang="en-US" sz="2000" dirty="0"/>
              <a:t>Data in Flight: Should be encrypted with a reversable encryption such that when the data is retrieved it can only be decrypted by those meant to receive the data.</a:t>
            </a:r>
          </a:p>
          <a:p>
            <a:pPr marL="228600" lvl="0" indent="-228600" algn="l" rtl="0">
              <a:lnSpc>
                <a:spcPct val="90000"/>
              </a:lnSpc>
              <a:spcBef>
                <a:spcPts val="0"/>
              </a:spcBef>
              <a:spcAft>
                <a:spcPts val="0"/>
              </a:spcAft>
              <a:buClr>
                <a:schemeClr val="lt1"/>
              </a:buClr>
              <a:buSzPts val="2000"/>
              <a:buChar char="•"/>
            </a:pPr>
            <a:r>
              <a:rPr lang="en-US" sz="2000" dirty="0"/>
              <a:t>Data in Use: Should remain encrypted for as long as possible before being used. There may even be techniques to not need to decrypt the data before use, in which case this should be preferred.</a:t>
            </a:r>
          </a:p>
          <a:p>
            <a:pPr marL="228600" lvl="0" indent="-228600" algn="l" rtl="0">
              <a:lnSpc>
                <a:spcPct val="90000"/>
              </a:lnSpc>
              <a:spcBef>
                <a:spcPts val="0"/>
              </a:spcBef>
              <a:spcAft>
                <a:spcPts val="0"/>
              </a:spcAft>
              <a:buClr>
                <a:schemeClr val="lt1"/>
              </a:buClr>
              <a:buSzPts val="2000"/>
              <a:buChar char="•"/>
            </a:pPr>
            <a:r>
              <a:rPr lang="en-US" sz="2000" dirty="0"/>
              <a:t>Pretend that everyone wants to see this data, including those that are working with it and those that are within the company.</a:t>
            </a:r>
          </a:p>
          <a:p>
            <a:pPr marL="228600" lvl="0" indent="-228600" algn="l" rtl="0">
              <a:lnSpc>
                <a:spcPct val="90000"/>
              </a:lnSpc>
              <a:spcBef>
                <a:spcPts val="0"/>
              </a:spcBef>
              <a:spcAft>
                <a:spcPts val="0"/>
              </a:spcAft>
              <a:buClr>
                <a:schemeClr val="lt1"/>
              </a:buClr>
              <a:buSzPts val="2000"/>
              <a:buChar char="•"/>
            </a:pPr>
            <a:r>
              <a:rPr lang="en-US" sz="2000" dirty="0"/>
              <a:t>Use modern cryptographic libraries.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Authenticate, Authorize, and Account</a:t>
            </a:r>
          </a:p>
          <a:p>
            <a:pPr marL="228600" lvl="0" indent="-228600" algn="l" rtl="0">
              <a:lnSpc>
                <a:spcPct val="90000"/>
              </a:lnSpc>
              <a:spcBef>
                <a:spcPts val="0"/>
              </a:spcBef>
              <a:spcAft>
                <a:spcPts val="0"/>
              </a:spcAft>
              <a:buClr>
                <a:schemeClr val="lt1"/>
              </a:buClr>
              <a:buSzPts val="2400"/>
              <a:buChar char="•"/>
            </a:pPr>
            <a:r>
              <a:rPr lang="en-US" sz="2400" dirty="0"/>
              <a:t>Authentication: The process of gaining access</a:t>
            </a:r>
          </a:p>
          <a:p>
            <a:pPr marL="228600" lvl="0" indent="-228600" algn="l" rtl="0">
              <a:lnSpc>
                <a:spcPct val="90000"/>
              </a:lnSpc>
              <a:spcBef>
                <a:spcPts val="0"/>
              </a:spcBef>
              <a:spcAft>
                <a:spcPts val="0"/>
              </a:spcAft>
              <a:buClr>
                <a:schemeClr val="lt1"/>
              </a:buClr>
              <a:buSzPts val="2400"/>
              <a:buChar char="•"/>
            </a:pPr>
            <a:r>
              <a:rPr lang="en-US" sz="2400" dirty="0"/>
              <a:t>Authorization: What you can do when you have access</a:t>
            </a:r>
          </a:p>
          <a:p>
            <a:pPr marL="228600" lvl="0" indent="-228600" algn="l" rtl="0">
              <a:lnSpc>
                <a:spcPct val="90000"/>
              </a:lnSpc>
              <a:spcBef>
                <a:spcPts val="0"/>
              </a:spcBef>
              <a:spcAft>
                <a:spcPts val="0"/>
              </a:spcAft>
              <a:buClr>
                <a:schemeClr val="lt1"/>
              </a:buClr>
              <a:buSzPts val="2400"/>
              <a:buChar char="•"/>
            </a:pPr>
            <a:r>
              <a:rPr lang="en-US" sz="2400" dirty="0"/>
              <a:t>Accounting: How what you are doing is being tracked</a:t>
            </a:r>
          </a:p>
          <a:p>
            <a:pPr marL="228600" lvl="0" indent="-228600" algn="l" rtl="0">
              <a:lnSpc>
                <a:spcPct val="90000"/>
              </a:lnSpc>
              <a:spcBef>
                <a:spcPts val="0"/>
              </a:spcBef>
              <a:spcAft>
                <a:spcPts val="0"/>
              </a:spcAft>
              <a:buClr>
                <a:schemeClr val="lt1"/>
              </a:buClr>
              <a:buSzPts val="2400"/>
              <a:buChar char="•"/>
            </a:pPr>
            <a:r>
              <a:rPr lang="en-US" sz="2400" dirty="0"/>
              <a:t>Adopt a policy of default deny</a:t>
            </a:r>
          </a:p>
          <a:p>
            <a:pPr marL="228600" lvl="0" indent="-228600" algn="l" rtl="0">
              <a:lnSpc>
                <a:spcPct val="90000"/>
              </a:lnSpc>
              <a:spcBef>
                <a:spcPts val="0"/>
              </a:spcBef>
              <a:spcAft>
                <a:spcPts val="0"/>
              </a:spcAft>
              <a:buClr>
                <a:schemeClr val="lt1"/>
              </a:buClr>
              <a:buSzPts val="2400"/>
              <a:buChar char="•"/>
            </a:pPr>
            <a:r>
              <a:rPr lang="en-US" sz="2400" dirty="0"/>
              <a:t>Adopt a policy of least privilege, allowing only enough authorization to get the job done</a:t>
            </a:r>
          </a:p>
          <a:p>
            <a:pPr marL="228600" lvl="0" indent="-228600" algn="l" rtl="0">
              <a:lnSpc>
                <a:spcPct val="90000"/>
              </a:lnSpc>
              <a:spcBef>
                <a:spcPts val="0"/>
              </a:spcBef>
              <a:spcAft>
                <a:spcPts val="0"/>
              </a:spcAft>
              <a:buClr>
                <a:schemeClr val="lt1"/>
              </a:buClr>
              <a:buSzPts val="2400"/>
              <a:buChar char="•"/>
            </a:pPr>
            <a:r>
              <a:rPr lang="en-US" sz="2400" dirty="0"/>
              <a:t>Adopt a logging system that can track every user transaction</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std::vector - Setup</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a:r>
              <a:rPr lang="en-US" dirty="0"/>
              <a:t>Using </a:t>
            </a:r>
            <a:r>
              <a:rPr lang="en-US" dirty="0" err="1"/>
              <a:t>Gtest</a:t>
            </a:r>
            <a:r>
              <a:rPr lang="en-US" dirty="0"/>
              <a:t>, starting with creating a setup environment</a:t>
            </a:r>
          </a:p>
          <a:p>
            <a:pPr marL="342900"/>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156A7B2-027C-DDBB-D272-6798E21B6FE6}"/>
              </a:ext>
            </a:extLst>
          </p:cNvPr>
          <p:cNvPicPr>
            <a:picLocks noChangeAspect="1"/>
          </p:cNvPicPr>
          <p:nvPr/>
        </p:nvPicPr>
        <p:blipFill>
          <a:blip r:embed="rId5"/>
          <a:stretch>
            <a:fillRect/>
          </a:stretch>
        </p:blipFill>
        <p:spPr>
          <a:xfrm>
            <a:off x="1155269" y="2738213"/>
            <a:ext cx="3842181" cy="1998171"/>
          </a:xfrm>
          <a:prstGeom prst="rect">
            <a:avLst/>
          </a:prstGeom>
        </p:spPr>
      </p:pic>
      <p:pic>
        <p:nvPicPr>
          <p:cNvPr id="5" name="Picture 4">
            <a:extLst>
              <a:ext uri="{FF2B5EF4-FFF2-40B4-BE49-F238E27FC236}">
                <a16:creationId xmlns:a16="http://schemas.microsoft.com/office/drawing/2014/main" id="{4FFB17C6-8A5D-1762-8373-2A78A3A46F21}"/>
              </a:ext>
            </a:extLst>
          </p:cNvPr>
          <p:cNvPicPr>
            <a:picLocks noChangeAspect="1"/>
          </p:cNvPicPr>
          <p:nvPr/>
        </p:nvPicPr>
        <p:blipFill>
          <a:blip r:embed="rId6"/>
          <a:stretch>
            <a:fillRect/>
          </a:stretch>
        </p:blipFill>
        <p:spPr>
          <a:xfrm>
            <a:off x="5722370" y="2738213"/>
            <a:ext cx="4240779" cy="287856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614F-4560-1677-E643-174E8D84CB68}"/>
              </a:ext>
            </a:extLst>
          </p:cNvPr>
          <p:cNvSpPr>
            <a:spLocks noGrp="1"/>
          </p:cNvSpPr>
          <p:nvPr>
            <p:ph type="title"/>
          </p:nvPr>
        </p:nvSpPr>
        <p:spPr/>
        <p:txBody>
          <a:bodyPr/>
          <a:lstStyle/>
          <a:p>
            <a:r>
              <a:rPr lang="en-US" dirty="0"/>
              <a:t>Unit Testing – std::vector - Append</a:t>
            </a:r>
          </a:p>
        </p:txBody>
      </p:sp>
      <p:sp>
        <p:nvSpPr>
          <p:cNvPr id="3" name="Text Placeholder 2">
            <a:extLst>
              <a:ext uri="{FF2B5EF4-FFF2-40B4-BE49-F238E27FC236}">
                <a16:creationId xmlns:a16="http://schemas.microsoft.com/office/drawing/2014/main" id="{7594194E-5944-3876-DCC2-C771CBD29E55}"/>
              </a:ext>
            </a:extLst>
          </p:cNvPr>
          <p:cNvSpPr>
            <a:spLocks noGrp="1"/>
          </p:cNvSpPr>
          <p:nvPr>
            <p:ph type="body" idx="1"/>
          </p:nvPr>
        </p:nvSpPr>
        <p:spPr/>
        <p:txBody>
          <a:bodyPr/>
          <a:lstStyle/>
          <a:p>
            <a:r>
              <a:rPr lang="en-US" dirty="0"/>
              <a:t>Can we add an item to the collection</a:t>
            </a:r>
          </a:p>
          <a:p>
            <a:r>
              <a:rPr lang="en-US" dirty="0" err="1"/>
              <a:t>Gtest</a:t>
            </a:r>
            <a:r>
              <a:rPr lang="en-US" dirty="0"/>
              <a:t> unit test showcase</a:t>
            </a:r>
          </a:p>
        </p:txBody>
      </p:sp>
      <p:pic>
        <p:nvPicPr>
          <p:cNvPr id="5" name="Picture 4">
            <a:extLst>
              <a:ext uri="{FF2B5EF4-FFF2-40B4-BE49-F238E27FC236}">
                <a16:creationId xmlns:a16="http://schemas.microsoft.com/office/drawing/2014/main" id="{72D2AF87-6AB8-7189-B8D8-5CBC277B927D}"/>
              </a:ext>
            </a:extLst>
          </p:cNvPr>
          <p:cNvPicPr>
            <a:picLocks noChangeAspect="1"/>
          </p:cNvPicPr>
          <p:nvPr/>
        </p:nvPicPr>
        <p:blipFill>
          <a:blip r:embed="rId2"/>
          <a:stretch>
            <a:fillRect/>
          </a:stretch>
        </p:blipFill>
        <p:spPr>
          <a:xfrm>
            <a:off x="4172902" y="3217959"/>
            <a:ext cx="3846195" cy="2360540"/>
          </a:xfrm>
          <a:prstGeom prst="rect">
            <a:avLst/>
          </a:prstGeom>
        </p:spPr>
      </p:pic>
    </p:spTree>
    <p:extLst>
      <p:ext uri="{BB962C8B-B14F-4D97-AF65-F5344CB8AC3E}">
        <p14:creationId xmlns:p14="http://schemas.microsoft.com/office/powerpoint/2010/main" val="1811857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122</TotalTime>
  <Words>877</Words>
  <Application>Microsoft Office PowerPoint</Application>
  <PresentationFormat>Widescreen</PresentationFormat>
  <Paragraphs>121</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 std::vector - Setup</vt:lpstr>
      <vt:lpstr>Unit Testing – std::vector - Append</vt:lpstr>
      <vt:lpstr>Unit Testing – std::vector - Size</vt:lpstr>
      <vt:lpstr>Unit Testing – std::vector – Clearing</vt:lpstr>
      <vt:lpstr>Unit Testing – std::vector – Reserve</vt:lpstr>
      <vt:lpstr>Unit Testing – std::vector – Out of Range</vt:lpstr>
      <vt:lpstr>Unit Testing – std::vector – Out of Range Resize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aaron mcdonald</cp:lastModifiedBy>
  <cp:revision>39</cp:revision>
  <dcterms:created xsi:type="dcterms:W3CDTF">2020-08-19T17:59:24Z</dcterms:created>
  <dcterms:modified xsi:type="dcterms:W3CDTF">2024-08-18T16:08:11Z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