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8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9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0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2" r:id="rId2"/>
    <p:sldMasterId id="2147483683" r:id="rId3"/>
    <p:sldMasterId id="2147483718" r:id="rId4"/>
    <p:sldMasterId id="2147483721" r:id="rId5"/>
    <p:sldMasterId id="2147483723" r:id="rId6"/>
    <p:sldMasterId id="2147483726" r:id="rId7"/>
    <p:sldMasterId id="2147483728" r:id="rId8"/>
    <p:sldMasterId id="2147483731" r:id="rId9"/>
    <p:sldMasterId id="2147483734" r:id="rId10"/>
    <p:sldMasterId id="2147483736" r:id="rId11"/>
    <p:sldMasterId id="2147484068" r:id="rId12"/>
    <p:sldMasterId id="2147484071" r:id="rId13"/>
    <p:sldMasterId id="2147484074" r:id="rId14"/>
    <p:sldMasterId id="2147484077" r:id="rId15"/>
    <p:sldMasterId id="2147484080" r:id="rId16"/>
    <p:sldMasterId id="2147484083" r:id="rId17"/>
    <p:sldMasterId id="2147484086" r:id="rId18"/>
    <p:sldMasterId id="2147484090" r:id="rId19"/>
    <p:sldMasterId id="2147484094" r:id="rId20"/>
    <p:sldMasterId id="2147484097" r:id="rId21"/>
    <p:sldMasterId id="2147484101" r:id="rId22"/>
    <p:sldMasterId id="2147484104" r:id="rId23"/>
  </p:sldMasterIdLst>
  <p:notesMasterIdLst>
    <p:notesMasterId r:id="rId31"/>
  </p:notesMasterIdLst>
  <p:handoutMasterIdLst>
    <p:handoutMasterId r:id="rId32"/>
  </p:handoutMasterIdLst>
  <p:sldIdLst>
    <p:sldId id="1540" r:id="rId24"/>
    <p:sldId id="1627" r:id="rId25"/>
    <p:sldId id="1619" r:id="rId26"/>
    <p:sldId id="1617" r:id="rId27"/>
    <p:sldId id="1633" r:id="rId28"/>
    <p:sldId id="1628" r:id="rId29"/>
    <p:sldId id="1634" r:id="rId30"/>
  </p:sldIdLst>
  <p:sldSz cx="10693400" cy="7561263"/>
  <p:notesSz cx="666908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456960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913915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370874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1827831" algn="l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4791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1749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198706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5664" algn="l" defTabSz="913915" rtl="0" eaLnBrk="1" latinLnBrk="0" hangingPunct="1">
      <a:defRPr sz="1600" b="1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E4E4E4"/>
    <a:srgbClr val="000000"/>
    <a:srgbClr val="D0E4FC"/>
    <a:srgbClr val="B5E5F9"/>
    <a:srgbClr val="003366"/>
    <a:srgbClr val="336699"/>
    <a:srgbClr val="60A3BD"/>
    <a:srgbClr val="DDDDD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0" autoAdjust="0"/>
    <p:restoredTop sz="83292" autoAdjust="0"/>
  </p:normalViewPr>
  <p:slideViewPr>
    <p:cSldViewPr>
      <p:cViewPr varScale="1">
        <p:scale>
          <a:sx n="67" d="100"/>
          <a:sy n="67" d="100"/>
        </p:scale>
        <p:origin x="1524" y="6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048"/>
          </a:xfrm>
          <a:prstGeom prst="rect">
            <a:avLst/>
          </a:prstGeom>
        </p:spPr>
        <p:txBody>
          <a:bodyPr vert="horz" wrap="square" lIns="90381" tIns="45190" rIns="90381" bIns="4519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048"/>
          </a:xfrm>
          <a:prstGeom prst="rect">
            <a:avLst/>
          </a:prstGeom>
        </p:spPr>
        <p:txBody>
          <a:bodyPr vert="horz" wrap="square" lIns="90381" tIns="45190" rIns="90381" bIns="451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50330A94-1F10-4957-B209-32D7616C6E64}" type="datetime1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78"/>
            <a:ext cx="2889938" cy="495047"/>
          </a:xfrm>
          <a:prstGeom prst="rect">
            <a:avLst/>
          </a:prstGeom>
        </p:spPr>
        <p:txBody>
          <a:bodyPr vert="horz" wrap="square" lIns="90381" tIns="45190" rIns="90381" bIns="4519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9878"/>
            <a:ext cx="2889938" cy="495047"/>
          </a:xfrm>
          <a:prstGeom prst="rect">
            <a:avLst/>
          </a:prstGeom>
        </p:spPr>
        <p:txBody>
          <a:bodyPr vert="horz" wrap="square" lIns="90381" tIns="45190" rIns="90381" bIns="451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6A02AFDD-AF54-407A-9365-169F87841E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>
            <a:lvl1pPr algn="l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6" y="1"/>
            <a:ext cx="2889938" cy="4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>
            <a:lvl1pPr algn="r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6125"/>
            <a:ext cx="52625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4084"/>
            <a:ext cx="5335270" cy="446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b" anchorCtr="0" compatLnSpc="1">
            <a:prstTxWarp prst="textNoShape">
              <a:avLst/>
            </a:prstTxWarp>
          </a:bodyPr>
          <a:lstStyle>
            <a:lvl1pPr algn="l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4" tIns="48927" rIns="97854" bIns="48927" numCol="1" anchor="b" anchorCtr="0" compatLnSpc="1">
            <a:prstTxWarp prst="textNoShape">
              <a:avLst/>
            </a:prstTxWarp>
          </a:bodyPr>
          <a:lstStyle>
            <a:lvl1pPr algn="r" defTabSz="979130">
              <a:defRPr sz="1300" b="0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44D1F194-CF2E-4CF3-9639-CE00FA4DD7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696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2pPr>
    <a:lvl3pPr marL="91391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3pPr>
    <a:lvl4pPr marL="137087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4pPr>
    <a:lvl5pPr marL="182783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/>
      </a:defRPr>
    </a:lvl5pPr>
    <a:lvl6pPr marL="2284791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749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706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664" algn="l" defTabSz="4569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01675" y="744538"/>
            <a:ext cx="5265738" cy="3724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136B3-32F1-482C-A3E8-816B2C57288F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3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6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854" tIns="48927" rIns="97854" bIns="48927" anchor="b"/>
          <a:lstStyle/>
          <a:p>
            <a:pPr algn="r" defTabSz="979110"/>
            <a:fld id="{B4B58271-3F5A-444E-981E-9684A1855B0B}" type="slidenum">
              <a:rPr lang="es-ES" sz="1300" b="0">
                <a:solidFill>
                  <a:prstClr val="black"/>
                </a:solidFill>
              </a:rPr>
              <a:pPr algn="r" defTabSz="979110"/>
              <a:t>4</a:t>
            </a:fld>
            <a:endParaRPr lang="es-ES" sz="13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77607" y="9429878"/>
            <a:ext cx="2889938" cy="4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68" tIns="46284" rIns="92568" bIns="46284" anchor="b"/>
          <a:lstStyle/>
          <a:p>
            <a:pPr algn="r" defTabSz="926223"/>
            <a:fld id="{B4B58271-3F5A-444E-981E-9684A1855B0B}" type="slidenum">
              <a:rPr lang="es-ES" sz="1200" b="0">
                <a:solidFill>
                  <a:prstClr val="black"/>
                </a:solidFill>
              </a:rPr>
              <a:pPr algn="r" defTabSz="926223"/>
              <a:t>5</a:t>
            </a:fld>
            <a:endParaRPr lang="es-ES" sz="1200" b="0" dirty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746125"/>
            <a:ext cx="5262562" cy="37226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01675" y="744538"/>
            <a:ext cx="5265738" cy="3724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136B3-32F1-482C-A3E8-816B2C57288F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8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1763713"/>
            <a:ext cx="9623425" cy="4991100"/>
          </a:xfrm>
          <a:prstGeom prst="rect">
            <a:avLst/>
          </a:prstGeom>
        </p:spPr>
        <p:txBody>
          <a:bodyPr vert="eaVert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303216"/>
            <a:ext cx="2405063" cy="6451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303216"/>
            <a:ext cx="7065962" cy="6451600"/>
          </a:xfrm>
          <a:prstGeom prst="rect">
            <a:avLst/>
          </a:prstGeom>
        </p:spPr>
        <p:txBody>
          <a:bodyPr vert="eaVert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91" y="1763713"/>
            <a:ext cx="4735512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3216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91" y="1763713"/>
            <a:ext cx="9623425" cy="4991100"/>
          </a:xfrm>
          <a:prstGeom prst="rect">
            <a:avLst/>
          </a:prstGeom>
        </p:spPr>
        <p:txBody>
          <a:bodyPr vert="horz" lIns="91392" tIns="45696" rIns="91392" bIns="45696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755653"/>
            <a:ext cx="2405063" cy="5999163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1" y="755653"/>
            <a:ext cx="7065962" cy="5999163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91" y="2349500"/>
            <a:ext cx="9090025" cy="1620838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7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6960" indent="0" algn="ctr">
              <a:buNone/>
              <a:defRPr/>
            </a:lvl2pPr>
            <a:lvl3pPr marL="913915" indent="0" algn="ctr">
              <a:buNone/>
              <a:defRPr/>
            </a:lvl3pPr>
            <a:lvl4pPr marL="1370874" indent="0" algn="ctr">
              <a:buNone/>
              <a:defRPr/>
            </a:lvl4pPr>
            <a:lvl5pPr marL="1827831" indent="0" algn="ctr">
              <a:buNone/>
              <a:defRPr/>
            </a:lvl5pPr>
            <a:lvl6pPr marL="2284791" indent="0" algn="ctr">
              <a:buNone/>
              <a:defRPr/>
            </a:lvl6pPr>
            <a:lvl7pPr marL="2741749" indent="0" algn="ctr">
              <a:buNone/>
              <a:defRPr/>
            </a:lvl7pPr>
            <a:lvl8pPr marL="3198706" indent="0" algn="ctr">
              <a:buNone/>
              <a:defRPr/>
            </a:lvl8pPr>
            <a:lvl9pPr marL="3655664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91" y="1619250"/>
            <a:ext cx="4735512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1" y="1619250"/>
            <a:ext cx="4735513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3216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3" y="4859341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3" y="3205166"/>
            <a:ext cx="9090025" cy="1654175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100"/>
            </a:lvl1pPr>
            <a:lvl2pPr marL="456960" indent="0">
              <a:buNone/>
              <a:defRPr sz="1800"/>
            </a:lvl2pPr>
            <a:lvl3pPr marL="913915" indent="0">
              <a:buNone/>
              <a:defRPr sz="1600"/>
            </a:lvl3pPr>
            <a:lvl4pPr marL="1370874" indent="0">
              <a:buNone/>
              <a:defRPr sz="1400"/>
            </a:lvl4pPr>
            <a:lvl5pPr marL="1827831" indent="0">
              <a:buNone/>
              <a:defRPr sz="1400"/>
            </a:lvl5pPr>
            <a:lvl6pPr marL="2284791" indent="0">
              <a:buNone/>
              <a:defRPr sz="1400"/>
            </a:lvl6pPr>
            <a:lvl7pPr marL="2741749" indent="0">
              <a:buNone/>
              <a:defRPr sz="1400"/>
            </a:lvl7pPr>
            <a:lvl8pPr marL="3198706" indent="0">
              <a:buNone/>
              <a:defRPr sz="1400"/>
            </a:lvl8pPr>
            <a:lvl9pPr marL="3655664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0178" y="611188"/>
            <a:ext cx="2408238" cy="599916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288" y="611188"/>
            <a:ext cx="7075487" cy="5999162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611188"/>
            <a:ext cx="9623425" cy="9525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2291" y="1619250"/>
            <a:ext cx="9623425" cy="49911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91" y="1763713"/>
            <a:ext cx="4735512" cy="4991100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6250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8" y="1692277"/>
            <a:ext cx="4725988" cy="704850"/>
          </a:xfrm>
          <a:prstGeom prst="rect">
            <a:avLst/>
          </a:prstGeom>
        </p:spPr>
        <p:txBody>
          <a:bodyPr vert="horz" lIns="91392" tIns="45696" rIns="91392" bIns="45696" anchor="b"/>
          <a:lstStyle>
            <a:lvl1pPr marL="0" indent="0">
              <a:buNone/>
              <a:defRPr sz="2400" b="1"/>
            </a:lvl1pPr>
            <a:lvl2pPr marL="456960" indent="0">
              <a:buNone/>
              <a:defRPr sz="2100" b="1"/>
            </a:lvl2pPr>
            <a:lvl3pPr marL="913915" indent="0">
              <a:buNone/>
              <a:defRPr sz="1800" b="1"/>
            </a:lvl3pPr>
            <a:lvl4pPr marL="1370874" indent="0">
              <a:buNone/>
              <a:defRPr sz="1600" b="1"/>
            </a:lvl4pPr>
            <a:lvl5pPr marL="1827831" indent="0">
              <a:buNone/>
              <a:defRPr sz="1600" b="1"/>
            </a:lvl5pPr>
            <a:lvl6pPr marL="2284791" indent="0">
              <a:buNone/>
              <a:defRPr sz="1600" b="1"/>
            </a:lvl6pPr>
            <a:lvl7pPr marL="2741749" indent="0">
              <a:buNone/>
              <a:defRPr sz="1600" b="1"/>
            </a:lvl7pPr>
            <a:lvl8pPr marL="3198706" indent="0">
              <a:buNone/>
              <a:defRPr sz="1600" b="1"/>
            </a:lvl8pPr>
            <a:lvl9pPr marL="3655664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8" y="2397128"/>
            <a:ext cx="4725988" cy="43576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07923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" y="217043"/>
            <a:ext cx="2465993" cy="45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625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1" y="301628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8" y="301625"/>
            <a:ext cx="5976938" cy="6453188"/>
          </a:xfrm>
          <a:prstGeom prst="rect">
            <a:avLst/>
          </a:prstGeom>
        </p:spPr>
        <p:txBody>
          <a:bodyPr vert="horz" lIns="91392" tIns="45696" rIns="91392" bIns="45696"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91" y="1582741"/>
            <a:ext cx="3517901" cy="5172075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4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4" y="676275"/>
            <a:ext cx="6416675" cy="4535488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3200"/>
            </a:lvl1pPr>
            <a:lvl2pPr marL="456960" indent="0">
              <a:buNone/>
              <a:defRPr sz="2900"/>
            </a:lvl2pPr>
            <a:lvl3pPr marL="913915" indent="0">
              <a:buNone/>
              <a:defRPr sz="2400"/>
            </a:lvl3pPr>
            <a:lvl4pPr marL="1370874" indent="0">
              <a:buNone/>
              <a:defRPr sz="2100"/>
            </a:lvl4pPr>
            <a:lvl5pPr marL="1827831" indent="0">
              <a:buNone/>
              <a:defRPr sz="2100"/>
            </a:lvl5pPr>
            <a:lvl6pPr marL="2284791" indent="0">
              <a:buNone/>
              <a:defRPr sz="2100"/>
            </a:lvl6pPr>
            <a:lvl7pPr marL="2741749" indent="0">
              <a:buNone/>
              <a:defRPr sz="2100"/>
            </a:lvl7pPr>
            <a:lvl8pPr marL="3198706" indent="0">
              <a:buNone/>
              <a:defRPr sz="2100"/>
            </a:lvl8pPr>
            <a:lvl9pPr marL="3655664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4" y="5918201"/>
            <a:ext cx="6416675" cy="887413"/>
          </a:xfrm>
          <a:prstGeom prst="rect">
            <a:avLst/>
          </a:prstGeom>
        </p:spPr>
        <p:txBody>
          <a:bodyPr vert="horz" lIns="91392" tIns="45696" rIns="91392" bIns="45696"/>
          <a:lstStyle>
            <a:lvl1pPr marL="0" indent="0">
              <a:buNone/>
              <a:defRPr sz="1400"/>
            </a:lvl1pPr>
            <a:lvl2pPr marL="456960" indent="0">
              <a:buNone/>
              <a:defRPr sz="1300"/>
            </a:lvl2pPr>
            <a:lvl3pPr marL="913915" indent="0">
              <a:buNone/>
              <a:defRPr sz="1000"/>
            </a:lvl3pPr>
            <a:lvl4pPr marL="1370874" indent="0">
              <a:buNone/>
              <a:defRPr sz="900"/>
            </a:lvl4pPr>
            <a:lvl5pPr marL="1827831" indent="0">
              <a:buNone/>
              <a:defRPr sz="900"/>
            </a:lvl5pPr>
            <a:lvl6pPr marL="2284791" indent="0">
              <a:buNone/>
              <a:defRPr sz="900"/>
            </a:lvl6pPr>
            <a:lvl7pPr marL="2741749" indent="0">
              <a:buNone/>
              <a:defRPr sz="900"/>
            </a:lvl7pPr>
            <a:lvl8pPr marL="3198706" indent="0">
              <a:buNone/>
              <a:defRPr sz="900"/>
            </a:lvl8pPr>
            <a:lvl9pPr marL="3655664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4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3.emf"/><Relationship Id="rId4" Type="http://schemas.openxmlformats.org/officeDocument/2006/relationships/image" Target="../media/image14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597025"/>
            <a:ext cx="10693400" cy="562768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104214" tIns="52107" rIns="104214" bIns="52107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303216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14" tIns="52107" rIns="104214" bIns="52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pic>
        <p:nvPicPr>
          <p:cNvPr id="1028" name="Picture 10" descr="BBVA, GRM-PortadaPPT Prismatico2.jpg"/>
          <p:cNvPicPr>
            <a:picLocks noChangeAspect="1"/>
          </p:cNvPicPr>
          <p:nvPr/>
        </p:nvPicPr>
        <p:blipFill>
          <a:blip r:embed="rId13"/>
          <a:srcRect l="1875" r="23128"/>
          <a:stretch>
            <a:fillRect/>
          </a:stretch>
        </p:blipFill>
        <p:spPr bwMode="auto">
          <a:xfrm>
            <a:off x="0" y="0"/>
            <a:ext cx="10693400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534988" y="3108325"/>
            <a:ext cx="10158412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2107" rIns="104214" bIns="52107"/>
          <a:lstStyle/>
          <a:p>
            <a:pPr algn="ctr" defTabSz="1042436">
              <a:defRPr/>
            </a:pPr>
            <a:endParaRPr lang="en-US" sz="5000" b="0" dirty="0">
              <a:solidFill>
                <a:schemeClr val="tx2"/>
              </a:solidFill>
              <a:latin typeface="Arial" charset="0"/>
              <a:ea typeface="ＭＳ Ｐゴシック" pitchFamily="-108" charset="-128"/>
            </a:endParaRPr>
          </a:p>
        </p:txBody>
      </p:sp>
      <p:pic>
        <p:nvPicPr>
          <p:cNvPr id="1030" name="Picture 5" descr="BBVA_logoAzul.wmf                                              0005002FMacintosh HD                   87E6BC7C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9912" y="1444625"/>
            <a:ext cx="19796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56550" y="1444625"/>
            <a:ext cx="247015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 noGrp="1"/>
          </p:cNvSpPr>
          <p:nvPr/>
        </p:nvSpPr>
        <p:spPr>
          <a:xfrm>
            <a:off x="144467" y="7224717"/>
            <a:ext cx="1069975" cy="4460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>
          <a:xfrm>
            <a:off x="144467" y="7283450"/>
            <a:ext cx="1069975" cy="4460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12" name="Footer Placeholder 3"/>
          <p:cNvSpPr txBox="1">
            <a:spLocks noGrp="1"/>
          </p:cNvSpPr>
          <p:nvPr/>
        </p:nvSpPr>
        <p:spPr>
          <a:xfrm>
            <a:off x="144467" y="7224717"/>
            <a:ext cx="1069975" cy="4460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042436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6960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3915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0874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7831" algn="ctr" defTabSz="1042436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90318" indent="-390318" algn="l" defTabSz="1042436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275" indent="-325266" algn="l" defTabSz="1042436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30264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824659" indent="-260212" algn="l" defTabSz="1042436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343496" indent="-258626" algn="l" defTabSz="1042436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800456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57413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4370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1330" indent="-258626" algn="l" defTabSz="1042436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009EE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41" tIns="52071" rIns="104141" bIns="520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7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401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101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2803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191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3852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4552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5255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5954" indent="-260350" algn="l" defTabSz="5207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4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803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5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4204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904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601" algn="l" defTabSz="520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89D1F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23" tIns="52062" rIns="104123" bIns="520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609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217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1826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2436" algn="ctr" defTabSz="520609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191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3346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3955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4566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5173" indent="-260304" algn="l" defTabSz="52060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609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217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182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43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042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3653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260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4866" algn="l" defTabSz="52060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 cstate="print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 defTabSz="1042688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 defTabSz="1042688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Imagen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75" y="271463"/>
            <a:ext cx="92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3"/>
            <a:ext cx="10693400" cy="1022350"/>
          </a:xfrm>
          <a:prstGeom prst="rect">
            <a:avLst/>
          </a:prstGeom>
          <a:solidFill>
            <a:srgbClr val="CFE0EA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96" tIns="52098" rIns="104196" bIns="52098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755650"/>
            <a:ext cx="10693400" cy="646906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lIns="104196" tIns="52098" rIns="104196" bIns="52098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05477" name="Slide Number Placeholder 3"/>
          <p:cNvSpPr txBox="1">
            <a:spLocks noGrp="1"/>
          </p:cNvSpPr>
          <p:nvPr/>
        </p:nvSpPr>
        <p:spPr bwMode="auto">
          <a:xfrm>
            <a:off x="9891716" y="7323141"/>
            <a:ext cx="7127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522011">
              <a:defRPr/>
            </a:pPr>
            <a:fld id="{39230908-B572-450B-BD2F-76CAA5DB1487}" type="slidenum">
              <a:rPr lang="es-ES" sz="900" b="0">
                <a:solidFill>
                  <a:srgbClr val="898989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algn="r" defTabSz="522011">
                <a:defRPr/>
              </a:pPr>
              <a:t>‹Nº›</a:t>
            </a:fld>
            <a:endParaRPr lang="es-ES" sz="900" b="0" dirty="0">
              <a:solidFill>
                <a:srgbClr val="898989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2053" name="Picture 3" descr="Untitled-3.wmf                                                 004145C7Macintosh HD                   BE12278A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2427" y="219077"/>
            <a:ext cx="1106489" cy="3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/>
        </p:nvSpPr>
        <p:spPr>
          <a:xfrm>
            <a:off x="144467" y="7283450"/>
            <a:ext cx="1069975" cy="4460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22011">
              <a:defRPr/>
            </a:pPr>
            <a:endParaRPr lang="en-US" sz="900" b="0" dirty="0">
              <a:solidFill>
                <a:srgbClr val="7F7F7F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4741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41" y="7202488"/>
            <a:ext cx="33877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u="sng">
                <a:solidFill>
                  <a:schemeClr val="tx1"/>
                </a:solidFill>
                <a:latin typeface="Arial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91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205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755653"/>
            <a:ext cx="962342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pic>
        <p:nvPicPr>
          <p:cNvPr id="2058" name="Picture 15" descr="logoriesgos"/>
          <p:cNvPicPr>
            <a:picLocks noChangeAspect="1" noChangeArrowheads="1"/>
          </p:cNvPicPr>
          <p:nvPr/>
        </p:nvPicPr>
        <p:blipFill>
          <a:blip r:embed="rId14"/>
          <a:srcRect b="17876"/>
          <a:stretch>
            <a:fillRect/>
          </a:stretch>
        </p:blipFill>
        <p:spPr bwMode="auto">
          <a:xfrm>
            <a:off x="8947154" y="180978"/>
            <a:ext cx="1439863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 noGrp="1"/>
          </p:cNvSpPr>
          <p:nvPr/>
        </p:nvSpPr>
        <p:spPr bwMode="auto">
          <a:xfrm>
            <a:off x="234950" y="7334254"/>
            <a:ext cx="41036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522011">
              <a:defRPr/>
            </a:pPr>
            <a:r>
              <a:rPr lang="es-PE" sz="900" b="0" dirty="0" err="1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Originación</a:t>
            </a:r>
            <a:r>
              <a:rPr lang="es-PE" sz="900" b="0" dirty="0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 y Herramientas PYMES</a:t>
            </a:r>
            <a:endParaRPr lang="es-ES" sz="900" b="0" dirty="0">
              <a:solidFill>
                <a:schemeClr val="bg2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+mj-lt"/>
          <a:ea typeface="+mj-ea"/>
          <a:cs typeface="+mj-cs"/>
        </a:defRPr>
      </a:lvl1pPr>
      <a:lvl2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6960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3915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0874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7831" algn="l" defTabSz="1042436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51515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704477" indent="-704477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AutoNum type="arabicPeriod"/>
        <a:defRPr sz="3700">
          <a:solidFill>
            <a:srgbClr val="00267F"/>
          </a:solidFill>
          <a:latin typeface="+mn-lt"/>
          <a:ea typeface="+mn-ea"/>
          <a:cs typeface="+mn-cs"/>
        </a:defRPr>
      </a:lvl1pPr>
      <a:lvl2pPr marL="1131289" indent="-60927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90000"/>
        <a:buFont typeface="Arial" pitchFamily="34" charset="0"/>
        <a:buChar char="–"/>
        <a:defRPr sz="3200">
          <a:solidFill>
            <a:srgbClr val="00267F"/>
          </a:solidFill>
          <a:latin typeface="+mn-lt"/>
          <a:ea typeface="+mn-ea"/>
          <a:cs typeface="ＭＳ Ｐゴシック"/>
        </a:defRPr>
      </a:lvl2pPr>
      <a:lvl3pPr marL="1556515" indent="-514077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2700">
          <a:solidFill>
            <a:srgbClr val="00267F"/>
          </a:solidFill>
          <a:latin typeface="+mn-lt"/>
          <a:ea typeface="+mn-ea"/>
          <a:cs typeface="ＭＳ Ｐゴシック"/>
        </a:defRPr>
      </a:lvl3pPr>
      <a:lvl4pPr marL="200236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–"/>
        <a:defRPr sz="2300">
          <a:solidFill>
            <a:srgbClr val="00267F"/>
          </a:solidFill>
          <a:latin typeface="+mn-lt"/>
          <a:ea typeface="+mn-ea"/>
          <a:cs typeface="ＭＳ Ｐゴシック"/>
        </a:defRPr>
      </a:lvl4pPr>
      <a:lvl5pPr marL="2522789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  <a:cs typeface="ＭＳ Ｐゴシック"/>
        </a:defRPr>
      </a:lvl5pPr>
      <a:lvl6pPr marL="2979747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6pPr>
      <a:lvl7pPr marL="343670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7pPr>
      <a:lvl8pPr marL="3893664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8pPr>
      <a:lvl9pPr marL="4350622" indent="-437918" algn="l" defTabSz="1042436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»"/>
        <a:defRPr sz="2300">
          <a:solidFill>
            <a:srgbClr val="00267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107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4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7208838"/>
            <a:ext cx="10693400" cy="352425"/>
          </a:xfrm>
          <a:prstGeom prst="rect">
            <a:avLst/>
          </a:prstGeom>
          <a:solidFill>
            <a:srgbClr val="D9D9D9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78" tIns="52089" rIns="104178" bIns="52089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10693400" cy="755650"/>
          </a:xfrm>
          <a:prstGeom prst="rect">
            <a:avLst/>
          </a:prstGeom>
          <a:solidFill>
            <a:srgbClr val="CFE0EA">
              <a:alpha val="94116"/>
            </a:srgbClr>
          </a:solidFill>
          <a:ln w="9525">
            <a:noFill/>
            <a:miter lim="800000"/>
            <a:headEnd/>
            <a:tailEnd/>
          </a:ln>
        </p:spPr>
        <p:txBody>
          <a:bodyPr lIns="104178" tIns="52089" rIns="104178" bIns="52089" anchor="ctr"/>
          <a:lstStyle/>
          <a:p>
            <a:pPr algn="ctr" defTabSz="522011">
              <a:defRPr/>
            </a:pPr>
            <a:endParaRPr lang="en-US" sz="2100" b="0" dirty="0">
              <a:solidFill>
                <a:srgbClr val="FFFFFF"/>
              </a:solidFill>
              <a:latin typeface="Calibri" pitchFamily="-108" charset="0"/>
              <a:ea typeface="ＭＳ Ｐゴシック" pitchFamily="-108" charset="-128"/>
            </a:endParaRPr>
          </a:p>
        </p:txBody>
      </p:sp>
      <p:pic>
        <p:nvPicPr>
          <p:cNvPr id="3076" name="Picture 3" descr="Untitled-3.wmf                                                 004145C7Macintosh HD                   BE12278A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2427" y="219077"/>
            <a:ext cx="1106489" cy="3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3"/>
          <p:cNvSpPr txBox="1">
            <a:spLocks noGrp="1"/>
          </p:cNvSpPr>
          <p:nvPr/>
        </p:nvSpPr>
        <p:spPr bwMode="auto">
          <a:xfrm>
            <a:off x="9891716" y="7323141"/>
            <a:ext cx="7127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522011">
              <a:defRPr/>
            </a:pPr>
            <a:fld id="{D38475D2-1757-4422-9D3D-CEBB60F112CC}" type="slidenum">
              <a:rPr lang="es-ES" sz="900" b="0">
                <a:solidFill>
                  <a:srgbClr val="898989"/>
                </a:solidFill>
                <a:latin typeface="Arial" charset="0"/>
                <a:ea typeface="ＭＳ Ｐゴシック" pitchFamily="-108" charset="-128"/>
                <a:cs typeface="Arial" charset="0"/>
              </a:rPr>
              <a:pPr algn="r" defTabSz="522011">
                <a:defRPr/>
              </a:pPr>
              <a:t>‹Nº›</a:t>
            </a:fld>
            <a:endParaRPr lang="es-ES" sz="900" b="0" dirty="0">
              <a:solidFill>
                <a:srgbClr val="898989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4991" y="611188"/>
            <a:ext cx="96234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307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91" y="1619250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5" name="Slide Number Placeholder 3"/>
          <p:cNvSpPr txBox="1">
            <a:spLocks noGrp="1"/>
          </p:cNvSpPr>
          <p:nvPr/>
        </p:nvSpPr>
        <p:spPr bwMode="auto">
          <a:xfrm>
            <a:off x="234950" y="7334254"/>
            <a:ext cx="41036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522011">
              <a:defRPr/>
            </a:pPr>
            <a:r>
              <a:rPr lang="es-PE" sz="900" b="0" dirty="0" err="1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Originación</a:t>
            </a:r>
            <a:r>
              <a:rPr lang="es-PE" sz="900" b="0" dirty="0">
                <a:solidFill>
                  <a:schemeClr val="bg2"/>
                </a:solidFill>
                <a:latin typeface="Arial" charset="0"/>
                <a:ea typeface="ＭＳ Ｐゴシック" pitchFamily="-108" charset="-128"/>
                <a:cs typeface="Arial" charset="0"/>
              </a:rPr>
              <a:t> y Herramientas PYMES</a:t>
            </a:r>
            <a:endParaRPr lang="es-ES" sz="900" b="0" dirty="0">
              <a:solidFill>
                <a:schemeClr val="bg2"/>
              </a:solidFill>
              <a:latin typeface="Arial" charset="0"/>
              <a:ea typeface="ＭＳ Ｐゴシック" pitchFamily="-108" charset="-128"/>
              <a:cs typeface="Arial" charset="0"/>
            </a:endParaRPr>
          </a:p>
        </p:txBody>
      </p:sp>
      <p:pic>
        <p:nvPicPr>
          <p:cNvPr id="3081" name="Picture 14" descr="logoriesgos"/>
          <p:cNvPicPr>
            <a:picLocks noChangeAspect="1" noChangeArrowheads="1"/>
          </p:cNvPicPr>
          <p:nvPr/>
        </p:nvPicPr>
        <p:blipFill>
          <a:blip r:embed="rId15"/>
          <a:srcRect b="17876"/>
          <a:stretch>
            <a:fillRect/>
          </a:stretch>
        </p:blipFill>
        <p:spPr bwMode="auto">
          <a:xfrm>
            <a:off x="8947154" y="180978"/>
            <a:ext cx="1439863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txStyles>
    <p:titleStyle>
      <a:lvl1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+mj-lt"/>
          <a:ea typeface="+mj-ea"/>
          <a:cs typeface="+mj-cs"/>
        </a:defRPr>
      </a:lvl1pPr>
      <a:lvl2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2pPr>
      <a:lvl3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3pPr>
      <a:lvl4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4pPr>
      <a:lvl5pPr algn="l" defTabSz="1042436" rtl="0" eaLnBrk="0" fontAlgn="base" hangingPunct="0"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5pPr>
      <a:lvl6pPr marL="456960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6pPr>
      <a:lvl7pPr marL="913915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7pPr>
      <a:lvl8pPr marL="1370874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8pPr>
      <a:lvl9pPr marL="1827831" algn="l" defTabSz="1042436" rtl="0" eaLnBrk="0" fontAlgn="base" hangingPunct="0">
        <a:spcBef>
          <a:spcPct val="0"/>
        </a:spcBef>
        <a:spcAft>
          <a:spcPct val="0"/>
        </a:spcAft>
        <a:defRPr sz="3700">
          <a:solidFill>
            <a:srgbClr val="848484"/>
          </a:solidFill>
          <a:latin typeface="Arial" pitchFamily="-108" charset="0"/>
          <a:ea typeface="ＭＳ Ｐゴシック" pitchFamily="-108" charset="-128"/>
          <a:cs typeface="Arial" pitchFamily="-108" charset="0"/>
        </a:defRPr>
      </a:lvl9pPr>
    </p:titleStyle>
    <p:bodyStyle>
      <a:lvl1pPr marL="390318" indent="-390318" algn="l" defTabSz="1042436" rtl="0" eaLnBrk="0" fontAlgn="base" hangingPunct="0">
        <a:spcBef>
          <a:spcPct val="20000"/>
        </a:spcBef>
        <a:spcAft>
          <a:spcPct val="0"/>
        </a:spcAft>
        <a:buClr>
          <a:srgbClr val="002E7A"/>
        </a:buClr>
        <a:buSzPct val="120000"/>
        <a:buFont typeface="Wingdings" pitchFamily="2" charset="2"/>
        <a:buChar char="§"/>
        <a:defRPr sz="1600">
          <a:solidFill>
            <a:srgbClr val="848484"/>
          </a:solidFill>
          <a:latin typeface="+mn-lt"/>
          <a:ea typeface="+mn-ea"/>
          <a:cs typeface="+mn-cs"/>
        </a:defRPr>
      </a:lvl1pPr>
      <a:lvl2pPr marL="847275" indent="-325266" algn="l" defTabSz="1042436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848484"/>
          </a:solidFill>
          <a:latin typeface="+mn-lt"/>
          <a:ea typeface="+mn-ea"/>
          <a:cs typeface="ＭＳ Ｐゴシック"/>
        </a:defRPr>
      </a:lvl2pPr>
      <a:lvl3pPr marL="130264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3pPr>
      <a:lvl4pPr marL="1824659" indent="-260212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4pPr>
      <a:lvl5pPr marL="2343496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48484"/>
          </a:solidFill>
          <a:latin typeface="+mn-lt"/>
          <a:ea typeface="+mn-ea"/>
          <a:cs typeface="ＭＳ Ｐゴシック"/>
        </a:defRPr>
      </a:lvl5pPr>
      <a:lvl6pPr marL="2800456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6pPr>
      <a:lvl7pPr marL="3257413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7pPr>
      <a:lvl8pPr marL="3714370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8pPr>
      <a:lvl9pPr marL="4171330" indent="-258626" algn="l" defTabSz="1042436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1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9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4" algn="l" defTabSz="456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11" descr="PowerPoint_Development_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</p:sldLayoutIdLst>
  <p:hf sldNum="0"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252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504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756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5008" algn="ctr" defTabSz="52125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5083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6886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137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9390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0642" indent="-260626" algn="l" defTabSz="52125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52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04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756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008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259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512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764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015" algn="l" defTabSz="5212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12" descr="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16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32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480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4641" algn="ctr" defTabSz="52116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5083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6381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7539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8700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9861" indent="-260580" algn="l" defTabSz="52116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6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2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48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641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799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960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121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279" algn="l" defTabSz="52116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12" descr="5.jpg"/>
          <p:cNvPicPr>
            <a:picLocks noChangeAspect="1"/>
          </p:cNvPicPr>
          <p:nvPr/>
        </p:nvPicPr>
        <p:blipFill>
          <a:blip r:embed="rId4"/>
          <a:srcRect r="86555"/>
          <a:stretch>
            <a:fillRect/>
          </a:stretch>
        </p:blipFill>
        <p:spPr bwMode="auto">
          <a:xfrm>
            <a:off x="0" y="0"/>
            <a:ext cx="1436688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Imagen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6550" y="271463"/>
            <a:ext cx="9207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1068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2136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3204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4273" algn="ctr" defTabSz="521068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2649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5875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941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8011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9079" indent="-260534" algn="l" defTabSz="5210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068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136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204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273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339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408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477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8543" algn="l" defTabSz="52106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12" descr="6.jpg"/>
          <p:cNvPicPr>
            <a:picLocks noChangeAspect="1"/>
          </p:cNvPicPr>
          <p:nvPr/>
        </p:nvPicPr>
        <p:blipFill>
          <a:blip r:embed="rId3"/>
          <a:srcRect b="87704"/>
          <a:stretch>
            <a:fillRect/>
          </a:stretch>
        </p:blipFill>
        <p:spPr bwMode="auto">
          <a:xfrm>
            <a:off x="0" y="0"/>
            <a:ext cx="106934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BBVA_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3" y="269878"/>
            <a:ext cx="9001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976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952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928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905" algn="ctr" defTabSz="520976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5369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344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7322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8298" indent="-260488" algn="l" defTabSz="5209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976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952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928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905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880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857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834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808" algn="l" defTabSz="520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9" descr="8.jpg"/>
          <p:cNvPicPr>
            <a:picLocks noChangeAspect="1"/>
          </p:cNvPicPr>
          <p:nvPr/>
        </p:nvPicPr>
        <p:blipFill>
          <a:blip r:embed="rId5"/>
          <a:srcRect r="94983" b="76889"/>
          <a:stretch>
            <a:fillRect/>
          </a:stretch>
        </p:blipFill>
        <p:spPr bwMode="auto">
          <a:xfrm>
            <a:off x="3" y="0"/>
            <a:ext cx="5365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pie de página 4"/>
          <p:cNvSpPr txBox="1">
            <a:spLocks/>
          </p:cNvSpPr>
          <p:nvPr/>
        </p:nvSpPr>
        <p:spPr>
          <a:xfrm>
            <a:off x="6961191" y="7081841"/>
            <a:ext cx="3386137" cy="217487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fld id="{8454D969-1348-4E3E-9C08-495E1A4919E6}" type="slidenum">
              <a:rPr lang="en-US" sz="1000">
                <a:solidFill>
                  <a:srgbClr val="094FA4"/>
                </a:solidFill>
                <a:latin typeface="Stag Sans Light" pitchFamily="34" charset="0"/>
              </a:rPr>
              <a:pPr algn="r">
                <a:defRPr/>
              </a:pPr>
              <a:t>‹Nº›</a:t>
            </a:fld>
            <a:endParaRPr lang="en-US" sz="1000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pic>
        <p:nvPicPr>
          <p:cNvPr id="6" name="Picture 30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" y="180231"/>
            <a:ext cx="2108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1" r:id="rId2"/>
    <p:sldLayoutId id="2147484067" r:id="rId3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884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76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652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538" algn="ctr" defTabSz="520884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3072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86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747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6633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7516" indent="-260442" algn="l" defTabSz="52088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884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76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652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538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420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306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191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073" algn="l" defTabSz="5208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006EC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4160" tIns="52080" rIns="104160" bIns="520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21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</p:sldLayoutIdLst>
  <p:hf hdr="0" ftr="0" dt="0"/>
  <p:txStyles>
    <p:titleStyle>
      <a:lvl1pPr algn="ctr" defTabSz="52042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52042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520792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041585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562376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083170" algn="ctr" defTabSz="520792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90318" indent="-390318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45690" indent="-325266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01061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21485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343496" indent="-260212" algn="l" defTabSz="520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864357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5149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5944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6735" indent="-260396" algn="l" defTabSz="52079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92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585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376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7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3960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4755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5547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6337" algn="l" defTabSz="52079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gray">
          <a:xfrm>
            <a:off x="685538" y="1116335"/>
            <a:ext cx="898164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Campaña 58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Originación Banca Negocios</a:t>
            </a:r>
            <a:endParaRPr lang="es-ES_tradnl" sz="5000" b="0" u="none" dirty="0">
              <a:solidFill>
                <a:srgbClr val="009EE5"/>
              </a:solidFill>
              <a:latin typeface="Stag Sans Light" pitchFamily="34" charset="0"/>
              <a:cs typeface="Arial" pitchFamily="34" charset="0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gray">
          <a:xfrm>
            <a:off x="401051" y="3838395"/>
            <a:ext cx="7939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Diciembre 2016</a:t>
            </a:r>
            <a:endParaRPr lang="es-ES_tradnl" sz="1600" b="0" u="none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148" y="4254967"/>
            <a:ext cx="9865096" cy="2488916"/>
            <a:chOff x="0" y="0"/>
            <a:chExt cx="6736" cy="4302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</p:grpSp>
      <p:sp>
        <p:nvSpPr>
          <p:cNvPr id="11" name="2 Marcador de texto"/>
          <p:cNvSpPr>
            <a:spLocks/>
          </p:cNvSpPr>
          <p:nvPr/>
        </p:nvSpPr>
        <p:spPr bwMode="auto">
          <a:xfrm>
            <a:off x="4583801" y="3859399"/>
            <a:ext cx="5679708" cy="3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/>
          <a:lstStyle/>
          <a:p>
            <a:pPr marL="390180" indent="-390180" algn="r" defTabSz="267819">
              <a:spcBef>
                <a:spcPct val="20000"/>
              </a:spcBef>
              <a:tabLst>
                <a:tab pos="3269918" algn="l"/>
                <a:tab pos="3367635" algn="l"/>
              </a:tabLst>
            </a:pPr>
            <a:r>
              <a:rPr lang="es-ES" b="0" i="1" dirty="0" smtClean="0">
                <a:solidFill>
                  <a:srgbClr val="094FA4"/>
                </a:solidFill>
                <a:latin typeface="Stag Sans Book" pitchFamily="34" charset="0"/>
              </a:rPr>
              <a:t>Originación y Políticas Banca Negocios</a:t>
            </a:r>
            <a:endParaRPr lang="es-ES" b="0" i="1" dirty="0">
              <a:solidFill>
                <a:srgbClr val="094FA4"/>
              </a:solidFill>
              <a:latin typeface="Stag Sans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Marcador de texto"/>
          <p:cNvSpPr txBox="1">
            <a:spLocks/>
          </p:cNvSpPr>
          <p:nvPr/>
        </p:nvSpPr>
        <p:spPr bwMode="auto">
          <a:xfrm>
            <a:off x="450156" y="900311"/>
            <a:ext cx="98091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41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Campañas Corto Plazo (CP)</a:t>
            </a:r>
            <a:endParaRPr lang="es-ES" sz="41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450156" y="5652839"/>
            <a:ext cx="9865096" cy="646986"/>
          </a:xfrm>
          <a:prstGeom prst="round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Ofertas 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TKT, límite </a:t>
            </a:r>
            <a:r>
              <a:rPr lang="es-PE" b="0" dirty="0" err="1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predecidido</a:t>
            </a: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 de S/. 40M ó S/.50M, calificación para límite mayor con calculadora.</a:t>
            </a:r>
          </a:p>
          <a:p>
            <a:pPr marL="342900" indent="-342900">
              <a:buAutoNum type="arabicParenBoth"/>
            </a:pPr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Incrementos de líneas hasta S/. 150M para clientes que ya tienen una TKT activa en el BBVA.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02284" y="1836415"/>
          <a:ext cx="7488831" cy="3389587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76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CAMPAÑA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Aprobadas con Importe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5208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Aprobadas con importe a determinar con calculadora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52088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9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Oferta (S/. 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Oferta (S/. 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37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Líneas</a:t>
                      </a:r>
                      <a:r>
                        <a:rPr lang="es-PE" sz="1400" b="0" i="0" u="none" strike="noStrike" baseline="0" dirty="0" smtClean="0">
                          <a:solidFill>
                            <a:srgbClr val="0070C0"/>
                          </a:solidFill>
                          <a:latin typeface="Calibri"/>
                        </a:rPr>
                        <a:t> Aprobadas </a:t>
                      </a:r>
                      <a:r>
                        <a:rPr lang="es-PE" sz="1100" b="0" i="0" u="none" strike="noStrike" baseline="0" dirty="0" smtClean="0">
                          <a:solidFill>
                            <a:srgbClr val="0070C0"/>
                          </a:solidFill>
                          <a:latin typeface="Calibri"/>
                        </a:rPr>
                        <a:t>(Elegir TKT ó P. </a:t>
                      </a:r>
                      <a:r>
                        <a:rPr lang="es-PE" sz="1100" b="0" i="0" u="none" strike="noStrike" baseline="0" dirty="0" err="1" smtClean="0">
                          <a:solidFill>
                            <a:srgbClr val="0070C0"/>
                          </a:solidFill>
                          <a:latin typeface="Calibri"/>
                        </a:rPr>
                        <a:t>Com</a:t>
                      </a:r>
                      <a:r>
                        <a:rPr lang="es-PE" sz="1100" b="0" i="0" u="none" strike="noStrike" baseline="0" dirty="0" smtClean="0">
                          <a:solidFill>
                            <a:srgbClr val="0070C0"/>
                          </a:solidFill>
                          <a:latin typeface="Calibri"/>
                        </a:rPr>
                        <a:t>)</a:t>
                      </a:r>
                      <a:endParaRPr lang="es-PE" sz="11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226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8,974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387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9,200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556884" lvl="1" algn="l" rtl="0" fontAlgn="b"/>
                      <a:r>
                        <a:rPr lang="es-PE" sz="105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Oferta Combo (TKT+ </a:t>
                      </a:r>
                      <a:r>
                        <a:rPr lang="es-PE" sz="1050" b="0" i="0" u="none" strike="noStrike" baseline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P. </a:t>
                      </a:r>
                      <a:r>
                        <a:rPr lang="es-PE" sz="1050" b="0" i="0" u="none" strike="noStrike" baseline="0" dirty="0" err="1" smtClean="0">
                          <a:solidFill>
                            <a:srgbClr val="0070C0"/>
                          </a:solidFill>
                          <a:latin typeface="+mn-lt"/>
                        </a:rPr>
                        <a:t>Com</a:t>
                      </a:r>
                      <a:r>
                        <a:rPr lang="es-PE" sz="105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) </a:t>
                      </a:r>
                      <a:r>
                        <a:rPr lang="es-PE" sz="1050" b="0" i="0" u="none" strike="noStrike" baseline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(1)</a:t>
                      </a:r>
                      <a:endParaRPr lang="es-PE" sz="105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85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26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Sólo TKT </a:t>
                      </a:r>
                      <a:r>
                        <a:rPr lang="es-PE" sz="1050" b="0" i="0" u="none" strike="noStrike" baseline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(2)</a:t>
                      </a:r>
                      <a:endParaRPr lang="es-PE" sz="105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2,671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121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2,694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marR="0" indent="0" algn="l" defTabSz="5208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Sólo Pres</a:t>
                      </a:r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. Comercial 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CP </a:t>
                      </a:r>
                      <a:r>
                        <a:rPr kumimoji="0" lang="es-PE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223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20884" rtl="0" eaLnBrk="1" fontAlgn="b" latinLnBrk="0" hangingPunct="1"/>
                      <a:r>
                        <a:rPr lang="es-PE" sz="1400" b="0" i="0" u="none" strike="noStrike" kern="1200" dirty="0" smtClean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46</a:t>
                      </a:r>
                      <a:endParaRPr lang="es-PE" sz="1400" b="0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2,857 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119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3,080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kern="1200" dirty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Navidad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93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14</a:t>
                      </a:r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3,619 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3,712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kern="1200" dirty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ADEX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39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325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364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688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kern="1200" dirty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Tarjeta empresarial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2,395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 21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2,395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Línea Nuevas de P.</a:t>
                      </a:r>
                      <a:r>
                        <a:rPr lang="es-PE" sz="14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Comercial</a:t>
                      </a:r>
                      <a:endParaRPr lang="es-PE" sz="1400" b="0" i="0" u="none" strike="noStrik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108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27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77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185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marR="0" indent="0" algn="l" defTabSz="5208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Renovación de Líneas</a:t>
                      </a:r>
                      <a:r>
                        <a:rPr lang="es-PE" sz="14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de P. Comercial</a:t>
                      </a:r>
                      <a:endParaRPr lang="es-PE" sz="1400" b="0" i="0" u="none" strike="noStrike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8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15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marR="0" indent="0" algn="l" defTabSz="52088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Incremento TKT </a:t>
                      </a:r>
                      <a:r>
                        <a:rPr lang="es-PE" sz="1050" b="0" i="0" u="none" strike="noStrike" baseline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(3)</a:t>
                      </a:r>
                      <a:endParaRPr lang="es-PE" sz="1050" b="0" i="0" u="none" strike="noStrike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473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11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473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kern="1200" dirty="0" smtClean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Subrogación</a:t>
                      </a:r>
                      <a:r>
                        <a:rPr lang="es-PE" sz="1400" b="0" i="0" u="none" strike="noStrike" kern="1200" baseline="0" dirty="0" smtClean="0">
                          <a:solidFill>
                            <a:srgbClr val="0070C0"/>
                          </a:solidFill>
                          <a:latin typeface="Calibri"/>
                          <a:ea typeface="+mn-ea"/>
                          <a:cs typeface="+mn-cs"/>
                        </a:rPr>
                        <a:t> CP</a:t>
                      </a:r>
                      <a:endParaRPr lang="es-PE" sz="1400" b="0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2,510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233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2,510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094FA4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094FA4"/>
                          </a:solidFill>
                          <a:latin typeface="Calibri"/>
                        </a:rPr>
                        <a:t>3,588</a:t>
                      </a:r>
                      <a:endParaRPr lang="es-PE" sz="1400" b="1" i="0" u="none" strike="noStrike" dirty="0">
                        <a:solidFill>
                          <a:srgbClr val="094FA4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094FA4"/>
                          </a:solidFill>
                          <a:latin typeface="Calibri"/>
                        </a:rPr>
                        <a:t>126</a:t>
                      </a:r>
                      <a:endParaRPr lang="es-PE" sz="1400" b="1" i="0" u="none" strike="noStrike" dirty="0">
                        <a:solidFill>
                          <a:srgbClr val="094FA4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094FA4"/>
                          </a:solidFill>
                          <a:latin typeface="Calibri"/>
                        </a:rPr>
                        <a:t>21,048</a:t>
                      </a:r>
                      <a:endParaRPr lang="es-PE" sz="1400" b="1" i="0" u="none" strike="noStrike" dirty="0">
                        <a:solidFill>
                          <a:srgbClr val="094FA4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094FA4"/>
                          </a:solidFill>
                          <a:latin typeface="Calibri"/>
                        </a:rPr>
                        <a:t>860</a:t>
                      </a:r>
                      <a:endParaRPr lang="es-PE" sz="1400" b="1" i="0" u="none" strike="noStrike" dirty="0">
                        <a:solidFill>
                          <a:srgbClr val="094FA4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094FA4"/>
                          </a:solidFill>
                          <a:latin typeface="Calibri"/>
                        </a:rPr>
                        <a:t>24,636</a:t>
                      </a:r>
                      <a:endParaRPr lang="es-PE" sz="1400" b="1" i="0" u="none" strike="noStrike" dirty="0">
                        <a:solidFill>
                          <a:srgbClr val="094FA4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0" y="1044327"/>
            <a:ext cx="10693400" cy="6516936"/>
          </a:xfrm>
          <a:prstGeom prst="rect">
            <a:avLst/>
          </a:prstGeom>
          <a:solidFill>
            <a:srgbClr val="D0E4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2757" y="4970550"/>
            <a:ext cx="10297144" cy="255449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44000" indent="-180000" algn="just">
              <a:spcBef>
                <a:spcPts val="0"/>
              </a:spcBef>
            </a:pPr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Tarjeta Capital de Trabajo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Oferta NO EXCLUYENTE.</a:t>
            </a:r>
            <a:endParaRPr lang="es-PE" sz="1000" u="sng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Condición: 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C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liente debe tener solo una TKT en el banco.</a:t>
            </a: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Tarjeta Empresarial: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Oferta NO EXCLUYENTE.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Condición: Cliente debe tener solo una Tarjeta Empresarial en el banco.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Navidad: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 para importadores vencimiento máximo 90 días, reembolso  hasta 3 cuotas mensuales e iguales o </a:t>
            </a:r>
            <a:r>
              <a:rPr lang="es-ES" sz="10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90 días cancelable. </a:t>
            </a: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PE" sz="1000" u="sng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Rapicash</a:t>
            </a:r>
            <a:endParaRPr lang="es-PE" sz="1000" u="sng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44000" indent="-108000" algn="just">
              <a:spcBef>
                <a:spcPts val="0"/>
              </a:spcBef>
              <a:spcAft>
                <a:spcPts val="0"/>
              </a:spcAft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Con vencimiento a 30 días y hasta 12 cuotas mensuales iguales como máximo.</a:t>
            </a:r>
            <a:endParaRPr lang="es-PE" sz="10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80975" indent="-180975" algn="just"/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Líneas de Préstamos Comerciales (No incluye crédito líquido): </a:t>
            </a:r>
          </a:p>
          <a:p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Es  excluyente de otras ofertas de corto plazo. </a:t>
            </a: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Límite  en moneda de generación de ingresos. Fianza solidaria del accionista mayoritario. Reembolso ajustado a ciclo de negocio y con un máximo de 12 meses.</a:t>
            </a:r>
            <a:endParaRPr lang="es-PE" sz="10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44000" indent="-180000" algn="just">
              <a:spcBef>
                <a:spcPts val="0"/>
              </a:spcBef>
            </a:pPr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Importadores</a:t>
            </a:r>
          </a:p>
          <a:p>
            <a:pPr marL="144000" indent="-180000" algn="just">
              <a:spcBef>
                <a:spcPts val="0"/>
              </a:spcBef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importación vencimiento máximo 60 días, reembolso  hasta 6 cuotas mensuales e iguales o </a:t>
            </a:r>
            <a:r>
              <a:rPr lang="es-ES" sz="10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180 días cancelable. 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10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Exportadores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</a:p>
          <a:p>
            <a:pPr algn="just">
              <a:spcBef>
                <a:spcPts val="0"/>
              </a:spcBef>
            </a:pPr>
            <a:r>
              <a:rPr lang="es-ES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exportación p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lazo máximo cancelable en 120 días ajustado a las condiciones de pago del orden de compra y/o carta de crédito de exportación. Carta de crédito deberá afectarse a favor del BBVA.</a:t>
            </a:r>
            <a:endParaRPr lang="es-ES" sz="10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268280" y="1039326"/>
            <a:ext cx="10081120" cy="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GENERALES:</a:t>
            </a:r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9" name="1 Marcador de texto"/>
          <p:cNvSpPr txBox="1">
            <a:spLocks/>
          </p:cNvSpPr>
          <p:nvPr/>
        </p:nvSpPr>
        <p:spPr bwMode="auto">
          <a:xfrm>
            <a:off x="306140" y="487313"/>
            <a:ext cx="1081727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</a:t>
            </a:r>
            <a:endParaRPr lang="es-ES" sz="2400" kern="0" dirty="0">
              <a:solidFill>
                <a:srgbClr val="00B0F0"/>
              </a:solidFill>
              <a:latin typeface="Stag Sans Light"/>
              <a:ea typeface="+mn-ea"/>
              <a:cs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362924" y="180231"/>
            <a:ext cx="3003608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400" dirty="0" smtClean="0">
                <a:solidFill>
                  <a:schemeClr val="bg1"/>
                </a:solidFill>
                <a:latin typeface="Stag Sans Light"/>
              </a:rPr>
              <a:t>OFERTA APROBADA</a:t>
            </a:r>
            <a:endParaRPr lang="es-PE" sz="1400" dirty="0">
              <a:solidFill>
                <a:schemeClr val="bg1"/>
              </a:solidFill>
              <a:latin typeface="Stag Sans Ligh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757" y="1306963"/>
            <a:ext cx="10387260" cy="347782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 aprobada para clientes y no clientes de Régimen General, RER y RUS. Las ventas mensuales deben ser mayor a S/. 30M 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Régimen General se deberá llenar el informe de visita de oficina.</a:t>
            </a:r>
          </a:p>
          <a:p>
            <a:pPr marL="180975" indent="-180975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</a:t>
            </a:r>
            <a:r>
              <a:rPr lang="es-PE" sz="10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RER y RUS se deberá </a:t>
            </a:r>
            <a:r>
              <a:rPr lang="es-PE" sz="1000" b="0" u="sng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llenar el formato de visita WEB por actividad de forma </a:t>
            </a:r>
            <a:r>
              <a:rPr lang="es-PE" sz="10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obligatoria</a:t>
            </a:r>
            <a:r>
              <a:rPr lang="es-PE" sz="10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</a:t>
            </a:r>
            <a:r>
              <a:rPr lang="es-PE" sz="10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considera las ventas validadas del formato de visita por actividad. El resultado de la visita debe tener 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dictamen favorable e impreso. </a:t>
            </a:r>
            <a:r>
              <a:rPr lang="es-PE" sz="10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Ruta de acceso  por el correo  BBVA a través del Chrome: https://sites.google.com/a/bbva.com/formatos-cuantitativos/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Llenar el Reporte Crédito para todas las ofertas excepto para TKT. 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cliente, excepto en importación y exportación.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Clientes en Régimen General ingresar Metodizado Web o Rating  validado previo a la formalización </a:t>
            </a:r>
            <a:r>
              <a:rPr lang="es-PE" sz="1000" b="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se excluye de campañas las escala de Rating CCC+ a CC-.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Clasificación 100% Normal, Titular, Vinculados y Accionistas (sin vencidos SF y BBVA). Mantener Buró al momento de la formalización G1-G5 PJ y G1-G3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Accionistas mantener Buró entre G1-G5 o No Bancarizados al momento de desembolso. Edad mínima del accionista y/o PNN 25 años.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Antigüedad del negocio: 1 año PJ/ 2 años PNN. Se considerará la migración de PNN a PJ.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aplica a clientes que formen  Grupo Económico con Techo de Riesgo. (Verificar en último reporte crédito de Admisión).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Aplica a clientes  y no clientes del segmento Banca Negocios. En el caso de PJ con ventas anuales hasta S/. 6MM y todas las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no procede para los clientes denegados en el RVGL en los últimos 2 meses indistintamente  del producto. 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es responsable de actualizar dirección, email  y teléfono de contacto en el sistema Banco.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Para deudas de CP hasta S/,150M no se requiere garantías hipotecarias, para el excedente deberá tener garantías hipotecarias al 50% del monto original </a:t>
            </a:r>
            <a:r>
              <a:rPr lang="es-PE" sz="1000" b="0" dirty="0" smtClean="0">
                <a:solidFill>
                  <a:srgbClr val="FF0000"/>
                </a:solidFill>
                <a:latin typeface="Stag Sans Light"/>
                <a:sym typeface="Wingdings" pitchFamily="2" charset="2"/>
              </a:rPr>
              <a:t>(incluye la oferta). </a:t>
            </a:r>
            <a:endParaRPr lang="es-PE" sz="1000" b="0" dirty="0" smtClean="0">
              <a:solidFill>
                <a:srgbClr val="FF000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>
                <a:solidFill>
                  <a:srgbClr val="0070C0"/>
                </a:solidFill>
                <a:latin typeface="Stag Sans Light"/>
              </a:rPr>
              <a:t>Todo PJ deberá tener fianza solidaria del accionista mayoritario con firma de esposa si es casado. Edad mínima de 25 años.</a:t>
            </a:r>
            <a:endParaRPr lang="es-PE" sz="1000" dirty="0">
              <a:solidFill>
                <a:srgbClr val="0070C0"/>
              </a:solidFill>
              <a:latin typeface="Stag Sans Light"/>
            </a:endParaRP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el caso cumpla las condiciones de campaña se deberá ingresar al RVGL de Oficinas (COD: C) Oferta Aprobada. No enviar </a:t>
            </a: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 Admisión.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excluyen las siguientes actividades económicas: constructores, contratistas, agro, pesca, contrata minera, ganadería, químico, transporte, comunicaciones, madereros, promotores, agencias de aduanas, minería y estaciones de servicio. </a:t>
            </a:r>
            <a:r>
              <a:rPr lang="es-PE" sz="10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Actividades excluidas por normativa: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Inter. Financiera, </a:t>
            </a:r>
            <a:r>
              <a:rPr lang="es-PE" sz="10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Adm</a:t>
            </a:r>
            <a:r>
              <a:rPr lang="es-PE" sz="10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Pública y Defensa, fabricación y comercialización de armas y municiones, producción o comercialización de bebidas  alcohólicas (excluyendo cerveza y vino)  y tabaco, juegos de azar, casinos u otros equivalentes.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00" b="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clientes y no clientes con RVGL aprobado por Riesgos durante el mes de campaña deberá seguir por el circuito regular.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10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28 de Febrero del 2017.</a:t>
            </a:r>
          </a:p>
        </p:txBody>
      </p:sp>
      <p:sp>
        <p:nvSpPr>
          <p:cNvPr id="11" name="5 Rectángulo"/>
          <p:cNvSpPr>
            <a:spLocks noChangeArrowheads="1"/>
          </p:cNvSpPr>
          <p:nvPr/>
        </p:nvSpPr>
        <p:spPr bwMode="auto">
          <a:xfrm>
            <a:off x="316773" y="724396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62124" y="4758546"/>
            <a:ext cx="18165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ESPECÍFICAS:</a:t>
            </a:r>
            <a:endParaRPr lang="es-P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Rectángulo"/>
          <p:cNvSpPr>
            <a:spLocks noChangeArrowheads="1"/>
          </p:cNvSpPr>
          <p:nvPr/>
        </p:nvSpPr>
        <p:spPr bwMode="auto">
          <a:xfrm>
            <a:off x="410047" y="756295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9" name="1 Marcador de texto"/>
          <p:cNvSpPr txBox="1">
            <a:spLocks/>
          </p:cNvSpPr>
          <p:nvPr/>
        </p:nvSpPr>
        <p:spPr bwMode="auto">
          <a:xfrm>
            <a:off x="369938" y="500162"/>
            <a:ext cx="10817274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24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Condiciones</a:t>
            </a:r>
            <a:endParaRPr lang="es-ES" sz="24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7938988" y="180231"/>
            <a:ext cx="2427544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200" dirty="0" smtClean="0">
                <a:solidFill>
                  <a:srgbClr val="FFFFFF"/>
                </a:solidFill>
                <a:latin typeface="Stag Sans Light"/>
              </a:rPr>
              <a:t>OFERTA  PRE APROBADA</a:t>
            </a:r>
          </a:p>
          <a:p>
            <a:pPr algn="ctr" defTabSz="1005941">
              <a:defRPr/>
            </a:pPr>
            <a:r>
              <a:rPr lang="es-PE" sz="1200" dirty="0" smtClean="0">
                <a:solidFill>
                  <a:srgbClr val="FFFFFF"/>
                </a:solidFill>
                <a:latin typeface="Stag Sans Light"/>
              </a:rPr>
              <a:t> CON USO DE CALCULADORA</a:t>
            </a:r>
            <a:endParaRPr lang="es-PE" sz="1200" dirty="0">
              <a:solidFill>
                <a:srgbClr val="FFFFFF"/>
              </a:solidFill>
              <a:latin typeface="Stag Sans Ligh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0972" y="1268710"/>
            <a:ext cx="10585176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Aprobación de la campañas pre aprobadas es a través de </a:t>
            </a:r>
            <a:r>
              <a:rPr lang="es-PE" sz="1100" i="1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“ </a:t>
            </a:r>
            <a:r>
              <a:rPr lang="es-PE" sz="1100" i="1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Rapi</a:t>
            </a:r>
            <a:r>
              <a:rPr lang="es-PE" sz="1100" i="1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Ofertas Negocios”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 con Dictamen CALIFICA. El sub Gerente de Oficina deberá de verificar el ingreso de datos y el dictamen de la herramienta para proceder a la formalización, adjuntar la impresión como sustento en el expediente de la operación, </a:t>
            </a:r>
          </a:p>
          <a:p>
            <a:r>
              <a:rPr lang="es-PE" sz="11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Nota: 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el impuesto a la renta, indicado en los </a:t>
            </a:r>
            <a:r>
              <a:rPr lang="es-PE" sz="11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PDT’s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ha sido cancelado con saldo a favor del periodo anterior, es responsabilidad de la oficina realizar la verificación de dicho saldo en la pagina </a:t>
            </a:r>
            <a:r>
              <a:rPr lang="es-PE" sz="110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Sunat</a:t>
            </a:r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</a:p>
          <a:p>
            <a:r>
              <a:rPr lang="es-PE" sz="11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12" name="5 Rectángulo"/>
          <p:cNvSpPr>
            <a:spLocks noChangeArrowheads="1"/>
          </p:cNvSpPr>
          <p:nvPr/>
        </p:nvSpPr>
        <p:spPr bwMode="auto">
          <a:xfrm>
            <a:off x="378148" y="1014759"/>
            <a:ext cx="10081120" cy="46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GENERALES:</a:t>
            </a:r>
            <a:endParaRPr lang="es-PE" sz="1200" dirty="0" smtClean="0">
              <a:solidFill>
                <a:srgbClr val="003366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defTabSz="1042436" eaLnBrk="0" hangingPunct="0"/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2016" y="6252759"/>
            <a:ext cx="10551268" cy="1200280"/>
          </a:xfrm>
          <a:prstGeom prst="rect">
            <a:avLst/>
          </a:prstGeom>
          <a:solidFill>
            <a:srgbClr val="E4E4E4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44000" indent="-180000" algn="just">
              <a:spcBef>
                <a:spcPts val="0"/>
              </a:spcBef>
            </a:pPr>
            <a:r>
              <a:rPr lang="es-PE" sz="8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SUBROGADOS: </a:t>
            </a:r>
          </a:p>
          <a:p>
            <a:pPr marL="180975" indent="-180975" algn="just"/>
            <a:r>
              <a:rPr lang="es-PE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considera mínimo de S/.50M de deuda por entidad a subrogar y máximo de S/. 300M por todas las entidades a subrogar.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8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Exportadores</a:t>
            </a:r>
            <a:r>
              <a:rPr lang="es-PE" sz="8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</a:p>
          <a:p>
            <a:pPr algn="just">
              <a:spcBef>
                <a:spcPts val="0"/>
              </a:spcBef>
            </a:pPr>
            <a:r>
              <a:rPr lang="es-ES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exportación p</a:t>
            </a:r>
            <a:r>
              <a:rPr lang="es-PE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lazo máximo cancelable en 120 días ajustado a las condiciones de pago del orden de compra y/o carta de crédito de exportación. Carta de crédito deberá afectarse a favor del BBVA.</a:t>
            </a:r>
          </a:p>
          <a:p>
            <a:pPr marL="144000" indent="-180000" algn="just">
              <a:spcBef>
                <a:spcPts val="0"/>
              </a:spcBef>
            </a:pPr>
            <a:r>
              <a:rPr lang="es-PE" sz="8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Importadores:</a:t>
            </a:r>
          </a:p>
          <a:p>
            <a:pPr marL="144000" indent="-180000" algn="just">
              <a:spcBef>
                <a:spcPts val="0"/>
              </a:spcBef>
            </a:pPr>
            <a:r>
              <a:rPr lang="es-ES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Préstamo Comercial/Financiamiento de importación vencimiento máximo 60 días, reembolso  hasta 6 cuotas mensuales e iguales o </a:t>
            </a:r>
            <a:r>
              <a:rPr lang="es-ES" sz="8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Vcto</a:t>
            </a:r>
            <a:r>
              <a:rPr lang="es-ES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 180 días cancelable. </a:t>
            </a:r>
          </a:p>
          <a:p>
            <a:pPr marL="180975" indent="-180975" algn="just"/>
            <a:r>
              <a:rPr lang="es-PE" sz="8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Pre-aprobado Líneas de Préstamos Comerciales (No incluye crédito líquido): </a:t>
            </a:r>
          </a:p>
          <a:p>
            <a:r>
              <a:rPr lang="es-PE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Es  excluyente de todas las ofertas de corto plazo. </a:t>
            </a:r>
            <a:r>
              <a:rPr lang="es-ES" sz="8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Límite  en moneda de generación de ingresos. Fianza solidaria del accionista mayoritario. Reembolso ajustado a ciclo de negocio y con un máximo de 12 meses.</a:t>
            </a:r>
            <a:endParaRPr lang="es-PE" sz="8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8656" y="2219580"/>
            <a:ext cx="10603284" cy="369327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 pre aprobada para Régimen General con DJ </a:t>
            </a:r>
            <a:r>
              <a:rPr lang="es-PE" sz="900" b="0" dirty="0" err="1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Sunat</a:t>
            </a: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2015 (3ra Categoría), en los casos  de RER y RUS la propuesta debe enviarse a Admisión para visita al cliente. </a:t>
            </a:r>
          </a:p>
          <a:p>
            <a:pPr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Régimen General deberá llenar informe de visita de oficina. </a:t>
            </a:r>
          </a:p>
          <a:p>
            <a:pPr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Antigüedad del negocio: 1 año PJ/ 2 años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Clasificación 100% Normal, Titular, Vinculados y Accionistas (sin vencidos SF y BC).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desembolso debe ser en la moneda de generación de ingresos del cliente, excepto en importación y exportación.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El promedio de las ventas reales de los 3 últimos meses debe ser mayor a S/. 30M. </a:t>
            </a: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venta anual mínima del cliente deben ser mayor a S/. 360M. La utilidad neta debe ser positiva.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Accionistas mantener Buró entre G1-G5 o No Bancarizados al momento de desembolso. Edad mínima del accionista y/o PNN 25 años.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Aplica a clientes  y no clientes del segmento Banca Negocios. En el caso de PJ con ventas anuales hasta S/. 6MM y todas las PNN.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Clientes en Régimen General ingresar Metodizado Web o Rating  validado previo a la formalización </a:t>
            </a:r>
            <a:r>
              <a:rPr lang="es-PE" sz="900" b="0" dirty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se excluye de campañas las escala de Rating CCC+ a CC-.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aplica a clientes que formen  Grupo Económico con Techo de Riesgo.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Los No Clientes con oferta en base pre aprobada deberán tener su domicilio en una plaza vigente donde exista una oficina del BBVA Continental.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no procede para los clientes denegados en el RVGL en los últimos 2 meses indistintamente el producto.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Informe de Visita firmado por el EBN y/o Gerente de Oficina. La Oficina es responsable de actualizar dirección, email y teléfono de contacto en el sistema Banco.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Para deudas de CP hasta S/,150M no se requiere garantías hipotecarias, para el excedente deberá tener garantías hipotecarias al 50% del monto </a:t>
            </a:r>
            <a:r>
              <a:rPr lang="es-PE" sz="900" b="0" dirty="0" smtClean="0">
                <a:solidFill>
                  <a:srgbClr val="0070C0"/>
                </a:solidFill>
                <a:latin typeface="Stag Sans Light"/>
                <a:sym typeface="Wingdings" pitchFamily="2" charset="2"/>
              </a:rPr>
              <a:t>original </a:t>
            </a:r>
            <a:r>
              <a:rPr lang="es-PE" sz="900" b="0" dirty="0" smtClean="0">
                <a:solidFill>
                  <a:srgbClr val="FF0000"/>
                </a:solidFill>
                <a:latin typeface="Stag Sans Light"/>
                <a:sym typeface="Wingdings" pitchFamily="2" charset="2"/>
              </a:rPr>
              <a:t>(incluye la oferta). </a:t>
            </a:r>
            <a:endParaRPr lang="es-PE" sz="900" b="0" dirty="0">
              <a:solidFill>
                <a:srgbClr val="FF000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0070C0"/>
                </a:solidFill>
                <a:latin typeface="Stag Sans Light"/>
              </a:rPr>
              <a:t>Todo PJ deberá tener fianza solidaria del accionista mayoritario con firma de esposa si es casado. Edad mínima de 25 años</a:t>
            </a:r>
            <a:r>
              <a:rPr lang="es-PE" sz="900" b="0" dirty="0" smtClean="0">
                <a:solidFill>
                  <a:srgbClr val="0070C0"/>
                </a:solidFill>
                <a:latin typeface="Stag Sans Light"/>
              </a:rPr>
              <a:t>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financiamientos de largo plazo, el plazo máximo  es 84 meses para bienes inmuebles y 36 meses para bienes muebles.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el caso cumpla las condiciones de campaña se deberá ingresar al RVGL de Oficinas (COD: C) Oferta Aprobada. No enviar a Admisión.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las ventas mensuales promedio de la DJ anual incrementa respecto al promedio de las ventas de los 3 últimos PDT en más de un 50% o disminuye en más de un 25% se debe enviar la operación a Admisión.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En caso el cliente formalice con otras ofertas aprobadas en simultáneo deberá ser incluido en la calculadora para su evaluación y dictamen</a:t>
            </a: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Toda deuda de LP deberá contar con garantía hipotecaria </a:t>
            </a:r>
            <a:r>
              <a:rPr lang="es-PE" sz="900" b="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genérica como mínimo al 100% </a:t>
            </a:r>
            <a:r>
              <a:rPr lang="es-PE" sz="900" b="0" dirty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formalizada en primer rango a favor del BBVA</a:t>
            </a:r>
            <a:r>
              <a:rPr lang="es-PE" sz="900" b="0" dirty="0" smtClean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FF0000"/>
                </a:solidFill>
                <a:latin typeface="Stag Sans Light"/>
                <a:sym typeface="Wingdings" pitchFamily="2" charset="2"/>
              </a:rPr>
              <a:t>Se debe cumplir con los procedimientos relacionados a la vinculación de garantías, seguros contra todo riesgo y DPS.</a:t>
            </a:r>
            <a:endParaRPr lang="es-PE" sz="900" b="0" dirty="0">
              <a:solidFill>
                <a:srgbClr val="FF0000"/>
              </a:solidFill>
              <a:latin typeface="Stag Sans Light"/>
            </a:endParaRP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</a:t>
            </a: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las campañas estacionales la herramienta solicitará 3PDTs adicionales.</a:t>
            </a:r>
          </a:p>
          <a:p>
            <a:pPr marL="180975" indent="-180975" algn="just">
              <a:buFont typeface="Wingdings" pitchFamily="2" charset="2"/>
              <a:buChar char="v"/>
            </a:pPr>
            <a:r>
              <a:rPr lang="es-ES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información es no contrastable debido a que se modificó el coeficiente del IR enviar la operación junto con el formulario 625 a Admisión.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900" b="0" dirty="0">
                <a:solidFill>
                  <a:srgbClr val="FF0000"/>
                </a:solidFill>
                <a:latin typeface="Stag Sans Light"/>
                <a:cs typeface="Arial" pitchFamily="34" charset="0"/>
                <a:sym typeface="Wingdings" pitchFamily="2" charset="2"/>
              </a:rPr>
              <a:t>Para clientes y no clientes con RVGL aprobado por Riesgos durante el mes de campaña deberá seguir por el circuito regular.</a:t>
            </a:r>
          </a:p>
          <a:p>
            <a:pPr marL="180975" lvl="2" indent="-180975" algn="just">
              <a:buFont typeface="Wingdings" pitchFamily="2" charset="2"/>
              <a:buChar char="v"/>
            </a:pPr>
            <a:r>
              <a:rPr lang="es-PE" sz="9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Oferta con vigencia hasta el 28 de Febrero del 2017.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90116" y="5982682"/>
            <a:ext cx="2059782" cy="2462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s-PE" sz="10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ESPECÍFICAS:</a:t>
            </a:r>
            <a:endParaRPr lang="es-P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Rectángulo"/>
          <p:cNvSpPr>
            <a:spLocks noChangeArrowheads="1"/>
          </p:cNvSpPr>
          <p:nvPr/>
        </p:nvSpPr>
        <p:spPr bwMode="auto">
          <a:xfrm>
            <a:off x="306140" y="1260351"/>
            <a:ext cx="10081120" cy="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defTabSz="1042436" eaLnBrk="0" hangingPunct="0"/>
            <a:r>
              <a:rPr lang="es-PE" sz="1200" dirty="0">
                <a:solidFill>
                  <a:srgbClr val="003366"/>
                </a:solidFill>
                <a:latin typeface="Stag Sans Light"/>
                <a:cs typeface="Arial" pitchFamily="34" charset="0"/>
              </a:rPr>
              <a:t>CONDICIONES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</a:rPr>
              <a:t>GENERALES: </a:t>
            </a:r>
            <a:r>
              <a:rPr lang="es-PE" sz="1200" dirty="0" smtClean="0">
                <a:solidFill>
                  <a:srgbClr val="003366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será responsable del debido cumplimiento de las condiciones establecidas.</a:t>
            </a:r>
            <a:endParaRPr lang="es-ES" sz="1200" b="0" dirty="0">
              <a:solidFill>
                <a:srgbClr val="003366"/>
              </a:solidFill>
              <a:latin typeface="Stag Sans Light"/>
              <a:cs typeface="Arial" pitchFamily="34" charset="0"/>
            </a:endParaRPr>
          </a:p>
        </p:txBody>
      </p:sp>
      <p:sp>
        <p:nvSpPr>
          <p:cNvPr id="16" name="1 Marcador de texto"/>
          <p:cNvSpPr txBox="1">
            <a:spLocks/>
          </p:cNvSpPr>
          <p:nvPr/>
        </p:nvSpPr>
        <p:spPr bwMode="auto">
          <a:xfrm>
            <a:off x="274200" y="829249"/>
            <a:ext cx="10693400" cy="4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3200" kern="0" dirty="0" smtClean="0">
                <a:solidFill>
                  <a:srgbClr val="00B0F0"/>
                </a:solidFill>
                <a:latin typeface="Stag Sans Light"/>
                <a:ea typeface="+mn-ea"/>
                <a:cs typeface="Arial" charset="0"/>
              </a:rPr>
              <a:t>Condiciones de Campaña Subrogación </a:t>
            </a:r>
            <a:endParaRPr lang="es-ES" sz="3600" i="1" kern="0" dirty="0">
              <a:solidFill>
                <a:srgbClr val="002060"/>
              </a:solidFill>
              <a:latin typeface="Stag Sans Light"/>
              <a:ea typeface="+mn-ea"/>
              <a:cs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6140" y="1648399"/>
            <a:ext cx="10030378" cy="230827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Subrogación de deuda de CP o deuda de LP</a:t>
            </a:r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y plazo será el que tiene por  vencer en el otro banco: Para financiamientos de Largo Plazo siendo el máximo 84 meses. Para financiamientos de corto y tarjetas comerciales el  plazo máximo 12 meses. Para ello solicitar Estados de cuenta o cronograma de deudas.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operación a subrogar está garantizada, el cliente deberá de traer la garantía y esta deberá ser en segundo rango con cobertura mínima del 100%. Para ello deberán de contar con opinión favorable del Gerente Territorial con copia al Jefe de Seguimiento. Indicando Campaña de Subrogación</a:t>
            </a: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,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 nombre del cliente, importe, plazo y deudas a subrogar y dictamen de calculadora  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Plazo para formalizar a primer rango es de 60 días.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ofrecerá la subrogación como un préstamo COMERCIAL NO 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REVOLVENTE.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debe de acreditar la cancelación de la deuda y/o de la tarjeta de crédito y adjuntarlo al expediente a través de transferencia o cheque de gerencia. Documentación que debe quedar en el expediente. 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deber presentar impagos a la fecha, no debe estar en situación Refinanciado, Reprogramado o Prórroga en ninguna entidad.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a subrogar deberá ser mayor o igual a S/. 50,000 y menor o igual a S/. 300,000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6140" y="4384703"/>
            <a:ext cx="10153128" cy="267760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91392" tIns="45696" rIns="91392" bIns="45696">
            <a:spAutoFit/>
          </a:bodyPr>
          <a:lstStyle/>
          <a:p>
            <a:pPr marL="180975" indent="-180975" algn="just"/>
            <a:r>
              <a:rPr lang="es-PE" sz="120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Subrogación de deudas de CP y LP</a:t>
            </a:r>
            <a:r>
              <a:rPr lang="es-PE" sz="120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: </a:t>
            </a:r>
          </a:p>
          <a:p>
            <a:pPr marL="180975" indent="-180975" algn="just"/>
            <a:endParaRPr lang="es-PE" sz="1200" b="0" dirty="0" smtClean="0">
              <a:solidFill>
                <a:srgbClr val="0070C0"/>
              </a:solidFill>
              <a:latin typeface="Stag Sans Light"/>
              <a:cs typeface="Arial" pitchFamily="34" charset="0"/>
              <a:sym typeface="Wingdings" pitchFamily="2" charset="2"/>
            </a:endParaRP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campaña sólo procede si se subroga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ambas deudas de CP y LP.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y plazo será el que tiene por  vencer en el otro banco: Para financiamientos de  Largo Plazo siendo el máximo 84 meses. Para financiamientos de corto y tarjetas comerciales el  plazo máximo 12 meses. Para ello solicitar Estados de cuenta o cronograma de deudas.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operación a subrogar está garantizada, el cliente deberá de traer la garantía y esta deberá ser en segundo rango con cobertura mínima del 100%. Para ello deberán de contar con opinión favorable del Gerente Territorial con copia al Jefe de Seguimiento. Indicando Campaña de Subrogación, nombre del cliente, importe, plazo y deudas a subrogar y dictamen de calculadora   </a:t>
            </a:r>
            <a:r>
              <a:rPr lang="es-PE" sz="1200" b="0" u="sng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Plazo para formalizar a primer rango  es de 60 días.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Se ofrecerá la subrogación como un préstamo COMERCIAL NO REVOLVENTE.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La oficina debe de acreditar la cancelación de las deudas adjuntarlo al expediente a través de transferencia o cheque de gerencia.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No deber presentar impagos a la fecha, no debe estar en situación Refinanciado, Reprogramado o Prórroga en ninguna entidad.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El importe a subrogar deberá ser mayor o igual a S/. 50,000 y menor o igual a S/.300,000.</a:t>
            </a:r>
          </a:p>
          <a:p>
            <a:pPr marL="177800" indent="-177800" algn="just">
              <a:buFont typeface="Wingdings" pitchFamily="2" charset="2"/>
              <a:buChar char="v"/>
            </a:pP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Si la deuda a subrogar es menor a la oferta, como mínimo se subrogará una deuda de S/. 50,000</a:t>
            </a:r>
            <a:r>
              <a:rPr lang="es-PE" sz="1200" b="0" dirty="0" smtClean="0">
                <a:solidFill>
                  <a:srgbClr val="0070C0"/>
                </a:solidFill>
                <a:latin typeface="Stag Sans Light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7938988" y="180231"/>
            <a:ext cx="2427544" cy="576064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344" tIns="45672" rIns="91344" bIns="45672" anchor="ctr"/>
          <a:lstStyle/>
          <a:p>
            <a:pPr algn="ctr" defTabSz="1005941">
              <a:defRPr/>
            </a:pPr>
            <a:r>
              <a:rPr lang="es-PE" sz="1200" dirty="0" smtClean="0">
                <a:solidFill>
                  <a:srgbClr val="FFFFFF"/>
                </a:solidFill>
                <a:latin typeface="Stag Sans Light"/>
              </a:rPr>
              <a:t>OFERTA  PRE APROBADA</a:t>
            </a:r>
          </a:p>
          <a:p>
            <a:pPr algn="ctr" defTabSz="1005941">
              <a:defRPr/>
            </a:pPr>
            <a:r>
              <a:rPr lang="es-PE" sz="1200" dirty="0" smtClean="0">
                <a:solidFill>
                  <a:srgbClr val="FFFFFF"/>
                </a:solidFill>
                <a:latin typeface="Stag Sans Light"/>
              </a:rPr>
              <a:t> CON USO DE CALCULADORA</a:t>
            </a:r>
            <a:endParaRPr lang="es-PE" sz="1200" dirty="0">
              <a:solidFill>
                <a:srgbClr val="FFFFFF"/>
              </a:solidFill>
              <a:latin typeface="Stag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Marcador de texto"/>
          <p:cNvSpPr txBox="1">
            <a:spLocks/>
          </p:cNvSpPr>
          <p:nvPr/>
        </p:nvSpPr>
        <p:spPr bwMode="auto">
          <a:xfrm>
            <a:off x="450156" y="900311"/>
            <a:ext cx="98091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0" rIns="91360" bIns="45680"/>
          <a:lstStyle/>
          <a:p>
            <a:pPr marL="390318" indent="-390318" defTabSz="1042436">
              <a:lnSpc>
                <a:spcPct val="80000"/>
              </a:lnSpc>
              <a:spcBef>
                <a:spcPct val="20000"/>
              </a:spcBef>
              <a:buClr>
                <a:srgbClr val="002E7A"/>
              </a:buClr>
              <a:buSzPct val="120000"/>
              <a:defRPr/>
            </a:pPr>
            <a:r>
              <a:rPr lang="es-PE" sz="4100" kern="0" dirty="0" smtClean="0">
                <a:solidFill>
                  <a:srgbClr val="00B0F0"/>
                </a:solidFill>
                <a:latin typeface="Stag Sans Light"/>
                <a:cs typeface="Arial" charset="0"/>
              </a:rPr>
              <a:t>Campañas Largo Plazo (LP)</a:t>
            </a:r>
            <a:endParaRPr lang="es-ES" sz="4100" kern="0" dirty="0">
              <a:solidFill>
                <a:srgbClr val="00B0F0"/>
              </a:solidFill>
              <a:latin typeface="Stag Sans Light"/>
              <a:cs typeface="Arial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38188" y="4860752"/>
            <a:ext cx="9289032" cy="646986"/>
          </a:xfrm>
          <a:prstGeom prst="round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PE" b="0" dirty="0" smtClean="0">
                <a:solidFill>
                  <a:srgbClr val="336699"/>
                </a:solidFill>
                <a:latin typeface="Stag Sans Light"/>
                <a:sym typeface="Wingdings" pitchFamily="2" charset="2"/>
              </a:rPr>
              <a:t>Se debe cumplir con los procedimientos relacionados a la vinculación de garantías, seguros contra todo riesgo y DPS.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754412" y="2124447"/>
          <a:ext cx="4680521" cy="1656182"/>
        </p:xfrm>
        <a:graphic>
          <a:graphicData uri="http://schemas.openxmlformats.org/drawingml/2006/table">
            <a:tbl>
              <a:tblPr/>
              <a:tblGrid>
                <a:gridCol w="190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CAMPAÑA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POR CALCULADORA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PE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9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Nro. Ofertas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Oferta (S/. MM)</a:t>
                      </a:r>
                      <a:endParaRPr lang="es-PE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9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Leasing inmobiliario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1,204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9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Leasing mobiliario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824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94">
                <a:tc>
                  <a:txBody>
                    <a:bodyPr/>
                    <a:lstStyle/>
                    <a:p>
                      <a:pPr marL="36000" algn="l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Subrogación LP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778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113</a:t>
                      </a:r>
                      <a:endParaRPr lang="es-PE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2,806</a:t>
                      </a:r>
                      <a:endParaRPr lang="es-PE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113</a:t>
                      </a:r>
                      <a:endParaRPr lang="es-PE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gray">
          <a:xfrm>
            <a:off x="685538" y="1116335"/>
            <a:ext cx="898164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572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Campaña 58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5000" b="0" u="none" dirty="0" smtClean="0">
                <a:solidFill>
                  <a:srgbClr val="009EE5"/>
                </a:solidFill>
                <a:latin typeface="Stag Sans Light" pitchFamily="34" charset="0"/>
                <a:cs typeface="Arial" pitchFamily="34" charset="0"/>
              </a:rPr>
              <a:t>Originación Banca Negocios</a:t>
            </a:r>
            <a:endParaRPr lang="es-ES_tradnl" sz="5000" b="0" u="none" dirty="0">
              <a:solidFill>
                <a:srgbClr val="009EE5"/>
              </a:solidFill>
              <a:latin typeface="Stag Sans Light" pitchFamily="34" charset="0"/>
              <a:cs typeface="Arial" pitchFamily="34" charset="0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gray">
          <a:xfrm>
            <a:off x="401051" y="3838395"/>
            <a:ext cx="79393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defTabSz="419100" eaLnBrk="0" hangingPunct="0"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19100" eaLnBrk="0" fontAlgn="base" hangingPunct="0">
              <a:spcBef>
                <a:spcPct val="0"/>
              </a:spcBef>
              <a:spcAft>
                <a:spcPct val="0"/>
              </a:spcAft>
              <a:defRPr sz="1900" b="1" u="sng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600" b="0" u="none" dirty="0" smtClean="0">
                <a:solidFill>
                  <a:srgbClr val="094FA4"/>
                </a:solidFill>
                <a:latin typeface="Stag Sans Light" pitchFamily="34" charset="0"/>
              </a:rPr>
              <a:t>Diciembre 2016</a:t>
            </a:r>
            <a:endParaRPr lang="es-ES_tradnl" sz="1600" b="0" u="none" dirty="0">
              <a:solidFill>
                <a:srgbClr val="094FA4"/>
              </a:solidFill>
              <a:latin typeface="Stag Sans Ligh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148" y="4254967"/>
            <a:ext cx="9865096" cy="2488916"/>
            <a:chOff x="0" y="0"/>
            <a:chExt cx="6736" cy="4302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521252"/>
              <a:endParaRPr lang="es-ES" sz="2700" u="sng" dirty="0">
                <a:solidFill>
                  <a:srgbClr val="094FA4"/>
                </a:solidFill>
              </a:endParaRPr>
            </a:p>
          </p:txBody>
        </p:sp>
      </p:grpSp>
      <p:sp>
        <p:nvSpPr>
          <p:cNvPr id="11" name="2 Marcador de texto"/>
          <p:cNvSpPr>
            <a:spLocks/>
          </p:cNvSpPr>
          <p:nvPr/>
        </p:nvSpPr>
        <p:spPr bwMode="auto">
          <a:xfrm>
            <a:off x="4583801" y="3859399"/>
            <a:ext cx="5679708" cy="3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/>
          <a:lstStyle/>
          <a:p>
            <a:pPr marL="390180" indent="-390180" algn="r" defTabSz="267819">
              <a:spcBef>
                <a:spcPct val="20000"/>
              </a:spcBef>
              <a:tabLst>
                <a:tab pos="3269918" algn="l"/>
                <a:tab pos="3367635" algn="l"/>
              </a:tabLst>
            </a:pPr>
            <a:r>
              <a:rPr lang="es-ES" b="0" i="1" dirty="0" smtClean="0">
                <a:solidFill>
                  <a:srgbClr val="094FA4"/>
                </a:solidFill>
                <a:latin typeface="Stag Sans Book" pitchFamily="34" charset="0"/>
              </a:rPr>
              <a:t>Originación y Políticas Banca Negocios</a:t>
            </a:r>
            <a:endParaRPr lang="es-ES" b="0" i="1" dirty="0">
              <a:solidFill>
                <a:srgbClr val="094FA4"/>
              </a:solidFill>
              <a:latin typeface="Stag Sans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OWERPOINT GRM (FINAL)">
  <a:themeElements>
    <a:clrScheme name="Portad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rtad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Porta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ada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8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0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umario">
  <a:themeElements>
    <a:clrScheme name="Sumari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mario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Su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ari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mario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8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9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0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idos">
  <a:themeElements>
    <a:clrScheme name="Contenidos 13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71A8BD"/>
      </a:accent1>
      <a:accent2>
        <a:srgbClr val="003EA2"/>
      </a:accent2>
      <a:accent3>
        <a:srgbClr val="FFFFFF"/>
      </a:accent3>
      <a:accent4>
        <a:srgbClr val="2A2A2A"/>
      </a:accent4>
      <a:accent5>
        <a:srgbClr val="BBD1DB"/>
      </a:accent5>
      <a:accent6>
        <a:srgbClr val="003792"/>
      </a:accent6>
      <a:hlink>
        <a:srgbClr val="008BA8"/>
      </a:hlink>
      <a:folHlink>
        <a:srgbClr val="545B70"/>
      </a:folHlink>
    </a:clrScheme>
    <a:fontScheme name="Contenido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92" tIns="45696" rIns="91392" bIns="45696" numCol="1" anchor="ctr" anchorCtr="0" compatLnSpc="1">
        <a:prstTxWarp prst="textNoShape">
          <a:avLst/>
        </a:prstTxWarp>
      </a:bodyPr>
      <a:lstStyle>
        <a:defPPr marL="0" marR="0" indent="0" algn="ctr" defTabSz="10064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Contenid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nid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nidos 13">
        <a:dk1>
          <a:srgbClr val="333333"/>
        </a:dk1>
        <a:lt1>
          <a:srgbClr val="FFFFFF"/>
        </a:lt1>
        <a:dk2>
          <a:srgbClr val="333333"/>
        </a:dk2>
        <a:lt2>
          <a:srgbClr val="808080"/>
        </a:lt2>
        <a:accent1>
          <a:srgbClr val="71A8BD"/>
        </a:accent1>
        <a:accent2>
          <a:srgbClr val="003EA2"/>
        </a:accent2>
        <a:accent3>
          <a:srgbClr val="FFFFFF"/>
        </a:accent3>
        <a:accent4>
          <a:srgbClr val="2A2A2A"/>
        </a:accent4>
        <a:accent5>
          <a:srgbClr val="BBD1DB"/>
        </a:accent5>
        <a:accent6>
          <a:srgbClr val="003792"/>
        </a:accent6>
        <a:hlink>
          <a:srgbClr val="008BA8"/>
        </a:hlink>
        <a:folHlink>
          <a:srgbClr val="545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ASES APROBADAS ORIGINACION PYMES">
  <a:themeElements>
    <a:clrScheme name="Tema de Office 3">
      <a:dk1>
        <a:srgbClr val="094FA4"/>
      </a:dk1>
      <a:lt1>
        <a:srgbClr val="FFFFFF"/>
      </a:lt1>
      <a:dk2>
        <a:srgbClr val="88D1F2"/>
      </a:dk2>
      <a:lt2>
        <a:srgbClr val="FDBD2C"/>
      </a:lt2>
      <a:accent1>
        <a:srgbClr val="009EE5"/>
      </a:accent1>
      <a:accent2>
        <a:srgbClr val="F6891E"/>
      </a:accent2>
      <a:accent3>
        <a:srgbClr val="FFFFFF"/>
      </a:accent3>
      <a:accent4>
        <a:srgbClr val="06428B"/>
      </a:accent4>
      <a:accent5>
        <a:srgbClr val="AACCF0"/>
      </a:accent5>
      <a:accent6>
        <a:srgbClr val="DF7C1A"/>
      </a:accent6>
      <a:hlink>
        <a:srgbClr val="86C82D"/>
      </a:hlink>
      <a:folHlink>
        <a:srgbClr val="3EB6B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Tema de Office 1">
        <a:dk1>
          <a:srgbClr val="000000"/>
        </a:dk1>
        <a:lt1>
          <a:srgbClr val="094FA4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B2C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1">
        <a:dk1>
          <a:srgbClr val="000000"/>
        </a:dk1>
        <a:lt1>
          <a:srgbClr val="094FA4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B2C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3EB6BB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0065C1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Tema de Office">
  <a:themeElements>
    <a:clrScheme name="BBVA COLORES">
      <a:dk1>
        <a:srgbClr val="FFFFFF"/>
      </a:dk1>
      <a:lt1>
        <a:srgbClr val="FFFFFF"/>
      </a:lt1>
      <a:dk2>
        <a:srgbClr val="094FA4"/>
      </a:dk2>
      <a:lt2>
        <a:srgbClr val="009EE5"/>
      </a:lt2>
      <a:accent1>
        <a:srgbClr val="89D1F3"/>
      </a:accent1>
      <a:accent2>
        <a:srgbClr val="006EC1"/>
      </a:accent2>
      <a:accent3>
        <a:srgbClr val="86C82D"/>
      </a:accent3>
      <a:accent4>
        <a:srgbClr val="FDBD2C"/>
      </a:accent4>
      <a:accent5>
        <a:srgbClr val="F6891E"/>
      </a:accent5>
      <a:accent6>
        <a:srgbClr val="C8175E"/>
      </a:accent6>
      <a:hlink>
        <a:srgbClr val="3EB6BB"/>
      </a:hlink>
      <a:folHlink>
        <a:srgbClr val="B7C2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6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73529</TotalTime>
  <Words>2151</Words>
  <Application>Microsoft Office PowerPoint</Application>
  <PresentationFormat>Personalizado</PresentationFormat>
  <Paragraphs>202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23</vt:i4>
      </vt:variant>
      <vt:variant>
        <vt:lpstr>Títulos de diapositiva</vt:lpstr>
      </vt:variant>
      <vt:variant>
        <vt:i4>7</vt:i4>
      </vt:variant>
    </vt:vector>
  </HeadingPairs>
  <TitlesOfParts>
    <vt:vector size="36" baseType="lpstr">
      <vt:lpstr>ＭＳ Ｐゴシック</vt:lpstr>
      <vt:lpstr>Arial</vt:lpstr>
      <vt:lpstr>Calibri</vt:lpstr>
      <vt:lpstr>Stag Sans Book</vt:lpstr>
      <vt:lpstr>Stag Sans Light</vt:lpstr>
      <vt:lpstr>Wingdings</vt:lpstr>
      <vt:lpstr>Plantilla POWERPOINT GRM (FINAL)</vt:lpstr>
      <vt:lpstr>Sumario</vt:lpstr>
      <vt:lpstr>Contenidos</vt:lpstr>
      <vt:lpstr>BASES APROBADAS ORIGINACION PYMES</vt:lpstr>
      <vt:lpstr>1_Tema de Office</vt:lpstr>
      <vt:lpstr>2_Tema de Office</vt:lpstr>
      <vt:lpstr>3_Tema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14_Tema de Office</vt:lpstr>
      <vt:lpstr>15_Tema de Office</vt:lpstr>
      <vt:lpstr>16_Tema de Office</vt:lpstr>
      <vt:lpstr>17_Tema de Office</vt:lpstr>
      <vt:lpstr>18_Tema de Office</vt:lpstr>
      <vt:lpstr>19_Tema de Office</vt:lpstr>
      <vt:lpstr>20_Tema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BBVA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uz45274</dc:creator>
  <cp:lastModifiedBy>ALEIDA INOZET VALLE RIVADENEYRA</cp:lastModifiedBy>
  <cp:revision>2978</cp:revision>
  <dcterms:created xsi:type="dcterms:W3CDTF">2010-04-15T10:55:34Z</dcterms:created>
  <dcterms:modified xsi:type="dcterms:W3CDTF">2017-01-03T22:07:24Z</dcterms:modified>
</cp:coreProperties>
</file>