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Masters/slideMaster19.xml" ContentType="application/vnd.openxmlformats-officedocument.presentationml.slideMaster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1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theme/theme20.xml" ContentType="application/vnd.openxmlformats-officedocument.theme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theme/theme23.xml" ContentType="application/vnd.openxmlformats-officedocument.them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8.xml" ContentType="application/vnd.openxmlformats-officedocument.presentationml.slideMaster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2" r:id="rId2"/>
    <p:sldMasterId id="2147483683" r:id="rId3"/>
    <p:sldMasterId id="2147483718" r:id="rId4"/>
    <p:sldMasterId id="2147483721" r:id="rId5"/>
    <p:sldMasterId id="2147483723" r:id="rId6"/>
    <p:sldMasterId id="2147483726" r:id="rId7"/>
    <p:sldMasterId id="2147483728" r:id="rId8"/>
    <p:sldMasterId id="2147483731" r:id="rId9"/>
    <p:sldMasterId id="2147483734" r:id="rId10"/>
    <p:sldMasterId id="2147483736" r:id="rId11"/>
    <p:sldMasterId id="2147484068" r:id="rId12"/>
    <p:sldMasterId id="2147484071" r:id="rId13"/>
    <p:sldMasterId id="2147484074" r:id="rId14"/>
    <p:sldMasterId id="2147484077" r:id="rId15"/>
    <p:sldMasterId id="2147484080" r:id="rId16"/>
    <p:sldMasterId id="2147484083" r:id="rId17"/>
    <p:sldMasterId id="2147484086" r:id="rId18"/>
    <p:sldMasterId id="2147484090" r:id="rId19"/>
    <p:sldMasterId id="2147484094" r:id="rId20"/>
    <p:sldMasterId id="2147484097" r:id="rId21"/>
    <p:sldMasterId id="2147484101" r:id="rId22"/>
    <p:sldMasterId id="2147484104" r:id="rId23"/>
  </p:sldMasterIdLst>
  <p:notesMasterIdLst>
    <p:notesMasterId r:id="rId35"/>
  </p:notesMasterIdLst>
  <p:handoutMasterIdLst>
    <p:handoutMasterId r:id="rId36"/>
  </p:handoutMasterIdLst>
  <p:sldIdLst>
    <p:sldId id="1540" r:id="rId24"/>
    <p:sldId id="1627" r:id="rId25"/>
    <p:sldId id="1619" r:id="rId26"/>
    <p:sldId id="1617" r:id="rId27"/>
    <p:sldId id="1633" r:id="rId28"/>
    <p:sldId id="1628" r:id="rId29"/>
    <p:sldId id="1630" r:id="rId30"/>
    <p:sldId id="1625" r:id="rId31"/>
    <p:sldId id="1626" r:id="rId32"/>
    <p:sldId id="1629" r:id="rId33"/>
    <p:sldId id="1634" r:id="rId34"/>
  </p:sldIdLst>
  <p:sldSz cx="10693400" cy="7561263"/>
  <p:notesSz cx="666908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456960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913915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370874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1827831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4791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1749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198706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5664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000000"/>
    <a:srgbClr val="D0E4FC"/>
    <a:srgbClr val="B5E5F9"/>
    <a:srgbClr val="003366"/>
    <a:srgbClr val="660033"/>
    <a:srgbClr val="336699"/>
    <a:srgbClr val="60A3BD"/>
    <a:srgbClr val="DDDDDD"/>
    <a:srgbClr val="84848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0" autoAdjust="0"/>
    <p:restoredTop sz="83292" autoAdjust="0"/>
  </p:normalViewPr>
  <p:slideViewPr>
    <p:cSldViewPr>
      <p:cViewPr>
        <p:scale>
          <a:sx n="90" d="100"/>
          <a:sy n="90" d="100"/>
        </p:scale>
        <p:origin x="-426" y="-22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048"/>
          </a:xfrm>
          <a:prstGeom prst="rect">
            <a:avLst/>
          </a:prstGeom>
        </p:spPr>
        <p:txBody>
          <a:bodyPr vert="horz" wrap="square" lIns="90381" tIns="45190" rIns="90381" bIns="4519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048"/>
          </a:xfrm>
          <a:prstGeom prst="rect">
            <a:avLst/>
          </a:prstGeom>
        </p:spPr>
        <p:txBody>
          <a:bodyPr vert="horz" wrap="square" lIns="90381" tIns="45190" rIns="90381" bIns="451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50330A94-1F10-4957-B209-32D7616C6E64}" type="datetime1">
              <a:rPr lang="en-US"/>
              <a:pPr>
                <a:defRPr/>
              </a:pPr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78"/>
            <a:ext cx="2889938" cy="495047"/>
          </a:xfrm>
          <a:prstGeom prst="rect">
            <a:avLst/>
          </a:prstGeom>
        </p:spPr>
        <p:txBody>
          <a:bodyPr vert="horz" wrap="square" lIns="90381" tIns="45190" rIns="90381" bIns="4519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9878"/>
            <a:ext cx="2889938" cy="495047"/>
          </a:xfrm>
          <a:prstGeom prst="rect">
            <a:avLst/>
          </a:prstGeom>
        </p:spPr>
        <p:txBody>
          <a:bodyPr vert="horz" wrap="square" lIns="90381" tIns="45190" rIns="90381" bIns="451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6A02AFDD-AF54-407A-9365-169F87841E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>
            <a:lvl1pPr algn="l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6" y="1"/>
            <a:ext cx="2889938" cy="4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>
            <a:lvl1pPr algn="r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6125"/>
            <a:ext cx="52625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4084"/>
            <a:ext cx="5335270" cy="446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b" anchorCtr="0" compatLnSpc="1">
            <a:prstTxWarp prst="textNoShape">
              <a:avLst/>
            </a:prstTxWarp>
          </a:bodyPr>
          <a:lstStyle>
            <a:lvl1pPr algn="l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b" anchorCtr="0" compatLnSpc="1">
            <a:prstTxWarp prst="textNoShape">
              <a:avLst/>
            </a:prstTxWarp>
          </a:bodyPr>
          <a:lstStyle>
            <a:lvl1pPr algn="r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44D1F194-CF2E-4CF3-9639-CE00FA4DD7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696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2pPr>
    <a:lvl3pPr marL="91391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3pPr>
    <a:lvl4pPr marL="137087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4pPr>
    <a:lvl5pPr marL="182783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5pPr>
    <a:lvl6pPr marL="2284791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749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706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664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01675" y="744538"/>
            <a:ext cx="5265738" cy="3724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136B3-32F1-482C-A3E8-816B2C57288F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65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4538"/>
            <a:ext cx="5262562" cy="37226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01675" y="744538"/>
            <a:ext cx="5265738" cy="3724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136B3-32F1-482C-A3E8-816B2C57288F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3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4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7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68" tIns="46284" rIns="92568" bIns="46284" anchor="b"/>
          <a:lstStyle/>
          <a:p>
            <a:pPr algn="r" defTabSz="926223"/>
            <a:fld id="{B4B58271-3F5A-444E-981E-9684A1855B0B}" type="slidenum">
              <a:rPr lang="es-ES" sz="1200" b="0">
                <a:solidFill>
                  <a:prstClr val="black"/>
                </a:solidFill>
              </a:rPr>
              <a:pPr algn="r" defTabSz="926223"/>
              <a:t>5</a:t>
            </a:fld>
            <a:endParaRPr lang="es-ES" sz="12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7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8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9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1763713"/>
            <a:ext cx="9623425" cy="4991100"/>
          </a:xfrm>
          <a:prstGeom prst="rect">
            <a:avLst/>
          </a:prstGeom>
        </p:spPr>
        <p:txBody>
          <a:bodyPr vert="eaVert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303216"/>
            <a:ext cx="2405063" cy="6451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303216"/>
            <a:ext cx="7065962" cy="6451600"/>
          </a:xfrm>
          <a:prstGeom prst="rect">
            <a:avLst/>
          </a:prstGeom>
        </p:spPr>
        <p:txBody>
          <a:bodyPr vert="eaVert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91" y="1763713"/>
            <a:ext cx="4735512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3216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91" y="1763713"/>
            <a:ext cx="9623425" cy="4991100"/>
          </a:xfrm>
          <a:prstGeom prst="rect">
            <a:avLst/>
          </a:prstGeom>
        </p:spPr>
        <p:txBody>
          <a:bodyPr vert="horz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755653"/>
            <a:ext cx="2405063" cy="5999163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755653"/>
            <a:ext cx="7065962" cy="5999163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91" y="1619250"/>
            <a:ext cx="4735512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1" y="1619250"/>
            <a:ext cx="4735513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3216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0178" y="611188"/>
            <a:ext cx="2408238" cy="599916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288" y="611188"/>
            <a:ext cx="7075487" cy="5999162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611188"/>
            <a:ext cx="9623425" cy="9525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2291" y="1619250"/>
            <a:ext cx="9623425" cy="49911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91" y="1763713"/>
            <a:ext cx="4735512" cy="4991100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246250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2462505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24625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4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3.emf"/><Relationship Id="rId4" Type="http://schemas.openxmlformats.org/officeDocument/2006/relationships/image" Target="../media/image14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597025"/>
            <a:ext cx="10693400" cy="562768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104214" tIns="52107" rIns="104214" bIns="52107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303216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14" tIns="52107" rIns="104214" bIns="52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pic>
        <p:nvPicPr>
          <p:cNvPr id="1028" name="Picture 10" descr="BBVA, GRM-PortadaPPT Prismatico2.jpg"/>
          <p:cNvPicPr>
            <a:picLocks noChangeAspect="1"/>
          </p:cNvPicPr>
          <p:nvPr/>
        </p:nvPicPr>
        <p:blipFill>
          <a:blip r:embed="rId13"/>
          <a:srcRect l="1875" r="23128"/>
          <a:stretch>
            <a:fillRect/>
          </a:stretch>
        </p:blipFill>
        <p:spPr bwMode="auto">
          <a:xfrm>
            <a:off x="0" y="0"/>
            <a:ext cx="10693400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534988" y="3108325"/>
            <a:ext cx="10158412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2107" rIns="104214" bIns="52107"/>
          <a:lstStyle/>
          <a:p>
            <a:pPr algn="ctr" defTabSz="1042436">
              <a:defRPr/>
            </a:pPr>
            <a:endParaRPr lang="en-US" sz="5000" b="0" dirty="0">
              <a:solidFill>
                <a:schemeClr val="tx2"/>
              </a:solidFill>
              <a:latin typeface="Arial" charset="0"/>
              <a:ea typeface="ＭＳ Ｐゴシック" pitchFamily="-108" charset="-128"/>
            </a:endParaRPr>
          </a:p>
        </p:txBody>
      </p:sp>
      <p:pic>
        <p:nvPicPr>
          <p:cNvPr id="1030" name="Picture 5" descr="BBVA_logoAzul.wmf                                              0005002FMacintosh HD                   87E6BC7C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9912" y="1444625"/>
            <a:ext cx="19796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56550" y="1444625"/>
            <a:ext cx="247015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 noGrp="1"/>
          </p:cNvSpPr>
          <p:nvPr/>
        </p:nvSpPr>
        <p:spPr>
          <a:xfrm>
            <a:off x="144467" y="7224717"/>
            <a:ext cx="1069975" cy="4460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>
          <a:xfrm>
            <a:off x="144467" y="7283450"/>
            <a:ext cx="1069975" cy="4460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12" name="Footer Placeholder 3"/>
          <p:cNvSpPr txBox="1">
            <a:spLocks noGrp="1"/>
          </p:cNvSpPr>
          <p:nvPr/>
        </p:nvSpPr>
        <p:spPr>
          <a:xfrm>
            <a:off x="144467" y="7224717"/>
            <a:ext cx="1069975" cy="4460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6960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3915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0874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7831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90318" indent="-390318" algn="l" defTabSz="1042436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275" indent="-325266" algn="l" defTabSz="1042436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30264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824659" indent="-260212" algn="l" defTabSz="1042436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343496" indent="-258626" algn="l" defTabSz="1042436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800456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57413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4370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1330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009EE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41" tIns="52071" rIns="104141" bIns="520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7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401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101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2803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191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3852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4552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5255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5954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4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803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5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4204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904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6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89D1F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23" tIns="52062" rIns="104123" bIns="520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609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217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1826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2436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191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3346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3955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4566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5173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609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217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182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43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042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3653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260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486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 cstate="print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 defTabSz="1042688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 defTabSz="1042688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Imagen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75" y="271463"/>
            <a:ext cx="92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3"/>
            <a:ext cx="10693400" cy="1022350"/>
          </a:xfrm>
          <a:prstGeom prst="rect">
            <a:avLst/>
          </a:prstGeom>
          <a:solidFill>
            <a:srgbClr val="CFE0EA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96" tIns="52098" rIns="104196" bIns="52098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755650"/>
            <a:ext cx="10693400" cy="646906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lIns="104196" tIns="52098" rIns="104196" bIns="52098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05477" name="Slide Number Placeholder 3"/>
          <p:cNvSpPr txBox="1">
            <a:spLocks noGrp="1"/>
          </p:cNvSpPr>
          <p:nvPr/>
        </p:nvSpPr>
        <p:spPr bwMode="auto">
          <a:xfrm>
            <a:off x="9891716" y="7323141"/>
            <a:ext cx="7127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522011">
              <a:defRPr/>
            </a:pPr>
            <a:fld id="{39230908-B572-450B-BD2F-76CAA5DB1487}" type="slidenum">
              <a:rPr lang="es-ES" sz="900" b="0">
                <a:solidFill>
                  <a:srgbClr val="898989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algn="r" defTabSz="522011">
                <a:defRPr/>
              </a:pPr>
              <a:t>‹Nº›</a:t>
            </a:fld>
            <a:endParaRPr lang="es-ES" sz="900" b="0" dirty="0">
              <a:solidFill>
                <a:srgbClr val="898989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2053" name="Picture 3" descr="Untitled-3.wmf                                                 004145C7Macintosh HD                   BE12278A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2427" y="219077"/>
            <a:ext cx="1106489" cy="3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/>
        </p:nvSpPr>
        <p:spPr>
          <a:xfrm>
            <a:off x="144467" y="7283450"/>
            <a:ext cx="1069975" cy="4460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4741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41" y="7202488"/>
            <a:ext cx="33877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u="sng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91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205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755653"/>
            <a:ext cx="962342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pic>
        <p:nvPicPr>
          <p:cNvPr id="2058" name="Picture 15" descr="logoriesgos"/>
          <p:cNvPicPr>
            <a:picLocks noChangeAspect="1" noChangeArrowheads="1"/>
          </p:cNvPicPr>
          <p:nvPr/>
        </p:nvPicPr>
        <p:blipFill>
          <a:blip r:embed="rId14"/>
          <a:srcRect b="17876"/>
          <a:stretch>
            <a:fillRect/>
          </a:stretch>
        </p:blipFill>
        <p:spPr bwMode="auto">
          <a:xfrm>
            <a:off x="8947154" y="180978"/>
            <a:ext cx="1439863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 noGrp="1"/>
          </p:cNvSpPr>
          <p:nvPr/>
        </p:nvSpPr>
        <p:spPr bwMode="auto">
          <a:xfrm>
            <a:off x="234950" y="7334254"/>
            <a:ext cx="41036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522011">
              <a:defRPr/>
            </a:pPr>
            <a:r>
              <a:rPr lang="es-PE" sz="900" b="0" dirty="0" err="1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Originación</a:t>
            </a:r>
            <a:r>
              <a:rPr lang="es-PE" sz="900" b="0" dirty="0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 y Herramientas PYMES</a:t>
            </a:r>
            <a:endParaRPr lang="es-ES" sz="900" b="0" dirty="0">
              <a:solidFill>
                <a:schemeClr val="bg2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+mj-lt"/>
          <a:ea typeface="+mj-ea"/>
          <a:cs typeface="+mj-cs"/>
        </a:defRPr>
      </a:lvl1pPr>
      <a:lvl2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6960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3915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0874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7831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704477" indent="-704477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AutoNum type="arabicPeriod"/>
        <a:defRPr sz="3700">
          <a:solidFill>
            <a:srgbClr val="00267F"/>
          </a:solidFill>
          <a:latin typeface="+mn-lt"/>
          <a:ea typeface="+mn-ea"/>
          <a:cs typeface="+mn-cs"/>
        </a:defRPr>
      </a:lvl1pPr>
      <a:lvl2pPr marL="1131289" indent="-60927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90000"/>
        <a:buFont typeface="Arial" pitchFamily="34" charset="0"/>
        <a:buChar char="–"/>
        <a:defRPr sz="3200">
          <a:solidFill>
            <a:srgbClr val="00267F"/>
          </a:solidFill>
          <a:latin typeface="+mn-lt"/>
          <a:ea typeface="+mn-ea"/>
          <a:cs typeface="ＭＳ Ｐゴシック"/>
        </a:defRPr>
      </a:lvl2pPr>
      <a:lvl3pPr marL="1556515" indent="-514077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2700">
          <a:solidFill>
            <a:srgbClr val="00267F"/>
          </a:solidFill>
          <a:latin typeface="+mn-lt"/>
          <a:ea typeface="+mn-ea"/>
          <a:cs typeface="ＭＳ Ｐゴシック"/>
        </a:defRPr>
      </a:lvl3pPr>
      <a:lvl4pPr marL="200236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–"/>
        <a:defRPr sz="2300">
          <a:solidFill>
            <a:srgbClr val="00267F"/>
          </a:solidFill>
          <a:latin typeface="+mn-lt"/>
          <a:ea typeface="+mn-ea"/>
          <a:cs typeface="ＭＳ Ｐゴシック"/>
        </a:defRPr>
      </a:lvl4pPr>
      <a:lvl5pPr marL="2522789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  <a:cs typeface="ＭＳ Ｐゴシック"/>
        </a:defRPr>
      </a:lvl5pPr>
      <a:lvl6pPr marL="2979747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6pPr>
      <a:lvl7pPr marL="343670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7pPr>
      <a:lvl8pPr marL="389366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8pPr>
      <a:lvl9pPr marL="4350622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107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7208838"/>
            <a:ext cx="10693400" cy="352425"/>
          </a:xfrm>
          <a:prstGeom prst="rect">
            <a:avLst/>
          </a:prstGeom>
          <a:solidFill>
            <a:srgbClr val="D9D9D9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78" tIns="52089" rIns="104178" bIns="52089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10693400" cy="755650"/>
          </a:xfrm>
          <a:prstGeom prst="rect">
            <a:avLst/>
          </a:prstGeom>
          <a:solidFill>
            <a:srgbClr val="CFE0EA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78" tIns="52089" rIns="104178" bIns="52089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pic>
        <p:nvPicPr>
          <p:cNvPr id="3076" name="Picture 3" descr="Untitled-3.wmf                                                 004145C7Macintosh HD                   BE12278A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2427" y="219077"/>
            <a:ext cx="1106489" cy="3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3"/>
          <p:cNvSpPr txBox="1">
            <a:spLocks noGrp="1"/>
          </p:cNvSpPr>
          <p:nvPr/>
        </p:nvSpPr>
        <p:spPr bwMode="auto">
          <a:xfrm>
            <a:off x="9891716" y="7323141"/>
            <a:ext cx="7127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522011">
              <a:defRPr/>
            </a:pPr>
            <a:fld id="{D38475D2-1757-4422-9D3D-CEBB60F112CC}" type="slidenum">
              <a:rPr lang="es-ES" sz="900" b="0">
                <a:solidFill>
                  <a:srgbClr val="898989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algn="r" defTabSz="522011">
                <a:defRPr/>
              </a:pPr>
              <a:t>‹Nº›</a:t>
            </a:fld>
            <a:endParaRPr lang="es-ES" sz="900" b="0" dirty="0">
              <a:solidFill>
                <a:srgbClr val="898989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611188"/>
            <a:ext cx="96234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307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91" y="1619250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5" name="Slide Number Placeholder 3"/>
          <p:cNvSpPr txBox="1">
            <a:spLocks noGrp="1"/>
          </p:cNvSpPr>
          <p:nvPr/>
        </p:nvSpPr>
        <p:spPr bwMode="auto">
          <a:xfrm>
            <a:off x="234950" y="7334254"/>
            <a:ext cx="41036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522011">
              <a:defRPr/>
            </a:pPr>
            <a:r>
              <a:rPr lang="es-PE" sz="900" b="0" dirty="0" err="1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Originación</a:t>
            </a:r>
            <a:r>
              <a:rPr lang="es-PE" sz="900" b="0" dirty="0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 y Herramientas PYMES</a:t>
            </a:r>
            <a:endParaRPr lang="es-ES" sz="900" b="0" dirty="0">
              <a:solidFill>
                <a:schemeClr val="bg2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3081" name="Picture 14" descr="logoriesgos"/>
          <p:cNvPicPr>
            <a:picLocks noChangeAspect="1" noChangeArrowheads="1"/>
          </p:cNvPicPr>
          <p:nvPr/>
        </p:nvPicPr>
        <p:blipFill>
          <a:blip r:embed="rId15"/>
          <a:srcRect b="17876"/>
          <a:stretch>
            <a:fillRect/>
          </a:stretch>
        </p:blipFill>
        <p:spPr bwMode="auto">
          <a:xfrm>
            <a:off x="8947154" y="180978"/>
            <a:ext cx="1439863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txStyles>
    <p:titleStyle>
      <a:lvl1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+mj-lt"/>
          <a:ea typeface="+mj-ea"/>
          <a:cs typeface="+mj-cs"/>
        </a:defRPr>
      </a:lvl1pPr>
      <a:lvl2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2pPr>
      <a:lvl3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3pPr>
      <a:lvl4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4pPr>
      <a:lvl5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5pPr>
      <a:lvl6pPr marL="456960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6pPr>
      <a:lvl7pPr marL="913915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7pPr>
      <a:lvl8pPr marL="1370874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8pPr>
      <a:lvl9pPr marL="1827831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9pPr>
    </p:titleStyle>
    <p:bodyStyle>
      <a:lvl1pPr marL="390318" indent="-390318" algn="l" defTabSz="1042436" rtl="0" eaLnBrk="0" fontAlgn="base" hangingPunct="0">
        <a:spcBef>
          <a:spcPct val="20000"/>
        </a:spcBef>
        <a:spcAft>
          <a:spcPct val="0"/>
        </a:spcAft>
        <a:buClr>
          <a:srgbClr val="002E7A"/>
        </a:buClr>
        <a:buSzPct val="120000"/>
        <a:buFont typeface="Wingdings" pitchFamily="2" charset="2"/>
        <a:buChar char="§"/>
        <a:defRPr sz="1600">
          <a:solidFill>
            <a:srgbClr val="848484"/>
          </a:solidFill>
          <a:latin typeface="+mn-lt"/>
          <a:ea typeface="+mn-ea"/>
          <a:cs typeface="+mn-cs"/>
        </a:defRPr>
      </a:lvl1pPr>
      <a:lvl2pPr marL="847275" indent="-325266" algn="l" defTabSz="1042436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848484"/>
          </a:solidFill>
          <a:latin typeface="+mn-lt"/>
          <a:ea typeface="+mn-ea"/>
          <a:cs typeface="ＭＳ Ｐゴシック"/>
        </a:defRPr>
      </a:lvl2pPr>
      <a:lvl3pPr marL="130264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3pPr>
      <a:lvl4pPr marL="182465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4pPr>
      <a:lvl5pPr marL="2343496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5pPr>
      <a:lvl6pPr marL="2800456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6pPr>
      <a:lvl7pPr marL="3257413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7pPr>
      <a:lvl8pPr marL="3714370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8pPr>
      <a:lvl9pPr marL="4171330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11" descr="PowerPoint_Development_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</p:sldLayoutIdLst>
  <p:hf sldNum="0"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252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504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756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5008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5083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6886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137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9390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0642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52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04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756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008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259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512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764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015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12" descr="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16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32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48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4641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5083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6381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7539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8700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9861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1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799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6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21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79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12" descr="5.jpg"/>
          <p:cNvPicPr>
            <a:picLocks noChangeAspect="1"/>
          </p:cNvPicPr>
          <p:nvPr/>
        </p:nvPicPr>
        <p:blipFill>
          <a:blip r:embed="rId4"/>
          <a:srcRect r="86555"/>
          <a:stretch>
            <a:fillRect/>
          </a:stretch>
        </p:blipFill>
        <p:spPr bwMode="auto">
          <a:xfrm>
            <a:off x="0" y="0"/>
            <a:ext cx="1436688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Imagen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6550" y="271463"/>
            <a:ext cx="92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068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136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204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4273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5875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941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8011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9079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068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136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204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273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339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408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477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8543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12" descr="6.jpg"/>
          <p:cNvPicPr>
            <a:picLocks noChangeAspect="1"/>
          </p:cNvPicPr>
          <p:nvPr/>
        </p:nvPicPr>
        <p:blipFill>
          <a:blip r:embed="rId3"/>
          <a:srcRect b="87704"/>
          <a:stretch>
            <a:fillRect/>
          </a:stretch>
        </p:blipFill>
        <p:spPr bwMode="auto">
          <a:xfrm>
            <a:off x="0" y="0"/>
            <a:ext cx="106934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BBVA_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3" y="269878"/>
            <a:ext cx="9001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976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952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928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905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5369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344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7322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8298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976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952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928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905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880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857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834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808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1" r:id="rId2"/>
    <p:sldLayoutId id="2147484067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006EC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60" tIns="52080" rIns="104160" bIns="520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792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585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376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170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357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149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5944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6735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92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585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376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7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96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4755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5547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6337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gray">
          <a:xfrm>
            <a:off x="685538" y="1116335"/>
            <a:ext cx="898164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Campaña 57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Originación Banca Negocios</a:t>
            </a:r>
            <a:endParaRPr lang="es-ES_tradnl" sz="5000" b="0" u="none" dirty="0">
              <a:solidFill>
                <a:srgbClr val="009EE5"/>
              </a:solidFill>
              <a:latin typeface="Stag Sans Light" pitchFamily="34" charset="0"/>
              <a:cs typeface="Arial" pitchFamily="34" charset="0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gray">
          <a:xfrm>
            <a:off x="401051" y="3838395"/>
            <a:ext cx="7939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Noviembre  </a:t>
            </a: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2016</a:t>
            </a:r>
            <a:endParaRPr lang="es-ES_tradnl" sz="1600" b="0" u="none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148" y="4254967"/>
            <a:ext cx="9865096" cy="2488916"/>
            <a:chOff x="0" y="0"/>
            <a:chExt cx="6736" cy="4302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</p:grpSp>
      <p:sp>
        <p:nvSpPr>
          <p:cNvPr id="11" name="2 Marcador de texto"/>
          <p:cNvSpPr>
            <a:spLocks/>
          </p:cNvSpPr>
          <p:nvPr/>
        </p:nvSpPr>
        <p:spPr bwMode="auto">
          <a:xfrm>
            <a:off x="4583801" y="3780631"/>
            <a:ext cx="5679708" cy="3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/>
          <a:lstStyle/>
          <a:p>
            <a:pPr marL="390180" indent="-390180" algn="r" defTabSz="267819">
              <a:spcBef>
                <a:spcPct val="20000"/>
              </a:spcBef>
              <a:tabLst>
                <a:tab pos="3269918" algn="l"/>
                <a:tab pos="3367635" algn="l"/>
              </a:tabLst>
            </a:pPr>
            <a:r>
              <a:rPr lang="es-ES" b="0" i="1" dirty="0" smtClean="0">
                <a:solidFill>
                  <a:srgbClr val="094FA4"/>
                </a:solidFill>
                <a:latin typeface="Stag Sans Book" pitchFamily="34" charset="0"/>
              </a:rPr>
              <a:t>Originación y Políticas Banca Negocios</a:t>
            </a:r>
            <a:endParaRPr lang="es-ES" b="0" i="1" dirty="0">
              <a:solidFill>
                <a:srgbClr val="094FA4"/>
              </a:solidFill>
              <a:latin typeface="Stag Sans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 txBox="1">
            <a:spLocks/>
          </p:cNvSpPr>
          <p:nvPr/>
        </p:nvSpPr>
        <p:spPr bwMode="auto">
          <a:xfrm>
            <a:off x="378148" y="973261"/>
            <a:ext cx="98091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40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Base de Referidos</a:t>
            </a:r>
          </a:p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000" i="1" kern="0" dirty="0" smtClean="0">
                <a:solidFill>
                  <a:srgbClr val="094FA4"/>
                </a:solidFill>
                <a:latin typeface="Stag Sans Light"/>
                <a:cs typeface="Arial" charset="0"/>
              </a:rPr>
              <a:t>Circuito Regular de Admisión</a:t>
            </a:r>
            <a:endParaRPr lang="es-ES" sz="2000" i="1" kern="0" dirty="0">
              <a:solidFill>
                <a:srgbClr val="094FA4"/>
              </a:solidFill>
              <a:latin typeface="Stag Sans Light"/>
              <a:cs typeface="Arial" charset="0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4194572" y="2196455"/>
            <a:ext cx="2742865" cy="510671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4" tIns="45672" rIns="91344" bIns="45672" anchor="ctr">
            <a:spAutoFit/>
          </a:bodyPr>
          <a:lstStyle/>
          <a:p>
            <a:pPr algn="just" defTabSz="1005941">
              <a:defRPr/>
            </a:pPr>
            <a:r>
              <a:rPr lang="es-PE" sz="2400" dirty="0" smtClean="0">
                <a:solidFill>
                  <a:srgbClr val="0070C0"/>
                </a:solidFill>
                <a:latin typeface="Stag Sans Light"/>
                <a:ea typeface="ＭＳ Ｐゴシック" pitchFamily="-108" charset="-128"/>
              </a:rPr>
              <a:t>N°REFERIDOS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38188" y="4500711"/>
            <a:ext cx="9217024" cy="1293918"/>
          </a:xfrm>
          <a:prstGeom prst="round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82563" indent="-182563">
              <a:buFont typeface="Wingdings" pitchFamily="2" charset="2"/>
              <a:buChar char="v"/>
            </a:pPr>
            <a:r>
              <a:rPr lang="es-PE" sz="14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Clientes seleccionados en función a su buen perfil de comportamiento (clasificación SF, BBVA, evolución y composición de deuda).</a:t>
            </a:r>
          </a:p>
          <a:p>
            <a:pPr marL="182563" indent="-182563">
              <a:buFont typeface="Wingdings" pitchFamily="2" charset="2"/>
              <a:buChar char="v"/>
            </a:pPr>
            <a:r>
              <a:rPr lang="es-PE" sz="14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Estos clientes NO TIENEN OFERTA  APROBADA NI PREAPROBADA,  deben enviarse a Admisión.</a:t>
            </a:r>
          </a:p>
          <a:p>
            <a:endParaRPr lang="es-PE" sz="140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0" lvl="2"/>
            <a:r>
              <a:rPr lang="es-PE" sz="140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31 de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Diciembre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del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2016.</a:t>
            </a:r>
          </a:p>
        </p:txBody>
      </p:sp>
      <p:sp>
        <p:nvSpPr>
          <p:cNvPr id="23" name="22 Elipse"/>
          <p:cNvSpPr/>
          <p:nvPr/>
        </p:nvSpPr>
        <p:spPr bwMode="auto">
          <a:xfrm>
            <a:off x="4698628" y="3060551"/>
            <a:ext cx="1472463" cy="57606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n-US" sz="2400" dirty="0" smtClean="0">
                <a:solidFill>
                  <a:srgbClr val="FFFFFF"/>
                </a:solidFill>
                <a:latin typeface="Stag Sans Light"/>
                <a:ea typeface="ＭＳ Ｐゴシック" pitchFamily="-108" charset="-128"/>
              </a:rPr>
              <a:t>314</a:t>
            </a:r>
            <a:endParaRPr lang="en-US" sz="2400" dirty="0">
              <a:solidFill>
                <a:srgbClr val="FFFFFF"/>
              </a:solidFill>
              <a:latin typeface="Stag Sans Light"/>
              <a:ea typeface="ＭＳ Ｐゴシック" pitchFamily="-108" charset="-128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458268" y="310294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Carta Fianza</a:t>
            </a:r>
            <a:endParaRPr lang="es-PE" sz="24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REFERIDOS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gray">
          <a:xfrm>
            <a:off x="685538" y="1116335"/>
            <a:ext cx="898164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Campaña 57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Originación Banca Negocios</a:t>
            </a:r>
            <a:endParaRPr lang="es-ES_tradnl" sz="5000" b="0" u="none" dirty="0">
              <a:solidFill>
                <a:srgbClr val="009EE5"/>
              </a:solidFill>
              <a:latin typeface="Stag Sans Light" pitchFamily="34" charset="0"/>
              <a:cs typeface="Arial" pitchFamily="34" charset="0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gray">
          <a:xfrm>
            <a:off x="401051" y="3838395"/>
            <a:ext cx="7939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Noviembre  </a:t>
            </a: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2016</a:t>
            </a:r>
            <a:endParaRPr lang="es-ES_tradnl" sz="1600" b="0" u="none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148" y="4254967"/>
            <a:ext cx="9865096" cy="2488916"/>
            <a:chOff x="0" y="0"/>
            <a:chExt cx="6736" cy="4302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</p:grpSp>
      <p:sp>
        <p:nvSpPr>
          <p:cNvPr id="11" name="2 Marcador de texto"/>
          <p:cNvSpPr>
            <a:spLocks/>
          </p:cNvSpPr>
          <p:nvPr/>
        </p:nvSpPr>
        <p:spPr bwMode="auto">
          <a:xfrm>
            <a:off x="4583801" y="3780631"/>
            <a:ext cx="5679708" cy="3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/>
          <a:lstStyle/>
          <a:p>
            <a:pPr marL="390180" indent="-390180" algn="r" defTabSz="267819">
              <a:spcBef>
                <a:spcPct val="20000"/>
              </a:spcBef>
              <a:tabLst>
                <a:tab pos="3269918" algn="l"/>
                <a:tab pos="3367635" algn="l"/>
              </a:tabLst>
            </a:pPr>
            <a:r>
              <a:rPr lang="es-ES" b="0" i="1" dirty="0" smtClean="0">
                <a:solidFill>
                  <a:srgbClr val="094FA4"/>
                </a:solidFill>
                <a:latin typeface="Stag Sans Book" pitchFamily="34" charset="0"/>
              </a:rPr>
              <a:t>Originación y Políticas Banca Negocios</a:t>
            </a:r>
            <a:endParaRPr lang="es-ES" b="0" i="1" dirty="0">
              <a:solidFill>
                <a:srgbClr val="094FA4"/>
              </a:solidFill>
              <a:latin typeface="Stag Sans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Marcador de texto"/>
          <p:cNvSpPr txBox="1">
            <a:spLocks/>
          </p:cNvSpPr>
          <p:nvPr/>
        </p:nvSpPr>
        <p:spPr bwMode="auto">
          <a:xfrm>
            <a:off x="450156" y="900311"/>
            <a:ext cx="98091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41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Campañas Corto Plazo (CP)</a:t>
            </a:r>
            <a:endParaRPr lang="es-ES" sz="41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94172" y="5940871"/>
            <a:ext cx="9865096" cy="646986"/>
          </a:xfrm>
          <a:prstGeom prst="round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Ofertas TKT y/o </a:t>
            </a:r>
            <a:r>
              <a:rPr lang="es-PE" b="0" dirty="0" err="1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Rapicash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, 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límite </a:t>
            </a:r>
            <a:r>
              <a:rPr lang="es-PE" b="0" dirty="0" err="1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predecidido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 de S/. 40M ó S/.50M, calificación para límite mayor con calculadora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.</a:t>
            </a:r>
            <a:endParaRPr lang="es-PE" b="0" dirty="0" smtClean="0">
              <a:solidFill>
                <a:srgbClr val="336699"/>
              </a:solidFill>
              <a:latin typeface="Stag Sans Light"/>
              <a:sym typeface="Wingdings" pitchFamily="2" charset="2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8308" y="1908423"/>
          <a:ext cx="7200801" cy="3303270"/>
        </p:xfrm>
        <a:graphic>
          <a:graphicData uri="http://schemas.openxmlformats.org/drawingml/2006/table">
            <a:tbl>
              <a:tblPr/>
              <a:tblGrid>
                <a:gridCol w="2439137"/>
                <a:gridCol w="997682"/>
                <a:gridCol w="1000921"/>
                <a:gridCol w="997682"/>
                <a:gridCol w="1000921"/>
                <a:gridCol w="764458"/>
              </a:tblGrid>
              <a:tr h="2476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CAMPAÑA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Aprobadas con Importe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Calculadora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Oferta (S/. 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Oferta (S/. 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Tu Decides (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TKT ó </a:t>
                      </a:r>
                      <a:r>
                        <a:rPr lang="es-PE" sz="1400" b="0" i="0" u="none" strike="noStrike" dirty="0" err="1" smtClean="0">
                          <a:solidFill>
                            <a:srgbClr val="0070C0"/>
                          </a:solidFill>
                          <a:latin typeface="Calibri"/>
                        </a:rPr>
                        <a:t>Rapicash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) </a:t>
                      </a:r>
                      <a:r>
                        <a:rPr lang="es-PE" sz="10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(1)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6,714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303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6,761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marR="0" lvl="0" indent="0" algn="l" defTabSz="5208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Sólo 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TKT </a:t>
                      </a:r>
                      <a:r>
                        <a:rPr kumimoji="0" lang="es-P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3,165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3,177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marR="0" lvl="0" indent="0" algn="l" defTabSz="5208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Sólo </a:t>
                      </a:r>
                      <a:r>
                        <a:rPr lang="es-PE" sz="1400" b="0" i="0" u="none" strike="noStrike" dirty="0" err="1" smtClean="0">
                          <a:solidFill>
                            <a:srgbClr val="0070C0"/>
                          </a:solidFill>
                          <a:latin typeface="Calibri"/>
                        </a:rPr>
                        <a:t>Rapicash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 </a:t>
                      </a:r>
                      <a:r>
                        <a:rPr kumimoji="0" lang="es-P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2,624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2,700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Navidad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2,768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2,821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Escolar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Importadores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1,222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1,270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Exportadores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T. Empresarial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1,283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1,283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Líneas Nuevas P. Comercial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647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910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E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Renovación de Líneas P. Comercial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72000" lvl="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Subrogación CP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1,346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1,346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1,817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19,786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706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094FA4"/>
                          </a:solidFill>
                          <a:latin typeface="Calibri"/>
                        </a:rPr>
                        <a:t>21,603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2756" y="5093661"/>
            <a:ext cx="10358519" cy="243138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44000" indent="-180000" algn="just">
              <a:spcBef>
                <a:spcPts val="0"/>
              </a:spcBef>
            </a:pP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Tarjeta Capital de Trabajo</a:t>
            </a:r>
            <a:r>
              <a:rPr lang="es-PE" sz="9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  <a:r>
              <a:rPr lang="es-PE" sz="95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Oferta NO EXCLUYENTE.</a:t>
            </a:r>
            <a:endParaRPr lang="es-PE" sz="950" u="sng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Condición: </a:t>
            </a:r>
            <a:r>
              <a:rPr lang="es-PE" sz="95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C</a:t>
            </a:r>
            <a:r>
              <a:rPr lang="es-PE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liente debe tener solo una TKT en el banco.</a:t>
            </a: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Tarjeta Empresarial:</a:t>
            </a:r>
            <a:r>
              <a:rPr lang="es-PE" sz="9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</a:t>
            </a:r>
            <a:r>
              <a:rPr lang="es-PE" sz="95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Oferta NO EXCLUYENTE.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Condición: Cliente debe tener solo una Tarjeta Empresarial en el banco.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Navidad: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 para importadores vencimiento máximo 90días, reembolso  hasta 3 cuotas mensuales e iguales o </a:t>
            </a:r>
            <a:r>
              <a:rPr lang="es-ES" sz="95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90 días cancelable. 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950" u="sng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Rapicash</a:t>
            </a: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</a:t>
            </a:r>
            <a:endParaRPr lang="es-PE" sz="950" u="sng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 vencimiento a 30 días y hasta 12 cuotas mensuales iguales como máximo.</a:t>
            </a:r>
            <a:endParaRPr lang="es-PE" sz="95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80975" indent="-180975" algn="just"/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Líneas de Préstamos Comerciales </a:t>
            </a:r>
            <a:r>
              <a:rPr lang="es-PE" sz="95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(No incluye </a:t>
            </a:r>
            <a:r>
              <a:rPr lang="es-PE" sz="950" u="sng" dirty="0" err="1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crédtio</a:t>
            </a:r>
            <a:r>
              <a:rPr lang="es-PE" sz="95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 líquido): </a:t>
            </a:r>
          </a:p>
          <a:p>
            <a:r>
              <a:rPr lang="es-PE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Es  excluyente de todas las ofertas de corto plazo. </a:t>
            </a: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Límite  en moneda de generación de ingresos. Fianza solidaria del accionista mayoritario. Reembolso ajustado a ciclo de negocio y con un máximo de 12 meses.</a:t>
            </a:r>
            <a:endParaRPr lang="es-PE" sz="95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44000" indent="-180000" algn="just">
              <a:spcBef>
                <a:spcPts val="0"/>
              </a:spcBef>
            </a:pP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</a:t>
            </a:r>
            <a:r>
              <a:rPr lang="es-PE" sz="95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Importadores:</a:t>
            </a:r>
            <a:endParaRPr lang="es-PE" sz="950" u="sng" dirty="0" smtClean="0">
              <a:solidFill>
                <a:srgbClr val="FF000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44000" indent="-180000" algn="just">
              <a:spcBef>
                <a:spcPts val="0"/>
              </a:spcBef>
            </a:pP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importación vencimiento máximo 60 días, reembolso  hasta 6 cuotas mensuales e iguales o </a:t>
            </a:r>
            <a:r>
              <a:rPr lang="es-ES" sz="95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180 días cancelable. 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95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</a:t>
            </a:r>
            <a:r>
              <a:rPr lang="es-PE" sz="95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Exportadores</a:t>
            </a:r>
            <a:r>
              <a:rPr lang="es-PE" sz="95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</a:p>
          <a:p>
            <a:pPr algn="just">
              <a:spcBef>
                <a:spcPts val="0"/>
              </a:spcBef>
            </a:pPr>
            <a:r>
              <a:rPr lang="es-ES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exportación p</a:t>
            </a:r>
            <a:r>
              <a:rPr lang="es-PE" sz="9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lazo máximo cancelable en 120 días ajustado a las condiciones de pago del orden de compra y/o carta de crédito de exportación. Carta de crédito deberá afectarse a favor del BBVA.</a:t>
            </a:r>
            <a:endParaRPr lang="es-ES" sz="95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268280" y="996462"/>
            <a:ext cx="10081120" cy="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GENERALES:</a:t>
            </a:r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9" name="1 Marcador de texto"/>
          <p:cNvSpPr txBox="1">
            <a:spLocks/>
          </p:cNvSpPr>
          <p:nvPr/>
        </p:nvSpPr>
        <p:spPr bwMode="auto">
          <a:xfrm>
            <a:off x="234132" y="487313"/>
            <a:ext cx="1081727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0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</a:t>
            </a:r>
            <a:endParaRPr lang="es-ES" sz="2000" kern="0" dirty="0">
              <a:solidFill>
                <a:srgbClr val="00B0F0"/>
              </a:solidFill>
              <a:latin typeface="Stag Sans Light"/>
              <a:ea typeface="+mn-ea"/>
              <a:cs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APROBADA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757" y="972319"/>
            <a:ext cx="10387260" cy="380868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 aprobada para clientes y no clientes de Régimen General, RER y </a:t>
            </a: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RUS. </a:t>
            </a:r>
            <a:r>
              <a:rPr lang="es-PE" sz="105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La </a:t>
            </a:r>
            <a:r>
              <a:rPr lang="es-PE" sz="105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ventas mensuales deben ser mayor a S/. 30M 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Régimen General se deberá llenar el informe de visita de oficina.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</a:t>
            </a:r>
            <a:r>
              <a:rPr lang="es-PE" sz="105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RER y RUS se deberá llenar el </a:t>
            </a:r>
            <a:r>
              <a:rPr lang="es-PE" sz="105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formato de visita WEB por actividad </a:t>
            </a:r>
            <a:r>
              <a:rPr lang="es-PE" sz="105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 forma obligatoria,</a:t>
            </a: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Se considera las ventas validadas del formato de visita por actividad. </a:t>
            </a:r>
            <a:r>
              <a:rPr lang="es-PE" sz="105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El resultado de la visita debe tener dictamen favorable. Ruta de acceso  por el correo  BBVA a través del </a:t>
            </a:r>
            <a:r>
              <a:rPr lang="es-PE" sz="1050" dirty="0" err="1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Chrome</a:t>
            </a:r>
            <a:r>
              <a:rPr lang="es-PE" sz="105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:: https://sites.google.com/a/bbva.com/formatos-cuantitativos/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Llenar el Reporte Crédito para todas las ofertas excepto para TKT.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dirty="0" smtClean="0">
                <a:solidFill>
                  <a:srgbClr val="FF000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cliente, excepto en importación y exportación.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Clientes en Régimen General ingresar Metodizado Web o Rating  validarlo previo a la formalización.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Clasificación 100% Normal, Titular, Vinculados y Accionistas (sin vencidos SF y BBVA). Mantener Buró al momento de la formalización G1-G5 PJ y G1-G3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Accionistas mantener Buró entre G1-G5 o No Bancarizados al momento de desembolso. Edad mínima del accionista y/o PNN 25 años.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Antigüedad del negocio: 1 año PJ/ 2 años PNN. Se considerará la migración de PNN a PJ.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aplica a clientes que formen  Grupo Económico con Techo de Riesgo.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Aplica a clientes  y no clientes del segmento Banca Negocios. En el caso de PJ con ventas anuales hasta S/. 6MM y todas las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no procede para los clientes denegados en el RVGL en los últimos 2 meses indistintamente  del producto. 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es responsable de actualizar dirección, email  y teléfono de contacto en el sistema Banco.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.Para deudas de CP que exceden los S/.150M incluyendo la oferta actual, deberán contar </a:t>
            </a: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 garantía hipotecaria genérica formalizada en primer rango a favor del BBVA y cubrir el 50% del excedente a los S/.150M.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el caso cumpla las condiciones de campaña se deberá ingresar al RVGL de Oficinas (COD: C) Oferta Aprobada. No enviar </a:t>
            </a:r>
            <a:r>
              <a:rPr lang="es-PE" sz="10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 Admisión.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excluyen las siguientes actividades económicas: constructores, contratistas, agro, pesca, contrata minera, ganadería, químico, transporte, comunicaciones, madereros, promotores, agencias de aduanas, minería y estaciones de servicio. </a:t>
            </a:r>
            <a:r>
              <a:rPr lang="es-PE" sz="105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Actividades excluidas por normativa:</a:t>
            </a: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Inter. Financiera, </a:t>
            </a:r>
            <a:r>
              <a:rPr lang="es-PE" sz="105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Adm</a:t>
            </a:r>
            <a:r>
              <a:rPr lang="es-PE" sz="105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Pública y Defensa, fabricación y comercialización de armas y municiones, producción o comercialización de bebidas  alcohólicas (excluyendo cerveza y vino)  y tabaco, juegos de azar, casinos u otros equivalentes.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31 de </a:t>
            </a:r>
            <a:r>
              <a:rPr lang="es-PE" sz="10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Diciembre </a:t>
            </a:r>
            <a:r>
              <a:rPr lang="es-PE" sz="105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del 2016.</a:t>
            </a:r>
          </a:p>
        </p:txBody>
      </p:sp>
      <p:sp>
        <p:nvSpPr>
          <p:cNvPr id="11" name="5 Rectángulo"/>
          <p:cNvSpPr>
            <a:spLocks noChangeArrowheads="1"/>
          </p:cNvSpPr>
          <p:nvPr/>
        </p:nvSpPr>
        <p:spPr bwMode="auto">
          <a:xfrm>
            <a:off x="234132" y="684287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12" name="5 Rectángulo"/>
          <p:cNvSpPr>
            <a:spLocks noChangeArrowheads="1"/>
          </p:cNvSpPr>
          <p:nvPr/>
        </p:nvSpPr>
        <p:spPr bwMode="auto">
          <a:xfrm>
            <a:off x="18108" y="4788743"/>
            <a:ext cx="10675292" cy="276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ESPECIFICAS:</a:t>
            </a:r>
            <a:endParaRPr lang="es-PE" sz="1200" dirty="0" smtClean="0">
              <a:solidFill>
                <a:srgbClr val="003366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8656" y="2124447"/>
            <a:ext cx="10654744" cy="363171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 pre aprobada para Régimen General con DJ </a:t>
            </a:r>
            <a:r>
              <a:rPr lang="es-PE" sz="10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Sunat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2015 (3ra Categoría), en los casos  de RER y RUS la propuesta debe enviarse a Admisión para visita al cliente. </a:t>
            </a:r>
          </a:p>
          <a:p>
            <a:pPr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Régimen General deberá llenar informe de visita de oficina. </a:t>
            </a:r>
          </a:p>
          <a:p>
            <a:pPr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Antigüedad del negocio: 1 año PJ/ 2 años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Clasificación 100% Normal, Titular, Vinculados y Accionistas (sin vencidos SF y BC).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dirty="0" smtClean="0">
                <a:solidFill>
                  <a:srgbClr val="FF000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cliente, excepto en importación y exportación.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promedio de las ventas reales de los 3 últimos meses debe ser mayor a S/. 30M. 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venta anual mínima del cliente deben ser mayor a S/. 360M. La utilidad neta debe ser positiva.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Accionistas mantener Buró entre G1-G5 o No Bancarizados al momento de desembolso. Edad mínima del accionista y/o PNN 25 años.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Aplica a clientes  y no clientes del segmento Banca Negocios. En el caso de PJ con ventas anuales hasta S/. 6MM y todas las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aplica a clientes que formen  Grupo Económico con Techo de Riesgo.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Los No Clientes con oferta en base pre aprobada deberán tener su domicilio en una plaza vigente donde exista una oficina del BBVA Continental.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no procede para los clientes denegados en el RVGL en los últimos 2 meses indistintamente el producto.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Informe de Visita firmado por el EBN y/o Gerente de Oficina. La Oficina es responsable de actualizar dirección, email y teléfono de contacto en el sistema Banco.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deudas de CP que exceden los S/.150M incluyendo la oferta actual, deberán contar con garantía hipotecaria genérica formalizada en primer rango a favor del BBVA y cubrir el 50% del excedente a los S/. 150M.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financiamientos de largo plazo, el plazo máximo  es 84 meses para bienes inmuebles y 36 meses para bienes muebles.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el caso cumpla las condiciones de campaña se deberá ingresar al RVGL de Oficinas (COD: C) Oferta Aprobada. No enviar a Admisión.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las ventas mensuales promedio de la DJ anual incrementa respecto al promedio de las ventas de los 3 últimos PDT en más de un 50% o disminuye en más de un 25% se debe enviar la operación a Admisión.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Toda deuda de LP deberá contar con garantía hipotecaria genérica formalizada en primer rango a favor del BBVA.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caso el cliente formalice con otras ofertas aprobadas en simultáneo deberá ser incluido en la calculadora para su evaluación y dictamen.</a:t>
            </a:r>
            <a:endParaRPr lang="es-PE" sz="10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las campañas estacionales la herramienta solicitará 3PDTs adicionales.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información es no contrastable debido a que se modificó el coeficiente del IR enviar la operación junto con el formulario 625 a Admisión.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31 de 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Diciembre del 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2016.</a:t>
            </a:r>
          </a:p>
        </p:txBody>
      </p:sp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306140" y="756295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9" name="1 Marcador de texto"/>
          <p:cNvSpPr txBox="1">
            <a:spLocks/>
          </p:cNvSpPr>
          <p:nvPr/>
        </p:nvSpPr>
        <p:spPr bwMode="auto">
          <a:xfrm>
            <a:off x="290066" y="500162"/>
            <a:ext cx="1081727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Condiciones</a:t>
            </a:r>
            <a:endParaRPr lang="es-ES" sz="24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108" y="1282998"/>
            <a:ext cx="10675292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Aprobación de la campañas pre aprobadas es a través de </a:t>
            </a:r>
            <a:r>
              <a:rPr lang="es-PE" sz="1100" i="1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“ </a:t>
            </a:r>
            <a:r>
              <a:rPr lang="es-PE" sz="1100" i="1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</a:t>
            </a:r>
            <a:r>
              <a:rPr lang="es-PE" sz="1100" i="1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Ofertas Negocios”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 con Dictamen CALIFICA. El sub Gerente de Oficina deberá de verificar el ingreso de datos y el dictamen de la herramienta para proceder a la formalización, adjuntar la impresión como sustento en el expediente de la operación, </a:t>
            </a:r>
          </a:p>
          <a:p>
            <a:pPr algn="just"/>
            <a:r>
              <a:rPr lang="es-PE" sz="11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Nota: 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el impuesto a la renta, indicado en los </a:t>
            </a:r>
            <a:r>
              <a:rPr lang="es-PE" sz="11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PDT’s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ha sido cancelado con saldo a favor del periodo anterior, es responsabilidad de la oficina realizar la verificación de dicho saldo en la pagina </a:t>
            </a:r>
            <a:r>
              <a:rPr lang="es-PE" sz="11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Sunat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</a:t>
            </a:r>
          </a:p>
        </p:txBody>
      </p:sp>
      <p:sp>
        <p:nvSpPr>
          <p:cNvPr id="12" name="5 Rectángulo"/>
          <p:cNvSpPr>
            <a:spLocks noChangeArrowheads="1"/>
          </p:cNvSpPr>
          <p:nvPr/>
        </p:nvSpPr>
        <p:spPr bwMode="auto">
          <a:xfrm>
            <a:off x="18108" y="1044327"/>
            <a:ext cx="10675292" cy="276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GENERALES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:</a:t>
            </a:r>
            <a:endParaRPr lang="es-PE" sz="1200" dirty="0" smtClean="0">
              <a:solidFill>
                <a:srgbClr val="003366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2016" y="6084887"/>
            <a:ext cx="10641384" cy="1476376"/>
          </a:xfrm>
          <a:prstGeom prst="rect">
            <a:avLst/>
          </a:prstGeom>
          <a:solidFill>
            <a:srgbClr val="E4E4E4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44000" indent="-180000" algn="just">
              <a:spcBef>
                <a:spcPts val="0"/>
              </a:spcBef>
            </a:pPr>
            <a:r>
              <a:rPr lang="es-PE" sz="9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SUBROGADOS: </a:t>
            </a:r>
          </a:p>
          <a:p>
            <a:pPr marL="180975" indent="-180975" algn="just"/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considera mínimo de S/.50M de deuda por entidad a subrogar y máximo de S/. 300M por todas las entidades a subrogar.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9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</a:t>
            </a:r>
            <a:r>
              <a:rPr lang="es-PE" sz="90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Exportadores</a:t>
            </a:r>
            <a:r>
              <a:rPr lang="es-PE" sz="90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</a:p>
          <a:p>
            <a:pPr algn="just">
              <a:spcBef>
                <a:spcPts val="0"/>
              </a:spcBef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exportación p</a:t>
            </a: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lazo máximo cancelable en 120 días ajustado a las condiciones de pago del orden de compra y/o carta de crédito de exportación. Carta de crédito deberá afectarse a favor del BBVA.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9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</a:t>
            </a:r>
            <a:r>
              <a:rPr lang="es-PE" sz="90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Importadores:</a:t>
            </a:r>
          </a:p>
          <a:p>
            <a:pPr marL="144000" indent="-180000" algn="just">
              <a:spcBef>
                <a:spcPts val="0"/>
              </a:spcBef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importación vencimiento máximo 60 días, reembolso  hasta 6 cuotas mensuales e iguales o </a:t>
            </a:r>
            <a:r>
              <a:rPr lang="es-ES" sz="9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180 días cancelable. </a:t>
            </a:r>
          </a:p>
          <a:p>
            <a:pPr marL="180975" indent="-180975" algn="just"/>
            <a:r>
              <a:rPr lang="es-PE" sz="9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Líneas de Préstamos Comerciales (</a:t>
            </a:r>
            <a:r>
              <a:rPr lang="es-PE" sz="90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No incluye </a:t>
            </a:r>
            <a:r>
              <a:rPr lang="es-PE" sz="900" u="sng" dirty="0" err="1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crédtio</a:t>
            </a:r>
            <a:r>
              <a:rPr lang="es-PE" sz="900" u="sng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 líquido): </a:t>
            </a:r>
          </a:p>
          <a:p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Es  excluyente de todas las ofertas de corto plazo. </a:t>
            </a: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Límite  en moneda de generación de ingresos. Fianza solidaria del accionista mayoritario. Reembolso ajustado a ciclo de negocio y con un máximo de 12 meses.</a:t>
            </a:r>
            <a:endParaRPr lang="es-PE" sz="9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4" name="5 Rectángulo"/>
          <p:cNvSpPr>
            <a:spLocks noChangeArrowheads="1"/>
          </p:cNvSpPr>
          <p:nvPr/>
        </p:nvSpPr>
        <p:spPr bwMode="auto">
          <a:xfrm>
            <a:off x="18108" y="5807937"/>
            <a:ext cx="10675292" cy="276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ESPECIFICAS:</a:t>
            </a:r>
            <a:endParaRPr lang="es-PE" sz="1200" dirty="0" smtClean="0">
              <a:solidFill>
                <a:srgbClr val="003366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PRE APROBADA </a:t>
            </a:r>
          </a:p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CON USO DE CALCULADORA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Rectángulo"/>
          <p:cNvSpPr>
            <a:spLocks noChangeArrowheads="1"/>
          </p:cNvSpPr>
          <p:nvPr/>
        </p:nvSpPr>
        <p:spPr bwMode="auto">
          <a:xfrm>
            <a:off x="306140" y="1260351"/>
            <a:ext cx="10081120" cy="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GENERALES: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16" name="1 Marcador de texto"/>
          <p:cNvSpPr txBox="1">
            <a:spLocks/>
          </p:cNvSpPr>
          <p:nvPr/>
        </p:nvSpPr>
        <p:spPr bwMode="auto">
          <a:xfrm>
            <a:off x="274200" y="829249"/>
            <a:ext cx="10693400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32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 de Campaña Subrogación </a:t>
            </a:r>
            <a:endParaRPr lang="es-ES" sz="3600" i="1" kern="0" dirty="0">
              <a:solidFill>
                <a:srgbClr val="002060"/>
              </a:solidFill>
              <a:latin typeface="Stag Sans Light"/>
              <a:ea typeface="+mn-ea"/>
              <a:cs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6140" y="1764407"/>
            <a:ext cx="10030378" cy="249294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Subrogación de deuda de CP o deuda de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LP</a:t>
            </a:r>
          </a:p>
          <a:p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y plazo será el que tiene por  vencer en el otro banco: Para financiamientos de Largo Plazo siendo el máximo 84 meses. Para financiamientos de corto y tarjetas comerciales el  plazo máximo 12 meses. Para ello solicitar Estados de cuenta o cronograma de deudas.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operación a subrogar está garantizada, el cliente deberá de traer la garantía y esta deberá ser en segundo rango con cobertura mínima del 100%. Para ello deberán de contar con opinión favorable del Gerente Territorial con copia al Jefe de Seguimiento. Indicando Campaña de Subrogación., nombre del cliente, importe, plazo y deudas a subrogar y dictamen de calculadora  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Plazo para formalizar a primer rango es de 60 días.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ofrecerá la subrogación como un préstamo COMERCIAL NO REVOLVENTE.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debe de acreditar la cancelación de la deuda y/o de la tarjeta de crédito y adjuntarlo al expediente a través de transferencia o cheque de gerencia. Documentación que debe quedar en el expediente. 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deber presentar impagos a la fecha, no debe estar en situación Refinanciado, Reprogramado o Prórroga en ninguna entidad.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a subrogar deberá ser mayor o igual a S/. 50,000 y menor o igual a S/. 300,000.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6140" y="4356695"/>
            <a:ext cx="10153128" cy="273630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80975" indent="-180975" algn="just"/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Subrogación de deudas de CP y LP: </a:t>
            </a:r>
          </a:p>
          <a:p>
            <a:pPr marL="180975" indent="-180975" algn="just"/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sólo procede si se subroga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ambas deudas de CP y LP.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y plazo será el que tiene por  vencer en el otro banco: Para financiamientos de  Largo Plazo siendo el máximo 84 meses. Para financiamientos de corto y tarjetas comerciales el  plazo máximo 12 meses. Para ello solicitar Estados de cuenta o cronograma de deudas.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operación a subrogar está garantizada, el cliente deberá de traer la garantía y esta deberá ser en segundo rango con cobertura mínima del 100%. Para ello deberán de contar con opinión favorable del Gerente Territorial con copia al Jefe de Seguimiento. Indicando Campaña de Subrogación, nombre del cliente, importe, plazo y deudas a subrogar y dictamen de calculadora  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Plazo para formalizar a primer rango  es de 60 días.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ofrecerá la subrogación como un préstamo COMERCIAL NO REVOLVENTE./ LEASING.(LP).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debe de acreditar la cancelación de las deudas adjuntarlo al expediente a través de transferencia o cheque de gerencia.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deber presentar impagos a la fecha, no debe estar en situación Refinanciado, Reprogramado o Prórroga en ninguna entidad.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a subrogar deberá ser mayor o igual a S/. 50,000 y menor o igual a S/.300,000.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deuda a subrogar es menor a la oferta, como mínimo se subrogará una deuda de S/. 50,000.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PRE APROBADA </a:t>
            </a:r>
          </a:p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CON USO DE CALCULADORA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Marcador de texto"/>
          <p:cNvSpPr txBox="1">
            <a:spLocks/>
          </p:cNvSpPr>
          <p:nvPr/>
        </p:nvSpPr>
        <p:spPr bwMode="auto">
          <a:xfrm>
            <a:off x="450156" y="900311"/>
            <a:ext cx="98091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41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Campañas Largo Plazo (LP)</a:t>
            </a:r>
            <a:endParaRPr lang="es-ES" sz="41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38188" y="4860752"/>
            <a:ext cx="9289032" cy="646986"/>
          </a:xfrm>
          <a:prstGeom prst="round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Se debe cumplir con los procedimientos relacionados a la vinculación de garantías, seguros contra todo riesgo y DPS.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546500" y="2196455"/>
          <a:ext cx="4104456" cy="1728192"/>
        </p:xfrm>
        <a:graphic>
          <a:graphicData uri="http://schemas.openxmlformats.org/drawingml/2006/table">
            <a:tbl>
              <a:tblPr/>
              <a:tblGrid>
                <a:gridCol w="1845264"/>
                <a:gridCol w="1129596"/>
                <a:gridCol w="1129596"/>
              </a:tblGrid>
              <a:tr h="3186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CAMPAÑA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Calculadora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1867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Oferta (S/. 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18674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Leasing inmobiliario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2,547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0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Leasing mobiliario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2,657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0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Subrogación LP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540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0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i="0" u="none" strike="noStrike">
                          <a:solidFill>
                            <a:srgbClr val="094FA4"/>
                          </a:solidFill>
                          <a:latin typeface="Calibri"/>
                        </a:rPr>
                        <a:t>5,744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i="0" u="none" strike="noStrike" dirty="0">
                          <a:solidFill>
                            <a:srgbClr val="094FA4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378148" y="1409639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ESPECÍFICAS: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7" name="1 Marcador de texto"/>
          <p:cNvSpPr txBox="1">
            <a:spLocks/>
          </p:cNvSpPr>
          <p:nvPr/>
        </p:nvSpPr>
        <p:spPr bwMode="auto">
          <a:xfrm>
            <a:off x="396256" y="756295"/>
            <a:ext cx="1029714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Condiciones Específicas Leasing Inmobiliario</a:t>
            </a:r>
            <a:endParaRPr lang="es-ES" sz="2400" kern="0" dirty="0">
              <a:solidFill>
                <a:srgbClr val="FF0000"/>
              </a:solidFill>
              <a:latin typeface="Stag Sans Light"/>
              <a:cs typeface="Arial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0156" y="1769679"/>
            <a:ext cx="979308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Aprobación de la campañas pre aprobadas es a través de  “ </a:t>
            </a:r>
            <a:r>
              <a:rPr lang="es-PE" sz="12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Ofertas Negocios”, con Dictamen CALIFICA. El sub Gerente de Oficina/Leasing deberá de verificar el ingreso de datos y el dictamen de la herramienta para proceder a la formalización, adjuntar la impresión como sustento en el expediente de la operación.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0156" y="2633775"/>
            <a:ext cx="9793088" cy="273103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77800" indent="-177800" algn="just"/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Leasing Inmobiliario: </a:t>
            </a:r>
            <a:r>
              <a:rPr lang="es-PE" sz="12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DELEGADA AL AREA DE </a:t>
            </a:r>
            <a:r>
              <a:rPr lang="es-PE" sz="12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LEASING</a:t>
            </a:r>
          </a:p>
          <a:p>
            <a:pPr marL="177800" indent="-177800" algn="just"/>
            <a:endParaRPr lang="es-PE" sz="1200" u="sng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financiamiento máximo es el 80% del precio de venta del bien o Tasación, el Menor. </a:t>
            </a:r>
            <a:endParaRPr lang="es-PE" sz="1200" b="0" dirty="0" smtClean="0">
              <a:solidFill>
                <a:srgbClr val="0070C0"/>
              </a:solidFill>
              <a:latin typeface="Stag Sans Light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Debe encontrarse con seguros al día, información revisada por el sub gerente de oficina.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puede incluir en la financiación seguro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pluri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anual y/o el alcabala.</a:t>
            </a:r>
          </a:p>
          <a:p>
            <a:pPr marL="177800" lvl="2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excluyen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las 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siguientes actividades: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Constructores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 contratistas, agro, pesca, contrata minera, minería, ganadería,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manufactura,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Inmobiliarias, Empresariales y de Alquiler, </a:t>
            </a:r>
            <a:r>
              <a:rPr lang="es-PE" sz="1200" b="0" dirty="0" err="1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de Servicios Sociales y de Salud, Enseñanza, Suministro de Energía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(electricidad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 gas y agua), Órganos Extraterritoriales, Servicios (Comunitarias, Sociales y Personales),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químico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 madereros, promotores, agencias de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aduanas y 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estaciones de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servicio.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Actividades excluidas por normativa: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Inter. Financiera,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Adm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Pública y Defensa, fabricación y comercialización de armas y municiones, producción o comercialización de bebidas  alcohólicas (excluyendo cerveza y vino)  y tabaco, juegos de azar, casinos u otros equivalentes.</a:t>
            </a:r>
          </a:p>
          <a:p>
            <a:pPr marL="177800" lvl="2" indent="-177800" algn="just"/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lvl="2" indent="-177800" algn="just">
              <a:buFont typeface="Wingdings" pitchFamily="2" charset="2"/>
              <a:buChar char="ü"/>
            </a:pP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31 de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Diciembre del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2016.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PRE APROBADA </a:t>
            </a:r>
          </a:p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CON USO DE CALCULADORA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378148" y="1409639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ESPECÍFICAS: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7" name="1 Marcador de texto"/>
          <p:cNvSpPr txBox="1">
            <a:spLocks/>
          </p:cNvSpPr>
          <p:nvPr/>
        </p:nvSpPr>
        <p:spPr bwMode="auto">
          <a:xfrm>
            <a:off x="396256" y="756295"/>
            <a:ext cx="1029714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 Específicas Leasing Mobiliario</a:t>
            </a:r>
            <a:endParaRPr lang="es-ES" sz="2400" kern="0" dirty="0">
              <a:solidFill>
                <a:srgbClr val="FF0000"/>
              </a:solidFill>
              <a:latin typeface="Stag Sans Light"/>
              <a:ea typeface="+mn-ea"/>
              <a:cs typeface="Arial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0156" y="1769679"/>
            <a:ext cx="979308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Aprobación de la campañas pre aprobadas es a través de  “ </a:t>
            </a:r>
            <a:r>
              <a:rPr lang="es-PE" sz="12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Ofertas Negocios”, con Dictamen CALIFICA. El sub Gerente de Oficina/Leasing deberá de verificar el ingreso de datos y el dictamen de la herramienta para proceder a la formalización, adjuntar la impresión como sustento en el expediente de la operación.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0156" y="2633775"/>
            <a:ext cx="9793088" cy="2893051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77800" indent="-177800" algn="just"/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Leasing Mobiliario: </a:t>
            </a:r>
            <a:r>
              <a:rPr lang="es-PE" sz="12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DELEGADA AL AREA DE LEASING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cliente.</a:t>
            </a:r>
          </a:p>
          <a:p>
            <a:pPr marL="177800" indent="-177800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financiamiento máximo es el 80% del precio de venta del bien o Tasación, el Menor. </a:t>
            </a:r>
          </a:p>
          <a:p>
            <a:pPr marL="177800" indent="-177800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Debe encontrarse con seguros al día, información revisada por el sub gerente de oficina.</a:t>
            </a:r>
          </a:p>
          <a:p>
            <a:pPr marL="177800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puede incluir en la financiación seguro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pluri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anual y/o el alcabala.</a:t>
            </a:r>
          </a:p>
          <a:p>
            <a:pPr marL="177800" lvl="2" indent="-177800" algn="just">
              <a:buFont typeface="Wingdings" pitchFamily="2" charset="2"/>
              <a:buChar char="ü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excluyen las siguientes actividades: Constructores, contratistas, agro, pesca, contrata minera, minería, ganadería, manufactura,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Inmobiliarias, Empresariales y de Alquiler,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de Servicios Sociales y de Salud, Enseñanza, Suministro de Energía (electricidad, gas y agua), Órganos Extraterritoriales, Servicios (Comunitarias, Sociales y Personales), químico, madereros, promotores, agencias de aduanas y estaciones de servicio.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Actividades excluidas por normativa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Inter. Financiera, </a:t>
            </a:r>
            <a:r>
              <a:rPr lang="es-PE" sz="12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Adm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Pública y Defensa, fabricación y comercialización de armas y municiones, producción o comercialización de bebidas  alcohólicas (excluyendo cerveza y vino)  y tabaco, juegos de azar, casinos u otros equivalentes.</a:t>
            </a:r>
          </a:p>
          <a:p>
            <a:pPr marL="177800" lvl="2" indent="-177800" algn="just">
              <a:buFont typeface="Wingdings" pitchFamily="2" charset="2"/>
              <a:buChar char="ü"/>
            </a:pPr>
            <a:r>
              <a:rPr lang="es-PE" sz="14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se financia vehículos, maquinarias y equipos de procedencia China.</a:t>
            </a:r>
          </a:p>
          <a:p>
            <a:pPr marL="177800" lvl="2" indent="-177800" algn="just"/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lvl="2" indent="-177800" algn="just">
              <a:buFont typeface="Wingdings" pitchFamily="2" charset="2"/>
              <a:buChar char="ü"/>
            </a:pP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31 de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Diciembre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del 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2016.</a:t>
            </a:r>
          </a:p>
          <a:p>
            <a:pPr marL="0" lvl="2" algn="just"/>
            <a:endParaRPr lang="es-PE" sz="1200" b="0" dirty="0" smtClean="0">
              <a:solidFill>
                <a:srgbClr val="00B050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PRE APROBADA </a:t>
            </a:r>
          </a:p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CON USO DE CALCULADORA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450156" y="1478623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Leasing Mobiliario se trabajarán con los siguientes proveedores y unidades: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7" name="1 Marcador de texto"/>
          <p:cNvSpPr txBox="1">
            <a:spLocks/>
          </p:cNvSpPr>
          <p:nvPr/>
        </p:nvSpPr>
        <p:spPr bwMode="auto">
          <a:xfrm>
            <a:off x="396256" y="756295"/>
            <a:ext cx="1029714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 Específicas Leasing Mobiliario</a:t>
            </a:r>
            <a:endParaRPr lang="es-ES" sz="2400" kern="0" dirty="0">
              <a:solidFill>
                <a:srgbClr val="FF0000"/>
              </a:solidFill>
              <a:latin typeface="Stag Sans Light"/>
              <a:ea typeface="+mn-ea"/>
              <a:cs typeface="Arial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164" y="2011982"/>
            <a:ext cx="26574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5329" y="2011982"/>
            <a:ext cx="26574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7363" y="2011982"/>
            <a:ext cx="3171825" cy="324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3" name="12 Rectángulo"/>
          <p:cNvSpPr/>
          <p:nvPr/>
        </p:nvSpPr>
        <p:spPr>
          <a:xfrm>
            <a:off x="450156" y="1094285"/>
            <a:ext cx="5015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just"/>
            <a:r>
              <a:rPr lang="es-PE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Leasing Mobiliario: DELEGADA AL AREA DE LEASING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PRE APROBADA </a:t>
            </a:r>
          </a:p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CON USO DE CALCULADORA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OWERPOINT GRM (FINAL)">
  <a:themeElements>
    <a:clrScheme name="Portad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rtad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Porta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8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0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umario">
  <a:themeElements>
    <a:clrScheme name="Sumari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mario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Su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8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9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0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idos">
  <a:themeElements>
    <a:clrScheme name="Contenidos 13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71A8BD"/>
      </a:accent1>
      <a:accent2>
        <a:srgbClr val="003EA2"/>
      </a:accent2>
      <a:accent3>
        <a:srgbClr val="FFFFFF"/>
      </a:accent3>
      <a:accent4>
        <a:srgbClr val="2A2A2A"/>
      </a:accent4>
      <a:accent5>
        <a:srgbClr val="BBD1DB"/>
      </a:accent5>
      <a:accent6>
        <a:srgbClr val="003792"/>
      </a:accent6>
      <a:hlink>
        <a:srgbClr val="008BA8"/>
      </a:hlink>
      <a:folHlink>
        <a:srgbClr val="545B70"/>
      </a:folHlink>
    </a:clrScheme>
    <a:fontScheme name="Contenido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Contenid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ASES APROBADAS ORIGINACION PYMES">
  <a:themeElements>
    <a:clrScheme name="Tema de Office 3">
      <a:dk1>
        <a:srgbClr val="094FA4"/>
      </a:dk1>
      <a:lt1>
        <a:srgbClr val="FFFFFF"/>
      </a:lt1>
      <a:dk2>
        <a:srgbClr val="88D1F2"/>
      </a:dk2>
      <a:lt2>
        <a:srgbClr val="FDBD2C"/>
      </a:lt2>
      <a:accent1>
        <a:srgbClr val="009EE5"/>
      </a:accent1>
      <a:accent2>
        <a:srgbClr val="F6891E"/>
      </a:accent2>
      <a:accent3>
        <a:srgbClr val="FFFFFF"/>
      </a:accent3>
      <a:accent4>
        <a:srgbClr val="06428B"/>
      </a:accent4>
      <a:accent5>
        <a:srgbClr val="AACCF0"/>
      </a:accent5>
      <a:accent6>
        <a:srgbClr val="DF7C1A"/>
      </a:accent6>
      <a:hlink>
        <a:srgbClr val="86C82D"/>
      </a:hlink>
      <a:folHlink>
        <a:srgbClr val="3EB6B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Tema de Office 1">
        <a:dk1>
          <a:srgbClr val="000000"/>
        </a:dk1>
        <a:lt1>
          <a:srgbClr val="094FA4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B2C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1">
        <a:dk1>
          <a:srgbClr val="000000"/>
        </a:dk1>
        <a:lt1>
          <a:srgbClr val="094FA4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B2C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6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71537</TotalTime>
  <Words>2651</Words>
  <Application>Microsoft Office PowerPoint</Application>
  <PresentationFormat>Personalizado</PresentationFormat>
  <Paragraphs>255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23</vt:i4>
      </vt:variant>
      <vt:variant>
        <vt:lpstr>Títulos de diapositiva</vt:lpstr>
      </vt:variant>
      <vt:variant>
        <vt:i4>11</vt:i4>
      </vt:variant>
    </vt:vector>
  </HeadingPairs>
  <TitlesOfParts>
    <vt:vector size="34" baseType="lpstr">
      <vt:lpstr>Plantilla POWERPOINT GRM (FINAL)</vt:lpstr>
      <vt:lpstr>Sumario</vt:lpstr>
      <vt:lpstr>Contenidos</vt:lpstr>
      <vt:lpstr>BASES APROBADAS ORIGINACION PYMES</vt:lpstr>
      <vt:lpstr>1_Tema de Office</vt:lpstr>
      <vt:lpstr>2_Tema de Office</vt:lpstr>
      <vt:lpstr>3_Tema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14_Tema de Office</vt:lpstr>
      <vt:lpstr>15_Tema de Office</vt:lpstr>
      <vt:lpstr>16_Tema de Office</vt:lpstr>
      <vt:lpstr>17_Tema de Office</vt:lpstr>
      <vt:lpstr>18_Tema de Office</vt:lpstr>
      <vt:lpstr>19_Tema de Office</vt:lpstr>
      <vt:lpstr>20_Tema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BBVA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uz45274</dc:creator>
  <cp:lastModifiedBy>p022026</cp:lastModifiedBy>
  <cp:revision>2952</cp:revision>
  <dcterms:created xsi:type="dcterms:W3CDTF">2010-04-15T10:55:34Z</dcterms:created>
  <dcterms:modified xsi:type="dcterms:W3CDTF">2016-10-26T14:47:06Z</dcterms:modified>
</cp:coreProperties>
</file>