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7" r:id="rId4"/>
    <p:sldId id="257" r:id="rId5"/>
    <p:sldId id="258" r:id="rId6"/>
    <p:sldId id="259" r:id="rId7"/>
    <p:sldId id="261" r:id="rId8"/>
    <p:sldId id="273" r:id="rId9"/>
    <p:sldId id="262" r:id="rId10"/>
    <p:sldId id="274" r:id="rId11"/>
    <p:sldId id="275" r:id="rId12"/>
    <p:sldId id="276" r:id="rId13"/>
    <p:sldId id="264" r:id="rId14"/>
    <p:sldId id="263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orui Chen" initials="HC" lastIdx="1" clrIdx="0">
    <p:extLst>
      <p:ext uri="{19B8F6BF-5375-455C-9EA6-DF929625EA0E}">
        <p15:presenceInfo xmlns:p15="http://schemas.microsoft.com/office/powerpoint/2012/main" userId="5e919004c2cf8e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6498"/>
    <a:srgbClr val="546E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3T23:11:19.164" idx="1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3T23:11:19.164" idx="1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3T23:11:19.164" idx="1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3T23:11:19.164" idx="1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9910457-BAB2-47B9-AFFE-95082F802F69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0D55236-460D-4683-8043-133DD325B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050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0457-BAB2-47B9-AFFE-95082F802F69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55236-460D-4683-8043-133DD325B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92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0457-BAB2-47B9-AFFE-95082F802F69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55236-460D-4683-8043-133DD325B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464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0457-BAB2-47B9-AFFE-95082F802F69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55236-460D-4683-8043-133DD325BFB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7681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0457-BAB2-47B9-AFFE-95082F802F69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55236-460D-4683-8043-133DD325B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841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0457-BAB2-47B9-AFFE-95082F802F69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55236-460D-4683-8043-133DD325B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252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0457-BAB2-47B9-AFFE-95082F802F69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55236-460D-4683-8043-133DD325B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753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0457-BAB2-47B9-AFFE-95082F802F69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55236-460D-4683-8043-133DD325B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439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0457-BAB2-47B9-AFFE-95082F802F69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55236-460D-4683-8043-133DD325B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19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0457-BAB2-47B9-AFFE-95082F802F69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55236-460D-4683-8043-133DD325B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03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0457-BAB2-47B9-AFFE-95082F802F69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55236-460D-4683-8043-133DD325B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14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0457-BAB2-47B9-AFFE-95082F802F69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55236-460D-4683-8043-133DD325B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41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0457-BAB2-47B9-AFFE-95082F802F69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55236-460D-4683-8043-133DD325B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37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0457-BAB2-47B9-AFFE-95082F802F69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55236-460D-4683-8043-133DD325B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89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0457-BAB2-47B9-AFFE-95082F802F69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55236-460D-4683-8043-133DD325B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42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0457-BAB2-47B9-AFFE-95082F802F69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55236-460D-4683-8043-133DD325B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15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0457-BAB2-47B9-AFFE-95082F802F69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55236-460D-4683-8043-133DD325B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28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10457-BAB2-47B9-AFFE-95082F802F69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55236-460D-4683-8043-133DD325B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189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2DEBA-E380-427D-816F-CF77F72F6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9386" y="1531398"/>
            <a:ext cx="8791575" cy="1520378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Identifying players in broadcast sports videos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875097-DFB5-4E01-B517-3B9FF9505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6617" y="4516438"/>
            <a:ext cx="3237114" cy="810165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Haorui Chen</a:t>
            </a:r>
            <a:endParaRPr lang="zh-CN" altLang="en-US" sz="3600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AEA410CF-B065-4067-A224-CF38AC7E550B}"/>
              </a:ext>
            </a:extLst>
          </p:cNvPr>
          <p:cNvSpPr txBox="1">
            <a:spLocks/>
          </p:cNvSpPr>
          <p:nvPr/>
        </p:nvSpPr>
        <p:spPr>
          <a:xfrm>
            <a:off x="2618912" y="3378106"/>
            <a:ext cx="7326295" cy="810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/>
              <a:t>Supervisor: DR. APHRODITE GALATA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82033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D8ECC817-C3D0-4F84-9447-0A91D4410F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73" t="36807" r="20487" b="1"/>
          <a:stretch/>
        </p:blipFill>
        <p:spPr bwMode="auto">
          <a:xfrm>
            <a:off x="6167868" y="1171852"/>
            <a:ext cx="4882719" cy="478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F372A4F-3B48-4C54-9EDA-075B2E7AD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6879"/>
            <a:ext cx="3066603" cy="872931"/>
          </a:xfrm>
        </p:spPr>
        <p:txBody>
          <a:bodyPr/>
          <a:lstStyle/>
          <a:p>
            <a:r>
              <a:rPr lang="en-US" altLang="zh-CN" dirty="0"/>
              <a:t>3. Tracking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DF093EB-E3E7-46A3-A730-6B60BE6A8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790113"/>
            <a:ext cx="2960070" cy="1811045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/>
              <a:t>Key points: </a:t>
            </a:r>
          </a:p>
          <a:p>
            <a:pPr marL="457200" indent="-457200">
              <a:buAutoNum type="arabicPeriod"/>
            </a:pPr>
            <a:r>
              <a:rPr lang="en-US" altLang="zh-CN" sz="2800" dirty="0" err="1">
                <a:solidFill>
                  <a:schemeClr val="tx1">
                    <a:lumMod val="65000"/>
                  </a:schemeClr>
                </a:solidFill>
              </a:rPr>
              <a:t>Tracklet</a:t>
            </a:r>
            <a:endParaRPr lang="en-US" altLang="zh-CN" sz="2800" dirty="0">
              <a:solidFill>
                <a:schemeClr val="tx1">
                  <a:lumMod val="6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sz="2800" dirty="0"/>
              <a:t>Kalman Filter</a:t>
            </a:r>
            <a:endParaRPr lang="zh-CN" altLang="en-US" sz="2800" dirty="0"/>
          </a:p>
          <a:p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8B2970F-6F95-40BA-89C8-1F9CE13B6E62}"/>
              </a:ext>
            </a:extLst>
          </p:cNvPr>
          <p:cNvSpPr/>
          <p:nvPr/>
        </p:nvSpPr>
        <p:spPr>
          <a:xfrm>
            <a:off x="7552045" y="2812002"/>
            <a:ext cx="674702" cy="1233997"/>
          </a:xfrm>
          <a:prstGeom prst="rect">
            <a:avLst/>
          </a:prstGeom>
          <a:noFill/>
          <a:ln w="762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2" name="文本框 1031">
            <a:extLst>
              <a:ext uri="{FF2B5EF4-FFF2-40B4-BE49-F238E27FC236}">
                <a16:creationId xmlns:a16="http://schemas.microsoft.com/office/drawing/2014/main" id="{17F48A61-90D1-4D16-AADD-4F863398DE4F}"/>
              </a:ext>
            </a:extLst>
          </p:cNvPr>
          <p:cNvSpPr txBox="1"/>
          <p:nvPr/>
        </p:nvSpPr>
        <p:spPr>
          <a:xfrm>
            <a:off x="6562815" y="2005076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Predicted location</a:t>
            </a:r>
            <a:endParaRPr lang="zh-CN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8B794F3-2DCB-49D7-8F2A-DC8326FE359F}"/>
              </a:ext>
            </a:extLst>
          </p:cNvPr>
          <p:cNvSpPr/>
          <p:nvPr/>
        </p:nvSpPr>
        <p:spPr>
          <a:xfrm>
            <a:off x="7434596" y="3361519"/>
            <a:ext cx="674702" cy="1233997"/>
          </a:xfrm>
          <a:prstGeom prst="rect">
            <a:avLst/>
          </a:prstGeom>
          <a:noFill/>
          <a:ln w="762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B43431F-FA87-482E-A372-92454FDB724A}"/>
              </a:ext>
            </a:extLst>
          </p:cNvPr>
          <p:cNvCxnSpPr>
            <a:cxnSpLocks/>
            <a:stCxn id="1032" idx="2"/>
          </p:cNvCxnSpPr>
          <p:nvPr/>
        </p:nvCxnSpPr>
        <p:spPr>
          <a:xfrm flipH="1">
            <a:off x="7889397" y="2528296"/>
            <a:ext cx="54566" cy="3237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30BDAA4-8DC4-48EB-923A-DC164E404C2C}"/>
              </a:ext>
            </a:extLst>
          </p:cNvPr>
          <p:cNvSpPr txBox="1"/>
          <p:nvPr/>
        </p:nvSpPr>
        <p:spPr>
          <a:xfrm>
            <a:off x="5664871" y="4615833"/>
            <a:ext cx="275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Detected location</a:t>
            </a:r>
            <a:endParaRPr lang="zh-CN" altLang="en-US" sz="28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428D62A-AF29-41FD-A843-3EF5C840E9E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7024107" y="3978518"/>
            <a:ext cx="410489" cy="6373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1BE51FD-607C-4666-B016-B8109B38A74F}"/>
              </a:ext>
            </a:extLst>
          </p:cNvPr>
          <p:cNvSpPr txBox="1"/>
          <p:nvPr/>
        </p:nvSpPr>
        <p:spPr>
          <a:xfrm>
            <a:off x="768550" y="2684587"/>
            <a:ext cx="48827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</a:schemeClr>
                </a:solidFill>
              </a:rPr>
              <a:t>① </a:t>
            </a:r>
            <a:r>
              <a:rPr lang="en-US" altLang="zh-CN" sz="3200" dirty="0">
                <a:solidFill>
                  <a:schemeClr val="tx1">
                    <a:lumMod val="65000"/>
                  </a:schemeClr>
                </a:solidFill>
              </a:rPr>
              <a:t>predict according to historical info</a:t>
            </a:r>
          </a:p>
          <a:p>
            <a:r>
              <a:rPr lang="zh-CN" altLang="en-US" sz="3200" dirty="0"/>
              <a:t>② </a:t>
            </a:r>
            <a:r>
              <a:rPr lang="en-US" altLang="zh-CN" sz="3200" dirty="0"/>
              <a:t>detect</a:t>
            </a:r>
          </a:p>
          <a:p>
            <a:r>
              <a:rPr lang="zh-CN" altLang="en-US" sz="3200" dirty="0">
                <a:solidFill>
                  <a:schemeClr val="tx1">
                    <a:lumMod val="65000"/>
                  </a:schemeClr>
                </a:solidFill>
              </a:rPr>
              <a:t>③ </a:t>
            </a:r>
            <a:r>
              <a:rPr lang="en-US" altLang="zh-CN" sz="3200" dirty="0">
                <a:solidFill>
                  <a:schemeClr val="tx1">
                    <a:lumMod val="65000"/>
                  </a:schemeClr>
                </a:solidFill>
              </a:rPr>
              <a:t>combine info </a:t>
            </a:r>
          </a:p>
          <a:p>
            <a:r>
              <a:rPr lang="en-US" altLang="zh-CN" sz="3200" dirty="0">
                <a:solidFill>
                  <a:schemeClr val="tx1">
                    <a:lumMod val="65000"/>
                  </a:schemeClr>
                </a:solidFill>
              </a:rPr>
              <a:t>( weighted average )</a:t>
            </a:r>
            <a:endParaRPr lang="zh-CN" altLang="en-US" sz="32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42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FF4F6357-BFC4-41FC-B115-EE5A8DCA89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73" t="36807" r="20487" b="1"/>
          <a:stretch/>
        </p:blipFill>
        <p:spPr bwMode="auto">
          <a:xfrm>
            <a:off x="6167868" y="1171852"/>
            <a:ext cx="4882719" cy="478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F372A4F-3B48-4C54-9EDA-075B2E7AD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39124"/>
            <a:ext cx="3066603" cy="872931"/>
          </a:xfrm>
        </p:spPr>
        <p:txBody>
          <a:bodyPr/>
          <a:lstStyle/>
          <a:p>
            <a:r>
              <a:rPr lang="en-US" altLang="zh-CN" dirty="0"/>
              <a:t>3. Tracking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DF093EB-E3E7-46A3-A730-6B60BE6A8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478" y="787892"/>
            <a:ext cx="3244156" cy="1786632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/>
              <a:t>Key points: </a:t>
            </a:r>
          </a:p>
          <a:p>
            <a:pPr marL="457200" indent="-457200">
              <a:buAutoNum type="arabicPeriod"/>
            </a:pPr>
            <a:r>
              <a:rPr lang="en-US" altLang="zh-CN" sz="2800" dirty="0" err="1">
                <a:solidFill>
                  <a:schemeClr val="tx1">
                    <a:lumMod val="65000"/>
                  </a:schemeClr>
                </a:solidFill>
              </a:rPr>
              <a:t>Tracklet</a:t>
            </a:r>
            <a:endParaRPr lang="en-US" altLang="zh-CN" sz="2800" dirty="0">
              <a:solidFill>
                <a:schemeClr val="tx1">
                  <a:lumMod val="6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sz="2800" dirty="0"/>
              <a:t>Kalman Filter</a:t>
            </a:r>
            <a:endParaRPr lang="zh-CN" altLang="en-US" sz="2800" dirty="0"/>
          </a:p>
          <a:p>
            <a:endParaRPr lang="zh-CN" altLang="en-US" dirty="0"/>
          </a:p>
        </p:txBody>
      </p:sp>
      <p:sp>
        <p:nvSpPr>
          <p:cNvPr id="1032" name="文本框 1031">
            <a:extLst>
              <a:ext uri="{FF2B5EF4-FFF2-40B4-BE49-F238E27FC236}">
                <a16:creationId xmlns:a16="http://schemas.microsoft.com/office/drawing/2014/main" id="{17F48A61-90D1-4D16-AADD-4F863398DE4F}"/>
              </a:ext>
            </a:extLst>
          </p:cNvPr>
          <p:cNvSpPr txBox="1"/>
          <p:nvPr/>
        </p:nvSpPr>
        <p:spPr>
          <a:xfrm>
            <a:off x="6620633" y="2187213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Final location</a:t>
            </a:r>
            <a:endParaRPr lang="zh-CN" altLang="en-US" sz="28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509F4EA-250C-4FF0-8B97-26CC441B455C}"/>
              </a:ext>
            </a:extLst>
          </p:cNvPr>
          <p:cNvSpPr/>
          <p:nvPr/>
        </p:nvSpPr>
        <p:spPr>
          <a:xfrm>
            <a:off x="7536406" y="2812001"/>
            <a:ext cx="674702" cy="1233997"/>
          </a:xfrm>
          <a:prstGeom prst="rect">
            <a:avLst/>
          </a:prstGeom>
          <a:noFill/>
          <a:ln w="762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F3F0E54-6ADF-4901-9890-A5E2625981C6}"/>
              </a:ext>
            </a:extLst>
          </p:cNvPr>
          <p:cNvSpPr/>
          <p:nvPr/>
        </p:nvSpPr>
        <p:spPr>
          <a:xfrm>
            <a:off x="7418957" y="3361518"/>
            <a:ext cx="674702" cy="1233997"/>
          </a:xfrm>
          <a:prstGeom prst="rect">
            <a:avLst/>
          </a:prstGeom>
          <a:noFill/>
          <a:ln w="762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8B794F3-2DCB-49D7-8F2A-DC8326FE359F}"/>
              </a:ext>
            </a:extLst>
          </p:cNvPr>
          <p:cNvSpPr/>
          <p:nvPr/>
        </p:nvSpPr>
        <p:spPr>
          <a:xfrm>
            <a:off x="7463345" y="3101868"/>
            <a:ext cx="674702" cy="1233997"/>
          </a:xfrm>
          <a:prstGeom prst="rect">
            <a:avLst/>
          </a:prstGeom>
          <a:noFill/>
          <a:ln w="76200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B43431F-FA87-482E-A372-92454FDB724A}"/>
              </a:ext>
            </a:extLst>
          </p:cNvPr>
          <p:cNvCxnSpPr>
            <a:cxnSpLocks/>
            <a:stCxn id="1032" idx="2"/>
            <a:endCxn id="14" idx="0"/>
          </p:cNvCxnSpPr>
          <p:nvPr/>
        </p:nvCxnSpPr>
        <p:spPr>
          <a:xfrm>
            <a:off x="7651525" y="2710433"/>
            <a:ext cx="149171" cy="3914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B6F047A-0D5C-45E2-BA8C-2436CF75143F}"/>
              </a:ext>
            </a:extLst>
          </p:cNvPr>
          <p:cNvSpPr txBox="1"/>
          <p:nvPr/>
        </p:nvSpPr>
        <p:spPr>
          <a:xfrm>
            <a:off x="768550" y="2684587"/>
            <a:ext cx="48827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</a:schemeClr>
                </a:solidFill>
              </a:rPr>
              <a:t>① </a:t>
            </a:r>
            <a:r>
              <a:rPr lang="en-US" altLang="zh-CN" sz="3200" dirty="0">
                <a:solidFill>
                  <a:schemeClr val="tx1">
                    <a:lumMod val="65000"/>
                  </a:schemeClr>
                </a:solidFill>
              </a:rPr>
              <a:t>predict according to historical info</a:t>
            </a:r>
          </a:p>
          <a:p>
            <a:r>
              <a:rPr lang="zh-CN" altLang="en-US" sz="3200" dirty="0">
                <a:solidFill>
                  <a:schemeClr val="tx1">
                    <a:lumMod val="65000"/>
                  </a:schemeClr>
                </a:solidFill>
              </a:rPr>
              <a:t>② </a:t>
            </a:r>
            <a:r>
              <a:rPr lang="en-US" altLang="zh-CN" sz="3200" dirty="0">
                <a:solidFill>
                  <a:schemeClr val="tx1">
                    <a:lumMod val="65000"/>
                  </a:schemeClr>
                </a:solidFill>
              </a:rPr>
              <a:t>detect</a:t>
            </a:r>
          </a:p>
          <a:p>
            <a:r>
              <a:rPr lang="zh-CN" altLang="en-US" sz="3200" dirty="0"/>
              <a:t>③ </a:t>
            </a:r>
            <a:r>
              <a:rPr lang="en-US" altLang="zh-CN" sz="3200" dirty="0"/>
              <a:t>combine info </a:t>
            </a:r>
          </a:p>
          <a:p>
            <a:r>
              <a:rPr lang="en-US" altLang="zh-CN" sz="3200" dirty="0"/>
              <a:t>( weighted average 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65638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89710-5BC2-4929-9B9B-91CF589B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01909"/>
          </a:xfrm>
        </p:spPr>
        <p:txBody>
          <a:bodyPr/>
          <a:lstStyle/>
          <a:p>
            <a:r>
              <a:rPr lang="en-US" altLang="zh-CN" dirty="0"/>
              <a:t>4. Label correction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0FDB8F-D98A-45F0-99EC-C7FBF1963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20427"/>
            <a:ext cx="4412201" cy="56127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Key point: inference</a:t>
            </a:r>
            <a:r>
              <a:rPr lang="zh-CN" altLang="en-US" sz="2800" dirty="0"/>
              <a:t> </a:t>
            </a:r>
            <a:r>
              <a:rPr lang="en-US" altLang="zh-CN" sz="2800" dirty="0"/>
              <a:t>model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D46F69-9EBC-4E85-A15C-3E8923954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986" y="1981701"/>
            <a:ext cx="2254690" cy="350604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B123792-6B1D-46E6-B182-7FF3B5A64370}"/>
              </a:ext>
            </a:extLst>
          </p:cNvPr>
          <p:cNvSpPr txBox="1"/>
          <p:nvPr/>
        </p:nvSpPr>
        <p:spPr>
          <a:xfrm>
            <a:off x="1265699" y="2736502"/>
            <a:ext cx="44122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some detections will be misclassiﬁed due to low detail, blurry images and occlusions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94182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FB328-6E9F-4F5C-A00F-75AC891F9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49842"/>
            <a:ext cx="9905998" cy="757521"/>
          </a:xfrm>
        </p:spPr>
        <p:txBody>
          <a:bodyPr/>
          <a:lstStyle/>
          <a:p>
            <a:r>
              <a:rPr lang="en-US" altLang="zh-CN" dirty="0"/>
              <a:t>deliverables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CA4FB-7D44-439F-B046-9E28F00BF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55938"/>
            <a:ext cx="9905999" cy="4952220"/>
          </a:xfrm>
        </p:spPr>
        <p:txBody>
          <a:bodyPr/>
          <a:lstStyle/>
          <a:p>
            <a:r>
              <a:rPr lang="en-US" altLang="zh-CN" sz="2800" dirty="0"/>
              <a:t>1. A program</a:t>
            </a:r>
          </a:p>
          <a:p>
            <a:pPr lvl="1"/>
            <a:r>
              <a:rPr lang="en-US" altLang="zh-CN" sz="2400" dirty="0"/>
              <a:t>Input: raw video</a:t>
            </a:r>
          </a:p>
          <a:p>
            <a:pPr lvl="1"/>
            <a:r>
              <a:rPr lang="en-US" altLang="zh-CN" sz="2400" dirty="0"/>
              <a:t>Output: a video with bounding boxes, that of different player have different label</a:t>
            </a:r>
          </a:p>
          <a:p>
            <a:r>
              <a:rPr lang="en-US" altLang="zh-CN" sz="2800" dirty="0"/>
              <a:t>2. report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5437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BBBFD-AB74-4AF5-B3B6-27F2B1A9B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108" y="176594"/>
            <a:ext cx="2080964" cy="657907"/>
          </a:xfrm>
        </p:spPr>
        <p:txBody>
          <a:bodyPr/>
          <a:lstStyle/>
          <a:p>
            <a:r>
              <a:rPr lang="en-US" altLang="zh-CN" dirty="0"/>
              <a:t>My Plan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8DBA952-BF68-4209-92D1-399D39D89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392" y="1449279"/>
            <a:ext cx="9905999" cy="4241307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Week 2-4 background research</a:t>
            </a:r>
          </a:p>
          <a:p>
            <a:r>
              <a:rPr lang="en-US" altLang="zh-CN" sz="2800" dirty="0"/>
              <a:t>Week 5 background subtraction</a:t>
            </a:r>
          </a:p>
          <a:p>
            <a:r>
              <a:rPr lang="en-US" altLang="zh-CN" sz="2800" dirty="0"/>
              <a:t>Week 9 bounding box drawing</a:t>
            </a:r>
          </a:p>
          <a:p>
            <a:r>
              <a:rPr lang="en-US" altLang="zh-CN" sz="2800" dirty="0"/>
              <a:t>Week 10 player classification</a:t>
            </a:r>
          </a:p>
          <a:p>
            <a:r>
              <a:rPr lang="en-US" altLang="zh-CN" sz="2800" dirty="0"/>
              <a:t>Week 11 basic tracking</a:t>
            </a:r>
          </a:p>
          <a:p>
            <a:r>
              <a:rPr lang="en-US" altLang="zh-CN" sz="2800" dirty="0"/>
              <a:t>Week 12 tracking by Kalman filtering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8386C15-3A15-413E-B371-3968A3949D5F}"/>
              </a:ext>
            </a:extLst>
          </p:cNvPr>
          <p:cNvSpPr txBox="1">
            <a:spLocks/>
          </p:cNvSpPr>
          <p:nvPr/>
        </p:nvSpPr>
        <p:spPr>
          <a:xfrm>
            <a:off x="5188998" y="791372"/>
            <a:ext cx="1557183" cy="657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Sem 1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92722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8A55D11-8B14-4A00-81D8-4E793D63F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108" y="176594"/>
            <a:ext cx="2080964" cy="657907"/>
          </a:xfrm>
        </p:spPr>
        <p:txBody>
          <a:bodyPr/>
          <a:lstStyle/>
          <a:p>
            <a:r>
              <a:rPr lang="en-US" altLang="zh-CN" dirty="0"/>
              <a:t>My Plan</a:t>
            </a:r>
            <a:endParaRPr lang="zh-CN" alt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B5E8CFEE-9646-486F-8DFE-7576CEA70EC0}"/>
              </a:ext>
            </a:extLst>
          </p:cNvPr>
          <p:cNvSpPr txBox="1">
            <a:spLocks/>
          </p:cNvSpPr>
          <p:nvPr/>
        </p:nvSpPr>
        <p:spPr>
          <a:xfrm>
            <a:off x="5188998" y="791372"/>
            <a:ext cx="1557183" cy="657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320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DA81533-E080-4869-B995-951145DDD294}"/>
              </a:ext>
            </a:extLst>
          </p:cNvPr>
          <p:cNvSpPr txBox="1">
            <a:spLocks/>
          </p:cNvSpPr>
          <p:nvPr/>
        </p:nvSpPr>
        <p:spPr>
          <a:xfrm>
            <a:off x="3983430" y="834501"/>
            <a:ext cx="3968317" cy="657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CHRISTMAS HOLIDAY</a:t>
            </a:r>
            <a:endParaRPr lang="zh-CN" altLang="en-US" sz="32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BD50EB5-F25F-4F34-8AC9-17F6DF53D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392" y="1449279"/>
            <a:ext cx="9905999" cy="1844337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Week 1-2 label correction</a:t>
            </a:r>
          </a:p>
          <a:p>
            <a:r>
              <a:rPr lang="en-US" altLang="zh-CN" sz="2800" dirty="0"/>
              <a:t>Week 3 detection evaluation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475E2EC0-2BC0-472F-ABAA-1B031AA44991}"/>
              </a:ext>
            </a:extLst>
          </p:cNvPr>
          <p:cNvSpPr txBox="1">
            <a:spLocks/>
          </p:cNvSpPr>
          <p:nvPr/>
        </p:nvSpPr>
        <p:spPr>
          <a:xfrm>
            <a:off x="5301767" y="2906478"/>
            <a:ext cx="1444414" cy="657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SEM 2</a:t>
            </a:r>
            <a:endParaRPr lang="zh-CN" altLang="en-US" sz="32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84E6E72-7B48-4B5C-80A9-38CAC20BDBFE}"/>
              </a:ext>
            </a:extLst>
          </p:cNvPr>
          <p:cNvSpPr txBox="1">
            <a:spLocks/>
          </p:cNvSpPr>
          <p:nvPr/>
        </p:nvSpPr>
        <p:spPr>
          <a:xfrm>
            <a:off x="1070392" y="3695191"/>
            <a:ext cx="9050152" cy="1977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Week 1 tracking evaluation</a:t>
            </a:r>
          </a:p>
          <a:p>
            <a:r>
              <a:rPr lang="en-US" altLang="zh-CN" sz="2800" dirty="0"/>
              <a:t>Week 2-3 report</a:t>
            </a:r>
          </a:p>
          <a:p>
            <a:r>
              <a:rPr lang="en-US" altLang="zh-CN" sz="2800" dirty="0"/>
              <a:t>Week 4-8 further improvement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9224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ighlights  United 3-1 Brighton  Premier League-1">
            <a:hlinkClick r:id="" action="ppaction://media"/>
            <a:extLst>
              <a:ext uri="{FF2B5EF4-FFF2-40B4-BE49-F238E27FC236}">
                <a16:creationId xmlns:a16="http://schemas.microsoft.com/office/drawing/2014/main" id="{7B84CE48-06EC-4519-974B-EC002A6FDF9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35512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7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88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5BA87C6-6A9C-4CF2-88D4-E34CCCF4A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151" y="1020675"/>
            <a:ext cx="2981735" cy="481664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AC1D0CC-44DF-4169-B962-4A5C19AB8902}"/>
              </a:ext>
            </a:extLst>
          </p:cNvPr>
          <p:cNvSpPr txBox="1"/>
          <p:nvPr/>
        </p:nvSpPr>
        <p:spPr>
          <a:xfrm>
            <a:off x="6096000" y="2214084"/>
            <a:ext cx="3519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Who is he ?</a:t>
            </a:r>
            <a:endParaRPr lang="zh-CN" altLang="en-US" sz="5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3963E53-A594-40E7-AF29-81CB9010D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486" y="3453411"/>
            <a:ext cx="2230951" cy="223095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B1700E6-FB72-42D2-A078-54442D05E379}"/>
              </a:ext>
            </a:extLst>
          </p:cNvPr>
          <p:cNvSpPr txBox="1"/>
          <p:nvPr/>
        </p:nvSpPr>
        <p:spPr>
          <a:xfrm>
            <a:off x="4696289" y="1290754"/>
            <a:ext cx="64556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/>
              <a:t>Who scored the goal ?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78734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C135E-A2AB-4DAE-9D03-402D77C60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68426"/>
            <a:ext cx="4682338" cy="927698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Why is it useful?</a:t>
            </a:r>
            <a:endParaRPr lang="zh-CN" altLang="en-US" sz="4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435CA5-2A36-498C-A7E1-A0F236733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25978"/>
            <a:ext cx="9591690" cy="630313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Looking for possible tactics taken by opponents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F641FAF-D805-40F4-90C9-00566B647E32}"/>
              </a:ext>
            </a:extLst>
          </p:cNvPr>
          <p:cNvSpPr txBox="1">
            <a:spLocks/>
          </p:cNvSpPr>
          <p:nvPr/>
        </p:nvSpPr>
        <p:spPr>
          <a:xfrm>
            <a:off x="2601156" y="2314838"/>
            <a:ext cx="6889072" cy="6303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500" dirty="0"/>
              <a:t>Currently: manual review of matches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55073E3-CBB7-42C1-A3EB-288ED8809AB9}"/>
              </a:ext>
            </a:extLst>
          </p:cNvPr>
          <p:cNvSpPr txBox="1">
            <a:spLocks/>
          </p:cNvSpPr>
          <p:nvPr/>
        </p:nvSpPr>
        <p:spPr>
          <a:xfrm>
            <a:off x="2601156" y="3113843"/>
            <a:ext cx="6010184" cy="6303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/>
              <a:t>Ideally: automatic tactic generation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208D930B-2C75-432E-B5B4-7CF78B52FF50}"/>
              </a:ext>
            </a:extLst>
          </p:cNvPr>
          <p:cNvSpPr/>
          <p:nvPr/>
        </p:nvSpPr>
        <p:spPr>
          <a:xfrm>
            <a:off x="5227045" y="3757463"/>
            <a:ext cx="710213" cy="630312"/>
          </a:xfrm>
          <a:prstGeom prst="downArrow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359195E-92EE-4777-9D7F-7DC008FD05E9}"/>
              </a:ext>
            </a:extLst>
          </p:cNvPr>
          <p:cNvSpPr txBox="1">
            <a:spLocks/>
          </p:cNvSpPr>
          <p:nvPr/>
        </p:nvSpPr>
        <p:spPr>
          <a:xfrm>
            <a:off x="6045692" y="3759672"/>
            <a:ext cx="1658645" cy="534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prerequisite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F614456-5CF6-4DCE-80E1-C2B08ACF4759}"/>
              </a:ext>
            </a:extLst>
          </p:cNvPr>
          <p:cNvSpPr txBox="1">
            <a:spLocks/>
          </p:cNvSpPr>
          <p:nvPr/>
        </p:nvSpPr>
        <p:spPr>
          <a:xfrm>
            <a:off x="3154847" y="4401082"/>
            <a:ext cx="4854608" cy="9399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800" dirty="0"/>
              <a:t>Trajectory &amp; Identity 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90975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697B1-54D3-44D3-B00B-FEAE3E58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331" y="511987"/>
            <a:ext cx="5126222" cy="1023851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Project structure</a:t>
            </a:r>
            <a:endParaRPr lang="zh-CN" altLang="en-US" sz="4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531A22-67FA-4BED-B82D-B68201569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330" y="1535838"/>
            <a:ext cx="5126223" cy="283197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1. player detection</a:t>
            </a:r>
          </a:p>
          <a:p>
            <a:r>
              <a:rPr lang="en-US" altLang="zh-CN" sz="3200" dirty="0"/>
              <a:t>2. player classification</a:t>
            </a:r>
          </a:p>
          <a:p>
            <a:r>
              <a:rPr lang="en-US" altLang="zh-CN" sz="3200" dirty="0"/>
              <a:t>3. tracking</a:t>
            </a:r>
          </a:p>
          <a:p>
            <a:r>
              <a:rPr lang="en-US" altLang="zh-CN" sz="3200" dirty="0"/>
              <a:t>4. label correction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2757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4ED3E-D0B3-4C5F-9998-66B228CCE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844" y="254534"/>
            <a:ext cx="4318354" cy="730888"/>
          </a:xfrm>
        </p:spPr>
        <p:txBody>
          <a:bodyPr/>
          <a:lstStyle/>
          <a:p>
            <a:r>
              <a:rPr lang="en-US" altLang="zh-CN" dirty="0"/>
              <a:t>1. player detection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2AD426-EB1E-420E-9EFA-EA4A1DD6C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821" y="1063102"/>
            <a:ext cx="5543473" cy="51490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Key point: background subtraction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02CDE7-6A22-4B0E-8E91-FE6422FA7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853" y="2170591"/>
            <a:ext cx="7207407" cy="370198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E225394-B5B6-42CA-BB18-F97EBBF4375C}"/>
              </a:ext>
            </a:extLst>
          </p:cNvPr>
          <p:cNvSpPr/>
          <p:nvPr/>
        </p:nvSpPr>
        <p:spPr>
          <a:xfrm>
            <a:off x="7856738" y="4119239"/>
            <a:ext cx="985421" cy="559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16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9D4D03F-C3DA-4E38-BB98-37D1F81D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4854"/>
            <a:ext cx="5721026" cy="685892"/>
          </a:xfrm>
        </p:spPr>
        <p:txBody>
          <a:bodyPr/>
          <a:lstStyle/>
          <a:p>
            <a:r>
              <a:rPr lang="en-US" altLang="zh-CN" dirty="0"/>
              <a:t>2. Player classification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8A6C5DC-DF2E-4B74-8DE2-DE89581DB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858108"/>
            <a:ext cx="9905999" cy="1141784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Requirement on features: salient local ones using color and image gradient histogram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30645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72A4F-3B48-4C54-9EDA-075B2E7AD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72102"/>
            <a:ext cx="3066603" cy="872931"/>
          </a:xfrm>
        </p:spPr>
        <p:txBody>
          <a:bodyPr/>
          <a:lstStyle/>
          <a:p>
            <a:r>
              <a:rPr lang="en-US" altLang="zh-CN" dirty="0"/>
              <a:t>3. Tracking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DF093EB-E3E7-46A3-A730-6B60BE6A8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60247"/>
            <a:ext cx="2001283" cy="129614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Key points: </a:t>
            </a:r>
          </a:p>
          <a:p>
            <a:pPr marL="457200" indent="-457200">
              <a:buAutoNum type="arabicPeriod"/>
            </a:pPr>
            <a:r>
              <a:rPr lang="en-US" altLang="zh-CN" sz="2800" dirty="0" err="1"/>
              <a:t>Tracklet</a:t>
            </a:r>
            <a:endParaRPr lang="en-US" altLang="zh-CN" sz="2800" dirty="0"/>
          </a:p>
          <a:p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6C9AAD-23FE-4631-8FAF-373037DF33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6" r="2612"/>
          <a:stretch/>
        </p:blipFill>
        <p:spPr bwMode="auto">
          <a:xfrm>
            <a:off x="5129569" y="1996294"/>
            <a:ext cx="5816598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763B427-CECC-4C2E-B148-351FDFD31F6C}"/>
              </a:ext>
            </a:extLst>
          </p:cNvPr>
          <p:cNvSpPr/>
          <p:nvPr/>
        </p:nvSpPr>
        <p:spPr>
          <a:xfrm>
            <a:off x="8389398" y="4199137"/>
            <a:ext cx="323096" cy="559293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55E0DDC-7DAB-4A02-AA9A-9135D178A950}"/>
              </a:ext>
            </a:extLst>
          </p:cNvPr>
          <p:cNvSpPr/>
          <p:nvPr/>
        </p:nvSpPr>
        <p:spPr>
          <a:xfrm>
            <a:off x="9132434" y="4867136"/>
            <a:ext cx="323096" cy="559293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B5AC1EA-F742-4F1C-B688-5D15AB7FAECF}"/>
              </a:ext>
            </a:extLst>
          </p:cNvPr>
          <p:cNvSpPr/>
          <p:nvPr/>
        </p:nvSpPr>
        <p:spPr>
          <a:xfrm>
            <a:off x="8762298" y="4587490"/>
            <a:ext cx="323096" cy="559293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3E93EA9-CACB-4662-B452-4F24BEECEA61}"/>
              </a:ext>
            </a:extLst>
          </p:cNvPr>
          <p:cNvSpPr/>
          <p:nvPr/>
        </p:nvSpPr>
        <p:spPr>
          <a:xfrm>
            <a:off x="5628443" y="4587490"/>
            <a:ext cx="323096" cy="55929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3B5A0DB-44F4-47A4-8301-FF4E73C3CE14}"/>
              </a:ext>
            </a:extLst>
          </p:cNvPr>
          <p:cNvSpPr/>
          <p:nvPr/>
        </p:nvSpPr>
        <p:spPr>
          <a:xfrm>
            <a:off x="5976441" y="4725482"/>
            <a:ext cx="323096" cy="55929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7263E14-FD84-47D2-96A7-524B9CF536E0}"/>
              </a:ext>
            </a:extLst>
          </p:cNvPr>
          <p:cNvSpPr/>
          <p:nvPr/>
        </p:nvSpPr>
        <p:spPr>
          <a:xfrm>
            <a:off x="6324439" y="4911523"/>
            <a:ext cx="323096" cy="55929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D6A93E3B-105C-4297-BB49-E744CDBBA82D}"/>
              </a:ext>
            </a:extLst>
          </p:cNvPr>
          <p:cNvSpPr/>
          <p:nvPr/>
        </p:nvSpPr>
        <p:spPr>
          <a:xfrm>
            <a:off x="5788241" y="5149049"/>
            <a:ext cx="710213" cy="337351"/>
          </a:xfrm>
          <a:custGeom>
            <a:avLst/>
            <a:gdLst>
              <a:gd name="connsiteX0" fmla="*/ 0 w 710213"/>
              <a:gd name="connsiteY0" fmla="*/ 0 h 337351"/>
              <a:gd name="connsiteX1" fmla="*/ 44388 w 710213"/>
              <a:gd name="connsiteY1" fmla="*/ 44388 h 337351"/>
              <a:gd name="connsiteX2" fmla="*/ 142042 w 710213"/>
              <a:gd name="connsiteY2" fmla="*/ 53266 h 337351"/>
              <a:gd name="connsiteX3" fmla="*/ 230819 w 710213"/>
              <a:gd name="connsiteY3" fmla="*/ 79899 h 337351"/>
              <a:gd name="connsiteX4" fmla="*/ 301841 w 710213"/>
              <a:gd name="connsiteY4" fmla="*/ 97654 h 337351"/>
              <a:gd name="connsiteX5" fmla="*/ 337351 w 710213"/>
              <a:gd name="connsiteY5" fmla="*/ 106532 h 337351"/>
              <a:gd name="connsiteX6" fmla="*/ 408373 w 710213"/>
              <a:gd name="connsiteY6" fmla="*/ 159798 h 337351"/>
              <a:gd name="connsiteX7" fmla="*/ 470516 w 710213"/>
              <a:gd name="connsiteY7" fmla="*/ 204186 h 337351"/>
              <a:gd name="connsiteX8" fmla="*/ 550415 w 710213"/>
              <a:gd name="connsiteY8" fmla="*/ 221941 h 337351"/>
              <a:gd name="connsiteX9" fmla="*/ 612559 w 710213"/>
              <a:gd name="connsiteY9" fmla="*/ 248574 h 337351"/>
              <a:gd name="connsiteX10" fmla="*/ 630314 w 710213"/>
              <a:gd name="connsiteY10" fmla="*/ 266330 h 337351"/>
              <a:gd name="connsiteX11" fmla="*/ 656947 w 710213"/>
              <a:gd name="connsiteY11" fmla="*/ 275207 h 337351"/>
              <a:gd name="connsiteX12" fmla="*/ 674703 w 710213"/>
              <a:gd name="connsiteY12" fmla="*/ 301840 h 337351"/>
              <a:gd name="connsiteX13" fmla="*/ 710213 w 710213"/>
              <a:gd name="connsiteY13" fmla="*/ 337351 h 337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10213" h="337351">
                <a:moveTo>
                  <a:pt x="0" y="0"/>
                </a:moveTo>
                <a:cubicBezTo>
                  <a:pt x="14796" y="14796"/>
                  <a:pt x="24796" y="37041"/>
                  <a:pt x="44388" y="44388"/>
                </a:cubicBezTo>
                <a:cubicBezTo>
                  <a:pt x="74992" y="55865"/>
                  <a:pt x="109801" y="47893"/>
                  <a:pt x="142042" y="53266"/>
                </a:cubicBezTo>
                <a:cubicBezTo>
                  <a:pt x="195273" y="62138"/>
                  <a:pt x="191528" y="69183"/>
                  <a:pt x="230819" y="79899"/>
                </a:cubicBezTo>
                <a:cubicBezTo>
                  <a:pt x="254362" y="86320"/>
                  <a:pt x="278167" y="91736"/>
                  <a:pt x="301841" y="97654"/>
                </a:cubicBezTo>
                <a:lnTo>
                  <a:pt x="337351" y="106532"/>
                </a:lnTo>
                <a:cubicBezTo>
                  <a:pt x="388357" y="157537"/>
                  <a:pt x="361889" y="144303"/>
                  <a:pt x="408373" y="159798"/>
                </a:cubicBezTo>
                <a:cubicBezTo>
                  <a:pt x="412418" y="162832"/>
                  <a:pt x="460417" y="199858"/>
                  <a:pt x="470516" y="204186"/>
                </a:cubicBezTo>
                <a:cubicBezTo>
                  <a:pt x="481490" y="208889"/>
                  <a:pt x="542509" y="220360"/>
                  <a:pt x="550415" y="221941"/>
                </a:cubicBezTo>
                <a:cubicBezTo>
                  <a:pt x="590512" y="262038"/>
                  <a:pt x="538923" y="217015"/>
                  <a:pt x="612559" y="248574"/>
                </a:cubicBezTo>
                <a:cubicBezTo>
                  <a:pt x="620252" y="251871"/>
                  <a:pt x="623137" y="262024"/>
                  <a:pt x="630314" y="266330"/>
                </a:cubicBezTo>
                <a:cubicBezTo>
                  <a:pt x="638338" y="271145"/>
                  <a:pt x="648069" y="272248"/>
                  <a:pt x="656947" y="275207"/>
                </a:cubicBezTo>
                <a:cubicBezTo>
                  <a:pt x="662866" y="284085"/>
                  <a:pt x="668038" y="293508"/>
                  <a:pt x="674703" y="301840"/>
                </a:cubicBezTo>
                <a:cubicBezTo>
                  <a:pt x="674708" y="301847"/>
                  <a:pt x="710207" y="337345"/>
                  <a:pt x="710213" y="337351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4433B650-A12A-4FFF-998A-F17E097C1DF6}"/>
              </a:ext>
            </a:extLst>
          </p:cNvPr>
          <p:cNvSpPr/>
          <p:nvPr/>
        </p:nvSpPr>
        <p:spPr>
          <a:xfrm>
            <a:off x="8540318" y="4758431"/>
            <a:ext cx="791089" cy="683581"/>
          </a:xfrm>
          <a:custGeom>
            <a:avLst/>
            <a:gdLst>
              <a:gd name="connsiteX0" fmla="*/ 0 w 791089"/>
              <a:gd name="connsiteY0" fmla="*/ 0 h 683581"/>
              <a:gd name="connsiteX1" fmla="*/ 44389 w 791089"/>
              <a:gd name="connsiteY1" fmla="*/ 17755 h 683581"/>
              <a:gd name="connsiteX2" fmla="*/ 71022 w 791089"/>
              <a:gd name="connsiteY2" fmla="*/ 35511 h 683581"/>
              <a:gd name="connsiteX3" fmla="*/ 97655 w 791089"/>
              <a:gd name="connsiteY3" fmla="*/ 44388 h 683581"/>
              <a:gd name="connsiteX4" fmla="*/ 159799 w 791089"/>
              <a:gd name="connsiteY4" fmla="*/ 71021 h 683581"/>
              <a:gd name="connsiteX5" fmla="*/ 195309 w 791089"/>
              <a:gd name="connsiteY5" fmla="*/ 115410 h 683581"/>
              <a:gd name="connsiteX6" fmla="*/ 221942 w 791089"/>
              <a:gd name="connsiteY6" fmla="*/ 133165 h 683581"/>
              <a:gd name="connsiteX7" fmla="*/ 266331 w 791089"/>
              <a:gd name="connsiteY7" fmla="*/ 186431 h 683581"/>
              <a:gd name="connsiteX8" fmla="*/ 292964 w 791089"/>
              <a:gd name="connsiteY8" fmla="*/ 204186 h 683581"/>
              <a:gd name="connsiteX9" fmla="*/ 328474 w 791089"/>
              <a:gd name="connsiteY9" fmla="*/ 248575 h 683581"/>
              <a:gd name="connsiteX10" fmla="*/ 363985 w 791089"/>
              <a:gd name="connsiteY10" fmla="*/ 310719 h 683581"/>
              <a:gd name="connsiteX11" fmla="*/ 372863 w 791089"/>
              <a:gd name="connsiteY11" fmla="*/ 337352 h 683581"/>
              <a:gd name="connsiteX12" fmla="*/ 390618 w 791089"/>
              <a:gd name="connsiteY12" fmla="*/ 381740 h 683581"/>
              <a:gd name="connsiteX13" fmla="*/ 417251 w 791089"/>
              <a:gd name="connsiteY13" fmla="*/ 435006 h 683581"/>
              <a:gd name="connsiteX14" fmla="*/ 461639 w 791089"/>
              <a:gd name="connsiteY14" fmla="*/ 443884 h 683581"/>
              <a:gd name="connsiteX15" fmla="*/ 488272 w 791089"/>
              <a:gd name="connsiteY15" fmla="*/ 461639 h 683581"/>
              <a:gd name="connsiteX16" fmla="*/ 550416 w 791089"/>
              <a:gd name="connsiteY16" fmla="*/ 479394 h 683581"/>
              <a:gd name="connsiteX17" fmla="*/ 648070 w 791089"/>
              <a:gd name="connsiteY17" fmla="*/ 514905 h 683581"/>
              <a:gd name="connsiteX18" fmla="*/ 701336 w 791089"/>
              <a:gd name="connsiteY18" fmla="*/ 550416 h 683581"/>
              <a:gd name="connsiteX19" fmla="*/ 745725 w 791089"/>
              <a:gd name="connsiteY19" fmla="*/ 594804 h 683581"/>
              <a:gd name="connsiteX20" fmla="*/ 754602 w 791089"/>
              <a:gd name="connsiteY20" fmla="*/ 621437 h 683581"/>
              <a:gd name="connsiteX21" fmla="*/ 790113 w 791089"/>
              <a:gd name="connsiteY21" fmla="*/ 665825 h 683581"/>
              <a:gd name="connsiteX22" fmla="*/ 790113 w 791089"/>
              <a:gd name="connsiteY22" fmla="*/ 683581 h 683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91089" h="683581">
                <a:moveTo>
                  <a:pt x="0" y="0"/>
                </a:moveTo>
                <a:cubicBezTo>
                  <a:pt x="14796" y="5918"/>
                  <a:pt x="30135" y="10628"/>
                  <a:pt x="44389" y="17755"/>
                </a:cubicBezTo>
                <a:cubicBezTo>
                  <a:pt x="53932" y="22527"/>
                  <a:pt x="61479" y="30739"/>
                  <a:pt x="71022" y="35511"/>
                </a:cubicBezTo>
                <a:cubicBezTo>
                  <a:pt x="79392" y="39696"/>
                  <a:pt x="89054" y="40702"/>
                  <a:pt x="97655" y="44388"/>
                </a:cubicBezTo>
                <a:cubicBezTo>
                  <a:pt x="174441" y="77297"/>
                  <a:pt x="97341" y="50204"/>
                  <a:pt x="159799" y="71021"/>
                </a:cubicBezTo>
                <a:cubicBezTo>
                  <a:pt x="172981" y="90794"/>
                  <a:pt x="177239" y="100954"/>
                  <a:pt x="195309" y="115410"/>
                </a:cubicBezTo>
                <a:cubicBezTo>
                  <a:pt x="203640" y="122075"/>
                  <a:pt x="213064" y="127247"/>
                  <a:pt x="221942" y="133165"/>
                </a:cubicBezTo>
                <a:cubicBezTo>
                  <a:pt x="239400" y="159351"/>
                  <a:pt x="240699" y="165071"/>
                  <a:pt x="266331" y="186431"/>
                </a:cubicBezTo>
                <a:cubicBezTo>
                  <a:pt x="274528" y="193261"/>
                  <a:pt x="284086" y="198268"/>
                  <a:pt x="292964" y="204186"/>
                </a:cubicBezTo>
                <a:cubicBezTo>
                  <a:pt x="347603" y="286146"/>
                  <a:pt x="277883" y="185335"/>
                  <a:pt x="328474" y="248575"/>
                </a:cubicBezTo>
                <a:cubicBezTo>
                  <a:pt x="342194" y="265725"/>
                  <a:pt x="355570" y="291085"/>
                  <a:pt x="363985" y="310719"/>
                </a:cubicBezTo>
                <a:cubicBezTo>
                  <a:pt x="367671" y="319320"/>
                  <a:pt x="369577" y="328590"/>
                  <a:pt x="372863" y="337352"/>
                </a:cubicBezTo>
                <a:cubicBezTo>
                  <a:pt x="378458" y="352273"/>
                  <a:pt x="385023" y="366819"/>
                  <a:pt x="390618" y="381740"/>
                </a:cubicBezTo>
                <a:cubicBezTo>
                  <a:pt x="395899" y="395824"/>
                  <a:pt x="402253" y="426435"/>
                  <a:pt x="417251" y="435006"/>
                </a:cubicBezTo>
                <a:cubicBezTo>
                  <a:pt x="430352" y="442492"/>
                  <a:pt x="446843" y="440925"/>
                  <a:pt x="461639" y="443884"/>
                </a:cubicBezTo>
                <a:cubicBezTo>
                  <a:pt x="470517" y="449802"/>
                  <a:pt x="478366" y="457676"/>
                  <a:pt x="488272" y="461639"/>
                </a:cubicBezTo>
                <a:cubicBezTo>
                  <a:pt x="508275" y="469640"/>
                  <a:pt x="529825" y="473058"/>
                  <a:pt x="550416" y="479394"/>
                </a:cubicBezTo>
                <a:cubicBezTo>
                  <a:pt x="567042" y="484510"/>
                  <a:pt x="630374" y="505253"/>
                  <a:pt x="648070" y="514905"/>
                </a:cubicBezTo>
                <a:cubicBezTo>
                  <a:pt x="666804" y="525123"/>
                  <a:pt x="686247" y="535327"/>
                  <a:pt x="701336" y="550416"/>
                </a:cubicBezTo>
                <a:lnTo>
                  <a:pt x="745725" y="594804"/>
                </a:lnTo>
                <a:cubicBezTo>
                  <a:pt x="748684" y="603682"/>
                  <a:pt x="749787" y="613413"/>
                  <a:pt x="754602" y="621437"/>
                </a:cubicBezTo>
                <a:cubicBezTo>
                  <a:pt x="779059" y="662198"/>
                  <a:pt x="768791" y="612518"/>
                  <a:pt x="790113" y="665825"/>
                </a:cubicBezTo>
                <a:cubicBezTo>
                  <a:pt x="792311" y="671320"/>
                  <a:pt x="790113" y="677662"/>
                  <a:pt x="790113" y="683581"/>
                </a:cubicBezTo>
              </a:path>
            </a:pathLst>
          </a:cu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4417DB9-AA82-4C8A-B9D3-97F740EB21B6}"/>
              </a:ext>
            </a:extLst>
          </p:cNvPr>
          <p:cNvSpPr/>
          <p:nvPr/>
        </p:nvSpPr>
        <p:spPr>
          <a:xfrm rot="1968532">
            <a:off x="5242288" y="4536030"/>
            <a:ext cx="1732047" cy="925975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169408-B1E2-4BB9-89EC-6AA31A3123E2}"/>
              </a:ext>
            </a:extLst>
          </p:cNvPr>
          <p:cNvSpPr txBox="1"/>
          <p:nvPr/>
        </p:nvSpPr>
        <p:spPr>
          <a:xfrm>
            <a:off x="4744214" y="5805695"/>
            <a:ext cx="1555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Tracklet</a:t>
            </a:r>
            <a:endParaRPr lang="zh-CN" altLang="en-US" sz="32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BD17527-4323-4DAD-95E5-C9F7A4EFDE91}"/>
              </a:ext>
            </a:extLst>
          </p:cNvPr>
          <p:cNvCxnSpPr>
            <a:stCxn id="8" idx="4"/>
            <a:endCxn id="11" idx="0"/>
          </p:cNvCxnSpPr>
          <p:nvPr/>
        </p:nvCxnSpPr>
        <p:spPr>
          <a:xfrm flipH="1">
            <a:off x="5521876" y="5388151"/>
            <a:ext cx="335572" cy="41754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857DC722-D167-4105-B937-1216AD2B14A3}"/>
              </a:ext>
            </a:extLst>
          </p:cNvPr>
          <p:cNvSpPr/>
          <p:nvPr/>
        </p:nvSpPr>
        <p:spPr>
          <a:xfrm rot="2620070">
            <a:off x="8033926" y="4376567"/>
            <a:ext cx="1904812" cy="925975"/>
          </a:xfrm>
          <a:prstGeom prst="ellipse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C45D43D-C2E1-478D-9F1B-D7E03D55DFF7}"/>
              </a:ext>
            </a:extLst>
          </p:cNvPr>
          <p:cNvSpPr txBox="1"/>
          <p:nvPr/>
        </p:nvSpPr>
        <p:spPr>
          <a:xfrm>
            <a:off x="8762298" y="5940778"/>
            <a:ext cx="1555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Tracklet</a:t>
            </a:r>
            <a:endParaRPr lang="zh-CN" altLang="en-US" sz="32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01425DC-05DA-4343-BBFC-4D9BE13D13F8}"/>
              </a:ext>
            </a:extLst>
          </p:cNvPr>
          <p:cNvCxnSpPr>
            <a:stCxn id="20" idx="5"/>
            <a:endCxn id="21" idx="0"/>
          </p:cNvCxnSpPr>
          <p:nvPr/>
        </p:nvCxnSpPr>
        <p:spPr>
          <a:xfrm>
            <a:off x="9247428" y="5541371"/>
            <a:ext cx="292532" cy="3994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CBBF4BF9-6C02-4688-BEDD-10CD5BBD3F69}"/>
              </a:ext>
            </a:extLst>
          </p:cNvPr>
          <p:cNvSpPr txBox="1"/>
          <p:nvPr/>
        </p:nvSpPr>
        <p:spPr>
          <a:xfrm>
            <a:off x="511397" y="3467742"/>
            <a:ext cx="432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Series of bounding boxes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3260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20" grpId="0" animBg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72A4F-3B48-4C54-9EDA-075B2E7AD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48001"/>
            <a:ext cx="3066603" cy="872931"/>
          </a:xfrm>
        </p:spPr>
        <p:txBody>
          <a:bodyPr/>
          <a:lstStyle/>
          <a:p>
            <a:r>
              <a:rPr lang="en-US" altLang="zh-CN" dirty="0"/>
              <a:t>3. Tracking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DF093EB-E3E7-46A3-A730-6B60BE6A8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737274"/>
            <a:ext cx="3466836" cy="1791022"/>
          </a:xfrm>
          <a:ln>
            <a:solidFill>
              <a:schemeClr val="tx1">
                <a:lumMod val="65000"/>
              </a:schemeClr>
            </a:solidFill>
          </a:ln>
          <a:effectLst>
            <a:softEdge rad="635000"/>
          </a:effectLst>
        </p:spPr>
        <p:txBody>
          <a:bodyPr>
            <a:normAutofit lnSpcReduction="10000"/>
          </a:bodyPr>
          <a:lstStyle/>
          <a:p>
            <a:r>
              <a:rPr lang="en-US" altLang="zh-CN" sz="2800" dirty="0"/>
              <a:t>Key points: </a:t>
            </a:r>
          </a:p>
          <a:p>
            <a:pPr marL="457200" indent="-457200">
              <a:buAutoNum type="arabicPeriod"/>
            </a:pPr>
            <a:r>
              <a:rPr lang="en-US" altLang="zh-CN" sz="2800" dirty="0" err="1">
                <a:solidFill>
                  <a:schemeClr val="tx1">
                    <a:lumMod val="65000"/>
                  </a:schemeClr>
                </a:solidFill>
              </a:rPr>
              <a:t>Tracklet</a:t>
            </a:r>
            <a:endParaRPr lang="en-US" altLang="zh-CN" sz="2800" dirty="0">
              <a:solidFill>
                <a:schemeClr val="tx1">
                  <a:lumMod val="6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sz="2800" dirty="0"/>
              <a:t>Kalman Filter</a:t>
            </a:r>
            <a:endParaRPr lang="zh-CN" altLang="en-US" sz="2800" dirty="0"/>
          </a:p>
          <a:p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6C9AAD-23FE-4631-8FAF-373037DF33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73" t="36807" r="20487" b="1"/>
          <a:stretch/>
        </p:blipFill>
        <p:spPr bwMode="auto">
          <a:xfrm>
            <a:off x="6167868" y="1171852"/>
            <a:ext cx="4882719" cy="478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F94EE047-E2D0-4FDD-A732-FE1C0C529580}"/>
              </a:ext>
            </a:extLst>
          </p:cNvPr>
          <p:cNvSpPr/>
          <p:nvPr/>
        </p:nvSpPr>
        <p:spPr>
          <a:xfrm>
            <a:off x="8360653" y="3053919"/>
            <a:ext cx="674702" cy="1233997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525BE9D-5344-47C6-BD28-9BCAA6F0192F}"/>
              </a:ext>
            </a:extLst>
          </p:cNvPr>
          <p:cNvSpPr/>
          <p:nvPr/>
        </p:nvSpPr>
        <p:spPr>
          <a:xfrm>
            <a:off x="9169261" y="3245136"/>
            <a:ext cx="674702" cy="1233997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4EE862B-11FC-4736-A20D-FDDB228D2E15}"/>
              </a:ext>
            </a:extLst>
          </p:cNvPr>
          <p:cNvSpPr/>
          <p:nvPr/>
        </p:nvSpPr>
        <p:spPr>
          <a:xfrm>
            <a:off x="9977869" y="3564429"/>
            <a:ext cx="674702" cy="1233997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8B2970F-6F95-40BA-89C8-1F9CE13B6E62}"/>
              </a:ext>
            </a:extLst>
          </p:cNvPr>
          <p:cNvSpPr/>
          <p:nvPr/>
        </p:nvSpPr>
        <p:spPr>
          <a:xfrm>
            <a:off x="7552045" y="2812002"/>
            <a:ext cx="674702" cy="1233997"/>
          </a:xfrm>
          <a:prstGeom prst="rect">
            <a:avLst/>
          </a:prstGeom>
          <a:noFill/>
          <a:ln w="762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6D9EF58-96DB-4383-8D41-B41E11475854}"/>
              </a:ext>
            </a:extLst>
          </p:cNvPr>
          <p:cNvSpPr txBox="1"/>
          <p:nvPr/>
        </p:nvSpPr>
        <p:spPr>
          <a:xfrm>
            <a:off x="7770051" y="4956459"/>
            <a:ext cx="25635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Previous location</a:t>
            </a:r>
          </a:p>
          <a:p>
            <a:pPr algn="ctr"/>
            <a:r>
              <a:rPr lang="en-US" altLang="zh-CN" sz="2800" dirty="0"/>
              <a:t>(in </a:t>
            </a:r>
            <a:r>
              <a:rPr lang="en-US" altLang="zh-CN" sz="2800" dirty="0" err="1"/>
              <a:t>tracklet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FE46507-2C36-49D5-9AA7-B27969E4344B}"/>
              </a:ext>
            </a:extLst>
          </p:cNvPr>
          <p:cNvCxnSpPr>
            <a:cxnSpLocks/>
            <a:stCxn id="22" idx="0"/>
            <a:endCxn id="21" idx="2"/>
          </p:cNvCxnSpPr>
          <p:nvPr/>
        </p:nvCxnSpPr>
        <p:spPr>
          <a:xfrm flipH="1" flipV="1">
            <a:off x="8698004" y="4287916"/>
            <a:ext cx="353808" cy="668543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3FD5F83-C189-4D80-A513-6B5717A750C6}"/>
              </a:ext>
            </a:extLst>
          </p:cNvPr>
          <p:cNvCxnSpPr>
            <a:stCxn id="22" idx="0"/>
            <a:endCxn id="23" idx="2"/>
          </p:cNvCxnSpPr>
          <p:nvPr/>
        </p:nvCxnSpPr>
        <p:spPr>
          <a:xfrm flipV="1">
            <a:off x="9051812" y="4479133"/>
            <a:ext cx="454800" cy="477326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C21E317-A79E-4B35-A7CE-33C298FCE91A}"/>
              </a:ext>
            </a:extLst>
          </p:cNvPr>
          <p:cNvCxnSpPr>
            <a:cxnSpLocks/>
            <a:stCxn id="22" idx="0"/>
            <a:endCxn id="24" idx="2"/>
          </p:cNvCxnSpPr>
          <p:nvPr/>
        </p:nvCxnSpPr>
        <p:spPr>
          <a:xfrm flipV="1">
            <a:off x="9051812" y="4798426"/>
            <a:ext cx="1263408" cy="158033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文本框 1031">
            <a:extLst>
              <a:ext uri="{FF2B5EF4-FFF2-40B4-BE49-F238E27FC236}">
                <a16:creationId xmlns:a16="http://schemas.microsoft.com/office/drawing/2014/main" id="{17F48A61-90D1-4D16-AADD-4F863398DE4F}"/>
              </a:ext>
            </a:extLst>
          </p:cNvPr>
          <p:cNvSpPr txBox="1"/>
          <p:nvPr/>
        </p:nvSpPr>
        <p:spPr>
          <a:xfrm>
            <a:off x="6562815" y="2005076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Predicted location</a:t>
            </a:r>
            <a:endParaRPr lang="zh-CN" altLang="en-US" sz="28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B43431F-FA87-482E-A372-92454FDB724A}"/>
              </a:ext>
            </a:extLst>
          </p:cNvPr>
          <p:cNvCxnSpPr>
            <a:cxnSpLocks/>
            <a:stCxn id="1032" idx="2"/>
          </p:cNvCxnSpPr>
          <p:nvPr/>
        </p:nvCxnSpPr>
        <p:spPr>
          <a:xfrm flipH="1">
            <a:off x="7889397" y="2528296"/>
            <a:ext cx="54566" cy="3237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F26357C4-3C72-4353-80F6-D4455FCF7BE0}"/>
              </a:ext>
            </a:extLst>
          </p:cNvPr>
          <p:cNvSpPr txBox="1"/>
          <p:nvPr/>
        </p:nvSpPr>
        <p:spPr>
          <a:xfrm>
            <a:off x="768550" y="2684587"/>
            <a:ext cx="48827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① </a:t>
            </a:r>
            <a:r>
              <a:rPr lang="en-US" altLang="zh-CN" sz="3200" dirty="0"/>
              <a:t>predict according to historical info</a:t>
            </a:r>
          </a:p>
          <a:p>
            <a:r>
              <a:rPr lang="zh-CN" altLang="en-US" sz="3200" dirty="0">
                <a:solidFill>
                  <a:schemeClr val="tx1">
                    <a:lumMod val="65000"/>
                  </a:schemeClr>
                </a:solidFill>
              </a:rPr>
              <a:t>② </a:t>
            </a:r>
            <a:r>
              <a:rPr lang="en-US" altLang="zh-CN" sz="3200" dirty="0">
                <a:solidFill>
                  <a:schemeClr val="tx1">
                    <a:lumMod val="65000"/>
                  </a:schemeClr>
                </a:solidFill>
              </a:rPr>
              <a:t>detect</a:t>
            </a:r>
          </a:p>
          <a:p>
            <a:r>
              <a:rPr lang="zh-CN" altLang="en-US" sz="3200" dirty="0">
                <a:solidFill>
                  <a:schemeClr val="tx1">
                    <a:lumMod val="65000"/>
                  </a:schemeClr>
                </a:solidFill>
              </a:rPr>
              <a:t>③ </a:t>
            </a:r>
            <a:r>
              <a:rPr lang="en-US" altLang="zh-CN" sz="3200" dirty="0">
                <a:solidFill>
                  <a:schemeClr val="tx1">
                    <a:lumMod val="65000"/>
                  </a:schemeClr>
                </a:solidFill>
              </a:rPr>
              <a:t>combine info </a:t>
            </a:r>
          </a:p>
          <a:p>
            <a:r>
              <a:rPr lang="en-US" altLang="zh-CN" sz="3200" dirty="0">
                <a:solidFill>
                  <a:schemeClr val="tx1">
                    <a:lumMod val="65000"/>
                  </a:schemeClr>
                </a:solidFill>
              </a:rPr>
              <a:t>( weighted average )</a:t>
            </a:r>
            <a:endParaRPr lang="zh-CN" altLang="en-US" sz="32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192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3453</TotalTime>
  <Words>298</Words>
  <Application>Microsoft Office PowerPoint</Application>
  <PresentationFormat>宽屏</PresentationFormat>
  <Paragraphs>93</Paragraphs>
  <Slides>15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Arial</vt:lpstr>
      <vt:lpstr>Tw Cen MT</vt:lpstr>
      <vt:lpstr>电路</vt:lpstr>
      <vt:lpstr>Identifying players in broadcast sports videos</vt:lpstr>
      <vt:lpstr>PowerPoint 演示文稿</vt:lpstr>
      <vt:lpstr>PowerPoint 演示文稿</vt:lpstr>
      <vt:lpstr>Why is it useful?</vt:lpstr>
      <vt:lpstr>Project structure</vt:lpstr>
      <vt:lpstr>1. player detection</vt:lpstr>
      <vt:lpstr>2. Player classification</vt:lpstr>
      <vt:lpstr>3. Tracking</vt:lpstr>
      <vt:lpstr>3. Tracking</vt:lpstr>
      <vt:lpstr>3. Tracking</vt:lpstr>
      <vt:lpstr>3. Tracking</vt:lpstr>
      <vt:lpstr>4. Label correction</vt:lpstr>
      <vt:lpstr>deliverables</vt:lpstr>
      <vt:lpstr>My Plan</vt:lpstr>
      <vt:lpstr>My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Haorui Chen</dc:creator>
  <cp:lastModifiedBy>Haorui Chen</cp:lastModifiedBy>
  <cp:revision>61</cp:revision>
  <dcterms:created xsi:type="dcterms:W3CDTF">2019-11-11T13:43:44Z</dcterms:created>
  <dcterms:modified xsi:type="dcterms:W3CDTF">2019-11-18T21:48:31Z</dcterms:modified>
</cp:coreProperties>
</file>