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39"/>
  </p:notesMasterIdLst>
  <p:sldIdLst>
    <p:sldId id="256" r:id="rId2"/>
    <p:sldId id="258" r:id="rId3"/>
    <p:sldId id="259" r:id="rId4"/>
    <p:sldId id="288" r:id="rId5"/>
    <p:sldId id="261" r:id="rId6"/>
    <p:sldId id="262" r:id="rId7"/>
    <p:sldId id="289" r:id="rId8"/>
    <p:sldId id="263" r:id="rId9"/>
    <p:sldId id="264" r:id="rId10"/>
    <p:sldId id="265" r:id="rId11"/>
    <p:sldId id="266" r:id="rId12"/>
    <p:sldId id="302" r:id="rId13"/>
    <p:sldId id="267" r:id="rId14"/>
    <p:sldId id="268" r:id="rId15"/>
    <p:sldId id="269" r:id="rId16"/>
    <p:sldId id="270" r:id="rId17"/>
    <p:sldId id="271" r:id="rId18"/>
    <p:sldId id="272" r:id="rId19"/>
    <p:sldId id="290" r:id="rId20"/>
    <p:sldId id="301" r:id="rId21"/>
    <p:sldId id="273" r:id="rId22"/>
    <p:sldId id="286" r:id="rId23"/>
    <p:sldId id="274" r:id="rId24"/>
    <p:sldId id="275" r:id="rId25"/>
    <p:sldId id="276" r:id="rId26"/>
    <p:sldId id="278" r:id="rId27"/>
    <p:sldId id="287" r:id="rId28"/>
    <p:sldId id="291" r:id="rId29"/>
    <p:sldId id="279" r:id="rId30"/>
    <p:sldId id="280" r:id="rId31"/>
    <p:sldId id="281" r:id="rId32"/>
    <p:sldId id="282" r:id="rId33"/>
    <p:sldId id="292" r:id="rId34"/>
    <p:sldId id="295" r:id="rId35"/>
    <p:sldId id="285" r:id="rId36"/>
    <p:sldId id="303" r:id="rId37"/>
    <p:sldId id="300" r:id="rId3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7D5"/>
    <a:srgbClr val="FEF7C2"/>
    <a:srgbClr val="EDE1EF"/>
    <a:srgbClr val="FFCC00"/>
    <a:srgbClr val="E7E2EE"/>
    <a:srgbClr val="270A70"/>
    <a:srgbClr val="300C8A"/>
    <a:srgbClr val="4211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8" autoAdjust="0"/>
    <p:restoredTop sz="84030" autoAdjust="0"/>
  </p:normalViewPr>
  <p:slideViewPr>
    <p:cSldViewPr>
      <p:cViewPr varScale="1">
        <p:scale>
          <a:sx n="97" d="100"/>
          <a:sy n="97" d="100"/>
        </p:scale>
        <p:origin x="2004" y="78"/>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6ADFD99-0966-4570-82A7-B1441E4979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a:extLst>
              <a:ext uri="{FF2B5EF4-FFF2-40B4-BE49-F238E27FC236}">
                <a16:creationId xmlns:a16="http://schemas.microsoft.com/office/drawing/2014/main" id="{91FDE252-9041-4401-A77D-BBFAFD5163C2}"/>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E232D2EE-4A2B-411E-9582-C4D8C4056C4B}" type="datetimeFigureOut">
              <a:rPr lang="en-US"/>
              <a:pPr>
                <a:defRPr/>
              </a:pPr>
              <a:t>9/9/2019</a:t>
            </a:fld>
            <a:endParaRPr lang="en-US"/>
          </a:p>
        </p:txBody>
      </p:sp>
      <p:sp>
        <p:nvSpPr>
          <p:cNvPr id="4" name="Slide Image Placeholder 3">
            <a:extLst>
              <a:ext uri="{FF2B5EF4-FFF2-40B4-BE49-F238E27FC236}">
                <a16:creationId xmlns:a16="http://schemas.microsoft.com/office/drawing/2014/main" id="{D6A5711C-18E3-4EB1-8D8E-12FA4A2905A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65B50E32-05A1-47EF-A0DF-A45556B42D35}"/>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D7AF8DCB-280A-4441-B149-3FB451AFBC2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a:extLst>
              <a:ext uri="{FF2B5EF4-FFF2-40B4-BE49-F238E27FC236}">
                <a16:creationId xmlns:a16="http://schemas.microsoft.com/office/drawing/2014/main" id="{8D9C5E65-C418-48AC-AEBC-BF4CD81C521A}"/>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B16A9738-6E97-4D8B-ADB0-A685457FB3C9}"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en-US" sz="1200" dirty="0"/>
              <a:t>Topics:</a:t>
            </a:r>
          </a:p>
          <a:p>
            <a:pPr marL="171450" indent="-171450" eaLnBrk="1" hangingPunct="1">
              <a:buFont typeface="Arial" panose="020B0604020202020204" pitchFamily="34" charset="0"/>
              <a:buChar char="•"/>
            </a:pPr>
            <a:r>
              <a:rPr lang="en-US" altLang="en-US" sz="1200" dirty="0"/>
              <a:t>Designing a Program</a:t>
            </a:r>
          </a:p>
          <a:p>
            <a:pPr marL="171450" indent="-171450" eaLnBrk="1" hangingPunct="1">
              <a:buFont typeface="Arial" panose="020B0604020202020204" pitchFamily="34" charset="0"/>
              <a:buChar char="•"/>
            </a:pPr>
            <a:r>
              <a:rPr lang="en-US" altLang="en-US" sz="1200" dirty="0"/>
              <a:t>Input, Processing, and Output</a:t>
            </a:r>
          </a:p>
          <a:p>
            <a:pPr marL="171450" indent="-171450" eaLnBrk="1" hangingPunct="1">
              <a:buFont typeface="Arial" panose="020B0604020202020204" pitchFamily="34" charset="0"/>
              <a:buChar char="•"/>
            </a:pPr>
            <a:r>
              <a:rPr lang="en-US" altLang="en-US" sz="1200" dirty="0"/>
              <a:t>Displaying Output with </a:t>
            </a:r>
            <a:r>
              <a:rPr lang="en-US" altLang="en-US" sz="1200" dirty="0">
                <a:latin typeface="Courier New" panose="02070309020205020404" pitchFamily="49" charset="0"/>
                <a:cs typeface="Courier New" panose="02070309020205020404" pitchFamily="49" charset="0"/>
              </a:rPr>
              <a:t>print</a:t>
            </a:r>
            <a:r>
              <a:rPr lang="en-US" altLang="en-US" sz="1200" dirty="0"/>
              <a:t> Function</a:t>
            </a:r>
          </a:p>
          <a:p>
            <a:pPr marL="171450" indent="-171450" eaLnBrk="1" hangingPunct="1">
              <a:buFont typeface="Arial" panose="020B0604020202020204" pitchFamily="34" charset="0"/>
              <a:buChar char="•"/>
            </a:pPr>
            <a:r>
              <a:rPr lang="en-US" altLang="en-US" sz="1200" dirty="0"/>
              <a:t>Comments </a:t>
            </a:r>
          </a:p>
          <a:p>
            <a:pPr marL="171450" indent="-171450" eaLnBrk="1" hangingPunct="1">
              <a:buFont typeface="Arial" panose="020B0604020202020204" pitchFamily="34" charset="0"/>
              <a:buChar char="•"/>
            </a:pPr>
            <a:r>
              <a:rPr lang="en-US" altLang="en-US" sz="1200" dirty="0"/>
              <a:t>Variables</a:t>
            </a:r>
          </a:p>
          <a:p>
            <a:pPr marL="171450" indent="-171450" eaLnBrk="1" hangingPunct="1">
              <a:buFont typeface="Arial" panose="020B0604020202020204" pitchFamily="34" charset="0"/>
              <a:buChar char="•"/>
            </a:pPr>
            <a:r>
              <a:rPr lang="en-US" altLang="en-US" sz="1200" dirty="0"/>
              <a:t>Reading Input from the Keyboard</a:t>
            </a:r>
          </a:p>
          <a:p>
            <a:pPr marL="171450" indent="-171450" eaLnBrk="1" hangingPunct="1">
              <a:buFont typeface="Arial" panose="020B0604020202020204" pitchFamily="34" charset="0"/>
              <a:buChar char="•"/>
            </a:pPr>
            <a:r>
              <a:rPr lang="en-US" altLang="en-US" sz="1200" dirty="0"/>
              <a:t>Performing Calculations</a:t>
            </a:r>
          </a:p>
          <a:p>
            <a:pPr marL="171450" indent="-171450" eaLnBrk="1" hangingPunct="1">
              <a:buFont typeface="Arial" panose="020B0604020202020204" pitchFamily="34" charset="0"/>
              <a:buChar char="•"/>
            </a:pPr>
            <a:r>
              <a:rPr lang="en-US" altLang="en-US" sz="1200" dirty="0"/>
              <a:t>More About Data Output</a:t>
            </a:r>
          </a:p>
          <a:p>
            <a:pPr marL="171450" indent="-171450" eaLnBrk="1" hangingPunct="1">
              <a:buFont typeface="Arial" panose="020B0604020202020204" pitchFamily="34" charset="0"/>
              <a:buChar char="•"/>
            </a:pPr>
            <a:r>
              <a:rPr lang="en-US" altLang="en-US" sz="1200" dirty="0"/>
              <a:t>Named Constants</a:t>
            </a:r>
          </a:p>
          <a:p>
            <a:pPr marL="171450" indent="-171450" eaLnBrk="1" hangingPunct="1">
              <a:buFont typeface="Arial" panose="020B0604020202020204" pitchFamily="34" charset="0"/>
              <a:buChar char="•"/>
            </a:pPr>
            <a:r>
              <a:rPr lang="en-US" altLang="en-US" sz="1200" dirty="0"/>
              <a:t>Introduction to Turtle Graphics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1</a:t>
            </a:fld>
            <a:endParaRPr lang="en-US"/>
          </a:p>
        </p:txBody>
      </p:sp>
    </p:spTree>
    <p:extLst>
      <p:ext uri="{BB962C8B-B14F-4D97-AF65-F5344CB8AC3E}">
        <p14:creationId xmlns:p14="http://schemas.microsoft.com/office/powerpoint/2010/main" val="930171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greeting = ‘Hello’</a:t>
            </a:r>
          </a:p>
          <a:p>
            <a:r>
              <a:rPr lang="en-US" dirty="0"/>
              <a:t>print(greeting)</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14</a:t>
            </a:fld>
            <a:endParaRPr lang="en-US"/>
          </a:p>
        </p:txBody>
      </p:sp>
    </p:spTree>
    <p:extLst>
      <p:ext uri="{BB962C8B-B14F-4D97-AF65-F5344CB8AC3E}">
        <p14:creationId xmlns:p14="http://schemas.microsoft.com/office/powerpoint/2010/main" val="437611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first character must be one of the letters a through z, A through Z, or an underscore character (_).</a:t>
            </a:r>
          </a:p>
          <a:p>
            <a:r>
              <a:rPr lang="en-US" dirty="0"/>
              <a:t>After the first character you may use the letters a through z or A through Z, the digits 0 through 9, or underscores.</a:t>
            </a:r>
          </a:p>
          <a:p>
            <a:r>
              <a:rPr lang="en-US" dirty="0"/>
              <a:t>Uppercase and lowercase characters are distinct. This means the variable name </a:t>
            </a:r>
            <a:r>
              <a:rPr lang="en-US" dirty="0" err="1"/>
              <a:t>ItemsOrdered</a:t>
            </a:r>
            <a:r>
              <a:rPr lang="en-US" dirty="0"/>
              <a:t> is not the same as </a:t>
            </a:r>
            <a:r>
              <a:rPr lang="en-US" dirty="0" err="1"/>
              <a:t>itemsordered</a:t>
            </a:r>
            <a:r>
              <a:rPr lang="en-US" dirty="0"/>
              <a:t>.</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15</a:t>
            </a:fld>
            <a:endParaRPr lang="en-US"/>
          </a:p>
        </p:txBody>
      </p:sp>
    </p:spTree>
    <p:extLst>
      <p:ext uri="{BB962C8B-B14F-4D97-AF65-F5344CB8AC3E}">
        <p14:creationId xmlns:p14="http://schemas.microsoft.com/office/powerpoint/2010/main" val="1967811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I have dollars</a:t>
            </a:r>
          </a:p>
          <a:p>
            <a:pPr marL="228600" indent="-228600">
              <a:buAutoNum type="arabicPeriod"/>
            </a:pPr>
            <a:r>
              <a:rPr lang="en-US" dirty="0"/>
              <a:t>Hey</a:t>
            </a:r>
          </a:p>
          <a:p>
            <a:pPr marL="228600" indent="-228600">
              <a:buAutoNum type="arabicPeriod"/>
            </a:pPr>
            <a:r>
              <a:rPr lang="en-US" dirty="0"/>
              <a:t>phone# </a:t>
            </a:r>
            <a:r>
              <a:rPr lang="en-US" dirty="0">
                <a:sym typeface="Wingdings" panose="05000000000000000000" pitchFamily="2" charset="2"/>
              </a:rPr>
              <a:t> because of # symbol, my grade  because there’s a space, 50cent  because variable begins with a number</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20</a:t>
            </a:fld>
            <a:endParaRPr lang="en-US"/>
          </a:p>
        </p:txBody>
      </p:sp>
    </p:spTree>
    <p:extLst>
      <p:ext uri="{BB962C8B-B14F-4D97-AF65-F5344CB8AC3E}">
        <p14:creationId xmlns:p14="http://schemas.microsoft.com/office/powerpoint/2010/main" val="2529988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latin typeface="+mn-lt"/>
                <a:ea typeface="+mn-ea"/>
                <a:cs typeface="Courier New" pitchFamily="49" charset="0"/>
              </a:rPr>
              <a:t>Value returned by function2 is passed to function1</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22</a:t>
            </a:fld>
            <a:endParaRPr lang="en-US"/>
          </a:p>
        </p:txBody>
      </p:sp>
    </p:spTree>
    <p:extLst>
      <p:ext uri="{BB962C8B-B14F-4D97-AF65-F5344CB8AC3E}">
        <p14:creationId xmlns:p14="http://schemas.microsoft.com/office/powerpoint/2010/main" val="3461130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5 / 2 = 2.5</a:t>
            </a:r>
          </a:p>
          <a:p>
            <a:r>
              <a:rPr lang="en-US" dirty="0"/>
              <a:t>5 // 2 = 2</a:t>
            </a:r>
          </a:p>
          <a:p>
            <a:r>
              <a:rPr lang="en-US" dirty="0"/>
              <a:t>-5 // 2 = -3</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23</a:t>
            </a:fld>
            <a:endParaRPr lang="en-US"/>
          </a:p>
        </p:txBody>
      </p:sp>
    </p:spTree>
    <p:extLst>
      <p:ext uri="{BB962C8B-B14F-4D97-AF65-F5344CB8AC3E}">
        <p14:creationId xmlns:p14="http://schemas.microsoft.com/office/powerpoint/2010/main" val="11258849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Operator required for any mathematical operation </a:t>
            </a:r>
          </a:p>
          <a:p>
            <a:r>
              <a:rPr lang="en-US" altLang="en-US" dirty="0"/>
              <a:t>When converting mathematical expression to programming statement:  6xy </a:t>
            </a:r>
            <a:r>
              <a:rPr lang="en-US" altLang="en-US" dirty="0">
                <a:sym typeface="Wingdings" panose="05000000000000000000" pitchFamily="2" charset="2"/>
              </a:rPr>
              <a:t> 6 * x * y</a:t>
            </a:r>
            <a:endParaRPr lang="en-US" dirty="0"/>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25</a:t>
            </a:fld>
            <a:endParaRPr lang="en-US"/>
          </a:p>
        </p:txBody>
      </p:sp>
    </p:spTree>
    <p:extLst>
      <p:ext uri="{BB962C8B-B14F-4D97-AF65-F5344CB8AC3E}">
        <p14:creationId xmlns:p14="http://schemas.microsoft.com/office/powerpoint/2010/main" val="5112561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 + 5 = 8</a:t>
            </a:r>
          </a:p>
          <a:p>
            <a:r>
              <a:rPr lang="en-US" dirty="0"/>
              <a:t>3.0 + 5.0 = 8.0</a:t>
            </a:r>
          </a:p>
          <a:p>
            <a:r>
              <a:rPr lang="en-US" dirty="0"/>
              <a:t>3 + 5.0 = 8.0</a:t>
            </a:r>
          </a:p>
          <a:p>
            <a:r>
              <a:rPr lang="en-US" dirty="0"/>
              <a:t>Int(3.8) = 3</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26</a:t>
            </a:fld>
            <a:endParaRPr lang="en-US"/>
          </a:p>
        </p:txBody>
      </p:sp>
    </p:spTree>
    <p:extLst>
      <p:ext uri="{BB962C8B-B14F-4D97-AF65-F5344CB8AC3E}">
        <p14:creationId xmlns:p14="http://schemas.microsoft.com/office/powerpoint/2010/main" val="6448298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The line continuation character that appears at the end of the first line tells the interpreter that the statement is continued on the next line.</a:t>
            </a:r>
            <a:endParaRPr lang="en-US" dirty="0"/>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27</a:t>
            </a:fld>
            <a:endParaRPr lang="en-US"/>
          </a:p>
        </p:txBody>
      </p:sp>
    </p:spTree>
    <p:extLst>
      <p:ext uri="{BB962C8B-B14F-4D97-AF65-F5344CB8AC3E}">
        <p14:creationId xmlns:p14="http://schemas.microsoft.com/office/powerpoint/2010/main" val="6176358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example output:  One Two Three</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29</a:t>
            </a:fld>
            <a:endParaRPr lang="en-US"/>
          </a:p>
        </p:txBody>
      </p:sp>
    </p:spTree>
    <p:extLst>
      <p:ext uri="{BB962C8B-B14F-4D97-AF65-F5344CB8AC3E}">
        <p14:creationId xmlns:p14="http://schemas.microsoft.com/office/powerpoint/2010/main" val="2671290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Treated as commands embedded in string</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30</a:t>
            </a:fld>
            <a:endParaRPr lang="en-US"/>
          </a:p>
        </p:txBody>
      </p:sp>
    </p:spTree>
    <p:extLst>
      <p:ext uri="{BB962C8B-B14F-4D97-AF65-F5344CB8AC3E}">
        <p14:creationId xmlns:p14="http://schemas.microsoft.com/office/powerpoint/2010/main" val="1200676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the design process, programmers use tools such as pseudocode and flowcharts to create models of programs.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2</a:t>
            </a:fld>
            <a:endParaRPr lang="en-US"/>
          </a:p>
        </p:txBody>
      </p:sp>
    </p:spTree>
    <p:extLst>
      <p:ext uri="{BB962C8B-B14F-4D97-AF65-F5344CB8AC3E}">
        <p14:creationId xmlns:p14="http://schemas.microsoft.com/office/powerpoint/2010/main" val="36049228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.2 specifies the precision. It indicates that we want to round the number to two decimal places.</a:t>
            </a:r>
          </a:p>
          <a:p>
            <a:r>
              <a:rPr lang="en-US" dirty="0"/>
              <a:t>The f specifies that the data type of the number we are formatting is a floating-point number.</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31</a:t>
            </a:fld>
            <a:endParaRPr lang="en-US"/>
          </a:p>
        </p:txBody>
      </p:sp>
    </p:spTree>
    <p:extLst>
      <p:ext uri="{BB962C8B-B14F-4D97-AF65-F5344CB8AC3E}">
        <p14:creationId xmlns:p14="http://schemas.microsoft.com/office/powerpoint/2010/main" val="23772816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Can still use </a:t>
            </a:r>
            <a:r>
              <a:rPr lang="en-US" altLang="en-US" sz="1200" dirty="0">
                <a:latin typeface="Courier New" panose="02070309020205020404" pitchFamily="49" charset="0"/>
                <a:cs typeface="Courier New" panose="02070309020205020404" pitchFamily="49" charset="0"/>
              </a:rPr>
              <a:t>format</a:t>
            </a:r>
            <a:r>
              <a:rPr lang="en-US" altLang="en-US" sz="1200" dirty="0"/>
              <a:t> function to set field width or comma separator when formatting integer</a:t>
            </a:r>
            <a:endParaRPr lang="he-IL" altLang="en-US" sz="1200" dirty="0"/>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32</a:t>
            </a:fld>
            <a:endParaRPr lang="en-US"/>
          </a:p>
        </p:txBody>
      </p:sp>
    </p:spTree>
    <p:extLst>
      <p:ext uri="{BB962C8B-B14F-4D97-AF65-F5344CB8AC3E}">
        <p14:creationId xmlns:p14="http://schemas.microsoft.com/office/powerpoint/2010/main" val="13737614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If the magic number is used in multiple places in the program, it can take a lot of effort to change the number in each location, should the need arise.</a:t>
            </a:r>
            <a:br>
              <a:rPr lang="en-US" altLang="en-US" sz="1200" dirty="0"/>
            </a:br>
            <a:r>
              <a:rPr lang="en-US" altLang="en-US" sz="1200" dirty="0"/>
              <a:t>You take the risk of making a mistake each time you type the magic number in the program’s code. For example, suppose you intend to type 0.069, but you accidentally type .0069. This mistake will cause mathematical errors that can be difficult to find.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sz="1200" dirty="0"/>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33</a:t>
            </a:fld>
            <a:endParaRPr lang="en-US"/>
          </a:p>
        </p:txBody>
      </p:sp>
    </p:spTree>
    <p:extLst>
      <p:ext uri="{BB962C8B-B14F-4D97-AF65-F5344CB8AC3E}">
        <p14:creationId xmlns:p14="http://schemas.microsoft.com/office/powerpoint/2010/main" val="12112663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sz="1200" dirty="0"/>
              <a:t>Advantages of using named constants: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sz="1200" dirty="0"/>
              <a:t>Named constants make code self-explanatory (self-documenting)</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sz="1200" dirty="0"/>
              <a:t>Named constants make code easier to maintain (change the value assigned to the constant, and the new value takes effect everywhere the constant is used)</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US" altLang="en-US" sz="1200" dirty="0"/>
              <a:t>Named constants help prevent typographical errors that are common when using magic numbers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34</a:t>
            </a:fld>
            <a:endParaRPr lang="en-US"/>
          </a:p>
        </p:txBody>
      </p:sp>
    </p:spTree>
    <p:extLst>
      <p:ext uri="{BB962C8B-B14F-4D97-AF65-F5344CB8AC3E}">
        <p14:creationId xmlns:p14="http://schemas.microsoft.com/office/powerpoint/2010/main" val="1740262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make students design the flowchart for this program and go over it before telling them to attempt to code it.</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36</a:t>
            </a:fld>
            <a:endParaRPr lang="en-US"/>
          </a:p>
        </p:txBody>
      </p:sp>
    </p:spTree>
    <p:extLst>
      <p:ext uri="{BB962C8B-B14F-4D97-AF65-F5344CB8AC3E}">
        <p14:creationId xmlns:p14="http://schemas.microsoft.com/office/powerpoint/2010/main" val="2651200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Work with customer to get a sense what the program is supposed to do and ask questions about program details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3</a:t>
            </a:fld>
            <a:endParaRPr lang="en-US"/>
          </a:p>
        </p:txBody>
      </p:sp>
    </p:spTree>
    <p:extLst>
      <p:ext uri="{BB962C8B-B14F-4D97-AF65-F5344CB8AC3E}">
        <p14:creationId xmlns:p14="http://schemas.microsoft.com/office/powerpoint/2010/main" val="332637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 Give in-class example of algorithm of throwing paper into trash can ***</a:t>
            </a:r>
          </a:p>
          <a:p>
            <a:r>
              <a:rPr lang="en-US" dirty="0"/>
              <a:t>Have student or instructor act as robot following directions from students to pick up piece of paper and walk steps to drop it in the trash can.  Record steps on board.</a:t>
            </a:r>
          </a:p>
          <a:p>
            <a:endParaRPr lang="en-US" dirty="0"/>
          </a:p>
          <a:p>
            <a:r>
              <a:rPr lang="en-US" dirty="0"/>
              <a:t>Of course, this algorithm isn’t ready to be executed on the computer. The steps in this list have to be translated into code. Programmers commonly use two tools to help them accomplish this: pseudocode and flowcharts.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4</a:t>
            </a:fld>
            <a:endParaRPr lang="en-US"/>
          </a:p>
        </p:txBody>
      </p:sp>
    </p:spTree>
    <p:extLst>
      <p:ext uri="{BB962C8B-B14F-4D97-AF65-F5344CB8AC3E}">
        <p14:creationId xmlns:p14="http://schemas.microsoft.com/office/powerpoint/2010/main" val="3158062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No need to worry about syntax errors, can focus on program’s design.</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Each statement in the pseudocode represents an operation that can be performed in Python. For example, Python can read input that is typed on the keyboard, perform mathematical calculations, and display messages on the screen.</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5</a:t>
            </a:fld>
            <a:endParaRPr lang="en-US"/>
          </a:p>
        </p:txBody>
      </p:sp>
    </p:spTree>
    <p:extLst>
      <p:ext uri="{BB962C8B-B14F-4D97-AF65-F5344CB8AC3E}">
        <p14:creationId xmlns:p14="http://schemas.microsoft.com/office/powerpoint/2010/main" val="2943040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Flowcharting is another tool that programmers use to design programs.</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6</a:t>
            </a:fld>
            <a:endParaRPr lang="en-US"/>
          </a:p>
        </p:txBody>
      </p:sp>
    </p:spTree>
    <p:extLst>
      <p:ext uri="{BB962C8B-B14F-4D97-AF65-F5344CB8AC3E}">
        <p14:creationId xmlns:p14="http://schemas.microsoft.com/office/powerpoint/2010/main" val="42599740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9</a:t>
            </a:fld>
            <a:endParaRPr lang="en-US"/>
          </a:p>
        </p:txBody>
      </p:sp>
    </p:spTree>
    <p:extLst>
      <p:ext uri="{BB962C8B-B14F-4D97-AF65-F5344CB8AC3E}">
        <p14:creationId xmlns:p14="http://schemas.microsoft.com/office/powerpoint/2010/main" val="659769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a string literal to contain either a single-quote or an apostrophe as part of the string, you can enclose the string literal in double-quote marks. Ex: print("Don't fear!")</a:t>
            </a:r>
          </a:p>
          <a:p>
            <a:endParaRPr lang="en-US" dirty="0"/>
          </a:p>
          <a:p>
            <a:r>
              <a:rPr lang="en-US" dirty="0"/>
              <a:t>Likewise, you can use single-quote marks to enclose a string literal that contains double-quotes as part of the string. Ex: print('Your assignment is to read "Hamlet" by tomorrow.’)</a:t>
            </a:r>
          </a:p>
          <a:p>
            <a:endParaRPr lang="en-US" dirty="0"/>
          </a:p>
          <a:p>
            <a:r>
              <a:rPr lang="en-US" dirty="0"/>
              <a:t>Triple-quoted strings can contain both single quotes and double quotes as part of the string. Ex: print("""I'm reading "Hamlet" tonight.""")</a:t>
            </a:r>
          </a:p>
          <a:p>
            <a:endParaRPr lang="en-US" dirty="0"/>
          </a:p>
          <a:p>
            <a:r>
              <a:rPr lang="en-US" dirty="0"/>
              <a:t>Triple quotes can also be used to surround multiline strings, something for which single and double quotes cannot be used.</a:t>
            </a:r>
          </a:p>
          <a:p>
            <a:r>
              <a:rPr lang="en-US" dirty="0"/>
              <a:t>Ex:  print("""One</a:t>
            </a:r>
          </a:p>
          <a:p>
            <a:r>
              <a:rPr lang="en-US" dirty="0"/>
              <a:t>Two</a:t>
            </a:r>
          </a:p>
          <a:p>
            <a:r>
              <a:rPr lang="en-US" dirty="0"/>
              <a:t>Three""")</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10</a:t>
            </a:fld>
            <a:endParaRPr lang="en-US"/>
          </a:p>
        </p:txBody>
      </p:sp>
    </p:spTree>
    <p:extLst>
      <p:ext uri="{BB962C8B-B14F-4D97-AF65-F5344CB8AC3E}">
        <p14:creationId xmlns:p14="http://schemas.microsoft.com/office/powerpoint/2010/main" val="16399762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End-line comment example:</a:t>
            </a:r>
          </a:p>
          <a:p>
            <a:r>
              <a:rPr lang="en-US" dirty="0"/>
              <a:t>print(‘Hello’)  # Print greeting</a:t>
            </a:r>
          </a:p>
        </p:txBody>
      </p:sp>
      <p:sp>
        <p:nvSpPr>
          <p:cNvPr id="4" name="Slide Number Placeholder 3"/>
          <p:cNvSpPr>
            <a:spLocks noGrp="1"/>
          </p:cNvSpPr>
          <p:nvPr>
            <p:ph type="sldNum" sz="quarter" idx="10"/>
          </p:nvPr>
        </p:nvSpPr>
        <p:spPr/>
        <p:txBody>
          <a:bodyPr/>
          <a:lstStyle/>
          <a:p>
            <a:pPr>
              <a:defRPr/>
            </a:pPr>
            <a:fld id="{B16A9738-6E97-4D8B-ADB0-A685457FB3C9}" type="slidenum">
              <a:rPr lang="en-US" smtClean="0"/>
              <a:pPr>
                <a:defRPr/>
              </a:pPr>
              <a:t>11</a:t>
            </a:fld>
            <a:endParaRPr lang="en-US"/>
          </a:p>
        </p:txBody>
      </p:sp>
    </p:spTree>
    <p:extLst>
      <p:ext uri="{BB962C8B-B14F-4D97-AF65-F5344CB8AC3E}">
        <p14:creationId xmlns:p14="http://schemas.microsoft.com/office/powerpoint/2010/main" val="12990477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ext Box 11">
            <a:extLst>
              <a:ext uri="{FF2B5EF4-FFF2-40B4-BE49-F238E27FC236}">
                <a16:creationId xmlns:a16="http://schemas.microsoft.com/office/drawing/2014/main" id="{E28EE70F-7A66-4F50-942D-FE2E70DBF533}"/>
              </a:ext>
            </a:extLst>
          </p:cNvPr>
          <p:cNvSpPr txBox="1">
            <a:spLocks noChangeArrowheads="1"/>
          </p:cNvSpPr>
          <p:nvPr/>
        </p:nvSpPr>
        <p:spPr bwMode="auto">
          <a:xfrm>
            <a:off x="495300" y="1178185"/>
            <a:ext cx="8153400" cy="615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400" b="1" dirty="0">
                <a:solidFill>
                  <a:srgbClr val="007DC4"/>
                </a:solidFill>
                <a:latin typeface="Tw Cen MT" pitchFamily="34" charset="0"/>
              </a:rPr>
              <a:t>BIFX 502 Foundations in Computer Science</a:t>
            </a:r>
          </a:p>
        </p:txBody>
      </p:sp>
      <p:sp>
        <p:nvSpPr>
          <p:cNvPr id="3" name="Text Box 13">
            <a:extLst>
              <a:ext uri="{FF2B5EF4-FFF2-40B4-BE49-F238E27FC236}">
                <a16:creationId xmlns:a16="http://schemas.microsoft.com/office/drawing/2014/main" id="{CF07706B-2522-43EF-94E5-F2A613D9EB05}"/>
              </a:ext>
            </a:extLst>
          </p:cNvPr>
          <p:cNvSpPr txBox="1">
            <a:spLocks noChangeArrowheads="1"/>
          </p:cNvSpPr>
          <p:nvPr/>
        </p:nvSpPr>
        <p:spPr bwMode="auto">
          <a:xfrm>
            <a:off x="495300" y="2866833"/>
            <a:ext cx="81534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3200" b="1" dirty="0">
                <a:latin typeface="Tw Cen MT" pitchFamily="34" charset="0"/>
              </a:rPr>
              <a:t>Chapter 2:  Input, Processing, and Output</a:t>
            </a:r>
          </a:p>
        </p:txBody>
      </p:sp>
      <p:sp>
        <p:nvSpPr>
          <p:cNvPr id="5" name="Text Box 13">
            <a:extLst>
              <a:ext uri="{FF2B5EF4-FFF2-40B4-BE49-F238E27FC236}">
                <a16:creationId xmlns:a16="http://schemas.microsoft.com/office/drawing/2014/main" id="{9FBD8CE0-5C5F-4B6A-B3ED-0A39FEC185DA}"/>
              </a:ext>
            </a:extLst>
          </p:cNvPr>
          <p:cNvSpPr txBox="1">
            <a:spLocks noChangeArrowheads="1"/>
          </p:cNvSpPr>
          <p:nvPr userDrawn="1"/>
        </p:nvSpPr>
        <p:spPr bwMode="auto">
          <a:xfrm>
            <a:off x="495300" y="4572000"/>
            <a:ext cx="8153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spcBef>
                <a:spcPct val="50000"/>
              </a:spcBef>
              <a:defRPr/>
            </a:pPr>
            <a:r>
              <a:rPr lang="en-US" altLang="en-US" sz="2400" b="0" dirty="0">
                <a:latin typeface="Tw Cen MT" pitchFamily="34" charset="0"/>
              </a:rPr>
              <a:t>Dr. Jim</a:t>
            </a:r>
          </a:p>
          <a:p>
            <a:pPr algn="ctr" eaLnBrk="1" hangingPunct="1">
              <a:spcBef>
                <a:spcPct val="50000"/>
              </a:spcBef>
              <a:defRPr/>
            </a:pPr>
            <a:r>
              <a:rPr lang="en-US" altLang="en-US" sz="2400" b="0" dirty="0">
                <a:latin typeface="Tw Cen MT" pitchFamily="34" charset="0"/>
              </a:rPr>
              <a:t>Hood College</a:t>
            </a:r>
          </a:p>
        </p:txBody>
      </p:sp>
    </p:spTree>
    <p:extLst>
      <p:ext uri="{BB962C8B-B14F-4D97-AF65-F5344CB8AC3E}">
        <p14:creationId xmlns:p14="http://schemas.microsoft.com/office/powerpoint/2010/main" val="2901007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AD5B3336-B3F1-402F-89DB-219276E80FEE}"/>
              </a:ext>
            </a:extLst>
          </p:cNvPr>
          <p:cNvSpPr>
            <a:spLocks noGrp="1" noChangeArrowheads="1"/>
          </p:cNvSpPr>
          <p:nvPr>
            <p:ph type="sldNum" sz="quarter" idx="10"/>
          </p:nvPr>
        </p:nvSpPr>
        <p:spPr>
          <a:ln/>
        </p:spPr>
        <p:txBody>
          <a:bodyPr/>
          <a:lstStyle>
            <a:lvl1pPr>
              <a:defRPr/>
            </a:lvl1pPr>
          </a:lstStyle>
          <a:p>
            <a:pPr>
              <a:defRPr/>
            </a:pPr>
            <a:fld id="{251ED7EB-09C1-4ABF-B27E-A08A27779147}" type="slidenum">
              <a:rPr lang="en-US" altLang="en-US"/>
              <a:pPr>
                <a:defRPr/>
              </a:pPr>
              <a:t>‹#›</a:t>
            </a:fld>
            <a:endParaRPr lang="en-US" altLang="en-US"/>
          </a:p>
        </p:txBody>
      </p:sp>
    </p:spTree>
    <p:extLst>
      <p:ext uri="{BB962C8B-B14F-4D97-AF65-F5344CB8AC3E}">
        <p14:creationId xmlns:p14="http://schemas.microsoft.com/office/powerpoint/2010/main" val="28604706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304800"/>
            <a:ext cx="2057400" cy="5821363"/>
          </a:xfrm>
        </p:spPr>
        <p:txBody>
          <a:bodyPr vert="eaVert"/>
          <a:lstStyle/>
          <a:p>
            <a:r>
              <a:rPr lang="en-US"/>
              <a:t>Click to edit Master title style</a:t>
            </a:r>
            <a:endParaRPr lang="he-IL"/>
          </a:p>
        </p:txBody>
      </p:sp>
      <p:sp>
        <p:nvSpPr>
          <p:cNvPr id="3" name="Vertical Text Placeholder 2"/>
          <p:cNvSpPr>
            <a:spLocks noGrp="1"/>
          </p:cNvSpPr>
          <p:nvPr>
            <p:ph type="body" orient="vert" idx="1"/>
          </p:nvPr>
        </p:nvSpPr>
        <p:spPr>
          <a:xfrm>
            <a:off x="457200" y="304800"/>
            <a:ext cx="6019800" cy="5821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Rectangle 9">
            <a:extLst>
              <a:ext uri="{FF2B5EF4-FFF2-40B4-BE49-F238E27FC236}">
                <a16:creationId xmlns:a16="http://schemas.microsoft.com/office/drawing/2014/main" id="{EA50CC45-5C05-495D-BF45-7EE0683CF745}"/>
              </a:ext>
            </a:extLst>
          </p:cNvPr>
          <p:cNvSpPr>
            <a:spLocks noGrp="1" noChangeArrowheads="1"/>
          </p:cNvSpPr>
          <p:nvPr>
            <p:ph type="sldNum" sz="quarter" idx="10"/>
          </p:nvPr>
        </p:nvSpPr>
        <p:spPr>
          <a:ln/>
        </p:spPr>
        <p:txBody>
          <a:bodyPr/>
          <a:lstStyle>
            <a:lvl1pPr>
              <a:defRPr/>
            </a:lvl1pPr>
          </a:lstStyle>
          <a:p>
            <a:pPr>
              <a:defRPr/>
            </a:pPr>
            <a:fld id="{87B550DC-2316-4207-BCE9-DB3C1C0E62E8}" type="slidenum">
              <a:rPr lang="en-US" altLang="en-US"/>
              <a:pPr>
                <a:defRPr/>
              </a:pPr>
              <a:t>‹#›</a:t>
            </a:fld>
            <a:endParaRPr lang="en-US" altLang="en-US"/>
          </a:p>
        </p:txBody>
      </p:sp>
    </p:spTree>
    <p:extLst>
      <p:ext uri="{BB962C8B-B14F-4D97-AF65-F5344CB8AC3E}">
        <p14:creationId xmlns:p14="http://schemas.microsoft.com/office/powerpoint/2010/main" val="245288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idx="1"/>
          </p:nvPr>
        </p:nvSpPr>
        <p:spPr/>
        <p:txBody>
          <a:bodyPr/>
          <a:lstStyle>
            <a:lvl1pPr marL="342900" indent="-342900">
              <a:buClrTx/>
              <a:buFont typeface="Arial" panose="020B0604020202020204" pitchFamily="34" charset="0"/>
              <a:buChar char="•"/>
              <a:defRPr/>
            </a:lvl1pPr>
            <a:lvl2pPr marL="742950" indent="-285750">
              <a:buClrTx/>
              <a:buFont typeface="Arial" panose="020B0604020202020204" pitchFamily="34" charset="0"/>
              <a:buChar char="•"/>
              <a:defRPr/>
            </a:lvl2pPr>
            <a:lvl3pPr marL="1143000" indent="-228600">
              <a:buClrTx/>
              <a:buFont typeface="Arial" panose="020B0604020202020204" pitchFamily="34" charset="0"/>
              <a:buChar char="•"/>
              <a:defRPr/>
            </a:lvl3pPr>
            <a:lvl4pPr marL="1600200" indent="-228600">
              <a:buClrTx/>
              <a:buFont typeface="Arial" panose="020B0604020202020204" pitchFamily="34" charset="0"/>
              <a:buChar char="•"/>
              <a:defRPr/>
            </a:lvl4pPr>
            <a:lvl5pPr marL="2057400" indent="-228600">
              <a:buClrTx/>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
        <p:nvSpPr>
          <p:cNvPr id="4" name="Rectangle 9">
            <a:extLst>
              <a:ext uri="{FF2B5EF4-FFF2-40B4-BE49-F238E27FC236}">
                <a16:creationId xmlns:a16="http://schemas.microsoft.com/office/drawing/2014/main" id="{8C49EEB5-8852-4B33-96C6-B9A4BEF511E1}"/>
              </a:ext>
            </a:extLst>
          </p:cNvPr>
          <p:cNvSpPr>
            <a:spLocks noGrp="1" noChangeArrowheads="1"/>
          </p:cNvSpPr>
          <p:nvPr>
            <p:ph type="sldNum" sz="quarter" idx="10"/>
          </p:nvPr>
        </p:nvSpPr>
        <p:spPr>
          <a:ln/>
        </p:spPr>
        <p:txBody>
          <a:bodyPr/>
          <a:lstStyle>
            <a:lvl1pPr>
              <a:defRPr/>
            </a:lvl1pPr>
          </a:lstStyle>
          <a:p>
            <a:pPr>
              <a:defRPr/>
            </a:pPr>
            <a:fld id="{4E25CD78-54B7-4533-9A78-B7DE182C9E66}" type="slidenum">
              <a:rPr lang="en-US" altLang="en-US"/>
              <a:pPr>
                <a:defRPr/>
              </a:pPr>
              <a:t>‹#›</a:t>
            </a:fld>
            <a:endParaRPr lang="en-US" altLang="en-US"/>
          </a:p>
        </p:txBody>
      </p:sp>
    </p:spTree>
    <p:extLst>
      <p:ext uri="{BB962C8B-B14F-4D97-AF65-F5344CB8AC3E}">
        <p14:creationId xmlns:p14="http://schemas.microsoft.com/office/powerpoint/2010/main" val="2487899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r">
              <a:defRPr sz="4000" b="1" cap="all"/>
            </a:lvl1pPr>
          </a:lstStyle>
          <a:p>
            <a:r>
              <a:rPr lang="en-US"/>
              <a:t>Click to edit Master title style</a:t>
            </a:r>
            <a:endParaRPr lang="he-IL"/>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a:extLst>
              <a:ext uri="{FF2B5EF4-FFF2-40B4-BE49-F238E27FC236}">
                <a16:creationId xmlns:a16="http://schemas.microsoft.com/office/drawing/2014/main" id="{0A51F27B-149A-457D-BA5B-8173FF657A90}"/>
              </a:ext>
            </a:extLst>
          </p:cNvPr>
          <p:cNvSpPr>
            <a:spLocks noGrp="1" noChangeArrowheads="1"/>
          </p:cNvSpPr>
          <p:nvPr>
            <p:ph type="sldNum" sz="quarter" idx="10"/>
          </p:nvPr>
        </p:nvSpPr>
        <p:spPr>
          <a:ln/>
        </p:spPr>
        <p:txBody>
          <a:bodyPr/>
          <a:lstStyle>
            <a:lvl1pPr>
              <a:defRPr/>
            </a:lvl1pPr>
          </a:lstStyle>
          <a:p>
            <a:pPr>
              <a:defRPr/>
            </a:pPr>
            <a:fld id="{A56BA214-0F6E-4084-953A-4A9045DD9FEC}" type="slidenum">
              <a:rPr lang="en-US" altLang="en-US"/>
              <a:pPr>
                <a:defRPr/>
              </a:pPr>
              <a:t>‹#›</a:t>
            </a:fld>
            <a:endParaRPr lang="en-US" altLang="en-US"/>
          </a:p>
        </p:txBody>
      </p:sp>
    </p:spTree>
    <p:extLst>
      <p:ext uri="{BB962C8B-B14F-4D97-AF65-F5344CB8AC3E}">
        <p14:creationId xmlns:p14="http://schemas.microsoft.com/office/powerpoint/2010/main" val="18513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Rectangle 9">
            <a:extLst>
              <a:ext uri="{FF2B5EF4-FFF2-40B4-BE49-F238E27FC236}">
                <a16:creationId xmlns:a16="http://schemas.microsoft.com/office/drawing/2014/main" id="{DDED6C60-091A-4E1B-AD3C-DE39DC5AD41B}"/>
              </a:ext>
            </a:extLst>
          </p:cNvPr>
          <p:cNvSpPr>
            <a:spLocks noGrp="1" noChangeArrowheads="1"/>
          </p:cNvSpPr>
          <p:nvPr>
            <p:ph type="sldNum" sz="quarter" idx="10"/>
          </p:nvPr>
        </p:nvSpPr>
        <p:spPr>
          <a:ln/>
        </p:spPr>
        <p:txBody>
          <a:bodyPr/>
          <a:lstStyle>
            <a:lvl1pPr>
              <a:defRPr/>
            </a:lvl1pPr>
          </a:lstStyle>
          <a:p>
            <a:pPr>
              <a:defRPr/>
            </a:pPr>
            <a:fld id="{2D4E85A0-3299-4E67-A073-44AA1FA8591C}" type="slidenum">
              <a:rPr lang="en-US" altLang="en-US"/>
              <a:pPr>
                <a:defRPr/>
              </a:pPr>
              <a:t>‹#›</a:t>
            </a:fld>
            <a:endParaRPr lang="en-US" altLang="en-US"/>
          </a:p>
        </p:txBody>
      </p:sp>
    </p:spTree>
    <p:extLst>
      <p:ext uri="{BB962C8B-B14F-4D97-AF65-F5344CB8AC3E}">
        <p14:creationId xmlns:p14="http://schemas.microsoft.com/office/powerpoint/2010/main" val="545763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he-IL"/>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Rectangle 9">
            <a:extLst>
              <a:ext uri="{FF2B5EF4-FFF2-40B4-BE49-F238E27FC236}">
                <a16:creationId xmlns:a16="http://schemas.microsoft.com/office/drawing/2014/main" id="{0836B150-255D-466A-8F84-83CB679F21EF}"/>
              </a:ext>
            </a:extLst>
          </p:cNvPr>
          <p:cNvSpPr>
            <a:spLocks noGrp="1" noChangeArrowheads="1"/>
          </p:cNvSpPr>
          <p:nvPr>
            <p:ph type="sldNum" sz="quarter" idx="10"/>
          </p:nvPr>
        </p:nvSpPr>
        <p:spPr>
          <a:ln/>
        </p:spPr>
        <p:txBody>
          <a:bodyPr/>
          <a:lstStyle>
            <a:lvl1pPr>
              <a:defRPr/>
            </a:lvl1pPr>
          </a:lstStyle>
          <a:p>
            <a:pPr>
              <a:defRPr/>
            </a:pPr>
            <a:fld id="{C02D5171-DBCC-4EF5-A512-7F9933C49EE5}" type="slidenum">
              <a:rPr lang="en-US" altLang="en-US"/>
              <a:pPr>
                <a:defRPr/>
              </a:pPr>
              <a:t>‹#›</a:t>
            </a:fld>
            <a:endParaRPr lang="en-US" altLang="en-US"/>
          </a:p>
        </p:txBody>
      </p:sp>
    </p:spTree>
    <p:extLst>
      <p:ext uri="{BB962C8B-B14F-4D97-AF65-F5344CB8AC3E}">
        <p14:creationId xmlns:p14="http://schemas.microsoft.com/office/powerpoint/2010/main" val="178117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
        <p:nvSpPr>
          <p:cNvPr id="3" name="Rectangle 9">
            <a:extLst>
              <a:ext uri="{FF2B5EF4-FFF2-40B4-BE49-F238E27FC236}">
                <a16:creationId xmlns:a16="http://schemas.microsoft.com/office/drawing/2014/main" id="{91E252E1-284C-453F-B0CD-E5BA5A8A2841}"/>
              </a:ext>
            </a:extLst>
          </p:cNvPr>
          <p:cNvSpPr>
            <a:spLocks noGrp="1" noChangeArrowheads="1"/>
          </p:cNvSpPr>
          <p:nvPr>
            <p:ph type="sldNum" sz="quarter" idx="10"/>
          </p:nvPr>
        </p:nvSpPr>
        <p:spPr>
          <a:ln/>
        </p:spPr>
        <p:txBody>
          <a:bodyPr/>
          <a:lstStyle>
            <a:lvl1pPr>
              <a:defRPr/>
            </a:lvl1pPr>
          </a:lstStyle>
          <a:p>
            <a:pPr>
              <a:defRPr/>
            </a:pPr>
            <a:fld id="{64B750EB-A1C4-44CD-8BDF-9A80E3443E82}" type="slidenum">
              <a:rPr lang="en-US" altLang="en-US"/>
              <a:pPr>
                <a:defRPr/>
              </a:pPr>
              <a:t>‹#›</a:t>
            </a:fld>
            <a:endParaRPr lang="en-US" altLang="en-US"/>
          </a:p>
        </p:txBody>
      </p:sp>
    </p:spTree>
    <p:extLst>
      <p:ext uri="{BB962C8B-B14F-4D97-AF65-F5344CB8AC3E}">
        <p14:creationId xmlns:p14="http://schemas.microsoft.com/office/powerpoint/2010/main" val="41628925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a:extLst>
              <a:ext uri="{FF2B5EF4-FFF2-40B4-BE49-F238E27FC236}">
                <a16:creationId xmlns:a16="http://schemas.microsoft.com/office/drawing/2014/main" id="{8AD90AB6-7ECD-41F0-A90A-169A95B196CE}"/>
              </a:ext>
            </a:extLst>
          </p:cNvPr>
          <p:cNvSpPr>
            <a:spLocks noGrp="1" noChangeArrowheads="1"/>
          </p:cNvSpPr>
          <p:nvPr>
            <p:ph type="sldNum" sz="quarter" idx="10"/>
          </p:nvPr>
        </p:nvSpPr>
        <p:spPr>
          <a:ln/>
        </p:spPr>
        <p:txBody>
          <a:bodyPr/>
          <a:lstStyle>
            <a:lvl1pPr>
              <a:defRPr/>
            </a:lvl1pPr>
          </a:lstStyle>
          <a:p>
            <a:pPr>
              <a:defRPr/>
            </a:pPr>
            <a:fld id="{C8DE7655-8383-430C-A43A-879579571C4C}" type="slidenum">
              <a:rPr lang="en-US" altLang="en-US"/>
              <a:pPr>
                <a:defRPr/>
              </a:pPr>
              <a:t>‹#›</a:t>
            </a:fld>
            <a:endParaRPr lang="en-US" altLang="en-US"/>
          </a:p>
        </p:txBody>
      </p:sp>
    </p:spTree>
    <p:extLst>
      <p:ext uri="{BB962C8B-B14F-4D97-AF65-F5344CB8AC3E}">
        <p14:creationId xmlns:p14="http://schemas.microsoft.com/office/powerpoint/2010/main" val="2483569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r">
              <a:defRPr sz="2000" b="1"/>
            </a:lvl1pPr>
          </a:lstStyle>
          <a:p>
            <a:r>
              <a:rPr lang="en-US"/>
              <a:t>Click to edit Master title style</a:t>
            </a:r>
            <a:endParaRPr lang="he-IL"/>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1BA0D059-F661-4C9A-BD96-E45CBB863FFF}"/>
              </a:ext>
            </a:extLst>
          </p:cNvPr>
          <p:cNvSpPr>
            <a:spLocks noGrp="1" noChangeArrowheads="1"/>
          </p:cNvSpPr>
          <p:nvPr>
            <p:ph type="sldNum" sz="quarter" idx="10"/>
          </p:nvPr>
        </p:nvSpPr>
        <p:spPr>
          <a:ln/>
        </p:spPr>
        <p:txBody>
          <a:bodyPr/>
          <a:lstStyle>
            <a:lvl1pPr>
              <a:defRPr/>
            </a:lvl1pPr>
          </a:lstStyle>
          <a:p>
            <a:pPr>
              <a:defRPr/>
            </a:pPr>
            <a:fld id="{0CAC9FD8-F4F0-46AD-A607-2113E9E4CBFC}" type="slidenum">
              <a:rPr lang="en-US" altLang="en-US"/>
              <a:pPr>
                <a:defRPr/>
              </a:pPr>
              <a:t>‹#›</a:t>
            </a:fld>
            <a:endParaRPr lang="en-US" altLang="en-US"/>
          </a:p>
        </p:txBody>
      </p:sp>
    </p:spTree>
    <p:extLst>
      <p:ext uri="{BB962C8B-B14F-4D97-AF65-F5344CB8AC3E}">
        <p14:creationId xmlns:p14="http://schemas.microsoft.com/office/powerpoint/2010/main" val="2110151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r">
              <a:defRPr sz="2000" b="1"/>
            </a:lvl1pPr>
          </a:lstStyle>
          <a:p>
            <a:r>
              <a:rPr lang="en-US"/>
              <a:t>Click to edit Master title style</a:t>
            </a:r>
            <a:endParaRPr lang="he-IL"/>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he-IL"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a:extLst>
              <a:ext uri="{FF2B5EF4-FFF2-40B4-BE49-F238E27FC236}">
                <a16:creationId xmlns:a16="http://schemas.microsoft.com/office/drawing/2014/main" id="{F133F716-896C-428F-B724-631D0B1FE8EF}"/>
              </a:ext>
            </a:extLst>
          </p:cNvPr>
          <p:cNvSpPr>
            <a:spLocks noGrp="1" noChangeArrowheads="1"/>
          </p:cNvSpPr>
          <p:nvPr>
            <p:ph type="sldNum" sz="quarter" idx="10"/>
          </p:nvPr>
        </p:nvSpPr>
        <p:spPr>
          <a:ln/>
        </p:spPr>
        <p:txBody>
          <a:bodyPr/>
          <a:lstStyle>
            <a:lvl1pPr>
              <a:defRPr/>
            </a:lvl1pPr>
          </a:lstStyle>
          <a:p>
            <a:pPr>
              <a:defRPr/>
            </a:pPr>
            <a:fld id="{5C1A9A02-D9BF-4642-A42D-9DB3E38432D9}" type="slidenum">
              <a:rPr lang="en-US" altLang="en-US"/>
              <a:pPr>
                <a:defRPr/>
              </a:pPr>
              <a:t>‹#›</a:t>
            </a:fld>
            <a:endParaRPr lang="en-US" altLang="en-US"/>
          </a:p>
        </p:txBody>
      </p:sp>
    </p:spTree>
    <p:extLst>
      <p:ext uri="{BB962C8B-B14F-4D97-AF65-F5344CB8AC3E}">
        <p14:creationId xmlns:p14="http://schemas.microsoft.com/office/powerpoint/2010/main" val="320304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573290D-E512-44A8-BBF5-32648AEBECEB}"/>
              </a:ext>
            </a:extLst>
          </p:cNvPr>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62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CA80EDA6-D828-4123-9442-E17EC812223E}"/>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3" name="Rectangle 9">
            <a:extLst>
              <a:ext uri="{FF2B5EF4-FFF2-40B4-BE49-F238E27FC236}">
                <a16:creationId xmlns:a16="http://schemas.microsoft.com/office/drawing/2014/main" id="{6340F2FC-85DB-4819-AB6E-5C6A1661FE20}"/>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1DA37CB4-5344-4B75-B8E2-DA7F675C969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55"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hf hdr="0" ftr="0" dt="0"/>
  <p:txStyles>
    <p:titleStyle>
      <a:lvl1pPr algn="ctr" rtl="0" eaLnBrk="0" fontAlgn="base" hangingPunct="0">
        <a:spcBef>
          <a:spcPct val="0"/>
        </a:spcBef>
        <a:spcAft>
          <a:spcPct val="0"/>
        </a:spcAft>
        <a:defRPr sz="4400" b="1">
          <a:solidFill>
            <a:srgbClr val="007DC4"/>
          </a:solidFill>
          <a:latin typeface="+mj-lt"/>
          <a:ea typeface="+mj-ea"/>
          <a:cs typeface="+mj-cs"/>
        </a:defRPr>
      </a:lvl1pPr>
      <a:lvl2pPr algn="ctr" rtl="0" eaLnBrk="0" fontAlgn="base" hangingPunct="0">
        <a:spcBef>
          <a:spcPct val="0"/>
        </a:spcBef>
        <a:spcAft>
          <a:spcPct val="0"/>
        </a:spcAft>
        <a:defRPr sz="4400" b="1">
          <a:solidFill>
            <a:srgbClr val="007DC4"/>
          </a:solidFill>
          <a:latin typeface="Arial" pitchFamily="34" charset="0"/>
          <a:cs typeface="Arial" pitchFamily="34" charset="0"/>
        </a:defRPr>
      </a:lvl2pPr>
      <a:lvl3pPr algn="ctr" rtl="0" eaLnBrk="0" fontAlgn="base" hangingPunct="0">
        <a:spcBef>
          <a:spcPct val="0"/>
        </a:spcBef>
        <a:spcAft>
          <a:spcPct val="0"/>
        </a:spcAft>
        <a:defRPr sz="4400" b="1">
          <a:solidFill>
            <a:srgbClr val="007DC4"/>
          </a:solidFill>
          <a:latin typeface="Arial" pitchFamily="34" charset="0"/>
          <a:cs typeface="Arial" pitchFamily="34" charset="0"/>
        </a:defRPr>
      </a:lvl3pPr>
      <a:lvl4pPr algn="ctr" rtl="0" eaLnBrk="0" fontAlgn="base" hangingPunct="0">
        <a:spcBef>
          <a:spcPct val="0"/>
        </a:spcBef>
        <a:spcAft>
          <a:spcPct val="0"/>
        </a:spcAft>
        <a:defRPr sz="4400" b="1">
          <a:solidFill>
            <a:srgbClr val="007DC4"/>
          </a:solidFill>
          <a:latin typeface="Arial" pitchFamily="34" charset="0"/>
          <a:cs typeface="Arial" pitchFamily="34" charset="0"/>
        </a:defRPr>
      </a:lvl4pPr>
      <a:lvl5pPr algn="ctr" rtl="0" eaLnBrk="0" fontAlgn="base" hangingPunct="0">
        <a:spcBef>
          <a:spcPct val="0"/>
        </a:spcBef>
        <a:spcAft>
          <a:spcPct val="0"/>
        </a:spcAft>
        <a:defRPr sz="4400" b="1">
          <a:solidFill>
            <a:srgbClr val="007DC4"/>
          </a:solidFill>
          <a:latin typeface="Arial" pitchFamily="34" charset="0"/>
          <a:cs typeface="Arial" pitchFamily="34" charset="0"/>
        </a:defRPr>
      </a:lvl5pPr>
      <a:lvl6pPr marL="457200" algn="ctr" rtl="0" eaLnBrk="1" fontAlgn="base" hangingPunct="1">
        <a:spcBef>
          <a:spcPct val="0"/>
        </a:spcBef>
        <a:spcAft>
          <a:spcPct val="0"/>
        </a:spcAft>
        <a:defRPr sz="4400" b="1">
          <a:solidFill>
            <a:srgbClr val="270A70"/>
          </a:solidFill>
          <a:latin typeface="Arial" pitchFamily="34" charset="0"/>
          <a:cs typeface="Arial" pitchFamily="34" charset="0"/>
        </a:defRPr>
      </a:lvl6pPr>
      <a:lvl7pPr marL="914400" algn="ctr" rtl="0" eaLnBrk="1" fontAlgn="base" hangingPunct="1">
        <a:spcBef>
          <a:spcPct val="0"/>
        </a:spcBef>
        <a:spcAft>
          <a:spcPct val="0"/>
        </a:spcAft>
        <a:defRPr sz="4400" b="1">
          <a:solidFill>
            <a:srgbClr val="270A70"/>
          </a:solidFill>
          <a:latin typeface="Arial" pitchFamily="34" charset="0"/>
          <a:cs typeface="Arial" pitchFamily="34" charset="0"/>
        </a:defRPr>
      </a:lvl7pPr>
      <a:lvl8pPr marL="1371600" algn="ctr" rtl="0" eaLnBrk="1" fontAlgn="base" hangingPunct="1">
        <a:spcBef>
          <a:spcPct val="0"/>
        </a:spcBef>
        <a:spcAft>
          <a:spcPct val="0"/>
        </a:spcAft>
        <a:defRPr sz="4400" b="1">
          <a:solidFill>
            <a:srgbClr val="270A70"/>
          </a:solidFill>
          <a:latin typeface="Arial" pitchFamily="34" charset="0"/>
          <a:cs typeface="Arial" pitchFamily="34" charset="0"/>
        </a:defRPr>
      </a:lvl8pPr>
      <a:lvl9pPr marL="1828800" algn="ctr" rtl="0" eaLnBrk="1" fontAlgn="base" hangingPunct="1">
        <a:spcBef>
          <a:spcPct val="0"/>
        </a:spcBef>
        <a:spcAft>
          <a:spcPct val="0"/>
        </a:spcAft>
        <a:defRPr sz="4400" b="1">
          <a:solidFill>
            <a:srgbClr val="270A70"/>
          </a:solidFill>
          <a:latin typeface="Arial" pitchFamily="34" charset="0"/>
          <a:cs typeface="Arial"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cs typeface="+mn-cs"/>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cs typeface="+mn-cs"/>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cs typeface="+mn-cs"/>
        </a:defRPr>
      </a:lvl5pPr>
      <a:lvl6pPr marL="25146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6pPr>
      <a:lvl7pPr marL="29718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7pPr>
      <a:lvl8pPr marL="34290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8pPr>
      <a:lvl9pPr marL="3886200" indent="-228600" algn="l" rtl="0" eaLnBrk="1" fontAlgn="base" hangingPunct="1">
        <a:spcBef>
          <a:spcPct val="20000"/>
        </a:spcBef>
        <a:spcAft>
          <a:spcPct val="0"/>
        </a:spcAft>
        <a:buClr>
          <a:srgbClr val="4211BB"/>
        </a:buClr>
        <a:buFont typeface="Arial" pitchFamily="34" charset="0"/>
        <a:buChar char="»"/>
        <a:defRPr sz="2000">
          <a:solidFill>
            <a:schemeClr val="tx1"/>
          </a:solidFill>
          <a:latin typeface="+mn-lt"/>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13F6D78B-CBFA-4781-918D-77C7E9755FAE}"/>
              </a:ext>
            </a:extLst>
          </p:cNvPr>
          <p:cNvSpPr>
            <a:spLocks noGrp="1" noChangeArrowheads="1"/>
          </p:cNvSpPr>
          <p:nvPr>
            <p:ph type="title"/>
          </p:nvPr>
        </p:nvSpPr>
        <p:spPr/>
        <p:txBody>
          <a:bodyPr/>
          <a:lstStyle/>
          <a:p>
            <a:pPr eaLnBrk="1" hangingPunct="1"/>
            <a:r>
              <a:rPr lang="en-US" altLang="en-US"/>
              <a:t>Strings and String Literals</a:t>
            </a:r>
            <a:endParaRPr lang="he-IL" altLang="en-US"/>
          </a:p>
        </p:txBody>
      </p:sp>
      <p:sp>
        <p:nvSpPr>
          <p:cNvPr id="11267" name="Content Placeholder 2">
            <a:extLst>
              <a:ext uri="{FF2B5EF4-FFF2-40B4-BE49-F238E27FC236}">
                <a16:creationId xmlns:a16="http://schemas.microsoft.com/office/drawing/2014/main" id="{16103AA5-2EB1-4E84-8563-4667327DB0DB}"/>
              </a:ext>
            </a:extLst>
          </p:cNvPr>
          <p:cNvSpPr>
            <a:spLocks noGrp="1"/>
          </p:cNvSpPr>
          <p:nvPr>
            <p:ph idx="1"/>
          </p:nvPr>
        </p:nvSpPr>
        <p:spPr/>
        <p:txBody>
          <a:bodyPr/>
          <a:lstStyle/>
          <a:p>
            <a:pPr eaLnBrk="1" hangingPunct="1">
              <a:defRPr/>
            </a:pPr>
            <a:r>
              <a:rPr lang="en-US" sz="2800" u="sng" dirty="0"/>
              <a:t>String</a:t>
            </a:r>
            <a:r>
              <a:rPr lang="en-US" sz="2800" dirty="0"/>
              <a:t>: sequence of characters that is used as data</a:t>
            </a:r>
          </a:p>
          <a:p>
            <a:pPr eaLnBrk="1" hangingPunct="1">
              <a:defRPr/>
            </a:pPr>
            <a:r>
              <a:rPr lang="en-US" sz="2800" u="sng" dirty="0"/>
              <a:t>String literal</a:t>
            </a:r>
            <a:r>
              <a:rPr lang="en-US" sz="2800" dirty="0"/>
              <a:t>: string that appears in actual code of a program</a:t>
            </a:r>
          </a:p>
          <a:p>
            <a:pPr lvl="1" eaLnBrk="1" hangingPunct="1">
              <a:defRPr/>
            </a:pPr>
            <a:r>
              <a:rPr lang="en-US" sz="2400" dirty="0"/>
              <a:t>Must be enclosed in single (') or double (") quote marks</a:t>
            </a:r>
          </a:p>
          <a:p>
            <a:pPr lvl="1" eaLnBrk="1" hangingPunct="1">
              <a:defRPr/>
            </a:pPr>
            <a:r>
              <a:rPr lang="en-US" sz="2400" dirty="0"/>
              <a:t>String literal can be enclosed in triple quotes (''' or </a:t>
            </a:r>
            <a:r>
              <a:rPr lang="en-US" sz="2400" dirty="0">
                <a:latin typeface="Courier New" pitchFamily="49" charset="0"/>
                <a:cs typeface="Courier New" pitchFamily="49" charset="0"/>
              </a:rPr>
              <a:t>"""</a:t>
            </a:r>
            <a:r>
              <a:rPr lang="en-US" sz="2400" dirty="0">
                <a:latin typeface="+mj-lt"/>
                <a:cs typeface="Courier New" pitchFamily="49" charset="0"/>
              </a:rPr>
              <a:t>)</a:t>
            </a:r>
          </a:p>
          <a:p>
            <a:pPr lvl="2" eaLnBrk="1" hangingPunct="1">
              <a:defRPr/>
            </a:pPr>
            <a:r>
              <a:rPr lang="en-US" sz="2000" dirty="0"/>
              <a:t>Enclosed string can contain both single and double quotes and can have multiple lines</a:t>
            </a:r>
          </a:p>
        </p:txBody>
      </p:sp>
      <p:sp>
        <p:nvSpPr>
          <p:cNvPr id="13316" name="Slide Number Placeholder 1">
            <a:extLst>
              <a:ext uri="{FF2B5EF4-FFF2-40B4-BE49-F238E27FC236}">
                <a16:creationId xmlns:a16="http://schemas.microsoft.com/office/drawing/2014/main" id="{14DE2A52-CF8E-4B2B-82B1-FFA4B4F3D86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F89B2519-BE14-4F5C-8092-29625D40ED0B}" type="slidenum">
              <a:rPr lang="en-US" altLang="en-US" smtClean="0"/>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465FFF13-E748-46B3-8AC2-952D64D4A17A}"/>
              </a:ext>
            </a:extLst>
          </p:cNvPr>
          <p:cNvSpPr>
            <a:spLocks noGrp="1" noChangeArrowheads="1"/>
          </p:cNvSpPr>
          <p:nvPr>
            <p:ph type="title"/>
          </p:nvPr>
        </p:nvSpPr>
        <p:spPr/>
        <p:txBody>
          <a:bodyPr/>
          <a:lstStyle/>
          <a:p>
            <a:pPr eaLnBrk="1" hangingPunct="1"/>
            <a:r>
              <a:rPr lang="en-US" altLang="en-US"/>
              <a:t>Comments</a:t>
            </a:r>
            <a:endParaRPr lang="he-IL" altLang="en-US"/>
          </a:p>
        </p:txBody>
      </p:sp>
      <p:sp>
        <p:nvSpPr>
          <p:cNvPr id="14339" name="Content Placeholder 2">
            <a:extLst>
              <a:ext uri="{FF2B5EF4-FFF2-40B4-BE49-F238E27FC236}">
                <a16:creationId xmlns:a16="http://schemas.microsoft.com/office/drawing/2014/main" id="{8FF21E27-F8CB-4F74-83CA-6C838FA9B69F}"/>
              </a:ext>
            </a:extLst>
          </p:cNvPr>
          <p:cNvSpPr>
            <a:spLocks noGrp="1" noChangeArrowheads="1"/>
          </p:cNvSpPr>
          <p:nvPr>
            <p:ph idx="1"/>
          </p:nvPr>
        </p:nvSpPr>
        <p:spPr/>
        <p:txBody>
          <a:bodyPr/>
          <a:lstStyle/>
          <a:p>
            <a:pPr eaLnBrk="1" hangingPunct="1"/>
            <a:r>
              <a:rPr lang="en-US" altLang="en-US" u="sng"/>
              <a:t>Comments</a:t>
            </a:r>
            <a:r>
              <a:rPr lang="en-US" altLang="en-US"/>
              <a:t>: notes of explanation within a program</a:t>
            </a:r>
          </a:p>
          <a:p>
            <a:pPr lvl="1" eaLnBrk="1" hangingPunct="1"/>
            <a:r>
              <a:rPr lang="en-US" altLang="en-US"/>
              <a:t>Ignored by Python interpreter</a:t>
            </a:r>
          </a:p>
          <a:p>
            <a:pPr lvl="2" eaLnBrk="1" hangingPunct="1"/>
            <a:r>
              <a:rPr lang="en-US" altLang="en-US"/>
              <a:t>Intended for a person reading the program’s code</a:t>
            </a:r>
          </a:p>
          <a:p>
            <a:pPr lvl="1" eaLnBrk="1" hangingPunct="1"/>
            <a:r>
              <a:rPr lang="en-US" altLang="en-US"/>
              <a:t>Begin with a # character</a:t>
            </a:r>
          </a:p>
          <a:p>
            <a:pPr eaLnBrk="1" hangingPunct="1"/>
            <a:r>
              <a:rPr lang="en-US" altLang="en-US" u="sng"/>
              <a:t>End-line comment</a:t>
            </a:r>
            <a:r>
              <a:rPr lang="en-US" altLang="en-US"/>
              <a:t>: appears at the end of a line of code</a:t>
            </a:r>
          </a:p>
          <a:p>
            <a:pPr lvl="1" eaLnBrk="1" hangingPunct="1"/>
            <a:r>
              <a:rPr lang="en-US" altLang="en-US"/>
              <a:t>Typically explains the purpose of that line</a:t>
            </a:r>
          </a:p>
        </p:txBody>
      </p:sp>
      <p:sp>
        <p:nvSpPr>
          <p:cNvPr id="14340" name="Slide Number Placeholder 1">
            <a:extLst>
              <a:ext uri="{FF2B5EF4-FFF2-40B4-BE49-F238E27FC236}">
                <a16:creationId xmlns:a16="http://schemas.microsoft.com/office/drawing/2014/main" id="{44308AD9-1687-43E3-9C0A-5BD3A3C21DB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EC74FFC-BBF0-4C4E-9D91-B6D723F5CCFA}" type="slidenum">
              <a:rPr lang="en-US" altLang="en-US" smtClean="0"/>
              <a:pPr/>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F1872-AEFA-4612-8A78-D167C13C7778}"/>
              </a:ext>
            </a:extLst>
          </p:cNvPr>
          <p:cNvSpPr>
            <a:spLocks noGrp="1"/>
          </p:cNvSpPr>
          <p:nvPr>
            <p:ph type="title"/>
          </p:nvPr>
        </p:nvSpPr>
        <p:spPr/>
        <p:txBody>
          <a:bodyPr/>
          <a:lstStyle/>
          <a:p>
            <a:r>
              <a:rPr lang="en-US" dirty="0"/>
              <a:t>Error Messages and Debugging</a:t>
            </a:r>
          </a:p>
        </p:txBody>
      </p:sp>
      <p:sp>
        <p:nvSpPr>
          <p:cNvPr id="3" name="Content Placeholder 2">
            <a:extLst>
              <a:ext uri="{FF2B5EF4-FFF2-40B4-BE49-F238E27FC236}">
                <a16:creationId xmlns:a16="http://schemas.microsoft.com/office/drawing/2014/main" id="{C444106F-2601-4558-8436-F3E4BA49FF87}"/>
              </a:ext>
            </a:extLst>
          </p:cNvPr>
          <p:cNvSpPr>
            <a:spLocks noGrp="1"/>
          </p:cNvSpPr>
          <p:nvPr>
            <p:ph idx="1"/>
          </p:nvPr>
        </p:nvSpPr>
        <p:spPr/>
        <p:txBody>
          <a:bodyPr/>
          <a:lstStyle/>
          <a:p>
            <a:r>
              <a:rPr lang="en-US" dirty="0"/>
              <a:t>There are different types of errors</a:t>
            </a:r>
          </a:p>
          <a:p>
            <a:r>
              <a:rPr lang="en-US" dirty="0"/>
              <a:t>Example 1:</a:t>
            </a:r>
          </a:p>
          <a:p>
            <a:endParaRPr lang="en-US" dirty="0"/>
          </a:p>
          <a:p>
            <a:endParaRPr lang="en-US" dirty="0"/>
          </a:p>
          <a:p>
            <a:r>
              <a:rPr lang="en-US" dirty="0"/>
              <a:t>Example 2:</a:t>
            </a:r>
          </a:p>
        </p:txBody>
      </p:sp>
      <p:sp>
        <p:nvSpPr>
          <p:cNvPr id="4" name="Slide Number Placeholder 3">
            <a:extLst>
              <a:ext uri="{FF2B5EF4-FFF2-40B4-BE49-F238E27FC236}">
                <a16:creationId xmlns:a16="http://schemas.microsoft.com/office/drawing/2014/main" id="{AC09C95B-7026-493F-93A8-C0AB7196060D}"/>
              </a:ext>
            </a:extLst>
          </p:cNvPr>
          <p:cNvSpPr>
            <a:spLocks noGrp="1"/>
          </p:cNvSpPr>
          <p:nvPr>
            <p:ph type="sldNum" sz="quarter" idx="10"/>
          </p:nvPr>
        </p:nvSpPr>
        <p:spPr/>
        <p:txBody>
          <a:bodyPr/>
          <a:lstStyle/>
          <a:p>
            <a:pPr>
              <a:defRPr/>
            </a:pPr>
            <a:fld id="{4E25CD78-54B7-4533-9A78-B7DE182C9E66}" type="slidenum">
              <a:rPr lang="en-US" altLang="en-US" smtClean="0"/>
              <a:pPr>
                <a:defRPr/>
              </a:pPr>
              <a:t>12</a:t>
            </a:fld>
            <a:endParaRPr lang="en-US" altLang="en-US"/>
          </a:p>
        </p:txBody>
      </p:sp>
      <p:pic>
        <p:nvPicPr>
          <p:cNvPr id="5" name="Picture 4">
            <a:extLst>
              <a:ext uri="{FF2B5EF4-FFF2-40B4-BE49-F238E27FC236}">
                <a16:creationId xmlns:a16="http://schemas.microsoft.com/office/drawing/2014/main" id="{029F0682-84B4-4AA3-BCC1-1B688A4AE023}"/>
              </a:ext>
            </a:extLst>
          </p:cNvPr>
          <p:cNvPicPr>
            <a:picLocks noChangeAspect="1"/>
          </p:cNvPicPr>
          <p:nvPr/>
        </p:nvPicPr>
        <p:blipFill>
          <a:blip r:embed="rId2"/>
          <a:stretch>
            <a:fillRect/>
          </a:stretch>
        </p:blipFill>
        <p:spPr>
          <a:xfrm>
            <a:off x="2419350" y="2971800"/>
            <a:ext cx="4305300" cy="666750"/>
          </a:xfrm>
          <a:prstGeom prst="rect">
            <a:avLst/>
          </a:prstGeom>
        </p:spPr>
      </p:pic>
      <p:pic>
        <p:nvPicPr>
          <p:cNvPr id="6" name="Picture 5">
            <a:extLst>
              <a:ext uri="{FF2B5EF4-FFF2-40B4-BE49-F238E27FC236}">
                <a16:creationId xmlns:a16="http://schemas.microsoft.com/office/drawing/2014/main" id="{1AFF46C9-4A5B-4B91-BC41-40C36D3942EB}"/>
              </a:ext>
            </a:extLst>
          </p:cNvPr>
          <p:cNvPicPr>
            <a:picLocks noChangeAspect="1"/>
          </p:cNvPicPr>
          <p:nvPr/>
        </p:nvPicPr>
        <p:blipFill>
          <a:blip r:embed="rId3"/>
          <a:stretch>
            <a:fillRect/>
          </a:stretch>
        </p:blipFill>
        <p:spPr>
          <a:xfrm>
            <a:off x="1295400" y="4718844"/>
            <a:ext cx="6553200" cy="1466850"/>
          </a:xfrm>
          <a:prstGeom prst="rect">
            <a:avLst/>
          </a:prstGeom>
        </p:spPr>
      </p:pic>
    </p:spTree>
    <p:extLst>
      <p:ext uri="{BB962C8B-B14F-4D97-AF65-F5344CB8AC3E}">
        <p14:creationId xmlns:p14="http://schemas.microsoft.com/office/powerpoint/2010/main" val="295099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84369E6F-E17E-4939-9B39-1230DE98F836}"/>
              </a:ext>
            </a:extLst>
          </p:cNvPr>
          <p:cNvSpPr>
            <a:spLocks noGrp="1" noChangeArrowheads="1"/>
          </p:cNvSpPr>
          <p:nvPr>
            <p:ph type="title"/>
          </p:nvPr>
        </p:nvSpPr>
        <p:spPr/>
        <p:txBody>
          <a:bodyPr/>
          <a:lstStyle/>
          <a:p>
            <a:pPr eaLnBrk="1" hangingPunct="1"/>
            <a:r>
              <a:rPr lang="en-US" altLang="en-US"/>
              <a:t>Variables</a:t>
            </a:r>
            <a:endParaRPr lang="he-IL" altLang="en-US"/>
          </a:p>
        </p:txBody>
      </p:sp>
      <p:sp>
        <p:nvSpPr>
          <p:cNvPr id="13315" name="Content Placeholder 2">
            <a:extLst>
              <a:ext uri="{FF2B5EF4-FFF2-40B4-BE49-F238E27FC236}">
                <a16:creationId xmlns:a16="http://schemas.microsoft.com/office/drawing/2014/main" id="{D9AEEFE4-DC77-4A15-AA97-BB2A9A63F5C0}"/>
              </a:ext>
            </a:extLst>
          </p:cNvPr>
          <p:cNvSpPr>
            <a:spLocks noGrp="1"/>
          </p:cNvSpPr>
          <p:nvPr>
            <p:ph idx="1"/>
          </p:nvPr>
        </p:nvSpPr>
        <p:spPr/>
        <p:txBody>
          <a:bodyPr/>
          <a:lstStyle/>
          <a:p>
            <a:pPr eaLnBrk="1" hangingPunct="1">
              <a:defRPr/>
            </a:pPr>
            <a:r>
              <a:rPr lang="en-US" sz="2800" u="sng" dirty="0"/>
              <a:t>Variable</a:t>
            </a:r>
            <a:r>
              <a:rPr lang="en-US" sz="2800" dirty="0"/>
              <a:t>: name that represents a value stored in the computer memory</a:t>
            </a:r>
          </a:p>
          <a:p>
            <a:pPr lvl="1" eaLnBrk="1" hangingPunct="1">
              <a:defRPr/>
            </a:pPr>
            <a:r>
              <a:rPr lang="en-US" sz="2400" dirty="0"/>
              <a:t>Used to access and manipulate data stored in memory</a:t>
            </a:r>
          </a:p>
          <a:p>
            <a:pPr lvl="1" eaLnBrk="1" hangingPunct="1">
              <a:defRPr/>
            </a:pPr>
            <a:r>
              <a:rPr lang="en-US" sz="2400" dirty="0"/>
              <a:t>A variable references the value it represents</a:t>
            </a:r>
          </a:p>
          <a:p>
            <a:pPr eaLnBrk="1" hangingPunct="1">
              <a:defRPr/>
            </a:pPr>
            <a:r>
              <a:rPr lang="en-US" sz="2800" u="sng" dirty="0"/>
              <a:t>Assignment statement</a:t>
            </a:r>
            <a:r>
              <a:rPr lang="en-US" sz="2800" dirty="0"/>
              <a:t>: used to create a variable and make it reference data</a:t>
            </a:r>
          </a:p>
          <a:p>
            <a:pPr lvl="1" eaLnBrk="1" hangingPunct="1">
              <a:defRPr/>
            </a:pPr>
            <a:r>
              <a:rPr lang="en-US" sz="2400" dirty="0"/>
              <a:t>General format is </a:t>
            </a:r>
            <a:r>
              <a:rPr lang="en-US" sz="2400" dirty="0">
                <a:latin typeface="Courier New" pitchFamily="49" charset="0"/>
                <a:cs typeface="Courier New" pitchFamily="49" charset="0"/>
              </a:rPr>
              <a:t>variable = expression</a:t>
            </a:r>
          </a:p>
          <a:p>
            <a:pPr lvl="2" eaLnBrk="1" hangingPunct="1">
              <a:defRPr/>
            </a:pPr>
            <a:r>
              <a:rPr lang="en-US" sz="2000" dirty="0"/>
              <a:t>Example: </a:t>
            </a:r>
            <a:r>
              <a:rPr lang="en-US" sz="2000" dirty="0">
                <a:latin typeface="Courier New" pitchFamily="49" charset="0"/>
                <a:cs typeface="Courier New" pitchFamily="49" charset="0"/>
              </a:rPr>
              <a:t>age = 29</a:t>
            </a:r>
          </a:p>
          <a:p>
            <a:pPr lvl="2" eaLnBrk="1" hangingPunct="1">
              <a:defRPr/>
            </a:pPr>
            <a:r>
              <a:rPr lang="en-US" sz="2000" u="sng" dirty="0">
                <a:latin typeface="+mj-lt"/>
                <a:cs typeface="Courier New" pitchFamily="49" charset="0"/>
              </a:rPr>
              <a:t>Assignment operator</a:t>
            </a:r>
            <a:r>
              <a:rPr lang="en-US" sz="2000" dirty="0">
                <a:latin typeface="+mj-lt"/>
                <a:cs typeface="Courier New" pitchFamily="49" charset="0"/>
              </a:rPr>
              <a:t>: the equal sign (=)</a:t>
            </a:r>
            <a:endParaRPr lang="he-IL" sz="2000" dirty="0">
              <a:latin typeface="+mj-lt"/>
              <a:cs typeface="Courier New" pitchFamily="49" charset="0"/>
            </a:endParaRPr>
          </a:p>
        </p:txBody>
      </p:sp>
      <p:sp>
        <p:nvSpPr>
          <p:cNvPr id="15364" name="Slide Number Placeholder 1">
            <a:extLst>
              <a:ext uri="{FF2B5EF4-FFF2-40B4-BE49-F238E27FC236}">
                <a16:creationId xmlns:a16="http://schemas.microsoft.com/office/drawing/2014/main" id="{226E58C9-874C-4916-9466-1D22B53BD05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992C4F-2B96-4A2B-8382-BAEC6F57D5B7}" type="slidenum">
              <a:rPr lang="en-US" altLang="en-US" smtClean="0"/>
              <a:pPr/>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5D6AC219-2B04-4BDF-B125-19A072119A25}"/>
              </a:ext>
            </a:extLst>
          </p:cNvPr>
          <p:cNvSpPr>
            <a:spLocks noGrp="1" noChangeArrowheads="1"/>
          </p:cNvSpPr>
          <p:nvPr>
            <p:ph type="title"/>
          </p:nvPr>
        </p:nvSpPr>
        <p:spPr/>
        <p:txBody>
          <a:bodyPr/>
          <a:lstStyle/>
          <a:p>
            <a:pPr eaLnBrk="1" hangingPunct="1"/>
            <a:r>
              <a:rPr lang="en-US" altLang="en-US"/>
              <a:t>Variables (cont’d.)</a:t>
            </a:r>
            <a:endParaRPr lang="he-IL" altLang="en-US"/>
          </a:p>
        </p:txBody>
      </p:sp>
      <p:sp>
        <p:nvSpPr>
          <p:cNvPr id="16387" name="Content Placeholder 2">
            <a:extLst>
              <a:ext uri="{FF2B5EF4-FFF2-40B4-BE49-F238E27FC236}">
                <a16:creationId xmlns:a16="http://schemas.microsoft.com/office/drawing/2014/main" id="{47D86DA2-87C9-45F3-9AD4-618C6447958C}"/>
              </a:ext>
            </a:extLst>
          </p:cNvPr>
          <p:cNvSpPr>
            <a:spLocks noGrp="1" noChangeArrowheads="1"/>
          </p:cNvSpPr>
          <p:nvPr>
            <p:ph idx="1"/>
          </p:nvPr>
        </p:nvSpPr>
        <p:spPr/>
        <p:txBody>
          <a:bodyPr/>
          <a:lstStyle/>
          <a:p>
            <a:pPr eaLnBrk="1" hangingPunct="1"/>
            <a:r>
              <a:rPr lang="en-US" altLang="en-US"/>
              <a:t>In assignment statement, variable receiving value must be on left side</a:t>
            </a:r>
          </a:p>
          <a:p>
            <a:pPr eaLnBrk="1" hangingPunct="1"/>
            <a:r>
              <a:rPr lang="en-US" altLang="en-US"/>
              <a:t>A variable can be passed as an argument to a function</a:t>
            </a:r>
          </a:p>
          <a:p>
            <a:pPr lvl="1" eaLnBrk="1" hangingPunct="1"/>
            <a:r>
              <a:rPr lang="en-US" altLang="en-US"/>
              <a:t>Variable name should not be enclosed in quote marks</a:t>
            </a:r>
          </a:p>
          <a:p>
            <a:pPr eaLnBrk="1" hangingPunct="1"/>
            <a:r>
              <a:rPr lang="en-US" altLang="en-US"/>
              <a:t>You can only use a variable if a value is assigned to it</a:t>
            </a:r>
          </a:p>
          <a:p>
            <a:pPr eaLnBrk="1" hangingPunct="1"/>
            <a:endParaRPr lang="he-IL" altLang="en-US"/>
          </a:p>
          <a:p>
            <a:pPr lvl="1" eaLnBrk="1" hangingPunct="1"/>
            <a:endParaRPr lang="en-US" altLang="en-US"/>
          </a:p>
        </p:txBody>
      </p:sp>
      <p:sp>
        <p:nvSpPr>
          <p:cNvPr id="16388" name="Slide Number Placeholder 1">
            <a:extLst>
              <a:ext uri="{FF2B5EF4-FFF2-40B4-BE49-F238E27FC236}">
                <a16:creationId xmlns:a16="http://schemas.microsoft.com/office/drawing/2014/main" id="{A839D45E-7EC0-4581-A6C3-8B1010E74692}"/>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E335837-C6C0-4CAB-A5B2-E67377922F90}" type="slidenum">
              <a:rPr lang="en-US" altLang="en-US" smtClean="0"/>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CFD13D5-7067-486E-8ECC-09FDD452F23F}"/>
              </a:ext>
            </a:extLst>
          </p:cNvPr>
          <p:cNvSpPr>
            <a:spLocks noGrp="1" noChangeArrowheads="1"/>
          </p:cNvSpPr>
          <p:nvPr>
            <p:ph type="title"/>
          </p:nvPr>
        </p:nvSpPr>
        <p:spPr/>
        <p:txBody>
          <a:bodyPr/>
          <a:lstStyle/>
          <a:p>
            <a:pPr eaLnBrk="1" hangingPunct="1"/>
            <a:r>
              <a:rPr lang="en-US" altLang="en-US"/>
              <a:t>Variable Naming Rules</a:t>
            </a:r>
            <a:endParaRPr lang="he-IL" altLang="en-US"/>
          </a:p>
        </p:txBody>
      </p:sp>
      <p:sp>
        <p:nvSpPr>
          <p:cNvPr id="17411" name="Content Placeholder 2">
            <a:extLst>
              <a:ext uri="{FF2B5EF4-FFF2-40B4-BE49-F238E27FC236}">
                <a16:creationId xmlns:a16="http://schemas.microsoft.com/office/drawing/2014/main" id="{0BE925EB-589B-48F4-BA07-5F8CB3D22869}"/>
              </a:ext>
            </a:extLst>
          </p:cNvPr>
          <p:cNvSpPr>
            <a:spLocks noGrp="1" noChangeArrowheads="1"/>
          </p:cNvSpPr>
          <p:nvPr>
            <p:ph idx="1"/>
          </p:nvPr>
        </p:nvSpPr>
        <p:spPr/>
        <p:txBody>
          <a:bodyPr/>
          <a:lstStyle/>
          <a:p>
            <a:pPr eaLnBrk="1" hangingPunct="1"/>
            <a:r>
              <a:rPr lang="en-US" altLang="en-US" sz="2800"/>
              <a:t>Rules for naming variables in Python:</a:t>
            </a:r>
          </a:p>
          <a:p>
            <a:pPr lvl="1" eaLnBrk="1" hangingPunct="1"/>
            <a:r>
              <a:rPr lang="en-US" altLang="en-US" sz="2400"/>
              <a:t>Variable name cannot be a Python key word </a:t>
            </a:r>
          </a:p>
          <a:p>
            <a:pPr lvl="1" eaLnBrk="1" hangingPunct="1"/>
            <a:r>
              <a:rPr lang="en-US" altLang="en-US" sz="2400"/>
              <a:t>Variable name cannot contain spaces</a:t>
            </a:r>
          </a:p>
          <a:p>
            <a:pPr lvl="1" eaLnBrk="1" hangingPunct="1"/>
            <a:r>
              <a:rPr lang="en-US" altLang="en-US" sz="2400"/>
              <a:t>First character must be a letter or an underscore</a:t>
            </a:r>
          </a:p>
          <a:p>
            <a:pPr lvl="1" eaLnBrk="1" hangingPunct="1"/>
            <a:r>
              <a:rPr lang="en-US" altLang="en-US" sz="2400"/>
              <a:t>After first character may use letters, digits, or underscores</a:t>
            </a:r>
          </a:p>
          <a:p>
            <a:pPr lvl="1" eaLnBrk="1" hangingPunct="1"/>
            <a:r>
              <a:rPr lang="en-US" altLang="en-US" sz="2400"/>
              <a:t>Variable names are case sensitive</a:t>
            </a:r>
          </a:p>
          <a:p>
            <a:pPr eaLnBrk="1" hangingPunct="1"/>
            <a:r>
              <a:rPr lang="en-US" altLang="en-US" sz="2800"/>
              <a:t>Variable name should reflect its use</a:t>
            </a:r>
          </a:p>
        </p:txBody>
      </p:sp>
      <p:sp>
        <p:nvSpPr>
          <p:cNvPr id="17412" name="Slide Number Placeholder 1">
            <a:extLst>
              <a:ext uri="{FF2B5EF4-FFF2-40B4-BE49-F238E27FC236}">
                <a16:creationId xmlns:a16="http://schemas.microsoft.com/office/drawing/2014/main" id="{29CEA945-854E-4975-BA9B-BF69A7BFF45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AABFDFE-60CC-453A-A451-90C1C05F0944}" type="slidenum">
              <a:rPr lang="en-US" altLang="en-US" smtClean="0"/>
              <a:pPr/>
              <a:t>15</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F22689C2-AFF6-477D-9171-650EFC5CEE09}"/>
              </a:ext>
            </a:extLst>
          </p:cNvPr>
          <p:cNvSpPr>
            <a:spLocks noGrp="1" noChangeArrowheads="1"/>
          </p:cNvSpPr>
          <p:nvPr>
            <p:ph type="title"/>
          </p:nvPr>
        </p:nvSpPr>
        <p:spPr/>
        <p:txBody>
          <a:bodyPr/>
          <a:lstStyle/>
          <a:p>
            <a:pPr eaLnBrk="1" hangingPunct="1"/>
            <a:r>
              <a:rPr lang="en-US" altLang="en-US"/>
              <a:t>Displaying Multiple Items with the </a:t>
            </a:r>
            <a:r>
              <a:rPr lang="en-US" altLang="en-US">
                <a:latin typeface="Courier New" panose="02070309020205020404" pitchFamily="49" charset="0"/>
                <a:cs typeface="Courier New" panose="02070309020205020404" pitchFamily="49" charset="0"/>
              </a:rPr>
              <a:t>print</a:t>
            </a:r>
            <a:r>
              <a:rPr lang="en-US" altLang="en-US"/>
              <a:t> Function</a:t>
            </a:r>
            <a:endParaRPr lang="he-IL" altLang="en-US"/>
          </a:p>
        </p:txBody>
      </p:sp>
      <p:sp>
        <p:nvSpPr>
          <p:cNvPr id="18435" name="Content Placeholder 2">
            <a:extLst>
              <a:ext uri="{FF2B5EF4-FFF2-40B4-BE49-F238E27FC236}">
                <a16:creationId xmlns:a16="http://schemas.microsoft.com/office/drawing/2014/main" id="{CAA39CAB-43AC-4344-9659-6F48040AFAE5}"/>
              </a:ext>
            </a:extLst>
          </p:cNvPr>
          <p:cNvSpPr>
            <a:spLocks noGrp="1" noChangeArrowheads="1"/>
          </p:cNvSpPr>
          <p:nvPr>
            <p:ph idx="1"/>
          </p:nvPr>
        </p:nvSpPr>
        <p:spPr/>
        <p:txBody>
          <a:bodyPr/>
          <a:lstStyle/>
          <a:p>
            <a:pPr eaLnBrk="1" hangingPunct="1"/>
            <a:r>
              <a:rPr lang="en-US" altLang="en-US" sz="2600" dirty="0"/>
              <a:t>Python allows one to display multiple items with a single call to </a:t>
            </a:r>
            <a:r>
              <a:rPr lang="en-US" altLang="en-US" sz="2600" dirty="0">
                <a:latin typeface="Courier New" panose="02070309020205020404" pitchFamily="49" charset="0"/>
                <a:cs typeface="Courier New" panose="02070309020205020404" pitchFamily="49" charset="0"/>
              </a:rPr>
              <a:t>print</a:t>
            </a:r>
          </a:p>
          <a:p>
            <a:pPr lvl="1" eaLnBrk="1" hangingPunct="1"/>
            <a:r>
              <a:rPr lang="en-US" altLang="en-US" sz="2200" dirty="0"/>
              <a:t>Items are separated by commas when passed as arguments</a:t>
            </a:r>
          </a:p>
          <a:p>
            <a:pPr lvl="1" eaLnBrk="1" hangingPunct="1"/>
            <a:r>
              <a:rPr lang="en-US" altLang="en-US" sz="2200" dirty="0"/>
              <a:t>Arguments displayed in the order they are passed to the function</a:t>
            </a:r>
          </a:p>
          <a:p>
            <a:pPr lvl="1" eaLnBrk="1" hangingPunct="1"/>
            <a:r>
              <a:rPr lang="en-US" altLang="en-US" sz="2200" dirty="0"/>
              <a:t>Items are automatically separated by a space when displayed on screen</a:t>
            </a:r>
            <a:endParaRPr lang="he-IL" altLang="en-US" sz="2200" dirty="0"/>
          </a:p>
        </p:txBody>
      </p:sp>
      <p:sp>
        <p:nvSpPr>
          <p:cNvPr id="18436" name="Slide Number Placeholder 1">
            <a:extLst>
              <a:ext uri="{FF2B5EF4-FFF2-40B4-BE49-F238E27FC236}">
                <a16:creationId xmlns:a16="http://schemas.microsoft.com/office/drawing/2014/main" id="{6287CDFC-CAC2-4C6D-BBFE-B58E002BE43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B3CE37-608D-4C06-8A94-1B9E763EABAF}" type="slidenum">
              <a:rPr lang="en-US" altLang="en-US" smtClean="0"/>
              <a:pPr/>
              <a:t>16</a:t>
            </a:fld>
            <a:endParaRPr lang="en-US" altLang="en-US"/>
          </a:p>
        </p:txBody>
      </p:sp>
      <p:pic>
        <p:nvPicPr>
          <p:cNvPr id="6" name="Picture 5">
            <a:extLst>
              <a:ext uri="{FF2B5EF4-FFF2-40B4-BE49-F238E27FC236}">
                <a16:creationId xmlns:a16="http://schemas.microsoft.com/office/drawing/2014/main" id="{F17E3919-520D-48A2-A395-3F92BB95663E}"/>
              </a:ext>
            </a:extLst>
          </p:cNvPr>
          <p:cNvPicPr>
            <a:picLocks noChangeAspect="1"/>
          </p:cNvPicPr>
          <p:nvPr/>
        </p:nvPicPr>
        <p:blipFill>
          <a:blip r:embed="rId2"/>
          <a:stretch>
            <a:fillRect/>
          </a:stretch>
        </p:blipFill>
        <p:spPr>
          <a:xfrm>
            <a:off x="2176462" y="4684974"/>
            <a:ext cx="4791075" cy="203650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0A8A1DC-BDFD-498B-9A7D-2570BD27E39E}"/>
              </a:ext>
            </a:extLst>
          </p:cNvPr>
          <p:cNvSpPr>
            <a:spLocks noGrp="1" noChangeArrowheads="1"/>
          </p:cNvSpPr>
          <p:nvPr>
            <p:ph type="title"/>
          </p:nvPr>
        </p:nvSpPr>
        <p:spPr/>
        <p:txBody>
          <a:bodyPr/>
          <a:lstStyle/>
          <a:p>
            <a:pPr eaLnBrk="1" hangingPunct="1"/>
            <a:r>
              <a:rPr lang="en-US" altLang="en-US"/>
              <a:t>Variable Reassignment</a:t>
            </a:r>
            <a:endParaRPr lang="he-IL" altLang="en-US"/>
          </a:p>
        </p:txBody>
      </p:sp>
      <p:sp>
        <p:nvSpPr>
          <p:cNvPr id="19459" name="Content Placeholder 2">
            <a:extLst>
              <a:ext uri="{FF2B5EF4-FFF2-40B4-BE49-F238E27FC236}">
                <a16:creationId xmlns:a16="http://schemas.microsoft.com/office/drawing/2014/main" id="{B2BE16A9-8846-40E4-8CC2-AB5D54267638}"/>
              </a:ext>
            </a:extLst>
          </p:cNvPr>
          <p:cNvSpPr>
            <a:spLocks noGrp="1" noChangeArrowheads="1"/>
          </p:cNvSpPr>
          <p:nvPr>
            <p:ph idx="1"/>
          </p:nvPr>
        </p:nvSpPr>
        <p:spPr/>
        <p:txBody>
          <a:bodyPr/>
          <a:lstStyle/>
          <a:p>
            <a:pPr eaLnBrk="1" hangingPunct="1"/>
            <a:r>
              <a:rPr lang="en-US" altLang="en-US" sz="2800"/>
              <a:t>Variables can reference different values while program is running</a:t>
            </a:r>
          </a:p>
          <a:p>
            <a:pPr eaLnBrk="1" hangingPunct="1"/>
            <a:r>
              <a:rPr lang="en-US" altLang="en-US" sz="2800" u="sng"/>
              <a:t>Garbage collection</a:t>
            </a:r>
            <a:r>
              <a:rPr lang="en-US" altLang="en-US" sz="2800"/>
              <a:t>: removal of values that are no longer referenced by variables</a:t>
            </a:r>
          </a:p>
          <a:p>
            <a:pPr lvl="1" eaLnBrk="1" hangingPunct="1"/>
            <a:r>
              <a:rPr lang="en-US" altLang="en-US" sz="2400"/>
              <a:t>Carried out by Python interpreter</a:t>
            </a:r>
          </a:p>
          <a:p>
            <a:pPr eaLnBrk="1" hangingPunct="1"/>
            <a:r>
              <a:rPr lang="en-US" altLang="en-US" sz="2800"/>
              <a:t>A variable can refer to item of any type</a:t>
            </a:r>
          </a:p>
          <a:p>
            <a:pPr lvl="1" eaLnBrk="1" hangingPunct="1"/>
            <a:r>
              <a:rPr lang="en-US" altLang="en-US" sz="2400"/>
              <a:t>Variable that has been assigned to one type can be reassigned to another type</a:t>
            </a:r>
            <a:endParaRPr lang="he-IL" altLang="en-US" sz="2400"/>
          </a:p>
          <a:p>
            <a:pPr lvl="1" eaLnBrk="1" hangingPunct="1"/>
            <a:endParaRPr lang="en-US" altLang="en-US" sz="2400"/>
          </a:p>
        </p:txBody>
      </p:sp>
      <p:sp>
        <p:nvSpPr>
          <p:cNvPr id="19460" name="Slide Number Placeholder 1">
            <a:extLst>
              <a:ext uri="{FF2B5EF4-FFF2-40B4-BE49-F238E27FC236}">
                <a16:creationId xmlns:a16="http://schemas.microsoft.com/office/drawing/2014/main" id="{4AEC2B7D-C31C-420C-B44D-8EA8AAF6612D}"/>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03C72C4-C8ED-452B-82F4-2AF14B53099E}" type="slidenum">
              <a:rPr lang="en-US" altLang="en-US" smtClean="0"/>
              <a:pPr/>
              <a:t>17</a:t>
            </a:fld>
            <a:endParaRPr lang="en-US"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7769749E-845A-4BA2-BC61-FFCBD346DD96}"/>
              </a:ext>
            </a:extLst>
          </p:cNvPr>
          <p:cNvSpPr>
            <a:spLocks noGrp="1" noChangeArrowheads="1"/>
          </p:cNvSpPr>
          <p:nvPr>
            <p:ph type="title"/>
          </p:nvPr>
        </p:nvSpPr>
        <p:spPr/>
        <p:txBody>
          <a:bodyPr/>
          <a:lstStyle/>
          <a:p>
            <a:pPr eaLnBrk="1" hangingPunct="1"/>
            <a:r>
              <a:rPr lang="en-US" altLang="en-US"/>
              <a:t>Numeric Data Types, Literals, and the </a:t>
            </a:r>
            <a:r>
              <a:rPr lang="en-US" altLang="en-US">
                <a:latin typeface="Courier New" panose="02070309020205020404" pitchFamily="49" charset="0"/>
                <a:cs typeface="Courier New" panose="02070309020205020404" pitchFamily="49" charset="0"/>
              </a:rPr>
              <a:t>str</a:t>
            </a:r>
            <a:r>
              <a:rPr lang="en-US" altLang="en-US"/>
              <a:t> Data Type</a:t>
            </a:r>
            <a:endParaRPr lang="he-IL" altLang="en-US"/>
          </a:p>
        </p:txBody>
      </p:sp>
      <p:sp>
        <p:nvSpPr>
          <p:cNvPr id="20483" name="Content Placeholder 2">
            <a:extLst>
              <a:ext uri="{FF2B5EF4-FFF2-40B4-BE49-F238E27FC236}">
                <a16:creationId xmlns:a16="http://schemas.microsoft.com/office/drawing/2014/main" id="{285874C9-8290-4D19-AC45-1E2DF307DBB0}"/>
              </a:ext>
            </a:extLst>
          </p:cNvPr>
          <p:cNvSpPr>
            <a:spLocks noGrp="1" noChangeArrowheads="1"/>
          </p:cNvSpPr>
          <p:nvPr>
            <p:ph idx="1"/>
          </p:nvPr>
        </p:nvSpPr>
        <p:spPr/>
        <p:txBody>
          <a:bodyPr/>
          <a:lstStyle/>
          <a:p>
            <a:pPr eaLnBrk="1" hangingPunct="1"/>
            <a:r>
              <a:rPr lang="en-US" altLang="en-US" sz="2800" u="sng"/>
              <a:t>Data types</a:t>
            </a:r>
            <a:r>
              <a:rPr lang="en-US" altLang="en-US" sz="2800"/>
              <a:t>: categorize value in memory</a:t>
            </a:r>
          </a:p>
          <a:p>
            <a:pPr lvl="1" eaLnBrk="1" hangingPunct="1"/>
            <a:r>
              <a:rPr lang="en-US" altLang="en-US" sz="2400"/>
              <a:t>e.g., int for integer, float for real number, str used for storing strings in memory</a:t>
            </a:r>
          </a:p>
          <a:p>
            <a:pPr eaLnBrk="1" hangingPunct="1"/>
            <a:r>
              <a:rPr lang="en-US" altLang="en-US" sz="2800" u="sng"/>
              <a:t>Numeric literal</a:t>
            </a:r>
            <a:r>
              <a:rPr lang="en-US" altLang="en-US" sz="2800"/>
              <a:t>: number written in a program</a:t>
            </a:r>
          </a:p>
          <a:p>
            <a:pPr lvl="1" eaLnBrk="1" hangingPunct="1"/>
            <a:r>
              <a:rPr lang="en-US" altLang="en-US" sz="2400"/>
              <a:t>No decimal point considered int, otherwise, considered float</a:t>
            </a:r>
          </a:p>
          <a:p>
            <a:pPr eaLnBrk="1" hangingPunct="1"/>
            <a:r>
              <a:rPr lang="en-US" altLang="en-US" sz="2800"/>
              <a:t>Some operations behave differently depending on data type</a:t>
            </a:r>
          </a:p>
        </p:txBody>
      </p:sp>
      <p:sp>
        <p:nvSpPr>
          <p:cNvPr id="20484" name="Slide Number Placeholder 1">
            <a:extLst>
              <a:ext uri="{FF2B5EF4-FFF2-40B4-BE49-F238E27FC236}">
                <a16:creationId xmlns:a16="http://schemas.microsoft.com/office/drawing/2014/main" id="{D1CC22C0-6044-44CC-8FE5-2C479B069E0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2206AF1-34A8-4F5E-8B1F-E4AE37FD2865}" type="slidenum">
              <a:rPr lang="en-US" altLang="en-US" smtClean="0"/>
              <a:pPr/>
              <a:t>18</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CC51F408-EF4D-4344-B58A-AAF80EE03866}"/>
              </a:ext>
            </a:extLst>
          </p:cNvPr>
          <p:cNvSpPr>
            <a:spLocks noGrp="1" noChangeArrowheads="1"/>
          </p:cNvSpPr>
          <p:nvPr>
            <p:ph type="title"/>
          </p:nvPr>
        </p:nvSpPr>
        <p:spPr/>
        <p:txBody>
          <a:bodyPr/>
          <a:lstStyle/>
          <a:p>
            <a:pPr eaLnBrk="1" hangingPunct="1"/>
            <a:r>
              <a:rPr lang="en-US" altLang="en-US"/>
              <a:t>Reassigning a Variable to a Different Type</a:t>
            </a:r>
          </a:p>
        </p:txBody>
      </p:sp>
      <p:sp>
        <p:nvSpPr>
          <p:cNvPr id="21507" name="Content Placeholder 2">
            <a:extLst>
              <a:ext uri="{FF2B5EF4-FFF2-40B4-BE49-F238E27FC236}">
                <a16:creationId xmlns:a16="http://schemas.microsoft.com/office/drawing/2014/main" id="{1AF37D0D-8B84-4472-8957-C5336B1F46D3}"/>
              </a:ext>
            </a:extLst>
          </p:cNvPr>
          <p:cNvSpPr>
            <a:spLocks noGrp="1" noChangeArrowheads="1"/>
          </p:cNvSpPr>
          <p:nvPr>
            <p:ph idx="1"/>
          </p:nvPr>
        </p:nvSpPr>
        <p:spPr/>
        <p:txBody>
          <a:bodyPr/>
          <a:lstStyle/>
          <a:p>
            <a:pPr eaLnBrk="1" hangingPunct="1"/>
            <a:r>
              <a:rPr lang="en-US" altLang="en-US" b="0"/>
              <a:t>A variable in Python can refer to items of any type</a:t>
            </a:r>
            <a:endParaRPr lang="en-US" altLang="en-US"/>
          </a:p>
        </p:txBody>
      </p:sp>
      <p:pic>
        <p:nvPicPr>
          <p:cNvPr id="21508" name="Picture 2">
            <a:extLst>
              <a:ext uri="{FF2B5EF4-FFF2-40B4-BE49-F238E27FC236}">
                <a16:creationId xmlns:a16="http://schemas.microsoft.com/office/drawing/2014/main" id="{857ED0FF-6178-4944-B7D6-AA1DDC287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8350" y="4685127"/>
            <a:ext cx="5067300" cy="20363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9" name="Slide Number Placeholder 1">
            <a:extLst>
              <a:ext uri="{FF2B5EF4-FFF2-40B4-BE49-F238E27FC236}">
                <a16:creationId xmlns:a16="http://schemas.microsoft.com/office/drawing/2014/main" id="{C2A928AD-1175-41AD-BF59-7B80A01028F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E70C764-1F3A-4A31-8CE5-9C9945665326}" type="slidenum">
              <a:rPr lang="en-US" altLang="en-US" smtClean="0"/>
              <a:pPr/>
              <a:t>19</a:t>
            </a:fld>
            <a:endParaRPr lang="en-US" altLang="en-US"/>
          </a:p>
        </p:txBody>
      </p:sp>
      <p:pic>
        <p:nvPicPr>
          <p:cNvPr id="2" name="Picture 1">
            <a:extLst>
              <a:ext uri="{FF2B5EF4-FFF2-40B4-BE49-F238E27FC236}">
                <a16:creationId xmlns:a16="http://schemas.microsoft.com/office/drawing/2014/main" id="{A65AC53D-49AD-4D5E-A12F-29EE3013E116}"/>
              </a:ext>
            </a:extLst>
          </p:cNvPr>
          <p:cNvPicPr>
            <a:picLocks noChangeAspect="1"/>
          </p:cNvPicPr>
          <p:nvPr/>
        </p:nvPicPr>
        <p:blipFill>
          <a:blip r:embed="rId3"/>
          <a:stretch>
            <a:fillRect/>
          </a:stretch>
        </p:blipFill>
        <p:spPr>
          <a:xfrm>
            <a:off x="2057400" y="2556618"/>
            <a:ext cx="5067300" cy="20094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F2651312-8FAB-4F9E-B339-D2B40A3E2C20}"/>
              </a:ext>
            </a:extLst>
          </p:cNvPr>
          <p:cNvSpPr>
            <a:spLocks noGrp="1" noChangeArrowheads="1"/>
          </p:cNvSpPr>
          <p:nvPr>
            <p:ph type="title"/>
          </p:nvPr>
        </p:nvSpPr>
        <p:spPr/>
        <p:txBody>
          <a:bodyPr/>
          <a:lstStyle/>
          <a:p>
            <a:pPr eaLnBrk="1" hangingPunct="1"/>
            <a:r>
              <a:rPr lang="en-US" altLang="en-US"/>
              <a:t>Designing a Program</a:t>
            </a:r>
            <a:endParaRPr lang="he-IL" altLang="en-US"/>
          </a:p>
        </p:txBody>
      </p:sp>
      <p:sp>
        <p:nvSpPr>
          <p:cNvPr id="5123" name="Content Placeholder 2">
            <a:extLst>
              <a:ext uri="{FF2B5EF4-FFF2-40B4-BE49-F238E27FC236}">
                <a16:creationId xmlns:a16="http://schemas.microsoft.com/office/drawing/2014/main" id="{C1E0E9F9-7739-4652-82FB-F4190A0E2740}"/>
              </a:ext>
            </a:extLst>
          </p:cNvPr>
          <p:cNvSpPr>
            <a:spLocks noGrp="1" noChangeArrowheads="1"/>
          </p:cNvSpPr>
          <p:nvPr>
            <p:ph idx="1"/>
          </p:nvPr>
        </p:nvSpPr>
        <p:spPr/>
        <p:txBody>
          <a:bodyPr/>
          <a:lstStyle/>
          <a:p>
            <a:pPr eaLnBrk="1" hangingPunct="1"/>
            <a:r>
              <a:rPr lang="en-US" altLang="en-US" dirty="0"/>
              <a:t>Programs must be designed before they are written</a:t>
            </a:r>
          </a:p>
          <a:p>
            <a:pPr eaLnBrk="1" hangingPunct="1"/>
            <a:r>
              <a:rPr lang="en-US" altLang="en-US" dirty="0"/>
              <a:t>Program development cycle:</a:t>
            </a:r>
          </a:p>
        </p:txBody>
      </p:sp>
      <p:sp>
        <p:nvSpPr>
          <p:cNvPr id="5124" name="Slide Number Placeholder 1">
            <a:extLst>
              <a:ext uri="{FF2B5EF4-FFF2-40B4-BE49-F238E27FC236}">
                <a16:creationId xmlns:a16="http://schemas.microsoft.com/office/drawing/2014/main" id="{60632E99-DBBC-48F1-B2EF-4CD8FA718F8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B30F452-93DC-4FC8-B6A4-CC4599B606FD}" type="slidenum">
              <a:rPr lang="en-US" altLang="en-US" smtClean="0"/>
              <a:pPr/>
              <a:t>2</a:t>
            </a:fld>
            <a:endParaRPr lang="en-US" altLang="en-US"/>
          </a:p>
        </p:txBody>
      </p:sp>
      <p:pic>
        <p:nvPicPr>
          <p:cNvPr id="2" name="Picture 1">
            <a:extLst>
              <a:ext uri="{FF2B5EF4-FFF2-40B4-BE49-F238E27FC236}">
                <a16:creationId xmlns:a16="http://schemas.microsoft.com/office/drawing/2014/main" id="{3ECE0DA4-2E36-484A-AF53-31CA88033E21}"/>
              </a:ext>
            </a:extLst>
          </p:cNvPr>
          <p:cNvPicPr>
            <a:picLocks noChangeAspect="1"/>
          </p:cNvPicPr>
          <p:nvPr/>
        </p:nvPicPr>
        <p:blipFill>
          <a:blip r:embed="rId3"/>
          <a:stretch>
            <a:fillRect/>
          </a:stretch>
        </p:blipFill>
        <p:spPr>
          <a:xfrm>
            <a:off x="76200" y="3810000"/>
            <a:ext cx="8991600" cy="12497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41301-1309-4983-88F1-A46FFF7FAFA2}"/>
              </a:ext>
            </a:extLst>
          </p:cNvPr>
          <p:cNvSpPr>
            <a:spLocks noGrp="1"/>
          </p:cNvSpPr>
          <p:nvPr>
            <p:ph type="title"/>
          </p:nvPr>
        </p:nvSpPr>
        <p:spPr>
          <a:xfrm>
            <a:off x="457200" y="136525"/>
            <a:ext cx="8229600" cy="1143000"/>
          </a:xfrm>
        </p:spPr>
        <p:txBody>
          <a:bodyPr/>
          <a:lstStyle/>
          <a:p>
            <a:r>
              <a:rPr lang="en-US" dirty="0"/>
              <a:t>Knowledge Check</a:t>
            </a:r>
          </a:p>
        </p:txBody>
      </p:sp>
      <p:sp>
        <p:nvSpPr>
          <p:cNvPr id="3" name="Content Placeholder 2">
            <a:extLst>
              <a:ext uri="{FF2B5EF4-FFF2-40B4-BE49-F238E27FC236}">
                <a16:creationId xmlns:a16="http://schemas.microsoft.com/office/drawing/2014/main" id="{80D5A448-A058-4FFD-867F-3D6E74207C41}"/>
              </a:ext>
            </a:extLst>
          </p:cNvPr>
          <p:cNvSpPr>
            <a:spLocks noGrp="1"/>
          </p:cNvSpPr>
          <p:nvPr>
            <p:ph idx="1"/>
          </p:nvPr>
        </p:nvSpPr>
        <p:spPr>
          <a:xfrm>
            <a:off x="457200" y="1147598"/>
            <a:ext cx="8229600" cy="5097627"/>
          </a:xfrm>
        </p:spPr>
        <p:txBody>
          <a:bodyPr/>
          <a:lstStyle/>
          <a:p>
            <a:r>
              <a:rPr lang="en-US" sz="2400" dirty="0"/>
              <a:t>1.  What is the output?</a:t>
            </a:r>
          </a:p>
          <a:p>
            <a:pPr marL="457200" lvl="1" indent="0">
              <a:buNone/>
            </a:pPr>
            <a:r>
              <a:rPr lang="en-US" sz="2400" dirty="0"/>
              <a:t>	</a:t>
            </a:r>
            <a:r>
              <a:rPr lang="en-US" sz="1800" dirty="0">
                <a:latin typeface="Courier New" panose="02070309020205020404" pitchFamily="49" charset="0"/>
                <a:cs typeface="Courier New" panose="02070309020205020404" pitchFamily="49" charset="0"/>
              </a:rPr>
              <a:t>dollars = 55.39</a:t>
            </a:r>
          </a:p>
          <a:p>
            <a:pPr marL="914400" lvl="2" indent="0">
              <a:buNone/>
            </a:pPr>
            <a:r>
              <a:rPr lang="en-US" sz="1800" dirty="0">
                <a:latin typeface="Courier New" panose="02070309020205020404" pitchFamily="49" charset="0"/>
                <a:cs typeface="Courier New" panose="02070309020205020404" pitchFamily="49" charset="0"/>
              </a:rPr>
              <a:t>print(‘I have’, ‘dollars’)</a:t>
            </a:r>
          </a:p>
          <a:p>
            <a:r>
              <a:rPr lang="en-US" sz="2400" dirty="0"/>
              <a:t>2.  What is the output?</a:t>
            </a:r>
          </a:p>
          <a:p>
            <a:pPr marL="914400" lvl="2" indent="0">
              <a:buNone/>
            </a:pPr>
            <a:r>
              <a:rPr lang="en-US" sz="1800" dirty="0">
                <a:latin typeface="Courier New" panose="02070309020205020404" pitchFamily="49" charset="0"/>
                <a:cs typeface="Courier New" panose="02070309020205020404" pitchFamily="49" charset="0"/>
              </a:rPr>
              <a:t>greeting = ‘Hello’</a:t>
            </a:r>
          </a:p>
          <a:p>
            <a:pPr marL="914400" lvl="2" indent="0">
              <a:buNone/>
            </a:pPr>
            <a:r>
              <a:rPr lang="en-US" sz="1800" dirty="0">
                <a:latin typeface="Courier New" panose="02070309020205020404" pitchFamily="49" charset="0"/>
                <a:cs typeface="Courier New" panose="02070309020205020404" pitchFamily="49" charset="0"/>
              </a:rPr>
              <a:t>greeting = ‘Hey’</a:t>
            </a:r>
          </a:p>
          <a:p>
            <a:pPr marL="914400" lvl="2" indent="0">
              <a:buNone/>
            </a:pPr>
            <a:r>
              <a:rPr lang="en-US" sz="1800" dirty="0">
                <a:latin typeface="Courier New" panose="02070309020205020404" pitchFamily="49" charset="0"/>
                <a:cs typeface="Courier New" panose="02070309020205020404" pitchFamily="49" charset="0"/>
              </a:rPr>
              <a:t>print(greeting)</a:t>
            </a:r>
          </a:p>
          <a:p>
            <a:r>
              <a:rPr lang="en-US" sz="2400" dirty="0"/>
              <a:t>3.  Which of the following are illegal variable names in Python?  Why?</a:t>
            </a:r>
          </a:p>
          <a:p>
            <a:pPr marL="914400" lvl="2" indent="0">
              <a:buNone/>
            </a:pPr>
            <a:r>
              <a:rPr lang="en-US" sz="1800" dirty="0">
                <a:latin typeface="Courier New" panose="02070309020205020404" pitchFamily="49" charset="0"/>
                <a:cs typeface="Courier New" panose="02070309020205020404" pitchFamily="49" charset="0"/>
              </a:rPr>
              <a:t>num2</a:t>
            </a:r>
          </a:p>
          <a:p>
            <a:pPr marL="914400" lvl="2" indent="0">
              <a:buNone/>
            </a:pPr>
            <a:r>
              <a:rPr lang="en-US" sz="1800" dirty="0">
                <a:latin typeface="Courier New" panose="02070309020205020404" pitchFamily="49" charset="0"/>
                <a:cs typeface="Courier New" panose="02070309020205020404" pitchFamily="49" charset="0"/>
              </a:rPr>
              <a:t>phone#</a:t>
            </a:r>
          </a:p>
          <a:p>
            <a:pPr marL="914400" lvl="2" indent="0">
              <a:buNone/>
            </a:pPr>
            <a:r>
              <a:rPr lang="en-US" sz="1800" dirty="0" err="1">
                <a:latin typeface="Courier New" panose="02070309020205020404" pitchFamily="49" charset="0"/>
                <a:cs typeface="Courier New" panose="02070309020205020404" pitchFamily="49" charset="0"/>
              </a:rPr>
              <a:t>my_grade</a:t>
            </a:r>
            <a:endParaRPr lang="en-US" sz="1800" dirty="0">
              <a:latin typeface="Courier New" panose="02070309020205020404" pitchFamily="49" charset="0"/>
              <a:cs typeface="Courier New" panose="02070309020205020404" pitchFamily="49" charset="0"/>
            </a:endParaRPr>
          </a:p>
          <a:p>
            <a:pPr marL="914400" lvl="2" indent="0">
              <a:buNone/>
            </a:pPr>
            <a:r>
              <a:rPr lang="en-US" sz="1800" dirty="0" err="1">
                <a:latin typeface="Courier New" panose="02070309020205020404" pitchFamily="49" charset="0"/>
                <a:cs typeface="Courier New" panose="02070309020205020404" pitchFamily="49" charset="0"/>
              </a:rPr>
              <a:t>myGrade</a:t>
            </a:r>
            <a:endParaRPr lang="en-US" sz="1800" dirty="0">
              <a:latin typeface="Courier New" panose="02070309020205020404" pitchFamily="49" charset="0"/>
              <a:cs typeface="Courier New" panose="02070309020205020404" pitchFamily="49" charset="0"/>
            </a:endParaRPr>
          </a:p>
          <a:p>
            <a:pPr marL="914400" lvl="2" indent="0">
              <a:buNone/>
            </a:pPr>
            <a:r>
              <a:rPr lang="en-US" sz="1800" dirty="0">
                <a:latin typeface="Courier New" panose="02070309020205020404" pitchFamily="49" charset="0"/>
                <a:cs typeface="Courier New" panose="02070309020205020404" pitchFamily="49" charset="0"/>
              </a:rPr>
              <a:t>my grade</a:t>
            </a:r>
          </a:p>
          <a:p>
            <a:pPr marL="914400" lvl="2" indent="0">
              <a:buNone/>
            </a:pPr>
            <a:r>
              <a:rPr lang="en-US" sz="1800" dirty="0">
                <a:latin typeface="Courier New" panose="02070309020205020404" pitchFamily="49" charset="0"/>
                <a:cs typeface="Courier New" panose="02070309020205020404" pitchFamily="49" charset="0"/>
              </a:rPr>
              <a:t>50cent</a:t>
            </a:r>
          </a:p>
        </p:txBody>
      </p:sp>
      <p:sp>
        <p:nvSpPr>
          <p:cNvPr id="4" name="Slide Number Placeholder 3">
            <a:extLst>
              <a:ext uri="{FF2B5EF4-FFF2-40B4-BE49-F238E27FC236}">
                <a16:creationId xmlns:a16="http://schemas.microsoft.com/office/drawing/2014/main" id="{D1FFFD23-174E-4A16-B9EB-0B0A741958C0}"/>
              </a:ext>
            </a:extLst>
          </p:cNvPr>
          <p:cNvSpPr>
            <a:spLocks noGrp="1"/>
          </p:cNvSpPr>
          <p:nvPr>
            <p:ph type="sldNum" sz="quarter" idx="10"/>
          </p:nvPr>
        </p:nvSpPr>
        <p:spPr/>
        <p:txBody>
          <a:bodyPr/>
          <a:lstStyle/>
          <a:p>
            <a:pPr>
              <a:defRPr/>
            </a:pPr>
            <a:fld id="{4E25CD78-54B7-4533-9A78-B7DE182C9E66}" type="slidenum">
              <a:rPr lang="en-US" altLang="en-US" smtClean="0"/>
              <a:pPr>
                <a:defRPr/>
              </a:pPr>
              <a:t>20</a:t>
            </a:fld>
            <a:endParaRPr lang="en-US" altLang="en-US"/>
          </a:p>
        </p:txBody>
      </p:sp>
    </p:spTree>
    <p:extLst>
      <p:ext uri="{BB962C8B-B14F-4D97-AF65-F5344CB8AC3E}">
        <p14:creationId xmlns:p14="http://schemas.microsoft.com/office/powerpoint/2010/main" val="9618113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F909EBAA-F974-4498-A023-3FECD1992D27}"/>
              </a:ext>
            </a:extLst>
          </p:cNvPr>
          <p:cNvSpPr>
            <a:spLocks noGrp="1" noChangeArrowheads="1"/>
          </p:cNvSpPr>
          <p:nvPr>
            <p:ph type="title"/>
          </p:nvPr>
        </p:nvSpPr>
        <p:spPr/>
        <p:txBody>
          <a:bodyPr/>
          <a:lstStyle/>
          <a:p>
            <a:pPr eaLnBrk="1" hangingPunct="1"/>
            <a:r>
              <a:rPr lang="en-US" altLang="en-US"/>
              <a:t>Reading Input from the Keyboard</a:t>
            </a:r>
            <a:endParaRPr lang="he-IL" altLang="en-US"/>
          </a:p>
        </p:txBody>
      </p:sp>
      <p:sp>
        <p:nvSpPr>
          <p:cNvPr id="19459" name="Content Placeholder 2">
            <a:extLst>
              <a:ext uri="{FF2B5EF4-FFF2-40B4-BE49-F238E27FC236}">
                <a16:creationId xmlns:a16="http://schemas.microsoft.com/office/drawing/2014/main" id="{EF8BBC64-F670-4ED9-8AE3-21C6D8BEA326}"/>
              </a:ext>
            </a:extLst>
          </p:cNvPr>
          <p:cNvSpPr>
            <a:spLocks noGrp="1"/>
          </p:cNvSpPr>
          <p:nvPr>
            <p:ph idx="1"/>
          </p:nvPr>
        </p:nvSpPr>
        <p:spPr/>
        <p:txBody>
          <a:bodyPr/>
          <a:lstStyle/>
          <a:p>
            <a:pPr eaLnBrk="1" hangingPunct="1">
              <a:defRPr/>
            </a:pPr>
            <a:r>
              <a:rPr lang="en-US" sz="2800" dirty="0"/>
              <a:t>Most programs need to read input from the user</a:t>
            </a:r>
          </a:p>
          <a:p>
            <a:pPr eaLnBrk="1" hangingPunct="1">
              <a:defRPr/>
            </a:pPr>
            <a:r>
              <a:rPr lang="en-US" sz="2800" dirty="0"/>
              <a:t>Built-in </a:t>
            </a:r>
            <a:r>
              <a:rPr lang="en-US" sz="2800" dirty="0">
                <a:latin typeface="Courier New" pitchFamily="49" charset="0"/>
                <a:cs typeface="Courier New" pitchFamily="49" charset="0"/>
              </a:rPr>
              <a:t>input</a:t>
            </a:r>
            <a:r>
              <a:rPr lang="en-US" sz="2800" dirty="0"/>
              <a:t> function reads input from keyboard</a:t>
            </a:r>
          </a:p>
          <a:p>
            <a:pPr lvl="1" eaLnBrk="1" hangingPunct="1">
              <a:defRPr/>
            </a:pPr>
            <a:r>
              <a:rPr lang="en-US" sz="2400" dirty="0"/>
              <a:t>Returns the data as a string</a:t>
            </a:r>
          </a:p>
          <a:p>
            <a:pPr lvl="1" eaLnBrk="1" hangingPunct="1">
              <a:defRPr/>
            </a:pPr>
            <a:r>
              <a:rPr lang="en-US" sz="2400" dirty="0"/>
              <a:t>Format: </a:t>
            </a:r>
            <a:r>
              <a:rPr lang="en-US" sz="2400" i="1" dirty="0">
                <a:latin typeface="Courier New" pitchFamily="49" charset="0"/>
                <a:cs typeface="Courier New" pitchFamily="49" charset="0"/>
              </a:rPr>
              <a:t>variable</a:t>
            </a:r>
            <a:r>
              <a:rPr lang="en-US" sz="2400" dirty="0">
                <a:latin typeface="Courier New" pitchFamily="49" charset="0"/>
                <a:cs typeface="Courier New" pitchFamily="49" charset="0"/>
              </a:rPr>
              <a:t> = input(</a:t>
            </a:r>
            <a:r>
              <a:rPr lang="en-US" sz="2400" i="1" dirty="0">
                <a:latin typeface="Courier New" pitchFamily="49" charset="0"/>
                <a:cs typeface="Courier New" pitchFamily="49" charset="0"/>
              </a:rPr>
              <a:t>prompt</a:t>
            </a:r>
            <a:r>
              <a:rPr lang="en-US" sz="2400" dirty="0">
                <a:latin typeface="Courier New" pitchFamily="49" charset="0"/>
                <a:cs typeface="Courier New" pitchFamily="49" charset="0"/>
              </a:rPr>
              <a:t>)</a:t>
            </a:r>
          </a:p>
          <a:p>
            <a:pPr lvl="2" eaLnBrk="1" hangingPunct="1">
              <a:defRPr/>
            </a:pPr>
            <a:r>
              <a:rPr lang="en-US" sz="2000" dirty="0">
                <a:latin typeface="Courier New" pitchFamily="49" charset="0"/>
                <a:cs typeface="Courier New" pitchFamily="49" charset="0"/>
              </a:rPr>
              <a:t>prompt </a:t>
            </a:r>
            <a:r>
              <a:rPr lang="en-US" sz="2000" dirty="0">
                <a:latin typeface="+mj-lt"/>
                <a:cs typeface="Courier New" pitchFamily="49" charset="0"/>
              </a:rPr>
              <a:t>is typically a string instructing user to enter a value</a:t>
            </a:r>
          </a:p>
          <a:p>
            <a:pPr lvl="2" eaLnBrk="1" hangingPunct="1">
              <a:defRPr/>
            </a:pPr>
            <a:r>
              <a:rPr lang="en-US" sz="2000" dirty="0">
                <a:latin typeface="+mj-lt"/>
                <a:cs typeface="Courier New" pitchFamily="49" charset="0"/>
              </a:rPr>
              <a:t>Ex:  </a:t>
            </a:r>
          </a:p>
          <a:p>
            <a:pPr lvl="1" eaLnBrk="1" hangingPunct="1">
              <a:defRPr/>
            </a:pPr>
            <a:r>
              <a:rPr lang="en-US" sz="2400" dirty="0">
                <a:latin typeface="+mj-lt"/>
                <a:cs typeface="Courier New" pitchFamily="49" charset="0"/>
              </a:rPr>
              <a:t>Does not automatically display a space after the prompt</a:t>
            </a:r>
            <a:endParaRPr lang="en-US" sz="2400" dirty="0">
              <a:latin typeface="Courier New" pitchFamily="49" charset="0"/>
              <a:cs typeface="Courier New" pitchFamily="49" charset="0"/>
            </a:endParaRPr>
          </a:p>
        </p:txBody>
      </p:sp>
      <p:sp>
        <p:nvSpPr>
          <p:cNvPr id="22532" name="Slide Number Placeholder 1">
            <a:extLst>
              <a:ext uri="{FF2B5EF4-FFF2-40B4-BE49-F238E27FC236}">
                <a16:creationId xmlns:a16="http://schemas.microsoft.com/office/drawing/2014/main" id="{684B4B24-D7C5-4169-94B7-F04D2C69F1F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0649D5-462D-4390-978E-521D439DABCF}" type="slidenum">
              <a:rPr lang="en-US" altLang="en-US" smtClean="0"/>
              <a:pPr/>
              <a:t>21</a:t>
            </a:fld>
            <a:endParaRPr lang="en-US" altLang="en-US"/>
          </a:p>
        </p:txBody>
      </p:sp>
      <p:pic>
        <p:nvPicPr>
          <p:cNvPr id="2" name="Picture 1">
            <a:extLst>
              <a:ext uri="{FF2B5EF4-FFF2-40B4-BE49-F238E27FC236}">
                <a16:creationId xmlns:a16="http://schemas.microsoft.com/office/drawing/2014/main" id="{DFC67EBE-D826-4C2B-9DE7-712A620BD737}"/>
              </a:ext>
            </a:extLst>
          </p:cNvPr>
          <p:cNvPicPr>
            <a:picLocks noChangeAspect="1"/>
          </p:cNvPicPr>
          <p:nvPr/>
        </p:nvPicPr>
        <p:blipFill>
          <a:blip r:embed="rId2"/>
          <a:stretch>
            <a:fillRect/>
          </a:stretch>
        </p:blipFill>
        <p:spPr>
          <a:xfrm>
            <a:off x="2209800" y="4724400"/>
            <a:ext cx="5100637" cy="39494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F6E553E-1C78-4CB9-8BC4-B4E829E0FA74}"/>
              </a:ext>
            </a:extLst>
          </p:cNvPr>
          <p:cNvSpPr>
            <a:spLocks noGrp="1" noChangeArrowheads="1"/>
          </p:cNvSpPr>
          <p:nvPr>
            <p:ph type="title"/>
          </p:nvPr>
        </p:nvSpPr>
        <p:spPr/>
        <p:txBody>
          <a:bodyPr/>
          <a:lstStyle/>
          <a:p>
            <a:pPr eaLnBrk="1" hangingPunct="1"/>
            <a:r>
              <a:rPr lang="en-US" altLang="en-US"/>
              <a:t>Reading Numbers with the </a:t>
            </a:r>
            <a:r>
              <a:rPr lang="en-US" altLang="en-US">
                <a:latin typeface="Courier New" panose="02070309020205020404" pitchFamily="49" charset="0"/>
                <a:cs typeface="Courier New" panose="02070309020205020404" pitchFamily="49" charset="0"/>
              </a:rPr>
              <a:t>input</a:t>
            </a:r>
            <a:r>
              <a:rPr lang="en-US" altLang="en-US"/>
              <a:t> Function</a:t>
            </a:r>
            <a:endParaRPr lang="he-IL" altLang="en-US"/>
          </a:p>
        </p:txBody>
      </p:sp>
      <p:sp>
        <p:nvSpPr>
          <p:cNvPr id="6" name="Content Placeholder 5">
            <a:extLst>
              <a:ext uri="{FF2B5EF4-FFF2-40B4-BE49-F238E27FC236}">
                <a16:creationId xmlns:a16="http://schemas.microsoft.com/office/drawing/2014/main" id="{FFABC2B4-F29A-4D4D-983F-647B1617CD74}"/>
              </a:ext>
            </a:extLst>
          </p:cNvPr>
          <p:cNvSpPr>
            <a:spLocks noGrp="1"/>
          </p:cNvSpPr>
          <p:nvPr>
            <p:ph idx="1"/>
          </p:nvPr>
        </p:nvSpPr>
        <p:spPr/>
        <p:txBody>
          <a:bodyPr/>
          <a:lstStyle/>
          <a:p>
            <a:pPr eaLnBrk="1" hangingPunct="1">
              <a:defRPr/>
            </a:pPr>
            <a:r>
              <a:rPr lang="en-US" sz="2800" dirty="0">
                <a:latin typeface="Courier New" pitchFamily="49" charset="0"/>
                <a:cs typeface="Courier New" pitchFamily="49" charset="0"/>
              </a:rPr>
              <a:t>input </a:t>
            </a:r>
            <a:r>
              <a:rPr lang="en-US" sz="2800" dirty="0"/>
              <a:t>function always returns a string</a:t>
            </a:r>
          </a:p>
          <a:p>
            <a:pPr eaLnBrk="1" hangingPunct="1">
              <a:defRPr/>
            </a:pPr>
            <a:r>
              <a:rPr lang="en-US" sz="2800" dirty="0"/>
              <a:t>Built-in functions convert between data types</a:t>
            </a:r>
          </a:p>
          <a:p>
            <a:pPr lvl="1" eaLnBrk="1" hangingPunct="1">
              <a:defRPr/>
            </a:pPr>
            <a:r>
              <a:rPr lang="en-US" sz="2400" dirty="0">
                <a:latin typeface="Courier New" pitchFamily="49" charset="0"/>
                <a:cs typeface="Courier New" pitchFamily="49" charset="0"/>
              </a:rPr>
              <a:t>int(</a:t>
            </a:r>
            <a:r>
              <a:rPr lang="en-US" sz="2400" i="1" dirty="0">
                <a:latin typeface="Courier New" pitchFamily="49" charset="0"/>
                <a:cs typeface="Courier New" pitchFamily="49" charset="0"/>
              </a:rPr>
              <a:t>item</a:t>
            </a:r>
            <a:r>
              <a:rPr lang="en-US" sz="2400" dirty="0">
                <a:latin typeface="Courier New" pitchFamily="49" charset="0"/>
                <a:cs typeface="Courier New" pitchFamily="49" charset="0"/>
              </a:rPr>
              <a:t>)</a:t>
            </a:r>
            <a:r>
              <a:rPr lang="en-US" sz="2400" dirty="0"/>
              <a:t> converts </a:t>
            </a:r>
            <a:r>
              <a:rPr lang="en-US" sz="2400" i="1" dirty="0">
                <a:latin typeface="Courier New" pitchFamily="49" charset="0"/>
                <a:cs typeface="Courier New" pitchFamily="49" charset="0"/>
              </a:rPr>
              <a:t>item</a:t>
            </a:r>
            <a:r>
              <a:rPr lang="en-US" sz="2400" dirty="0"/>
              <a:t> to an </a:t>
            </a:r>
            <a:r>
              <a:rPr lang="en-US" sz="2400" dirty="0">
                <a:latin typeface="Courier New" pitchFamily="49" charset="0"/>
                <a:cs typeface="Courier New" pitchFamily="49" charset="0"/>
              </a:rPr>
              <a:t>int</a:t>
            </a:r>
          </a:p>
          <a:p>
            <a:pPr lvl="1" eaLnBrk="1" hangingPunct="1">
              <a:defRPr/>
            </a:pPr>
            <a:r>
              <a:rPr lang="en-US" sz="2400" dirty="0">
                <a:latin typeface="Courier New" pitchFamily="49" charset="0"/>
                <a:cs typeface="Courier New" pitchFamily="49" charset="0"/>
              </a:rPr>
              <a:t>float(</a:t>
            </a:r>
            <a:r>
              <a:rPr lang="en-US" sz="2400" i="1" dirty="0">
                <a:latin typeface="Courier New" pitchFamily="49" charset="0"/>
                <a:cs typeface="Courier New" pitchFamily="49" charset="0"/>
              </a:rPr>
              <a:t>item</a:t>
            </a:r>
            <a:r>
              <a:rPr lang="en-US" sz="2400" dirty="0">
                <a:latin typeface="Courier New" pitchFamily="49" charset="0"/>
                <a:cs typeface="Courier New" pitchFamily="49" charset="0"/>
              </a:rPr>
              <a:t>)</a:t>
            </a:r>
            <a:r>
              <a:rPr lang="en-US" sz="2400" dirty="0"/>
              <a:t> converts </a:t>
            </a:r>
            <a:r>
              <a:rPr lang="en-US" sz="2400" i="1" dirty="0">
                <a:latin typeface="Courier New" pitchFamily="49" charset="0"/>
                <a:cs typeface="Courier New" pitchFamily="49" charset="0"/>
              </a:rPr>
              <a:t>item</a:t>
            </a:r>
            <a:r>
              <a:rPr lang="en-US" sz="2400" dirty="0"/>
              <a:t> to a </a:t>
            </a:r>
            <a:r>
              <a:rPr lang="en-US" sz="2400" dirty="0">
                <a:latin typeface="Courier New" pitchFamily="49" charset="0"/>
                <a:cs typeface="Courier New" pitchFamily="49" charset="0"/>
              </a:rPr>
              <a:t>float</a:t>
            </a:r>
          </a:p>
          <a:p>
            <a:pPr lvl="1" eaLnBrk="1" hangingPunct="1">
              <a:defRPr/>
            </a:pPr>
            <a:r>
              <a:rPr lang="en-US" sz="2400" dirty="0">
                <a:latin typeface="+mj-lt"/>
                <a:cs typeface="Courier New" pitchFamily="49" charset="0"/>
              </a:rPr>
              <a:t>Ex:</a:t>
            </a:r>
          </a:p>
          <a:p>
            <a:pPr marL="457200" lvl="1" indent="0" eaLnBrk="1" hangingPunct="1">
              <a:buNone/>
              <a:defRPr/>
            </a:pPr>
            <a:r>
              <a:rPr lang="en-US" sz="2400" dirty="0">
                <a:latin typeface="+mj-lt"/>
                <a:cs typeface="Courier New" pitchFamily="49" charset="0"/>
              </a:rPr>
              <a:t>  </a:t>
            </a:r>
          </a:p>
          <a:p>
            <a:pPr lvl="1" eaLnBrk="1" hangingPunct="1">
              <a:defRPr/>
            </a:pPr>
            <a:r>
              <a:rPr lang="en-US" sz="2400" u="sng" dirty="0">
                <a:latin typeface="+mj-lt"/>
                <a:cs typeface="Courier New" pitchFamily="49" charset="0"/>
              </a:rPr>
              <a:t>Nested function call</a:t>
            </a:r>
            <a:r>
              <a:rPr lang="en-US" sz="2400" dirty="0">
                <a:latin typeface="+mj-lt"/>
                <a:cs typeface="Courier New" pitchFamily="49" charset="0"/>
              </a:rPr>
              <a:t>: general format: </a:t>
            </a:r>
            <a:r>
              <a:rPr lang="en-US" sz="2400" i="1" dirty="0">
                <a:latin typeface="Courier New" pitchFamily="49" charset="0"/>
                <a:cs typeface="Courier New" pitchFamily="49" charset="0"/>
              </a:rPr>
              <a:t>function1</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function2</a:t>
            </a:r>
            <a:r>
              <a:rPr lang="en-US" sz="2400" dirty="0">
                <a:latin typeface="Courier New" pitchFamily="49" charset="0"/>
                <a:cs typeface="Courier New" pitchFamily="49" charset="0"/>
              </a:rPr>
              <a:t>(</a:t>
            </a:r>
            <a:r>
              <a:rPr lang="en-US" sz="2400" i="1" dirty="0">
                <a:latin typeface="Courier New" pitchFamily="49" charset="0"/>
                <a:cs typeface="Courier New" pitchFamily="49" charset="0"/>
              </a:rPr>
              <a:t>argument</a:t>
            </a:r>
            <a:r>
              <a:rPr lang="en-US" sz="2400" dirty="0">
                <a:latin typeface="Courier New" pitchFamily="49" charset="0"/>
                <a:cs typeface="Courier New" pitchFamily="49" charset="0"/>
              </a:rPr>
              <a:t>))</a:t>
            </a:r>
          </a:p>
          <a:p>
            <a:pPr lvl="2" eaLnBrk="1" hangingPunct="1">
              <a:defRPr/>
            </a:pPr>
            <a:r>
              <a:rPr lang="en-US" sz="2000" dirty="0">
                <a:latin typeface="+mj-lt"/>
                <a:cs typeface="Courier New" pitchFamily="49" charset="0"/>
              </a:rPr>
              <a:t>Ex:  </a:t>
            </a:r>
          </a:p>
          <a:p>
            <a:pPr lvl="1" eaLnBrk="1" hangingPunct="1">
              <a:defRPr/>
            </a:pPr>
            <a:r>
              <a:rPr lang="en-US" sz="2400" dirty="0">
                <a:latin typeface="+mj-lt"/>
                <a:cs typeface="Courier New" pitchFamily="49" charset="0"/>
              </a:rPr>
              <a:t>Type conversion only works if item is valid numeric value, otherwise, throws exception</a:t>
            </a:r>
            <a:endParaRPr lang="he-IL" sz="2400" dirty="0">
              <a:latin typeface="Courier New" pitchFamily="49" charset="0"/>
              <a:cs typeface="Courier New" pitchFamily="49" charset="0"/>
            </a:endParaRPr>
          </a:p>
        </p:txBody>
      </p:sp>
      <p:sp>
        <p:nvSpPr>
          <p:cNvPr id="23556" name="Slide Number Placeholder 1">
            <a:extLst>
              <a:ext uri="{FF2B5EF4-FFF2-40B4-BE49-F238E27FC236}">
                <a16:creationId xmlns:a16="http://schemas.microsoft.com/office/drawing/2014/main" id="{DD26E478-41D9-432B-8701-136E6D14BBA3}"/>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908480B-4B48-4F70-8A4E-5EA633A95BD0}" type="slidenum">
              <a:rPr lang="en-US" altLang="en-US" smtClean="0"/>
              <a:pPr/>
              <a:t>22</a:t>
            </a:fld>
            <a:endParaRPr lang="en-US" altLang="en-US"/>
          </a:p>
        </p:txBody>
      </p:sp>
      <p:pic>
        <p:nvPicPr>
          <p:cNvPr id="2" name="Picture 1">
            <a:extLst>
              <a:ext uri="{FF2B5EF4-FFF2-40B4-BE49-F238E27FC236}">
                <a16:creationId xmlns:a16="http://schemas.microsoft.com/office/drawing/2014/main" id="{65F1F1E7-04B1-4CBA-AAA0-2A8EBAC9DC41}"/>
              </a:ext>
            </a:extLst>
          </p:cNvPr>
          <p:cNvPicPr>
            <a:picLocks noChangeAspect="1"/>
          </p:cNvPicPr>
          <p:nvPr/>
        </p:nvPicPr>
        <p:blipFill>
          <a:blip r:embed="rId3"/>
          <a:stretch>
            <a:fillRect/>
          </a:stretch>
        </p:blipFill>
        <p:spPr>
          <a:xfrm>
            <a:off x="1905000" y="3581400"/>
            <a:ext cx="6975682" cy="609600"/>
          </a:xfrm>
          <a:prstGeom prst="rect">
            <a:avLst/>
          </a:prstGeom>
        </p:spPr>
      </p:pic>
      <p:pic>
        <p:nvPicPr>
          <p:cNvPr id="4" name="Picture 3">
            <a:extLst>
              <a:ext uri="{FF2B5EF4-FFF2-40B4-BE49-F238E27FC236}">
                <a16:creationId xmlns:a16="http://schemas.microsoft.com/office/drawing/2014/main" id="{B1EC852E-97BF-4553-AC1D-F0F9E24D5518}"/>
              </a:ext>
            </a:extLst>
          </p:cNvPr>
          <p:cNvPicPr>
            <a:picLocks noChangeAspect="1"/>
          </p:cNvPicPr>
          <p:nvPr/>
        </p:nvPicPr>
        <p:blipFill>
          <a:blip r:embed="rId4"/>
          <a:stretch>
            <a:fillRect/>
          </a:stretch>
        </p:blipFill>
        <p:spPr>
          <a:xfrm>
            <a:off x="2143925" y="5243611"/>
            <a:ext cx="6754099" cy="3048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891C4905-AA1A-4D6E-BE56-BF7DC38A5FCD}"/>
              </a:ext>
            </a:extLst>
          </p:cNvPr>
          <p:cNvSpPr>
            <a:spLocks noGrp="1" noChangeArrowheads="1"/>
          </p:cNvSpPr>
          <p:nvPr>
            <p:ph type="title"/>
          </p:nvPr>
        </p:nvSpPr>
        <p:spPr>
          <a:xfrm>
            <a:off x="457200" y="152400"/>
            <a:ext cx="8229600" cy="1143000"/>
          </a:xfrm>
        </p:spPr>
        <p:txBody>
          <a:bodyPr/>
          <a:lstStyle/>
          <a:p>
            <a:pPr eaLnBrk="1" hangingPunct="1"/>
            <a:r>
              <a:rPr lang="en-US" altLang="en-US"/>
              <a:t>Performing Calculations</a:t>
            </a:r>
            <a:endParaRPr lang="he-IL" altLang="en-US"/>
          </a:p>
        </p:txBody>
      </p:sp>
      <p:sp>
        <p:nvSpPr>
          <p:cNvPr id="24579" name="Content Placeholder 2">
            <a:extLst>
              <a:ext uri="{FF2B5EF4-FFF2-40B4-BE49-F238E27FC236}">
                <a16:creationId xmlns:a16="http://schemas.microsoft.com/office/drawing/2014/main" id="{CC518F7E-DED3-45B5-9944-D812B35AADE6}"/>
              </a:ext>
            </a:extLst>
          </p:cNvPr>
          <p:cNvSpPr>
            <a:spLocks noGrp="1" noChangeArrowheads="1"/>
          </p:cNvSpPr>
          <p:nvPr>
            <p:ph idx="1"/>
          </p:nvPr>
        </p:nvSpPr>
        <p:spPr>
          <a:xfrm>
            <a:off x="457200" y="1295400"/>
            <a:ext cx="8229600" cy="4525963"/>
          </a:xfrm>
        </p:spPr>
        <p:txBody>
          <a:bodyPr/>
          <a:lstStyle/>
          <a:p>
            <a:pPr eaLnBrk="1" hangingPunct="1"/>
            <a:r>
              <a:rPr lang="en-US" altLang="en-US" sz="2800"/>
              <a:t>Math expression: performs calculation and gives a value</a:t>
            </a:r>
          </a:p>
          <a:p>
            <a:pPr lvl="1" eaLnBrk="1" hangingPunct="1"/>
            <a:r>
              <a:rPr lang="en-US" altLang="en-US" sz="2400" u="sng"/>
              <a:t>Math operator</a:t>
            </a:r>
            <a:r>
              <a:rPr lang="en-US" altLang="en-US" sz="2400"/>
              <a:t>: tool for performing calculation</a:t>
            </a:r>
          </a:p>
          <a:p>
            <a:pPr lvl="1" eaLnBrk="1" hangingPunct="1"/>
            <a:r>
              <a:rPr lang="en-US" altLang="en-US" sz="2400" u="sng"/>
              <a:t>Operands</a:t>
            </a:r>
            <a:r>
              <a:rPr lang="en-US" altLang="en-US" sz="2400"/>
              <a:t>: values surrounding operator</a:t>
            </a:r>
          </a:p>
          <a:p>
            <a:pPr lvl="2" eaLnBrk="1" hangingPunct="1"/>
            <a:r>
              <a:rPr lang="en-US" altLang="en-US" sz="2000"/>
              <a:t>Variables can be used as operands</a:t>
            </a:r>
          </a:p>
          <a:p>
            <a:pPr lvl="1" eaLnBrk="1" hangingPunct="1"/>
            <a:r>
              <a:rPr lang="en-US" altLang="en-US" sz="2400"/>
              <a:t>Resulting value typically assigned to variable</a:t>
            </a:r>
          </a:p>
          <a:p>
            <a:pPr eaLnBrk="1" hangingPunct="1"/>
            <a:r>
              <a:rPr lang="en-US" altLang="en-US" sz="2800"/>
              <a:t>Two types of division:</a:t>
            </a:r>
          </a:p>
          <a:p>
            <a:pPr lvl="1" eaLnBrk="1" hangingPunct="1"/>
            <a:r>
              <a:rPr lang="en-US" altLang="en-US" sz="2400">
                <a:latin typeface="Courier New" panose="02070309020205020404" pitchFamily="49" charset="0"/>
                <a:cs typeface="Courier New" panose="02070309020205020404" pitchFamily="49" charset="0"/>
              </a:rPr>
              <a:t>/</a:t>
            </a:r>
            <a:r>
              <a:rPr lang="en-US" altLang="en-US" sz="2400"/>
              <a:t> operator performs floating point division</a:t>
            </a:r>
          </a:p>
          <a:p>
            <a:pPr lvl="1" eaLnBrk="1" hangingPunct="1"/>
            <a:r>
              <a:rPr lang="en-US" altLang="en-US" sz="2400">
                <a:latin typeface="Courier New" panose="02070309020205020404" pitchFamily="49" charset="0"/>
                <a:cs typeface="Courier New" panose="02070309020205020404" pitchFamily="49" charset="0"/>
              </a:rPr>
              <a:t>//</a:t>
            </a:r>
            <a:r>
              <a:rPr lang="en-US" altLang="en-US" sz="2400"/>
              <a:t> operator performs integer division</a:t>
            </a:r>
          </a:p>
          <a:p>
            <a:pPr lvl="2" eaLnBrk="1" hangingPunct="1"/>
            <a:r>
              <a:rPr lang="en-US" altLang="en-US" sz="2000"/>
              <a:t>Positive results truncated, negative rounded away from zero</a:t>
            </a:r>
          </a:p>
        </p:txBody>
      </p:sp>
      <p:sp>
        <p:nvSpPr>
          <p:cNvPr id="24580" name="Slide Number Placeholder 1">
            <a:extLst>
              <a:ext uri="{FF2B5EF4-FFF2-40B4-BE49-F238E27FC236}">
                <a16:creationId xmlns:a16="http://schemas.microsoft.com/office/drawing/2014/main" id="{823B04A5-D6A7-428A-BF13-0BE510218D0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20DB9E7-CCB9-45C5-BAE6-B36629F3E2E2}" type="slidenum">
              <a:rPr lang="en-US" altLang="en-US" smtClean="0"/>
              <a:pPr/>
              <a:t>23</a:t>
            </a:fld>
            <a:endParaRPr lang="en-US"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A76823E-AB00-4418-B22A-9B3235E2EF86}"/>
              </a:ext>
            </a:extLst>
          </p:cNvPr>
          <p:cNvSpPr>
            <a:spLocks noGrp="1" noChangeArrowheads="1"/>
          </p:cNvSpPr>
          <p:nvPr>
            <p:ph type="title"/>
          </p:nvPr>
        </p:nvSpPr>
        <p:spPr/>
        <p:txBody>
          <a:bodyPr/>
          <a:lstStyle/>
          <a:p>
            <a:pPr eaLnBrk="1" hangingPunct="1"/>
            <a:r>
              <a:rPr lang="en-US" altLang="en-US" dirty="0"/>
              <a:t>Operator Precedence and Grouping with Parentheses</a:t>
            </a:r>
            <a:endParaRPr lang="he-IL" altLang="en-US" dirty="0"/>
          </a:p>
        </p:txBody>
      </p:sp>
      <p:sp>
        <p:nvSpPr>
          <p:cNvPr id="22531" name="Content Placeholder 2">
            <a:extLst>
              <a:ext uri="{FF2B5EF4-FFF2-40B4-BE49-F238E27FC236}">
                <a16:creationId xmlns:a16="http://schemas.microsoft.com/office/drawing/2014/main" id="{D1C07E85-7535-4D86-AD2A-414E842B07F1}"/>
              </a:ext>
            </a:extLst>
          </p:cNvPr>
          <p:cNvSpPr>
            <a:spLocks noGrp="1"/>
          </p:cNvSpPr>
          <p:nvPr>
            <p:ph idx="1"/>
          </p:nvPr>
        </p:nvSpPr>
        <p:spPr>
          <a:xfrm>
            <a:off x="457200" y="1722438"/>
            <a:ext cx="8229600" cy="4525962"/>
          </a:xfrm>
        </p:spPr>
        <p:txBody>
          <a:bodyPr/>
          <a:lstStyle/>
          <a:p>
            <a:pPr eaLnBrk="1" hangingPunct="1">
              <a:defRPr/>
            </a:pPr>
            <a:r>
              <a:rPr lang="en-US" altLang="en-US" sz="2800" dirty="0"/>
              <a:t>Python operator precedence:</a:t>
            </a:r>
          </a:p>
          <a:p>
            <a:pPr marL="971550" lvl="1" indent="-514350" eaLnBrk="1" hangingPunct="1">
              <a:buFontTx/>
              <a:buAutoNum type="arabicPeriod"/>
              <a:defRPr/>
            </a:pPr>
            <a:r>
              <a:rPr lang="en-US" altLang="en-US" sz="2400" dirty="0"/>
              <a:t>Operations enclosed in parentheses</a:t>
            </a:r>
          </a:p>
          <a:p>
            <a:pPr marL="1371600" lvl="2" indent="-514350" eaLnBrk="1" hangingPunct="1">
              <a:defRPr/>
            </a:pPr>
            <a:r>
              <a:rPr lang="en-US" altLang="en-US" sz="2000" dirty="0"/>
              <a:t>Forces operations to be performed before others</a:t>
            </a:r>
          </a:p>
          <a:p>
            <a:pPr marL="971550" lvl="1" indent="-514350" eaLnBrk="1" hangingPunct="1">
              <a:buFontTx/>
              <a:buAutoNum type="arabicPeriod"/>
              <a:defRPr/>
            </a:pPr>
            <a:r>
              <a:rPr lang="en-US" altLang="en-US" sz="2400" dirty="0"/>
              <a:t>Exponentiation (**)</a:t>
            </a:r>
          </a:p>
          <a:p>
            <a:pPr marL="971550" lvl="1" indent="-514350" eaLnBrk="1" hangingPunct="1">
              <a:buFontTx/>
              <a:buAutoNum type="arabicPeriod"/>
              <a:defRPr/>
            </a:pPr>
            <a:r>
              <a:rPr lang="en-US" altLang="en-US" sz="2400" dirty="0"/>
              <a:t>Multiplication (*), division (/ and //), and remainder (%)</a:t>
            </a:r>
          </a:p>
          <a:p>
            <a:pPr marL="971550" lvl="1" indent="-514350" eaLnBrk="1" hangingPunct="1">
              <a:buFontTx/>
              <a:buAutoNum type="arabicPeriod"/>
              <a:defRPr/>
            </a:pPr>
            <a:r>
              <a:rPr lang="en-US" altLang="en-US" sz="2400" dirty="0"/>
              <a:t>Addition (+) and subtraction (-)</a:t>
            </a:r>
          </a:p>
          <a:p>
            <a:pPr eaLnBrk="1" hangingPunct="1">
              <a:defRPr/>
            </a:pPr>
            <a:r>
              <a:rPr lang="en-US" altLang="en-US" sz="2800" dirty="0"/>
              <a:t>Higher precedence performed first</a:t>
            </a:r>
          </a:p>
          <a:p>
            <a:pPr lvl="1" eaLnBrk="1" hangingPunct="1">
              <a:defRPr/>
            </a:pPr>
            <a:r>
              <a:rPr lang="en-US" altLang="en-US" sz="2400" dirty="0"/>
              <a:t>Same precedence operators execute from left to right</a:t>
            </a:r>
          </a:p>
        </p:txBody>
      </p:sp>
      <p:sp>
        <p:nvSpPr>
          <p:cNvPr id="25604" name="Slide Number Placeholder 1">
            <a:extLst>
              <a:ext uri="{FF2B5EF4-FFF2-40B4-BE49-F238E27FC236}">
                <a16:creationId xmlns:a16="http://schemas.microsoft.com/office/drawing/2014/main" id="{FC380325-E069-4A1E-A9DC-9E816F88930A}"/>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692CA22-1B05-4EC4-AE21-8A01F3454C60}" type="slidenum">
              <a:rPr lang="en-US" altLang="en-US" smtClean="0"/>
              <a:pPr/>
              <a:t>24</a:t>
            </a:fld>
            <a:endParaRPr lang="en-US"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BB4E08C0-5B89-407A-8892-A9CFDFDDA3E9}"/>
              </a:ext>
            </a:extLst>
          </p:cNvPr>
          <p:cNvSpPr>
            <a:spLocks noGrp="1" noChangeArrowheads="1"/>
          </p:cNvSpPr>
          <p:nvPr>
            <p:ph type="title"/>
          </p:nvPr>
        </p:nvSpPr>
        <p:spPr/>
        <p:txBody>
          <a:bodyPr/>
          <a:lstStyle/>
          <a:p>
            <a:pPr eaLnBrk="1" hangingPunct="1"/>
            <a:r>
              <a:rPr lang="en-US" altLang="en-US"/>
              <a:t>The Exponent Operator and the Remainder Operator</a:t>
            </a:r>
            <a:endParaRPr lang="he-IL" altLang="en-US"/>
          </a:p>
        </p:txBody>
      </p:sp>
      <p:sp>
        <p:nvSpPr>
          <p:cNvPr id="23555" name="Content Placeholder 2">
            <a:extLst>
              <a:ext uri="{FF2B5EF4-FFF2-40B4-BE49-F238E27FC236}">
                <a16:creationId xmlns:a16="http://schemas.microsoft.com/office/drawing/2014/main" id="{B709F06F-F81E-420F-A92A-634DD1C93F50}"/>
              </a:ext>
            </a:extLst>
          </p:cNvPr>
          <p:cNvSpPr>
            <a:spLocks noGrp="1"/>
          </p:cNvSpPr>
          <p:nvPr>
            <p:ph idx="1"/>
          </p:nvPr>
        </p:nvSpPr>
        <p:spPr/>
        <p:txBody>
          <a:bodyPr/>
          <a:lstStyle/>
          <a:p>
            <a:pPr eaLnBrk="1" hangingPunct="1">
              <a:defRPr/>
            </a:pPr>
            <a:r>
              <a:rPr lang="en-US" u="sng" dirty="0"/>
              <a:t>Exponent operator (</a:t>
            </a:r>
            <a:r>
              <a:rPr lang="en-US" u="sng" dirty="0">
                <a:latin typeface="Courier New" pitchFamily="49" charset="0"/>
                <a:cs typeface="Courier New" pitchFamily="49" charset="0"/>
              </a:rPr>
              <a:t>**</a:t>
            </a:r>
            <a:r>
              <a:rPr lang="en-US" u="sng" dirty="0"/>
              <a:t>)</a:t>
            </a:r>
            <a:r>
              <a:rPr lang="en-US" dirty="0"/>
              <a:t>: Raises a number to a power</a:t>
            </a:r>
          </a:p>
          <a:p>
            <a:pPr lvl="1" eaLnBrk="1" hangingPunct="1">
              <a:defRPr/>
            </a:pPr>
            <a:r>
              <a:rPr lang="en-US" dirty="0">
                <a:latin typeface="Courier New" pitchFamily="49" charset="0"/>
                <a:cs typeface="Courier New" pitchFamily="49" charset="0"/>
              </a:rPr>
              <a:t>x ** y = x</a:t>
            </a:r>
            <a:r>
              <a:rPr lang="en-US" baseline="30000" dirty="0">
                <a:latin typeface="Courier New" pitchFamily="49" charset="0"/>
                <a:cs typeface="Courier New" pitchFamily="49" charset="0"/>
              </a:rPr>
              <a:t>y</a:t>
            </a:r>
            <a:endParaRPr lang="en-US" baseline="30000" dirty="0"/>
          </a:p>
          <a:p>
            <a:pPr eaLnBrk="1" hangingPunct="1">
              <a:defRPr/>
            </a:pPr>
            <a:r>
              <a:rPr lang="en-US" u="sng" dirty="0">
                <a:latin typeface="+mj-lt"/>
                <a:cs typeface="Courier New" pitchFamily="49" charset="0"/>
              </a:rPr>
              <a:t>Remainder operator (</a:t>
            </a:r>
            <a:r>
              <a:rPr lang="en-US" u="sng" dirty="0">
                <a:latin typeface="Courier New" pitchFamily="49" charset="0"/>
                <a:cs typeface="Courier New" pitchFamily="49" charset="0"/>
              </a:rPr>
              <a:t>%</a:t>
            </a:r>
            <a:r>
              <a:rPr lang="en-US" u="sng" dirty="0">
                <a:latin typeface="+mj-lt"/>
                <a:cs typeface="Courier New" pitchFamily="49" charset="0"/>
              </a:rPr>
              <a:t>)</a:t>
            </a:r>
            <a:r>
              <a:rPr lang="en-US" dirty="0">
                <a:latin typeface="+mj-lt"/>
                <a:cs typeface="Courier New" pitchFamily="49" charset="0"/>
              </a:rPr>
              <a:t>: Performs division and returns the remainder</a:t>
            </a:r>
          </a:p>
          <a:p>
            <a:pPr lvl="1" eaLnBrk="1" hangingPunct="1">
              <a:defRPr/>
            </a:pPr>
            <a:r>
              <a:rPr lang="en-US" dirty="0">
                <a:latin typeface="+mj-lt"/>
                <a:cs typeface="Courier New" pitchFamily="49" charset="0"/>
              </a:rPr>
              <a:t>a.k.a. modulus operator</a:t>
            </a:r>
          </a:p>
          <a:p>
            <a:pPr lvl="1" eaLnBrk="1" hangingPunct="1">
              <a:defRPr/>
            </a:pPr>
            <a:r>
              <a:rPr lang="en-US" dirty="0">
                <a:latin typeface="+mj-lt"/>
                <a:cs typeface="Courier New" pitchFamily="49" charset="0"/>
              </a:rPr>
              <a:t>e.g., </a:t>
            </a:r>
            <a:r>
              <a:rPr lang="en-US" dirty="0">
                <a:latin typeface="Courier New" pitchFamily="49" charset="0"/>
                <a:cs typeface="Courier New" pitchFamily="49" charset="0"/>
              </a:rPr>
              <a:t>4%2=0, 5%2=1</a:t>
            </a:r>
          </a:p>
          <a:p>
            <a:pPr lvl="1" eaLnBrk="1" hangingPunct="1">
              <a:defRPr/>
            </a:pPr>
            <a:r>
              <a:rPr lang="en-US" dirty="0">
                <a:latin typeface="+mj-lt"/>
                <a:cs typeface="Courier New" pitchFamily="49" charset="0"/>
              </a:rPr>
              <a:t>Typically used to convert times and distances, and to detect odd or even numbers</a:t>
            </a:r>
          </a:p>
        </p:txBody>
      </p:sp>
      <p:sp>
        <p:nvSpPr>
          <p:cNvPr id="26628" name="Slide Number Placeholder 1">
            <a:extLst>
              <a:ext uri="{FF2B5EF4-FFF2-40B4-BE49-F238E27FC236}">
                <a16:creationId xmlns:a16="http://schemas.microsoft.com/office/drawing/2014/main" id="{92D13922-44A3-47A1-A067-864E60CC55C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3A8EA871-D5EA-43CC-92F7-D9CE2936002C}" type="slidenum">
              <a:rPr lang="en-US" altLang="en-US" smtClean="0"/>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1D53A96E-1843-479B-8A68-D4DC14C9E806}"/>
              </a:ext>
            </a:extLst>
          </p:cNvPr>
          <p:cNvSpPr>
            <a:spLocks noGrp="1" noChangeArrowheads="1"/>
          </p:cNvSpPr>
          <p:nvPr>
            <p:ph type="title"/>
          </p:nvPr>
        </p:nvSpPr>
        <p:spPr/>
        <p:txBody>
          <a:bodyPr/>
          <a:lstStyle/>
          <a:p>
            <a:pPr eaLnBrk="1" hangingPunct="1"/>
            <a:r>
              <a:rPr lang="en-US" altLang="en-US"/>
              <a:t>Mixed-Type Expressions and Data Type Conversion</a:t>
            </a:r>
            <a:endParaRPr lang="he-IL" altLang="en-US"/>
          </a:p>
        </p:txBody>
      </p:sp>
      <p:sp>
        <p:nvSpPr>
          <p:cNvPr id="28675" name="Content Placeholder 2">
            <a:extLst>
              <a:ext uri="{FF2B5EF4-FFF2-40B4-BE49-F238E27FC236}">
                <a16:creationId xmlns:a16="http://schemas.microsoft.com/office/drawing/2014/main" id="{ABF10CA0-8098-419A-B3D2-49270318DB07}"/>
              </a:ext>
            </a:extLst>
          </p:cNvPr>
          <p:cNvSpPr>
            <a:spLocks noGrp="1" noChangeArrowheads="1"/>
          </p:cNvSpPr>
          <p:nvPr>
            <p:ph idx="1"/>
          </p:nvPr>
        </p:nvSpPr>
        <p:spPr/>
        <p:txBody>
          <a:bodyPr/>
          <a:lstStyle/>
          <a:p>
            <a:pPr eaLnBrk="1" hangingPunct="1"/>
            <a:r>
              <a:rPr lang="en-US" altLang="en-US" sz="2800"/>
              <a:t>Data type resulting from math operation depends on data types of operands</a:t>
            </a:r>
          </a:p>
          <a:p>
            <a:pPr lvl="1" eaLnBrk="1" hangingPunct="1"/>
            <a:r>
              <a:rPr lang="en-US" altLang="en-US" sz="2400"/>
              <a:t>Two </a:t>
            </a:r>
            <a:r>
              <a:rPr lang="en-US" altLang="en-US" sz="2400">
                <a:latin typeface="Courier New" panose="02070309020205020404" pitchFamily="49" charset="0"/>
                <a:cs typeface="Courier New" panose="02070309020205020404" pitchFamily="49" charset="0"/>
              </a:rPr>
              <a:t>int</a:t>
            </a:r>
            <a:r>
              <a:rPr lang="en-US" altLang="en-US" sz="2400"/>
              <a:t> values: result is an </a:t>
            </a:r>
            <a:r>
              <a:rPr lang="en-US" altLang="en-US" sz="2400">
                <a:latin typeface="Courier New" panose="02070309020205020404" pitchFamily="49" charset="0"/>
                <a:cs typeface="Courier New" panose="02070309020205020404" pitchFamily="49" charset="0"/>
              </a:rPr>
              <a:t>int</a:t>
            </a:r>
          </a:p>
          <a:p>
            <a:pPr lvl="1" eaLnBrk="1" hangingPunct="1"/>
            <a:r>
              <a:rPr lang="en-US" altLang="en-US" sz="2400"/>
              <a:t>Two </a:t>
            </a:r>
            <a:r>
              <a:rPr lang="en-US" altLang="en-US" sz="2400">
                <a:latin typeface="Courier New" panose="02070309020205020404" pitchFamily="49" charset="0"/>
                <a:cs typeface="Courier New" panose="02070309020205020404" pitchFamily="49" charset="0"/>
              </a:rPr>
              <a:t>float</a:t>
            </a:r>
            <a:r>
              <a:rPr lang="en-US" altLang="en-US" sz="2400"/>
              <a:t> values: result is a </a:t>
            </a:r>
            <a:r>
              <a:rPr lang="en-US" altLang="en-US" sz="2400">
                <a:latin typeface="Courier New" panose="02070309020205020404" pitchFamily="49" charset="0"/>
                <a:cs typeface="Courier New" panose="02070309020205020404" pitchFamily="49" charset="0"/>
              </a:rPr>
              <a:t>float</a:t>
            </a:r>
          </a:p>
          <a:p>
            <a:pPr lvl="1" eaLnBrk="1" hangingPunct="1"/>
            <a:r>
              <a:rPr lang="en-US" altLang="en-US" sz="2400">
                <a:latin typeface="Courier New" panose="02070309020205020404" pitchFamily="49" charset="0"/>
                <a:cs typeface="Courier New" panose="02070309020205020404" pitchFamily="49" charset="0"/>
              </a:rPr>
              <a:t>int</a:t>
            </a:r>
            <a:r>
              <a:rPr lang="en-US" altLang="en-US" sz="2400"/>
              <a:t> and </a:t>
            </a:r>
            <a:r>
              <a:rPr lang="en-US" altLang="en-US" sz="2400">
                <a:latin typeface="Courier New" panose="02070309020205020404" pitchFamily="49" charset="0"/>
                <a:cs typeface="Courier New" panose="02070309020205020404" pitchFamily="49" charset="0"/>
              </a:rPr>
              <a:t>float</a:t>
            </a:r>
            <a:r>
              <a:rPr lang="en-US" altLang="en-US" sz="2400"/>
              <a:t>: </a:t>
            </a:r>
            <a:r>
              <a:rPr lang="en-US" altLang="en-US" sz="2400">
                <a:latin typeface="Courier New" panose="02070309020205020404" pitchFamily="49" charset="0"/>
                <a:cs typeface="Courier New" panose="02070309020205020404" pitchFamily="49" charset="0"/>
              </a:rPr>
              <a:t>int</a:t>
            </a:r>
            <a:r>
              <a:rPr lang="en-US" altLang="en-US" sz="2400"/>
              <a:t> temporarily converted to </a:t>
            </a:r>
            <a:r>
              <a:rPr lang="en-US" altLang="en-US" sz="2400">
                <a:latin typeface="Courier New" panose="02070309020205020404" pitchFamily="49" charset="0"/>
                <a:cs typeface="Courier New" panose="02070309020205020404" pitchFamily="49" charset="0"/>
              </a:rPr>
              <a:t>float</a:t>
            </a:r>
            <a:r>
              <a:rPr lang="en-US" altLang="en-US" sz="2400"/>
              <a:t>, result of the operation is a </a:t>
            </a:r>
            <a:r>
              <a:rPr lang="en-US" altLang="en-US" sz="2400">
                <a:latin typeface="Courier New" panose="02070309020205020404" pitchFamily="49" charset="0"/>
                <a:cs typeface="Courier New" panose="02070309020205020404" pitchFamily="49" charset="0"/>
              </a:rPr>
              <a:t>float</a:t>
            </a:r>
          </a:p>
          <a:p>
            <a:pPr lvl="2" eaLnBrk="1" hangingPunct="1"/>
            <a:r>
              <a:rPr lang="en-US" altLang="en-US" sz="2000"/>
              <a:t>Mixed-type expression</a:t>
            </a:r>
          </a:p>
          <a:p>
            <a:pPr lvl="1" eaLnBrk="1" hangingPunct="1"/>
            <a:r>
              <a:rPr lang="en-US" altLang="en-US" sz="2400"/>
              <a:t>Type conversion of </a:t>
            </a:r>
            <a:r>
              <a:rPr lang="en-US" altLang="en-US" sz="2400">
                <a:latin typeface="Courier New" panose="02070309020205020404" pitchFamily="49" charset="0"/>
                <a:cs typeface="Courier New" panose="02070309020205020404" pitchFamily="49" charset="0"/>
              </a:rPr>
              <a:t>float</a:t>
            </a:r>
            <a:r>
              <a:rPr lang="en-US" altLang="en-US" sz="2400"/>
              <a:t> to </a:t>
            </a:r>
            <a:r>
              <a:rPr lang="en-US" altLang="en-US" sz="2400">
                <a:latin typeface="Courier New" panose="02070309020205020404" pitchFamily="49" charset="0"/>
                <a:cs typeface="Courier New" panose="02070309020205020404" pitchFamily="49" charset="0"/>
              </a:rPr>
              <a:t>int</a:t>
            </a:r>
            <a:r>
              <a:rPr lang="en-US" altLang="en-US" sz="2400"/>
              <a:t> causes truncation of fractional part</a:t>
            </a:r>
            <a:endParaRPr lang="he-IL" altLang="en-US" sz="2400"/>
          </a:p>
        </p:txBody>
      </p:sp>
      <p:sp>
        <p:nvSpPr>
          <p:cNvPr id="28676" name="Slide Number Placeholder 1">
            <a:extLst>
              <a:ext uri="{FF2B5EF4-FFF2-40B4-BE49-F238E27FC236}">
                <a16:creationId xmlns:a16="http://schemas.microsoft.com/office/drawing/2014/main" id="{412F0C8A-E320-43B4-8E90-920D100E5BA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6F65159-46CD-49BF-8502-A46885591035}"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B960AC52-E873-4E7E-84D5-5C7E2D00E631}"/>
              </a:ext>
            </a:extLst>
          </p:cNvPr>
          <p:cNvSpPr>
            <a:spLocks noGrp="1" noChangeArrowheads="1"/>
          </p:cNvSpPr>
          <p:nvPr>
            <p:ph type="title"/>
          </p:nvPr>
        </p:nvSpPr>
        <p:spPr/>
        <p:txBody>
          <a:bodyPr/>
          <a:lstStyle/>
          <a:p>
            <a:pPr eaLnBrk="1" hangingPunct="1"/>
            <a:r>
              <a:rPr lang="en-US" altLang="en-US"/>
              <a:t>Breaking Long Statements into Multiple Lines</a:t>
            </a:r>
            <a:endParaRPr lang="he-IL" altLang="en-US"/>
          </a:p>
        </p:txBody>
      </p:sp>
      <p:sp>
        <p:nvSpPr>
          <p:cNvPr id="29699" name="Content Placeholder 4">
            <a:extLst>
              <a:ext uri="{FF2B5EF4-FFF2-40B4-BE49-F238E27FC236}">
                <a16:creationId xmlns:a16="http://schemas.microsoft.com/office/drawing/2014/main" id="{B4319225-1ED3-4FCE-9F41-852AD5961935}"/>
              </a:ext>
            </a:extLst>
          </p:cNvPr>
          <p:cNvSpPr>
            <a:spLocks noGrp="1" noChangeArrowheads="1"/>
          </p:cNvSpPr>
          <p:nvPr>
            <p:ph idx="1"/>
          </p:nvPr>
        </p:nvSpPr>
        <p:spPr/>
        <p:txBody>
          <a:bodyPr/>
          <a:lstStyle/>
          <a:p>
            <a:pPr eaLnBrk="1" hangingPunct="1"/>
            <a:r>
              <a:rPr lang="en-US" altLang="en-US" sz="2800"/>
              <a:t>Long statements cannot be viewed on screen without scrolling and cannot be printed without cutting off</a:t>
            </a:r>
          </a:p>
          <a:p>
            <a:pPr eaLnBrk="1" hangingPunct="1"/>
            <a:r>
              <a:rPr lang="en-US" altLang="en-US" sz="2800" u="sng"/>
              <a:t>Multiline continuation character (</a:t>
            </a:r>
            <a:r>
              <a:rPr lang="en-US" altLang="en-US" sz="2800" u="sng">
                <a:latin typeface="Courier New" panose="02070309020205020404" pitchFamily="49" charset="0"/>
                <a:cs typeface="Courier New" panose="02070309020205020404" pitchFamily="49" charset="0"/>
              </a:rPr>
              <a:t>\</a:t>
            </a:r>
            <a:r>
              <a:rPr lang="en-US" altLang="en-US" sz="2800" u="sng"/>
              <a:t>)</a:t>
            </a:r>
            <a:r>
              <a:rPr lang="en-US" altLang="en-US" sz="2800"/>
              <a:t>: Allows to break a statement into multiple lines</a:t>
            </a:r>
            <a:br>
              <a:rPr lang="en-US" altLang="en-US" sz="2800"/>
            </a:br>
            <a:endParaRPr lang="en-US" altLang="en-US" sz="2800"/>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result = var1 * 2 + var2 * 3 + \</a:t>
            </a: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         var3 * 4 + var4 * 5</a:t>
            </a:r>
            <a:r>
              <a:rPr lang="en-US" altLang="en-US"/>
              <a:t>				</a:t>
            </a:r>
            <a:endParaRPr lang="he-IL" altLang="en-US">
              <a:latin typeface="Courier New" panose="02070309020205020404" pitchFamily="49" charset="0"/>
              <a:cs typeface="Courier New" panose="02070309020205020404" pitchFamily="49" charset="0"/>
            </a:endParaRPr>
          </a:p>
        </p:txBody>
      </p:sp>
      <p:sp>
        <p:nvSpPr>
          <p:cNvPr id="29700" name="Slide Number Placeholder 1">
            <a:extLst>
              <a:ext uri="{FF2B5EF4-FFF2-40B4-BE49-F238E27FC236}">
                <a16:creationId xmlns:a16="http://schemas.microsoft.com/office/drawing/2014/main" id="{8FDE666B-90EC-4D03-BAC8-E870997F2858}"/>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5198955-3DC3-441B-A9CB-48CB10775996}"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D5244687-01AA-4F63-B9F3-E80B2394801F}"/>
              </a:ext>
            </a:extLst>
          </p:cNvPr>
          <p:cNvSpPr>
            <a:spLocks noGrp="1" noChangeArrowheads="1"/>
          </p:cNvSpPr>
          <p:nvPr>
            <p:ph type="title"/>
          </p:nvPr>
        </p:nvSpPr>
        <p:spPr/>
        <p:txBody>
          <a:bodyPr/>
          <a:lstStyle/>
          <a:p>
            <a:pPr eaLnBrk="1" hangingPunct="1"/>
            <a:r>
              <a:rPr lang="en-US" altLang="en-US"/>
              <a:t>Breaking Long Statements into Multiple Lines</a:t>
            </a:r>
            <a:endParaRPr lang="he-IL" altLang="en-US"/>
          </a:p>
        </p:txBody>
      </p:sp>
      <p:sp>
        <p:nvSpPr>
          <p:cNvPr id="30723" name="Content Placeholder 4">
            <a:extLst>
              <a:ext uri="{FF2B5EF4-FFF2-40B4-BE49-F238E27FC236}">
                <a16:creationId xmlns:a16="http://schemas.microsoft.com/office/drawing/2014/main" id="{6CE95CAF-047D-43B4-9ADF-1316BC528649}"/>
              </a:ext>
            </a:extLst>
          </p:cNvPr>
          <p:cNvSpPr>
            <a:spLocks noGrp="1" noChangeArrowheads="1"/>
          </p:cNvSpPr>
          <p:nvPr>
            <p:ph idx="1"/>
          </p:nvPr>
        </p:nvSpPr>
        <p:spPr/>
        <p:txBody>
          <a:bodyPr/>
          <a:lstStyle/>
          <a:p>
            <a:pPr eaLnBrk="1" hangingPunct="1"/>
            <a:r>
              <a:rPr lang="en-US" altLang="en-US" sz="2800"/>
              <a:t>Any part of a statement that is enclosed in parentheses can be broken without the line continuation character.</a:t>
            </a:r>
            <a:br>
              <a:rPr lang="en-US" altLang="en-US" sz="2800"/>
            </a:br>
            <a:endParaRPr lang="en-US" altLang="en-US" sz="2800"/>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print("Monday's sales are", monday,</a:t>
            </a: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      "and Tuesday's sales are", tuesday,</a:t>
            </a: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      "and Wednesday's sales are", Wednesday)</a:t>
            </a:r>
          </a:p>
          <a:p>
            <a:pPr marL="1092200" lvl="2" indent="-177800" eaLnBrk="1" hangingPunct="1">
              <a:buFontTx/>
              <a:buNone/>
            </a:pPr>
            <a:endParaRPr lang="en-US" altLang="en-US" sz="2000">
              <a:latin typeface="Courier New" panose="02070309020205020404" pitchFamily="49" charset="0"/>
              <a:cs typeface="Courier New" panose="02070309020205020404" pitchFamily="49" charset="0"/>
            </a:endParaRP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total = (value1 + value2 +</a:t>
            </a: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         value3 + value4 +</a:t>
            </a:r>
          </a:p>
          <a:p>
            <a:pPr marL="1092200" lvl="2" indent="-177800" eaLnBrk="1" hangingPunct="1">
              <a:buFontTx/>
              <a:buNone/>
            </a:pPr>
            <a:r>
              <a:rPr lang="en-US" altLang="en-US" sz="2000">
                <a:latin typeface="Courier New" panose="02070309020205020404" pitchFamily="49" charset="0"/>
                <a:cs typeface="Courier New" panose="02070309020205020404" pitchFamily="49" charset="0"/>
              </a:rPr>
              <a:t>         value5 + value6)</a:t>
            </a:r>
            <a:r>
              <a:rPr lang="en-US" altLang="en-US"/>
              <a:t>				</a:t>
            </a:r>
            <a:endParaRPr lang="he-IL" altLang="en-US">
              <a:latin typeface="Courier New" panose="02070309020205020404" pitchFamily="49" charset="0"/>
              <a:cs typeface="Courier New" panose="02070309020205020404" pitchFamily="49" charset="0"/>
            </a:endParaRPr>
          </a:p>
        </p:txBody>
      </p:sp>
      <p:sp>
        <p:nvSpPr>
          <p:cNvPr id="30724" name="Slide Number Placeholder 1">
            <a:extLst>
              <a:ext uri="{FF2B5EF4-FFF2-40B4-BE49-F238E27FC236}">
                <a16:creationId xmlns:a16="http://schemas.microsoft.com/office/drawing/2014/main" id="{84B61B31-3B80-4C58-A6BC-CC217CA10A9E}"/>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AFA168C-637E-4977-A29C-CC3D165D109C}" type="slidenum">
              <a:rPr lang="en-US" altLang="en-US" smtClean="0"/>
              <a:pPr/>
              <a:t>28</a:t>
            </a:fld>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C1FA3AFA-9843-4D43-9FFC-F489803B5EE5}"/>
              </a:ext>
            </a:extLst>
          </p:cNvPr>
          <p:cNvSpPr>
            <a:spLocks noGrp="1" noChangeArrowheads="1"/>
          </p:cNvSpPr>
          <p:nvPr>
            <p:ph type="title"/>
          </p:nvPr>
        </p:nvSpPr>
        <p:spPr>
          <a:xfrm>
            <a:off x="457200" y="76200"/>
            <a:ext cx="8229600" cy="1143000"/>
          </a:xfrm>
        </p:spPr>
        <p:txBody>
          <a:bodyPr/>
          <a:lstStyle/>
          <a:p>
            <a:pPr eaLnBrk="1" hangingPunct="1"/>
            <a:r>
              <a:rPr lang="en-US" altLang="en-US" dirty="0"/>
              <a:t>More About Data Output</a:t>
            </a:r>
            <a:endParaRPr lang="he-IL" altLang="en-US" dirty="0"/>
          </a:p>
        </p:txBody>
      </p:sp>
      <p:sp>
        <p:nvSpPr>
          <p:cNvPr id="31747" name="Content Placeholder 2">
            <a:extLst>
              <a:ext uri="{FF2B5EF4-FFF2-40B4-BE49-F238E27FC236}">
                <a16:creationId xmlns:a16="http://schemas.microsoft.com/office/drawing/2014/main" id="{2EA221CA-9EC6-4A37-A682-0CEE317BC65A}"/>
              </a:ext>
            </a:extLst>
          </p:cNvPr>
          <p:cNvSpPr>
            <a:spLocks noGrp="1" noChangeArrowheads="1"/>
          </p:cNvSpPr>
          <p:nvPr>
            <p:ph idx="1"/>
          </p:nvPr>
        </p:nvSpPr>
        <p:spPr>
          <a:xfrm>
            <a:off x="457200" y="1242848"/>
            <a:ext cx="8229600" cy="4525963"/>
          </a:xfrm>
        </p:spPr>
        <p:txBody>
          <a:bodyPr/>
          <a:lstStyle/>
          <a:p>
            <a:pPr eaLnBrk="1" hangingPunct="1"/>
            <a:r>
              <a:rPr lang="en-US" altLang="en-US" sz="2800" dirty="0">
                <a:latin typeface="Courier New" panose="02070309020205020404" pitchFamily="49" charset="0"/>
                <a:cs typeface="Courier New" panose="02070309020205020404" pitchFamily="49" charset="0"/>
              </a:rPr>
              <a:t>print </a:t>
            </a:r>
            <a:r>
              <a:rPr lang="en-US" altLang="en-US" sz="2800" dirty="0"/>
              <a:t>function displays line of output </a:t>
            </a:r>
          </a:p>
          <a:p>
            <a:pPr lvl="1" eaLnBrk="1" hangingPunct="1"/>
            <a:r>
              <a:rPr lang="en-US" altLang="en-US" sz="2400" dirty="0"/>
              <a:t>Newline character at end of printed data</a:t>
            </a:r>
          </a:p>
          <a:p>
            <a:pPr lvl="1" eaLnBrk="1" hangingPunct="1"/>
            <a:r>
              <a:rPr lang="en-US" altLang="en-US" sz="2400" dirty="0"/>
              <a:t>Special argument </a:t>
            </a:r>
            <a:r>
              <a:rPr lang="en-US" altLang="en-US" sz="2400" dirty="0">
                <a:latin typeface="Courier New" panose="02070309020205020404" pitchFamily="49" charset="0"/>
                <a:cs typeface="Courier New" panose="02070309020205020404" pitchFamily="49" charset="0"/>
              </a:rPr>
              <a:t>end='</a:t>
            </a:r>
            <a:r>
              <a:rPr lang="en-US" altLang="en-US" sz="2400" i="1" dirty="0">
                <a:latin typeface="Courier New" panose="02070309020205020404" pitchFamily="49" charset="0"/>
                <a:cs typeface="Courier New" panose="02070309020205020404" pitchFamily="49" charset="0"/>
              </a:rPr>
              <a:t>delimiter</a:t>
            </a:r>
            <a:r>
              <a:rPr lang="en-US" altLang="en-US" sz="2400" dirty="0">
                <a:latin typeface="Courier New" panose="02070309020205020404" pitchFamily="49" charset="0"/>
                <a:cs typeface="Courier New" panose="02070309020205020404" pitchFamily="49" charset="0"/>
              </a:rPr>
              <a:t>'</a:t>
            </a:r>
            <a:r>
              <a:rPr lang="en-US" altLang="en-US" sz="2400" dirty="0"/>
              <a:t> causes </a:t>
            </a:r>
            <a:r>
              <a:rPr lang="en-US" altLang="en-US" sz="2400" dirty="0">
                <a:latin typeface="Courier New" panose="02070309020205020404" pitchFamily="49" charset="0"/>
                <a:cs typeface="Courier New" panose="02070309020205020404" pitchFamily="49" charset="0"/>
              </a:rPr>
              <a:t>print</a:t>
            </a:r>
            <a:r>
              <a:rPr lang="en-US" altLang="en-US" sz="2400" dirty="0"/>
              <a:t> to place </a:t>
            </a:r>
            <a:r>
              <a:rPr lang="en-US" altLang="en-US" sz="2400" i="1" dirty="0">
                <a:latin typeface="Courier New" panose="02070309020205020404" pitchFamily="49" charset="0"/>
                <a:cs typeface="Courier New" panose="02070309020205020404" pitchFamily="49" charset="0"/>
              </a:rPr>
              <a:t>delimiter</a:t>
            </a:r>
            <a:r>
              <a:rPr lang="en-US" altLang="en-US" sz="2400" dirty="0"/>
              <a:t> at end of data instead of newline character</a:t>
            </a:r>
          </a:p>
          <a:p>
            <a:pPr lvl="1" eaLnBrk="1" hangingPunct="1"/>
            <a:r>
              <a:rPr lang="en-US" altLang="en-US" sz="2400" dirty="0"/>
              <a:t>Ex:</a:t>
            </a:r>
          </a:p>
          <a:p>
            <a:pPr lvl="1" eaLnBrk="1" hangingPunct="1"/>
            <a:endParaRPr lang="en-US" altLang="en-US" sz="2400" dirty="0"/>
          </a:p>
          <a:p>
            <a:pPr eaLnBrk="1" hangingPunct="1"/>
            <a:r>
              <a:rPr lang="en-US" altLang="en-US" sz="2800" dirty="0">
                <a:latin typeface="Courier New" panose="02070309020205020404" pitchFamily="49" charset="0"/>
                <a:cs typeface="Courier New" panose="02070309020205020404" pitchFamily="49" charset="0"/>
              </a:rPr>
              <a:t>print</a:t>
            </a:r>
            <a:r>
              <a:rPr lang="en-US" altLang="en-US" sz="2800" dirty="0"/>
              <a:t> function uses space as item separator</a:t>
            </a:r>
          </a:p>
          <a:p>
            <a:pPr lvl="1" eaLnBrk="1" hangingPunct="1"/>
            <a:r>
              <a:rPr lang="en-US" altLang="en-US" sz="2400" dirty="0"/>
              <a:t>Special argument </a:t>
            </a:r>
            <a:r>
              <a:rPr lang="en-US" altLang="en-US" sz="2400" dirty="0" err="1">
                <a:latin typeface="Courier New" panose="02070309020205020404" pitchFamily="49" charset="0"/>
                <a:cs typeface="Courier New" panose="02070309020205020404" pitchFamily="49" charset="0"/>
              </a:rPr>
              <a:t>sep</a:t>
            </a:r>
            <a:r>
              <a:rPr lang="en-US" altLang="en-US" sz="2400" dirty="0">
                <a:latin typeface="Courier New" panose="02070309020205020404" pitchFamily="49" charset="0"/>
                <a:cs typeface="Courier New" panose="02070309020205020404" pitchFamily="49" charset="0"/>
              </a:rPr>
              <a:t>='</a:t>
            </a:r>
            <a:r>
              <a:rPr lang="en-US" altLang="en-US" sz="2400" i="1" dirty="0">
                <a:latin typeface="Courier New" panose="02070309020205020404" pitchFamily="49" charset="0"/>
                <a:cs typeface="Courier New" panose="02070309020205020404" pitchFamily="49" charset="0"/>
              </a:rPr>
              <a:t>delimiter</a:t>
            </a:r>
            <a:r>
              <a:rPr lang="en-US" altLang="en-US" sz="2400" dirty="0">
                <a:latin typeface="Courier New" panose="02070309020205020404" pitchFamily="49" charset="0"/>
                <a:cs typeface="Courier New" panose="02070309020205020404" pitchFamily="49" charset="0"/>
              </a:rPr>
              <a:t>'</a:t>
            </a:r>
            <a:r>
              <a:rPr lang="en-US" altLang="en-US" sz="2400" dirty="0"/>
              <a:t> causes </a:t>
            </a:r>
            <a:r>
              <a:rPr lang="en-US" altLang="en-US" sz="2400" dirty="0">
                <a:latin typeface="Courier New" panose="02070309020205020404" pitchFamily="49" charset="0"/>
                <a:cs typeface="Courier New" panose="02070309020205020404" pitchFamily="49" charset="0"/>
              </a:rPr>
              <a:t>print</a:t>
            </a:r>
            <a:r>
              <a:rPr lang="en-US" altLang="en-US" sz="2400" dirty="0"/>
              <a:t> to use </a:t>
            </a:r>
            <a:r>
              <a:rPr lang="en-US" altLang="en-US" sz="2400" i="1" dirty="0">
                <a:latin typeface="Courier New" panose="02070309020205020404" pitchFamily="49" charset="0"/>
                <a:cs typeface="Courier New" panose="02070309020205020404" pitchFamily="49" charset="0"/>
              </a:rPr>
              <a:t>delimiter</a:t>
            </a:r>
            <a:r>
              <a:rPr lang="en-US" altLang="en-US" sz="2400" dirty="0"/>
              <a:t> as item separator</a:t>
            </a:r>
          </a:p>
          <a:p>
            <a:pPr lvl="1" eaLnBrk="1" hangingPunct="1"/>
            <a:r>
              <a:rPr lang="en-US" altLang="en-US" sz="2400" dirty="0"/>
              <a:t>Ex:</a:t>
            </a:r>
          </a:p>
          <a:p>
            <a:pPr lvl="1" eaLnBrk="1" hangingPunct="1"/>
            <a:endParaRPr lang="he-IL" altLang="en-US" sz="2400" dirty="0"/>
          </a:p>
        </p:txBody>
      </p:sp>
      <p:sp>
        <p:nvSpPr>
          <p:cNvPr id="31748" name="Slide Number Placeholder 1">
            <a:extLst>
              <a:ext uri="{FF2B5EF4-FFF2-40B4-BE49-F238E27FC236}">
                <a16:creationId xmlns:a16="http://schemas.microsoft.com/office/drawing/2014/main" id="{99A28C4E-0C2D-42DF-AE6B-0C014C612F8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C6FBA28-EDD8-4F4A-BCDF-49DBB5A02476}" type="slidenum">
              <a:rPr lang="en-US" altLang="en-US" smtClean="0"/>
              <a:pPr/>
              <a:t>29</a:t>
            </a:fld>
            <a:endParaRPr lang="en-US" altLang="en-US"/>
          </a:p>
        </p:txBody>
      </p:sp>
      <p:pic>
        <p:nvPicPr>
          <p:cNvPr id="2" name="Picture 1">
            <a:extLst>
              <a:ext uri="{FF2B5EF4-FFF2-40B4-BE49-F238E27FC236}">
                <a16:creationId xmlns:a16="http://schemas.microsoft.com/office/drawing/2014/main" id="{7E90F4EE-2B75-48B5-9E6A-9C43C0ED96C9}"/>
              </a:ext>
            </a:extLst>
          </p:cNvPr>
          <p:cNvPicPr>
            <a:picLocks noChangeAspect="1"/>
          </p:cNvPicPr>
          <p:nvPr/>
        </p:nvPicPr>
        <p:blipFill>
          <a:blip r:embed="rId3"/>
          <a:stretch>
            <a:fillRect/>
          </a:stretch>
        </p:blipFill>
        <p:spPr>
          <a:xfrm>
            <a:off x="1981200" y="3352800"/>
            <a:ext cx="2819399" cy="914400"/>
          </a:xfrm>
          <a:prstGeom prst="rect">
            <a:avLst/>
          </a:prstGeom>
        </p:spPr>
      </p:pic>
      <p:pic>
        <p:nvPicPr>
          <p:cNvPr id="3" name="Picture 2">
            <a:extLst>
              <a:ext uri="{FF2B5EF4-FFF2-40B4-BE49-F238E27FC236}">
                <a16:creationId xmlns:a16="http://schemas.microsoft.com/office/drawing/2014/main" id="{85D771DA-47A6-4197-BBEF-99346B0A61A8}"/>
              </a:ext>
            </a:extLst>
          </p:cNvPr>
          <p:cNvPicPr>
            <a:picLocks noChangeAspect="1"/>
          </p:cNvPicPr>
          <p:nvPr/>
        </p:nvPicPr>
        <p:blipFill>
          <a:blip r:embed="rId4"/>
          <a:stretch>
            <a:fillRect/>
          </a:stretch>
        </p:blipFill>
        <p:spPr>
          <a:xfrm>
            <a:off x="1981200" y="5615152"/>
            <a:ext cx="5913211" cy="81690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F27E6FC3-A775-4571-9C7E-1D6BD81A95CB}"/>
              </a:ext>
            </a:extLst>
          </p:cNvPr>
          <p:cNvSpPr>
            <a:spLocks noGrp="1" noChangeArrowheads="1"/>
          </p:cNvSpPr>
          <p:nvPr>
            <p:ph type="title"/>
          </p:nvPr>
        </p:nvSpPr>
        <p:spPr/>
        <p:txBody>
          <a:bodyPr/>
          <a:lstStyle/>
          <a:p>
            <a:pPr eaLnBrk="1" hangingPunct="1"/>
            <a:r>
              <a:rPr lang="en-US" altLang="en-US"/>
              <a:t>Designing a Program (cont’d.)</a:t>
            </a:r>
            <a:endParaRPr lang="he-IL" altLang="en-US"/>
          </a:p>
        </p:txBody>
      </p:sp>
      <p:sp>
        <p:nvSpPr>
          <p:cNvPr id="6147" name="Content Placeholder 2">
            <a:extLst>
              <a:ext uri="{FF2B5EF4-FFF2-40B4-BE49-F238E27FC236}">
                <a16:creationId xmlns:a16="http://schemas.microsoft.com/office/drawing/2014/main" id="{E0694E0F-7AD4-411A-9F03-A43820E9BBD8}"/>
              </a:ext>
            </a:extLst>
          </p:cNvPr>
          <p:cNvSpPr>
            <a:spLocks noGrp="1" noChangeArrowheads="1"/>
          </p:cNvSpPr>
          <p:nvPr>
            <p:ph idx="1"/>
          </p:nvPr>
        </p:nvSpPr>
        <p:spPr/>
        <p:txBody>
          <a:bodyPr/>
          <a:lstStyle/>
          <a:p>
            <a:pPr eaLnBrk="1" hangingPunct="1"/>
            <a:r>
              <a:rPr lang="en-US" altLang="en-US" sz="2800" dirty="0"/>
              <a:t>Design is the most important part of the program development cycle</a:t>
            </a:r>
          </a:p>
          <a:p>
            <a:pPr eaLnBrk="1" hangingPunct="1"/>
            <a:r>
              <a:rPr lang="en-US" altLang="en-US" sz="2800" dirty="0"/>
              <a:t>Understand the task that the program is to perform</a:t>
            </a:r>
          </a:p>
          <a:p>
            <a:pPr lvl="1" eaLnBrk="1" hangingPunct="1"/>
            <a:r>
              <a:rPr lang="en-US" altLang="en-US" sz="2400" dirty="0"/>
              <a:t>Create one or more software requirements</a:t>
            </a:r>
          </a:p>
          <a:p>
            <a:pPr eaLnBrk="1" hangingPunct="1"/>
            <a:r>
              <a:rPr lang="en-US" altLang="en-US" sz="2800" dirty="0"/>
              <a:t>Determine the steps that must be taken to perform the task</a:t>
            </a:r>
          </a:p>
          <a:p>
            <a:pPr lvl="1" eaLnBrk="1" hangingPunct="1"/>
            <a:r>
              <a:rPr lang="en-US" altLang="en-US" sz="2400" dirty="0"/>
              <a:t>Break down required task into a series of steps</a:t>
            </a:r>
          </a:p>
          <a:p>
            <a:pPr lvl="1" eaLnBrk="1" hangingPunct="1"/>
            <a:r>
              <a:rPr lang="en-US" altLang="en-US" sz="2400" dirty="0"/>
              <a:t>Create an algorithm, listing logical steps that must be taken</a:t>
            </a:r>
          </a:p>
        </p:txBody>
      </p:sp>
      <p:sp>
        <p:nvSpPr>
          <p:cNvPr id="6148" name="Slide Number Placeholder 1">
            <a:extLst>
              <a:ext uri="{FF2B5EF4-FFF2-40B4-BE49-F238E27FC236}">
                <a16:creationId xmlns:a16="http://schemas.microsoft.com/office/drawing/2014/main" id="{CCF2DE81-DAB5-476D-89F2-068E20D1B327}"/>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ACD620D-55D5-429D-B87E-88AA1977A061}" type="slidenum">
              <a:rPr lang="en-US" altLang="en-US" smtClean="0"/>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B7BAC45-11F2-401F-BFCD-6F7B284077D2}"/>
              </a:ext>
            </a:extLst>
          </p:cNvPr>
          <p:cNvSpPr>
            <a:spLocks noGrp="1" noChangeArrowheads="1"/>
          </p:cNvSpPr>
          <p:nvPr>
            <p:ph type="title"/>
          </p:nvPr>
        </p:nvSpPr>
        <p:spPr/>
        <p:txBody>
          <a:bodyPr/>
          <a:lstStyle/>
          <a:p>
            <a:pPr eaLnBrk="1" hangingPunct="1"/>
            <a:r>
              <a:rPr lang="en-US" altLang="en-US" dirty="0"/>
              <a:t>Escape Characters</a:t>
            </a:r>
            <a:endParaRPr lang="he-IL" altLang="en-US" dirty="0"/>
          </a:p>
        </p:txBody>
      </p:sp>
      <p:sp>
        <p:nvSpPr>
          <p:cNvPr id="32771" name="Content Placeholder 2">
            <a:extLst>
              <a:ext uri="{FF2B5EF4-FFF2-40B4-BE49-F238E27FC236}">
                <a16:creationId xmlns:a16="http://schemas.microsoft.com/office/drawing/2014/main" id="{DE6DCF6A-962D-4EB3-B064-83234CD5BC88}"/>
              </a:ext>
            </a:extLst>
          </p:cNvPr>
          <p:cNvSpPr>
            <a:spLocks noGrp="1" noChangeArrowheads="1"/>
          </p:cNvSpPr>
          <p:nvPr>
            <p:ph idx="1"/>
          </p:nvPr>
        </p:nvSpPr>
        <p:spPr/>
        <p:txBody>
          <a:bodyPr/>
          <a:lstStyle/>
          <a:p>
            <a:pPr eaLnBrk="1" hangingPunct="1"/>
            <a:r>
              <a:rPr lang="en-US" altLang="en-US" sz="2800" dirty="0"/>
              <a:t>Special characters appearing in string literal </a:t>
            </a:r>
          </a:p>
          <a:p>
            <a:pPr lvl="1" eaLnBrk="1" hangingPunct="1"/>
            <a:r>
              <a:rPr lang="en-US" altLang="en-US" sz="2400" dirty="0"/>
              <a:t>Preceded by backslash (</a:t>
            </a:r>
            <a:r>
              <a:rPr lang="en-US" altLang="en-US" sz="2400" dirty="0">
                <a:latin typeface="Courier New" panose="02070309020205020404" pitchFamily="49" charset="0"/>
                <a:cs typeface="Courier New" panose="02070309020205020404" pitchFamily="49" charset="0"/>
              </a:rPr>
              <a:t>\</a:t>
            </a:r>
            <a:r>
              <a:rPr lang="en-US" altLang="en-US" sz="2400" dirty="0"/>
              <a:t>)</a:t>
            </a:r>
          </a:p>
          <a:p>
            <a:pPr lvl="1" eaLnBrk="1" hangingPunct="1"/>
            <a:endParaRPr lang="en-US" altLang="en-US" sz="2400" dirty="0"/>
          </a:p>
          <a:p>
            <a:pPr lvl="1" eaLnBrk="1" hangingPunct="1"/>
            <a:endParaRPr lang="en-US" altLang="en-US" sz="2400" dirty="0"/>
          </a:p>
          <a:p>
            <a:pPr lvl="1" eaLnBrk="1" hangingPunct="1"/>
            <a:endParaRPr lang="en-US" altLang="en-US" sz="2400" dirty="0"/>
          </a:p>
          <a:p>
            <a:pPr lvl="1" eaLnBrk="1" hangingPunct="1"/>
            <a:endParaRPr lang="en-US" altLang="en-US" sz="2400" dirty="0"/>
          </a:p>
          <a:p>
            <a:pPr lvl="1" eaLnBrk="1" hangingPunct="1"/>
            <a:endParaRPr lang="en-US" altLang="en-US" sz="2400" dirty="0"/>
          </a:p>
          <a:p>
            <a:pPr lvl="1" eaLnBrk="1" hangingPunct="1"/>
            <a:r>
              <a:rPr lang="en-US" altLang="en-US" sz="2400" dirty="0"/>
              <a:t>Ex:</a:t>
            </a:r>
          </a:p>
        </p:txBody>
      </p:sp>
      <p:sp>
        <p:nvSpPr>
          <p:cNvPr id="32772" name="Slide Number Placeholder 1">
            <a:extLst>
              <a:ext uri="{FF2B5EF4-FFF2-40B4-BE49-F238E27FC236}">
                <a16:creationId xmlns:a16="http://schemas.microsoft.com/office/drawing/2014/main" id="{0C00BBF9-5E8E-4036-98BA-7B5398BEE06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BDBDAD4C-7BC6-4B46-A797-2634A23D1AAA}" type="slidenum">
              <a:rPr lang="en-US" altLang="en-US" smtClean="0"/>
              <a:pPr/>
              <a:t>30</a:t>
            </a:fld>
            <a:endParaRPr lang="en-US" altLang="en-US"/>
          </a:p>
        </p:txBody>
      </p:sp>
      <p:pic>
        <p:nvPicPr>
          <p:cNvPr id="2" name="Picture 1">
            <a:extLst>
              <a:ext uri="{FF2B5EF4-FFF2-40B4-BE49-F238E27FC236}">
                <a16:creationId xmlns:a16="http://schemas.microsoft.com/office/drawing/2014/main" id="{3A82A0CC-441A-429F-B9B7-74B66C50A093}"/>
              </a:ext>
            </a:extLst>
          </p:cNvPr>
          <p:cNvPicPr>
            <a:picLocks noChangeAspect="1"/>
          </p:cNvPicPr>
          <p:nvPr/>
        </p:nvPicPr>
        <p:blipFill>
          <a:blip r:embed="rId3"/>
          <a:stretch>
            <a:fillRect/>
          </a:stretch>
        </p:blipFill>
        <p:spPr>
          <a:xfrm>
            <a:off x="647700" y="2667000"/>
            <a:ext cx="7848600" cy="1919362"/>
          </a:xfrm>
          <a:prstGeom prst="rect">
            <a:avLst/>
          </a:prstGeom>
        </p:spPr>
      </p:pic>
      <p:pic>
        <p:nvPicPr>
          <p:cNvPr id="3" name="Picture 2">
            <a:extLst>
              <a:ext uri="{FF2B5EF4-FFF2-40B4-BE49-F238E27FC236}">
                <a16:creationId xmlns:a16="http://schemas.microsoft.com/office/drawing/2014/main" id="{DD3A752F-578E-496A-9263-19DA2006D1B1}"/>
              </a:ext>
            </a:extLst>
          </p:cNvPr>
          <p:cNvPicPr>
            <a:picLocks noChangeAspect="1"/>
          </p:cNvPicPr>
          <p:nvPr/>
        </p:nvPicPr>
        <p:blipFill>
          <a:blip r:embed="rId4"/>
          <a:stretch>
            <a:fillRect/>
          </a:stretch>
        </p:blipFill>
        <p:spPr>
          <a:xfrm>
            <a:off x="2057400" y="4866711"/>
            <a:ext cx="3857625" cy="8572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9D455C94-CF59-42F9-B836-266F400FC292}"/>
              </a:ext>
            </a:extLst>
          </p:cNvPr>
          <p:cNvSpPr>
            <a:spLocks noGrp="1" noChangeArrowheads="1"/>
          </p:cNvSpPr>
          <p:nvPr>
            <p:ph type="title"/>
          </p:nvPr>
        </p:nvSpPr>
        <p:spPr/>
        <p:txBody>
          <a:bodyPr/>
          <a:lstStyle/>
          <a:p>
            <a:pPr eaLnBrk="1" hangingPunct="1"/>
            <a:r>
              <a:rPr lang="en-US" altLang="en-US"/>
              <a:t>Formatting Numbers</a:t>
            </a:r>
            <a:endParaRPr lang="he-IL" altLang="en-US"/>
          </a:p>
        </p:txBody>
      </p:sp>
      <p:sp>
        <p:nvSpPr>
          <p:cNvPr id="33795" name="Content Placeholder 2">
            <a:extLst>
              <a:ext uri="{FF2B5EF4-FFF2-40B4-BE49-F238E27FC236}">
                <a16:creationId xmlns:a16="http://schemas.microsoft.com/office/drawing/2014/main" id="{94957503-ECE5-4E42-9572-447C8ACC54BA}"/>
              </a:ext>
            </a:extLst>
          </p:cNvPr>
          <p:cNvSpPr>
            <a:spLocks noGrp="1" noChangeArrowheads="1"/>
          </p:cNvSpPr>
          <p:nvPr>
            <p:ph idx="1"/>
          </p:nvPr>
        </p:nvSpPr>
        <p:spPr/>
        <p:txBody>
          <a:bodyPr/>
          <a:lstStyle/>
          <a:p>
            <a:pPr eaLnBrk="1" hangingPunct="1"/>
            <a:r>
              <a:rPr lang="en-US" altLang="en-US" sz="2800" dirty="0"/>
              <a:t>Can format display of numbers on screen using built-in </a:t>
            </a:r>
            <a:r>
              <a:rPr lang="en-US" altLang="en-US" sz="2800" dirty="0">
                <a:latin typeface="Courier New" panose="02070309020205020404" pitchFamily="49" charset="0"/>
                <a:cs typeface="Courier New" panose="02070309020205020404" pitchFamily="49" charset="0"/>
              </a:rPr>
              <a:t>format</a:t>
            </a:r>
            <a:r>
              <a:rPr lang="en-US" altLang="en-US" sz="2800" dirty="0"/>
              <a:t> function</a:t>
            </a:r>
          </a:p>
          <a:p>
            <a:pPr lvl="1" eaLnBrk="1" hangingPunct="1"/>
            <a:r>
              <a:rPr lang="en-US" altLang="en-US" sz="2400" dirty="0"/>
              <a:t>Two arguments:</a:t>
            </a:r>
          </a:p>
          <a:p>
            <a:pPr lvl="2" eaLnBrk="1" hangingPunct="1"/>
            <a:r>
              <a:rPr lang="en-US" altLang="en-US" sz="2000" dirty="0"/>
              <a:t>Numeric value to be formatted</a:t>
            </a:r>
          </a:p>
          <a:p>
            <a:pPr lvl="2" eaLnBrk="1" hangingPunct="1"/>
            <a:r>
              <a:rPr lang="en-US" altLang="en-US" sz="2000" dirty="0"/>
              <a:t>Format specifier – includes precision and data type</a:t>
            </a:r>
          </a:p>
          <a:p>
            <a:pPr lvl="1" eaLnBrk="1" hangingPunct="1"/>
            <a:r>
              <a:rPr lang="en-US" altLang="en-US" sz="2400" dirty="0"/>
              <a:t>Returns string containing formatted number</a:t>
            </a:r>
          </a:p>
          <a:p>
            <a:pPr lvl="1" eaLnBrk="1" hangingPunct="1"/>
            <a:r>
              <a:rPr lang="en-US" altLang="en-US" sz="2400" dirty="0"/>
              <a:t>Example 1:</a:t>
            </a:r>
          </a:p>
          <a:p>
            <a:pPr marL="457200" lvl="1" indent="0" eaLnBrk="1" hangingPunct="1">
              <a:buNone/>
            </a:pPr>
            <a:endParaRPr lang="en-US" altLang="en-US" sz="2400" dirty="0"/>
          </a:p>
          <a:p>
            <a:pPr lvl="1" eaLnBrk="1" hangingPunct="1"/>
            <a:r>
              <a:rPr lang="en-US" altLang="en-US" sz="2400" dirty="0"/>
              <a:t>Example 2:</a:t>
            </a:r>
          </a:p>
        </p:txBody>
      </p:sp>
      <p:sp>
        <p:nvSpPr>
          <p:cNvPr id="33796" name="Slide Number Placeholder 1">
            <a:extLst>
              <a:ext uri="{FF2B5EF4-FFF2-40B4-BE49-F238E27FC236}">
                <a16:creationId xmlns:a16="http://schemas.microsoft.com/office/drawing/2014/main" id="{276BA89D-56C9-4044-93A7-3EEF84138925}"/>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19FAA73B-D078-4998-AE14-BD56268D8964}" type="slidenum">
              <a:rPr lang="en-US" altLang="en-US" smtClean="0"/>
              <a:pPr/>
              <a:t>31</a:t>
            </a:fld>
            <a:endParaRPr lang="en-US" altLang="en-US"/>
          </a:p>
        </p:txBody>
      </p:sp>
      <p:pic>
        <p:nvPicPr>
          <p:cNvPr id="2" name="Picture 1">
            <a:extLst>
              <a:ext uri="{FF2B5EF4-FFF2-40B4-BE49-F238E27FC236}">
                <a16:creationId xmlns:a16="http://schemas.microsoft.com/office/drawing/2014/main" id="{F359918F-72E0-4046-AA7B-208676484FCA}"/>
              </a:ext>
            </a:extLst>
          </p:cNvPr>
          <p:cNvPicPr>
            <a:picLocks noChangeAspect="1"/>
          </p:cNvPicPr>
          <p:nvPr/>
        </p:nvPicPr>
        <p:blipFill>
          <a:blip r:embed="rId3"/>
          <a:stretch>
            <a:fillRect/>
          </a:stretch>
        </p:blipFill>
        <p:spPr>
          <a:xfrm>
            <a:off x="2195512" y="4572000"/>
            <a:ext cx="4752975" cy="489997"/>
          </a:xfrm>
          <a:prstGeom prst="rect">
            <a:avLst/>
          </a:prstGeom>
        </p:spPr>
      </p:pic>
      <p:pic>
        <p:nvPicPr>
          <p:cNvPr id="3" name="Picture 2">
            <a:extLst>
              <a:ext uri="{FF2B5EF4-FFF2-40B4-BE49-F238E27FC236}">
                <a16:creationId xmlns:a16="http://schemas.microsoft.com/office/drawing/2014/main" id="{4982C5E2-8B04-4C44-B3F7-3E0EBE916489}"/>
              </a:ext>
            </a:extLst>
          </p:cNvPr>
          <p:cNvPicPr>
            <a:picLocks noChangeAspect="1"/>
          </p:cNvPicPr>
          <p:nvPr/>
        </p:nvPicPr>
        <p:blipFill>
          <a:blip r:embed="rId4"/>
          <a:stretch>
            <a:fillRect/>
          </a:stretch>
        </p:blipFill>
        <p:spPr>
          <a:xfrm>
            <a:off x="2195512" y="5486400"/>
            <a:ext cx="4900612" cy="508941"/>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DA6289C0-0F29-42D7-BCBD-A067A6379407}"/>
              </a:ext>
            </a:extLst>
          </p:cNvPr>
          <p:cNvSpPr>
            <a:spLocks noGrp="1" noChangeArrowheads="1"/>
          </p:cNvSpPr>
          <p:nvPr>
            <p:ph type="title"/>
          </p:nvPr>
        </p:nvSpPr>
        <p:spPr/>
        <p:txBody>
          <a:bodyPr/>
          <a:lstStyle/>
          <a:p>
            <a:pPr eaLnBrk="1" hangingPunct="1"/>
            <a:r>
              <a:rPr lang="en-US" altLang="en-US"/>
              <a:t>Formatting Numbers (cont’d.)</a:t>
            </a:r>
            <a:endParaRPr lang="he-IL" altLang="en-US"/>
          </a:p>
        </p:txBody>
      </p:sp>
      <p:sp>
        <p:nvSpPr>
          <p:cNvPr id="34819" name="Content Placeholder 2">
            <a:extLst>
              <a:ext uri="{FF2B5EF4-FFF2-40B4-BE49-F238E27FC236}">
                <a16:creationId xmlns:a16="http://schemas.microsoft.com/office/drawing/2014/main" id="{6EBA8601-DBFA-4BC1-B5D6-FCA135FA6EAC}"/>
              </a:ext>
            </a:extLst>
          </p:cNvPr>
          <p:cNvSpPr>
            <a:spLocks noGrp="1" noChangeArrowheads="1"/>
          </p:cNvSpPr>
          <p:nvPr>
            <p:ph idx="1"/>
          </p:nvPr>
        </p:nvSpPr>
        <p:spPr/>
        <p:txBody>
          <a:bodyPr/>
          <a:lstStyle/>
          <a:p>
            <a:pPr eaLnBrk="1" hangingPunct="1"/>
            <a:r>
              <a:rPr lang="en-US" altLang="en-US" sz="2800" dirty="0"/>
              <a:t>The </a:t>
            </a:r>
            <a:r>
              <a:rPr lang="en-US" altLang="en-US" sz="2800" dirty="0">
                <a:latin typeface="Courier New" panose="02070309020205020404" pitchFamily="49" charset="0"/>
                <a:cs typeface="Courier New" panose="02070309020205020404" pitchFamily="49" charset="0"/>
              </a:rPr>
              <a:t>%</a:t>
            </a:r>
            <a:r>
              <a:rPr lang="en-US" altLang="en-US" sz="2800" dirty="0"/>
              <a:t> symbol can be used in the format string of </a:t>
            </a:r>
            <a:r>
              <a:rPr lang="en-US" altLang="en-US" sz="2800" dirty="0">
                <a:latin typeface="Courier New" panose="02070309020205020404" pitchFamily="49" charset="0"/>
                <a:cs typeface="Courier New" panose="02070309020205020404" pitchFamily="49" charset="0"/>
              </a:rPr>
              <a:t>format</a:t>
            </a:r>
            <a:r>
              <a:rPr lang="en-US" altLang="en-US" sz="2800" dirty="0"/>
              <a:t> function to format number as percentage</a:t>
            </a:r>
          </a:p>
          <a:p>
            <a:pPr lvl="1" eaLnBrk="1" hangingPunct="1"/>
            <a:r>
              <a:rPr lang="en-US" altLang="en-US" sz="2400" dirty="0"/>
              <a:t>Ex:</a:t>
            </a:r>
          </a:p>
          <a:p>
            <a:pPr lvl="1" eaLnBrk="1" hangingPunct="1"/>
            <a:endParaRPr lang="en-US" altLang="en-US" sz="2400" dirty="0"/>
          </a:p>
          <a:p>
            <a:pPr eaLnBrk="1" hangingPunct="1"/>
            <a:r>
              <a:rPr lang="en-US" altLang="en-US" sz="2800" dirty="0"/>
              <a:t>To format an integer using </a:t>
            </a:r>
            <a:r>
              <a:rPr lang="en-US" altLang="en-US" sz="2800" dirty="0">
                <a:latin typeface="Courier New" panose="02070309020205020404" pitchFamily="49" charset="0"/>
                <a:cs typeface="Courier New" panose="02070309020205020404" pitchFamily="49" charset="0"/>
              </a:rPr>
              <a:t>format</a:t>
            </a:r>
            <a:r>
              <a:rPr lang="en-US" altLang="en-US" sz="2800" dirty="0"/>
              <a:t> function:</a:t>
            </a:r>
          </a:p>
          <a:p>
            <a:pPr lvl="1" eaLnBrk="1" hangingPunct="1"/>
            <a:r>
              <a:rPr lang="en-US" altLang="en-US" sz="2400" dirty="0"/>
              <a:t>Use </a:t>
            </a:r>
            <a:r>
              <a:rPr lang="en-US" altLang="en-US" sz="2400" dirty="0">
                <a:latin typeface="Courier New" panose="02070309020205020404" pitchFamily="49" charset="0"/>
                <a:cs typeface="Courier New" panose="02070309020205020404" pitchFamily="49" charset="0"/>
              </a:rPr>
              <a:t>d</a:t>
            </a:r>
            <a:r>
              <a:rPr lang="en-US" altLang="en-US" sz="2400" dirty="0"/>
              <a:t> as the type designator</a:t>
            </a:r>
          </a:p>
          <a:p>
            <a:pPr lvl="1" eaLnBrk="1" hangingPunct="1"/>
            <a:r>
              <a:rPr lang="en-US" altLang="en-US" sz="2400" dirty="0"/>
              <a:t>Do not specify precision</a:t>
            </a:r>
          </a:p>
          <a:p>
            <a:pPr lvl="1" eaLnBrk="1" hangingPunct="1"/>
            <a:r>
              <a:rPr lang="en-US" altLang="en-US" sz="2400" dirty="0"/>
              <a:t>Ex:</a:t>
            </a:r>
          </a:p>
        </p:txBody>
      </p:sp>
      <p:sp>
        <p:nvSpPr>
          <p:cNvPr id="34820" name="Slide Number Placeholder 1">
            <a:extLst>
              <a:ext uri="{FF2B5EF4-FFF2-40B4-BE49-F238E27FC236}">
                <a16:creationId xmlns:a16="http://schemas.microsoft.com/office/drawing/2014/main" id="{BB5F39F0-58B7-4F20-B169-1D507EC6C3C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C444B6B-61E8-44E8-8FF2-782E523F502F}" type="slidenum">
              <a:rPr lang="en-US" altLang="en-US" smtClean="0"/>
              <a:pPr/>
              <a:t>32</a:t>
            </a:fld>
            <a:endParaRPr lang="en-US" altLang="en-US"/>
          </a:p>
        </p:txBody>
      </p:sp>
      <p:pic>
        <p:nvPicPr>
          <p:cNvPr id="2" name="Picture 1">
            <a:extLst>
              <a:ext uri="{FF2B5EF4-FFF2-40B4-BE49-F238E27FC236}">
                <a16:creationId xmlns:a16="http://schemas.microsoft.com/office/drawing/2014/main" id="{282CAAEB-97EA-4882-BE86-A76586C39688}"/>
              </a:ext>
            </a:extLst>
          </p:cNvPr>
          <p:cNvPicPr>
            <a:picLocks noChangeAspect="1"/>
          </p:cNvPicPr>
          <p:nvPr/>
        </p:nvPicPr>
        <p:blipFill>
          <a:blip r:embed="rId3"/>
          <a:stretch>
            <a:fillRect/>
          </a:stretch>
        </p:blipFill>
        <p:spPr>
          <a:xfrm>
            <a:off x="1981200" y="3048000"/>
            <a:ext cx="4638675" cy="581025"/>
          </a:xfrm>
          <a:prstGeom prst="rect">
            <a:avLst/>
          </a:prstGeom>
        </p:spPr>
      </p:pic>
      <p:pic>
        <p:nvPicPr>
          <p:cNvPr id="3" name="Picture 2">
            <a:extLst>
              <a:ext uri="{FF2B5EF4-FFF2-40B4-BE49-F238E27FC236}">
                <a16:creationId xmlns:a16="http://schemas.microsoft.com/office/drawing/2014/main" id="{5EF140E7-DCEC-4256-BC56-ACD974E3BFF9}"/>
              </a:ext>
            </a:extLst>
          </p:cNvPr>
          <p:cNvPicPr>
            <a:picLocks noChangeAspect="1"/>
          </p:cNvPicPr>
          <p:nvPr/>
        </p:nvPicPr>
        <p:blipFill>
          <a:blip r:embed="rId4"/>
          <a:stretch>
            <a:fillRect/>
          </a:stretch>
        </p:blipFill>
        <p:spPr>
          <a:xfrm>
            <a:off x="1905000" y="5334000"/>
            <a:ext cx="5238750" cy="59055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CDA1EA50-881B-4FA2-A9FB-5DA993E3DDD1}"/>
              </a:ext>
            </a:extLst>
          </p:cNvPr>
          <p:cNvSpPr>
            <a:spLocks noGrp="1" noChangeArrowheads="1"/>
          </p:cNvSpPr>
          <p:nvPr>
            <p:ph type="title"/>
          </p:nvPr>
        </p:nvSpPr>
        <p:spPr/>
        <p:txBody>
          <a:bodyPr/>
          <a:lstStyle/>
          <a:p>
            <a:r>
              <a:rPr lang="en-US" altLang="en-US"/>
              <a:t>Magic Numbers</a:t>
            </a:r>
          </a:p>
        </p:txBody>
      </p:sp>
      <p:sp>
        <p:nvSpPr>
          <p:cNvPr id="35843" name="Content Placeholder 2">
            <a:extLst>
              <a:ext uri="{FF2B5EF4-FFF2-40B4-BE49-F238E27FC236}">
                <a16:creationId xmlns:a16="http://schemas.microsoft.com/office/drawing/2014/main" id="{F4F04551-7310-4DF8-97A0-08115BFFAB99}"/>
              </a:ext>
            </a:extLst>
          </p:cNvPr>
          <p:cNvSpPr>
            <a:spLocks noGrp="1" noChangeArrowheads="1"/>
          </p:cNvSpPr>
          <p:nvPr>
            <p:ph idx="1"/>
          </p:nvPr>
        </p:nvSpPr>
        <p:spPr/>
        <p:txBody>
          <a:bodyPr/>
          <a:lstStyle/>
          <a:p>
            <a:r>
              <a:rPr lang="en-US" altLang="en-US" sz="2800" u="sng" dirty="0"/>
              <a:t>Magic number</a:t>
            </a:r>
            <a:r>
              <a:rPr lang="en-US" altLang="en-US" sz="2800" dirty="0"/>
              <a:t>: an unexplained numeric value that appears in a program’s code</a:t>
            </a:r>
          </a:p>
          <a:p>
            <a:r>
              <a:rPr lang="en-US" altLang="en-US" sz="2800" dirty="0"/>
              <a:t>Example:</a:t>
            </a:r>
            <a:br>
              <a:rPr lang="en-US" altLang="en-US" sz="2800" dirty="0"/>
            </a:br>
            <a:r>
              <a:rPr lang="en-US" altLang="en-US" sz="2800" dirty="0"/>
              <a:t/>
            </a:r>
            <a:br>
              <a:rPr lang="en-US" altLang="en-US" sz="2800" dirty="0"/>
            </a:br>
            <a:r>
              <a:rPr lang="en-US" altLang="en-US" sz="2800" b="0" dirty="0">
                <a:latin typeface="Courier New" panose="02070309020205020404" pitchFamily="49" charset="0"/>
                <a:cs typeface="Courier New" panose="02070309020205020404" pitchFamily="49" charset="0"/>
              </a:rPr>
              <a:t>amount = balance * 0.069</a:t>
            </a:r>
            <a:r>
              <a:rPr lang="en-US" altLang="en-US" sz="2800" dirty="0"/>
              <a:t/>
            </a:r>
            <a:br>
              <a:rPr lang="en-US" altLang="en-US" sz="2800" dirty="0"/>
            </a:br>
            <a:endParaRPr lang="en-US" altLang="en-US" sz="2800" dirty="0"/>
          </a:p>
          <a:p>
            <a:r>
              <a:rPr lang="en-US" altLang="en-US" sz="2800" dirty="0"/>
              <a:t>What is the value 0.069? An interest rate? A fee percentage?</a:t>
            </a:r>
          </a:p>
          <a:p>
            <a:r>
              <a:rPr lang="en-US" altLang="en-US" sz="2800" dirty="0"/>
              <a:t>Difficult to determine the purpose of the number</a:t>
            </a:r>
          </a:p>
        </p:txBody>
      </p:sp>
      <p:sp>
        <p:nvSpPr>
          <p:cNvPr id="35844" name="Slide Number Placeholder 1">
            <a:extLst>
              <a:ext uri="{FF2B5EF4-FFF2-40B4-BE49-F238E27FC236}">
                <a16:creationId xmlns:a16="http://schemas.microsoft.com/office/drawing/2014/main" id="{EC6F434D-537B-4F7C-90BC-8175E1E1DACF}"/>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DD7BEA1-7975-4161-BC5A-A6503EC9BD57}"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DA58F127-6B14-4F17-8EA6-EDEE1A47A3CC}"/>
              </a:ext>
            </a:extLst>
          </p:cNvPr>
          <p:cNvSpPr>
            <a:spLocks noGrp="1" noChangeArrowheads="1"/>
          </p:cNvSpPr>
          <p:nvPr>
            <p:ph type="title"/>
          </p:nvPr>
        </p:nvSpPr>
        <p:spPr/>
        <p:txBody>
          <a:bodyPr/>
          <a:lstStyle/>
          <a:p>
            <a:r>
              <a:rPr lang="en-US" altLang="en-US"/>
              <a:t>Named Constants</a:t>
            </a:r>
          </a:p>
        </p:txBody>
      </p:sp>
      <p:sp>
        <p:nvSpPr>
          <p:cNvPr id="37891" name="Content Placeholder 2">
            <a:extLst>
              <a:ext uri="{FF2B5EF4-FFF2-40B4-BE49-F238E27FC236}">
                <a16:creationId xmlns:a16="http://schemas.microsoft.com/office/drawing/2014/main" id="{2DA2627A-2491-4C8A-BA7C-71FDDDD661F6}"/>
              </a:ext>
            </a:extLst>
          </p:cNvPr>
          <p:cNvSpPr>
            <a:spLocks noGrp="1" noChangeArrowheads="1"/>
          </p:cNvSpPr>
          <p:nvPr>
            <p:ph idx="1"/>
          </p:nvPr>
        </p:nvSpPr>
        <p:spPr/>
        <p:txBody>
          <a:bodyPr/>
          <a:lstStyle/>
          <a:p>
            <a:r>
              <a:rPr lang="en-US" altLang="en-US" sz="2400" dirty="0"/>
              <a:t>Use named constants instead of magic numbers</a:t>
            </a:r>
          </a:p>
          <a:p>
            <a:r>
              <a:rPr lang="en-US" altLang="en-US" sz="2400" u="sng" dirty="0"/>
              <a:t>Named constant</a:t>
            </a:r>
            <a:r>
              <a:rPr lang="en-US" altLang="en-US" sz="2400" dirty="0"/>
              <a:t>: a name that represents a value that does not change during the program's execution</a:t>
            </a:r>
          </a:p>
          <a:p>
            <a:r>
              <a:rPr lang="en-US" altLang="en-US" sz="2400" dirty="0"/>
              <a:t>Example:</a:t>
            </a:r>
            <a:br>
              <a:rPr lang="en-US" altLang="en-US" sz="2400" dirty="0"/>
            </a:br>
            <a:r>
              <a:rPr lang="en-US" altLang="en-US" sz="2000" dirty="0"/>
              <a:t/>
            </a:r>
            <a:br>
              <a:rPr lang="en-US" altLang="en-US" sz="2000" dirty="0"/>
            </a:br>
            <a:r>
              <a:rPr lang="en-US" altLang="en-US" sz="2400" b="0" dirty="0">
                <a:latin typeface="Courier New" panose="02070309020205020404" pitchFamily="49" charset="0"/>
                <a:cs typeface="Courier New" panose="02070309020205020404" pitchFamily="49" charset="0"/>
              </a:rPr>
              <a:t>INTEREST_RATE = 0.069</a:t>
            </a:r>
            <a:r>
              <a:rPr lang="en-US" altLang="en-US" sz="2800" b="0" dirty="0"/>
              <a:t/>
            </a:r>
            <a:br>
              <a:rPr lang="en-US" altLang="en-US" sz="2800" b="0" dirty="0"/>
            </a:br>
            <a:endParaRPr lang="en-US" altLang="en-US" sz="2800" b="0" dirty="0"/>
          </a:p>
          <a:p>
            <a:r>
              <a:rPr lang="en-US" altLang="en-US" sz="2400" dirty="0"/>
              <a:t>This creates a named constant named </a:t>
            </a:r>
            <a:r>
              <a:rPr lang="en-US" altLang="en-US" sz="2400" dirty="0">
                <a:latin typeface="Courier New" panose="02070309020205020404" pitchFamily="49" charset="0"/>
                <a:cs typeface="Courier New" panose="02070309020205020404" pitchFamily="49" charset="0"/>
              </a:rPr>
              <a:t>INTEREST_RATE</a:t>
            </a:r>
            <a:r>
              <a:rPr lang="en-US" altLang="en-US" sz="2400" dirty="0"/>
              <a:t>, assigned the value 0.069. It can be used instead of the magic number:</a:t>
            </a:r>
            <a:br>
              <a:rPr lang="en-US" altLang="en-US" sz="2400" dirty="0"/>
            </a:br>
            <a:r>
              <a:rPr lang="en-US" altLang="en-US" sz="2000" b="0" dirty="0"/>
              <a:t/>
            </a:r>
            <a:br>
              <a:rPr lang="en-US" altLang="en-US" sz="2000" b="0" dirty="0"/>
            </a:br>
            <a:r>
              <a:rPr lang="en-US" altLang="en-US" sz="2400" b="0" dirty="0">
                <a:latin typeface="Courier New" panose="02070309020205020404" pitchFamily="49" charset="0"/>
                <a:cs typeface="Courier New" panose="02070309020205020404" pitchFamily="49" charset="0"/>
              </a:rPr>
              <a:t>amount = balance * INTEREST_RATE</a:t>
            </a:r>
            <a:endParaRPr lang="en-US" altLang="en-US" sz="2000" dirty="0">
              <a:latin typeface="Courier New" panose="02070309020205020404" pitchFamily="49" charset="0"/>
              <a:cs typeface="Courier New" panose="02070309020205020404" pitchFamily="49" charset="0"/>
            </a:endParaRPr>
          </a:p>
        </p:txBody>
      </p:sp>
      <p:sp>
        <p:nvSpPr>
          <p:cNvPr id="37892" name="Slide Number Placeholder 1">
            <a:extLst>
              <a:ext uri="{FF2B5EF4-FFF2-40B4-BE49-F238E27FC236}">
                <a16:creationId xmlns:a16="http://schemas.microsoft.com/office/drawing/2014/main" id="{271C3BCA-058E-4983-8075-FA78C2E488DB}"/>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C5681FE-EEBE-4082-9678-8B21F955D32D}" type="slidenum">
              <a:rPr lang="en-US" altLang="en-US" smtClean="0"/>
              <a:pPr/>
              <a:t>34</a:t>
            </a:fld>
            <a:endParaRPr lang="en-US"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B3EAAE91-DFAD-4029-8FC7-4B6CBD6E7994}"/>
              </a:ext>
            </a:extLst>
          </p:cNvPr>
          <p:cNvSpPr>
            <a:spLocks noGrp="1" noChangeArrowheads="1"/>
          </p:cNvSpPr>
          <p:nvPr>
            <p:ph type="title"/>
          </p:nvPr>
        </p:nvSpPr>
        <p:spPr/>
        <p:txBody>
          <a:bodyPr/>
          <a:lstStyle/>
          <a:p>
            <a:pPr eaLnBrk="1" hangingPunct="1"/>
            <a:r>
              <a:rPr lang="en-US" altLang="en-US"/>
              <a:t>Summary</a:t>
            </a:r>
            <a:endParaRPr lang="he-IL" altLang="en-US"/>
          </a:p>
        </p:txBody>
      </p:sp>
      <p:sp>
        <p:nvSpPr>
          <p:cNvPr id="63491" name="Content Placeholder 2">
            <a:extLst>
              <a:ext uri="{FF2B5EF4-FFF2-40B4-BE49-F238E27FC236}">
                <a16:creationId xmlns:a16="http://schemas.microsoft.com/office/drawing/2014/main" id="{5AEBDF9B-8AA5-4DFC-8FFA-BAD55DF573A4}"/>
              </a:ext>
            </a:extLst>
          </p:cNvPr>
          <p:cNvSpPr>
            <a:spLocks noGrp="1" noChangeArrowheads="1"/>
          </p:cNvSpPr>
          <p:nvPr>
            <p:ph idx="1"/>
          </p:nvPr>
        </p:nvSpPr>
        <p:spPr/>
        <p:txBody>
          <a:bodyPr/>
          <a:lstStyle/>
          <a:p>
            <a:pPr eaLnBrk="1" hangingPunct="1"/>
            <a:r>
              <a:rPr lang="en-US" altLang="en-US" sz="2800" dirty="0"/>
              <a:t>This chapter covered:</a:t>
            </a:r>
          </a:p>
          <a:p>
            <a:pPr lvl="1" eaLnBrk="1" hangingPunct="1"/>
            <a:r>
              <a:rPr lang="en-US" altLang="en-US" sz="2400" dirty="0"/>
              <a:t>The program development cycle, tools for program design, and the design process</a:t>
            </a:r>
          </a:p>
          <a:p>
            <a:pPr lvl="1" eaLnBrk="1" hangingPunct="1"/>
            <a:r>
              <a:rPr lang="en-US" altLang="en-US" sz="2400" dirty="0"/>
              <a:t>Ways in which programs can receive input, particularly from the keyboard </a:t>
            </a:r>
          </a:p>
          <a:p>
            <a:pPr lvl="1" eaLnBrk="1" hangingPunct="1"/>
            <a:r>
              <a:rPr lang="en-US" altLang="en-US" sz="2400" dirty="0"/>
              <a:t>Ways in which programs can present and format output</a:t>
            </a:r>
          </a:p>
          <a:p>
            <a:pPr lvl="1" eaLnBrk="1" hangingPunct="1"/>
            <a:r>
              <a:rPr lang="en-US" altLang="en-US" sz="2400" dirty="0"/>
              <a:t>Use of comments in programs</a:t>
            </a:r>
          </a:p>
          <a:p>
            <a:pPr lvl="1" eaLnBrk="1" hangingPunct="1"/>
            <a:r>
              <a:rPr lang="en-US" altLang="en-US" sz="2400" dirty="0"/>
              <a:t>Uses of variables and named constants</a:t>
            </a:r>
          </a:p>
          <a:p>
            <a:pPr lvl="1" eaLnBrk="1" hangingPunct="1"/>
            <a:r>
              <a:rPr lang="en-US" altLang="en-US" sz="2400" dirty="0"/>
              <a:t>Tools for performing calculations in programs</a:t>
            </a:r>
          </a:p>
          <a:p>
            <a:pPr lvl="1" eaLnBrk="1" hangingPunct="1"/>
            <a:endParaRPr lang="he-IL" altLang="en-US" sz="2400" dirty="0"/>
          </a:p>
        </p:txBody>
      </p:sp>
      <p:sp>
        <p:nvSpPr>
          <p:cNvPr id="63492" name="Slide Number Placeholder 1">
            <a:extLst>
              <a:ext uri="{FF2B5EF4-FFF2-40B4-BE49-F238E27FC236}">
                <a16:creationId xmlns:a16="http://schemas.microsoft.com/office/drawing/2014/main" id="{ECA8E594-B065-4D74-94F2-D59E6749450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5DF3782-3060-479D-A17B-2A0D0D9E422B}" type="slidenum">
              <a:rPr lang="en-US" altLang="en-US" smtClean="0"/>
              <a:pPr/>
              <a:t>35</a:t>
            </a:fld>
            <a:endParaRPr lang="en-US"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D0436-A6C7-44D7-9601-AAFDA0D3A27F}"/>
              </a:ext>
            </a:extLst>
          </p:cNvPr>
          <p:cNvSpPr>
            <a:spLocks noGrp="1"/>
          </p:cNvSpPr>
          <p:nvPr>
            <p:ph type="title"/>
          </p:nvPr>
        </p:nvSpPr>
        <p:spPr/>
        <p:txBody>
          <a:bodyPr/>
          <a:lstStyle/>
          <a:p>
            <a:r>
              <a:rPr lang="en-US" dirty="0" smtClean="0"/>
              <a:t>In-class Exercise </a:t>
            </a:r>
            <a:r>
              <a:rPr lang="en-US" dirty="0"/>
              <a:t>1</a:t>
            </a:r>
          </a:p>
        </p:txBody>
      </p:sp>
      <p:sp>
        <p:nvSpPr>
          <p:cNvPr id="3" name="Content Placeholder 2">
            <a:extLst>
              <a:ext uri="{FF2B5EF4-FFF2-40B4-BE49-F238E27FC236}">
                <a16:creationId xmlns:a16="http://schemas.microsoft.com/office/drawing/2014/main" id="{70A9EF80-9B9D-4233-87EB-EC2FE6FD6A4E}"/>
              </a:ext>
            </a:extLst>
          </p:cNvPr>
          <p:cNvSpPr>
            <a:spLocks noGrp="1"/>
          </p:cNvSpPr>
          <p:nvPr>
            <p:ph idx="1"/>
          </p:nvPr>
        </p:nvSpPr>
        <p:spPr>
          <a:xfrm>
            <a:off x="457200" y="1447800"/>
            <a:ext cx="8229600" cy="4525963"/>
          </a:xfrm>
        </p:spPr>
        <p:txBody>
          <a:bodyPr/>
          <a:lstStyle/>
          <a:p>
            <a:pPr marL="0" indent="0">
              <a:buNone/>
            </a:pPr>
            <a:r>
              <a:rPr lang="en-US" sz="2400" dirty="0"/>
              <a:t>Write a program that converts Celsius temperatures to Fahrenheit temperatures. The formula is as follows:</a:t>
            </a:r>
          </a:p>
          <a:p>
            <a:endParaRPr lang="en-US" sz="2400" dirty="0"/>
          </a:p>
          <a:p>
            <a:endParaRPr lang="en-US" sz="2400" dirty="0"/>
          </a:p>
          <a:p>
            <a:pPr marL="0" indent="0">
              <a:buNone/>
            </a:pPr>
            <a:r>
              <a:rPr lang="en-US" sz="2400" dirty="0"/>
              <a:t>The program should ask the user to enter a temperature in Celsius, then display the temperature converted to Fahrenheit.</a:t>
            </a:r>
          </a:p>
          <a:p>
            <a:pPr marL="0" indent="0">
              <a:buNone/>
            </a:pPr>
            <a:endParaRPr lang="en-US" sz="2400" dirty="0"/>
          </a:p>
          <a:p>
            <a:pPr marL="0" indent="0">
              <a:buNone/>
            </a:pPr>
            <a:r>
              <a:rPr lang="en-US" sz="2400" dirty="0"/>
              <a:t>Make sure you comment your code and include your name, class, lab number, and a brief description of the program as comments at the beginning of your program.</a:t>
            </a:r>
          </a:p>
        </p:txBody>
      </p:sp>
      <p:sp>
        <p:nvSpPr>
          <p:cNvPr id="4" name="Slide Number Placeholder 3">
            <a:extLst>
              <a:ext uri="{FF2B5EF4-FFF2-40B4-BE49-F238E27FC236}">
                <a16:creationId xmlns:a16="http://schemas.microsoft.com/office/drawing/2014/main" id="{29CD65BD-FCE0-4818-97A5-81C5468D0F13}"/>
              </a:ext>
            </a:extLst>
          </p:cNvPr>
          <p:cNvSpPr>
            <a:spLocks noGrp="1"/>
          </p:cNvSpPr>
          <p:nvPr>
            <p:ph type="sldNum" sz="quarter" idx="10"/>
          </p:nvPr>
        </p:nvSpPr>
        <p:spPr/>
        <p:txBody>
          <a:bodyPr/>
          <a:lstStyle/>
          <a:p>
            <a:pPr>
              <a:defRPr/>
            </a:pPr>
            <a:fld id="{4E25CD78-54B7-4533-9A78-B7DE182C9E66}" type="slidenum">
              <a:rPr lang="en-US" altLang="en-US" smtClean="0"/>
              <a:pPr>
                <a:defRPr/>
              </a:pPr>
              <a:t>36</a:t>
            </a:fld>
            <a:endParaRPr lang="en-US" altLang="en-US"/>
          </a:p>
        </p:txBody>
      </p:sp>
      <p:pic>
        <p:nvPicPr>
          <p:cNvPr id="5" name="Picture 4">
            <a:extLst>
              <a:ext uri="{FF2B5EF4-FFF2-40B4-BE49-F238E27FC236}">
                <a16:creationId xmlns:a16="http://schemas.microsoft.com/office/drawing/2014/main" id="{D56490D9-30E5-44FF-B59B-BA3BC36C054C}"/>
              </a:ext>
            </a:extLst>
          </p:cNvPr>
          <p:cNvPicPr>
            <a:picLocks noChangeAspect="1"/>
          </p:cNvPicPr>
          <p:nvPr/>
        </p:nvPicPr>
        <p:blipFill>
          <a:blip r:embed="rId3"/>
          <a:stretch>
            <a:fillRect/>
          </a:stretch>
        </p:blipFill>
        <p:spPr>
          <a:xfrm>
            <a:off x="3623310" y="2286000"/>
            <a:ext cx="1897380" cy="838200"/>
          </a:xfrm>
          <a:prstGeom prst="rect">
            <a:avLst/>
          </a:prstGeom>
        </p:spPr>
      </p:pic>
    </p:spTree>
    <p:extLst>
      <p:ext uri="{BB962C8B-B14F-4D97-AF65-F5344CB8AC3E}">
        <p14:creationId xmlns:p14="http://schemas.microsoft.com/office/powerpoint/2010/main" val="6885023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518F-7E9A-42DF-98BD-87F65A5B317F}"/>
              </a:ext>
            </a:extLst>
          </p:cNvPr>
          <p:cNvSpPr>
            <a:spLocks noGrp="1"/>
          </p:cNvSpPr>
          <p:nvPr>
            <p:ph type="title"/>
          </p:nvPr>
        </p:nvSpPr>
        <p:spPr>
          <a:xfrm>
            <a:off x="457200" y="94016"/>
            <a:ext cx="8229600" cy="1143000"/>
          </a:xfrm>
        </p:spPr>
        <p:txBody>
          <a:bodyPr/>
          <a:lstStyle/>
          <a:p>
            <a:r>
              <a:rPr lang="en-US" dirty="0"/>
              <a:t>Manipulating Strings – Basics</a:t>
            </a:r>
          </a:p>
        </p:txBody>
      </p:sp>
      <p:graphicFrame>
        <p:nvGraphicFramePr>
          <p:cNvPr id="5" name="Content Placeholder 4">
            <a:extLst>
              <a:ext uri="{FF2B5EF4-FFF2-40B4-BE49-F238E27FC236}">
                <a16:creationId xmlns:a16="http://schemas.microsoft.com/office/drawing/2014/main" id="{80DE6814-1A91-4A27-B539-0D227305B9D1}"/>
              </a:ext>
            </a:extLst>
          </p:cNvPr>
          <p:cNvGraphicFramePr>
            <a:graphicFrameLocks noGrp="1"/>
          </p:cNvGraphicFramePr>
          <p:nvPr>
            <p:ph idx="1"/>
            <p:extLst>
              <p:ext uri="{D42A27DB-BD31-4B8C-83A1-F6EECF244321}">
                <p14:modId xmlns:p14="http://schemas.microsoft.com/office/powerpoint/2010/main" val="1129804655"/>
              </p:ext>
            </p:extLst>
          </p:nvPr>
        </p:nvGraphicFramePr>
        <p:xfrm>
          <a:off x="457200" y="1280729"/>
          <a:ext cx="8229600" cy="52120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77479164"/>
                    </a:ext>
                  </a:extLst>
                </a:gridCol>
                <a:gridCol w="4953000">
                  <a:extLst>
                    <a:ext uri="{9D8B030D-6E8A-4147-A177-3AD203B41FA5}">
                      <a16:colId xmlns:a16="http://schemas.microsoft.com/office/drawing/2014/main" val="4018337706"/>
                    </a:ext>
                  </a:extLst>
                </a:gridCol>
              </a:tblGrid>
              <a:tr h="370840">
                <a:tc>
                  <a:txBody>
                    <a:bodyPr/>
                    <a:lstStyle/>
                    <a:p>
                      <a:pPr algn="l"/>
                      <a:r>
                        <a:rPr lang="en-US" sz="2000" dirty="0">
                          <a:solidFill>
                            <a:schemeClr val="accent6">
                              <a:lumMod val="50000"/>
                            </a:schemeClr>
                          </a:solidFill>
                        </a:rPr>
                        <a:t>String Method</a:t>
                      </a:r>
                    </a:p>
                  </a:txBody>
                  <a:tcPr/>
                </a:tc>
                <a:tc>
                  <a:txBody>
                    <a:bodyPr/>
                    <a:lstStyle/>
                    <a:p>
                      <a:pPr algn="l"/>
                      <a:r>
                        <a:rPr lang="en-US" sz="2000" dirty="0">
                          <a:solidFill>
                            <a:schemeClr val="accent6">
                              <a:lumMod val="50000"/>
                            </a:schemeClr>
                          </a:solidFill>
                        </a:rPr>
                        <a:t>Example</a:t>
                      </a:r>
                    </a:p>
                  </a:txBody>
                  <a:tcPr/>
                </a:tc>
                <a:extLst>
                  <a:ext uri="{0D108BD9-81ED-4DB2-BD59-A6C34878D82A}">
                    <a16:rowId xmlns:a16="http://schemas.microsoft.com/office/drawing/2014/main" val="3405329438"/>
                  </a:ext>
                </a:extLst>
              </a:tr>
              <a:tr h="370840">
                <a:tc>
                  <a:txBody>
                    <a:bodyPr/>
                    <a:lstStyle/>
                    <a:p>
                      <a:pPr algn="l"/>
                      <a:r>
                        <a:rPr lang="en-US" sz="2000" dirty="0"/>
                        <a:t>Concatenation</a:t>
                      </a:r>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885213834"/>
                  </a:ext>
                </a:extLst>
              </a:tr>
              <a:tr h="370840">
                <a:tc>
                  <a:txBody>
                    <a:bodyPr/>
                    <a:lstStyle/>
                    <a:p>
                      <a:pPr algn="l"/>
                      <a:r>
                        <a:rPr lang="en-US" sz="2000" dirty="0"/>
                        <a:t>Length</a:t>
                      </a:r>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1134699949"/>
                  </a:ext>
                </a:extLst>
              </a:tr>
              <a:tr h="370840">
                <a:tc>
                  <a:txBody>
                    <a:bodyPr/>
                    <a:lstStyle/>
                    <a:p>
                      <a:pPr algn="l"/>
                      <a:r>
                        <a:rPr lang="en-US" sz="2000" dirty="0"/>
                        <a:t>Substring test</a:t>
                      </a:r>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4060409385"/>
                  </a:ext>
                </a:extLst>
              </a:tr>
              <a:tr h="370840">
                <a:tc>
                  <a:txBody>
                    <a:bodyPr/>
                    <a:lstStyle/>
                    <a:p>
                      <a:pPr algn="l"/>
                      <a:r>
                        <a:rPr lang="en-US" sz="2000" dirty="0"/>
                        <a:t>Substring count</a:t>
                      </a:r>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1140537371"/>
                  </a:ext>
                </a:extLst>
              </a:tr>
              <a:tr h="370840">
                <a:tc>
                  <a:txBody>
                    <a:bodyPr/>
                    <a:lstStyle/>
                    <a:p>
                      <a:pPr algn="l"/>
                      <a:r>
                        <a:rPr lang="en-US" sz="2000" dirty="0"/>
                        <a:t>Changing case</a:t>
                      </a:r>
                    </a:p>
                    <a:p>
                      <a:pPr algn="l"/>
                      <a:endParaRPr lang="en-US" sz="2000" dirty="0"/>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3054196026"/>
                  </a:ext>
                </a:extLst>
              </a:tr>
              <a:tr h="370840">
                <a:tc>
                  <a:txBody>
                    <a:bodyPr/>
                    <a:lstStyle/>
                    <a:p>
                      <a:pPr algn="l"/>
                      <a:r>
                        <a:rPr lang="en-US" sz="2000" dirty="0"/>
                        <a:t>Replacement</a:t>
                      </a:r>
                    </a:p>
                    <a:p>
                      <a:pPr algn="l"/>
                      <a:endParaRPr lang="en-US" sz="2000" dirty="0"/>
                    </a:p>
                    <a:p>
                      <a:pPr algn="l"/>
                      <a:endParaRPr lang="en-US" sz="2000" dirty="0"/>
                    </a:p>
                  </a:txBody>
                  <a:tcPr/>
                </a:tc>
                <a:tc>
                  <a:txBody>
                    <a:bodyPr/>
                    <a:lstStyle/>
                    <a:p>
                      <a:pPr algn="l"/>
                      <a:endParaRPr lang="en-US" dirty="0"/>
                    </a:p>
                  </a:txBody>
                  <a:tcPr/>
                </a:tc>
                <a:extLst>
                  <a:ext uri="{0D108BD9-81ED-4DB2-BD59-A6C34878D82A}">
                    <a16:rowId xmlns:a16="http://schemas.microsoft.com/office/drawing/2014/main" val="366212388"/>
                  </a:ext>
                </a:extLst>
              </a:tr>
            </a:tbl>
          </a:graphicData>
        </a:graphic>
      </p:graphicFrame>
      <p:sp>
        <p:nvSpPr>
          <p:cNvPr id="4" name="Slide Number Placeholder 3">
            <a:extLst>
              <a:ext uri="{FF2B5EF4-FFF2-40B4-BE49-F238E27FC236}">
                <a16:creationId xmlns:a16="http://schemas.microsoft.com/office/drawing/2014/main" id="{B0223594-343D-4747-A690-DD3C1E9DB911}"/>
              </a:ext>
            </a:extLst>
          </p:cNvPr>
          <p:cNvSpPr>
            <a:spLocks noGrp="1"/>
          </p:cNvSpPr>
          <p:nvPr>
            <p:ph type="sldNum" sz="quarter" idx="10"/>
          </p:nvPr>
        </p:nvSpPr>
        <p:spPr/>
        <p:txBody>
          <a:bodyPr/>
          <a:lstStyle/>
          <a:p>
            <a:pPr>
              <a:defRPr/>
            </a:pPr>
            <a:fld id="{4E25CD78-54B7-4533-9A78-B7DE182C9E66}" type="slidenum">
              <a:rPr lang="en-US" altLang="en-US" smtClean="0"/>
              <a:pPr>
                <a:defRPr/>
              </a:pPr>
              <a:t>37</a:t>
            </a:fld>
            <a:endParaRPr lang="en-US" altLang="en-US"/>
          </a:p>
        </p:txBody>
      </p:sp>
      <p:pic>
        <p:nvPicPr>
          <p:cNvPr id="6" name="Picture 5">
            <a:extLst>
              <a:ext uri="{FF2B5EF4-FFF2-40B4-BE49-F238E27FC236}">
                <a16:creationId xmlns:a16="http://schemas.microsoft.com/office/drawing/2014/main" id="{DCE32BA8-0BEF-421D-BE0E-D0A31E7CAAD6}"/>
              </a:ext>
            </a:extLst>
          </p:cNvPr>
          <p:cNvPicPr>
            <a:picLocks noChangeAspect="1"/>
          </p:cNvPicPr>
          <p:nvPr/>
        </p:nvPicPr>
        <p:blipFill>
          <a:blip r:embed="rId2"/>
          <a:stretch>
            <a:fillRect/>
          </a:stretch>
        </p:blipFill>
        <p:spPr>
          <a:xfrm>
            <a:off x="3911556" y="1744631"/>
            <a:ext cx="2647950" cy="516267"/>
          </a:xfrm>
          <a:prstGeom prst="rect">
            <a:avLst/>
          </a:prstGeom>
        </p:spPr>
      </p:pic>
      <p:pic>
        <p:nvPicPr>
          <p:cNvPr id="7" name="Picture 6">
            <a:extLst>
              <a:ext uri="{FF2B5EF4-FFF2-40B4-BE49-F238E27FC236}">
                <a16:creationId xmlns:a16="http://schemas.microsoft.com/office/drawing/2014/main" id="{B14F19B5-9145-4077-915D-5AF59DA8E3B0}"/>
              </a:ext>
            </a:extLst>
          </p:cNvPr>
          <p:cNvPicPr>
            <a:picLocks noChangeAspect="1"/>
          </p:cNvPicPr>
          <p:nvPr/>
        </p:nvPicPr>
        <p:blipFill>
          <a:blip r:embed="rId3"/>
          <a:stretch>
            <a:fillRect/>
          </a:stretch>
        </p:blipFill>
        <p:spPr>
          <a:xfrm>
            <a:off x="3907352" y="2419078"/>
            <a:ext cx="2419350" cy="561975"/>
          </a:xfrm>
          <a:prstGeom prst="rect">
            <a:avLst/>
          </a:prstGeom>
        </p:spPr>
      </p:pic>
      <p:pic>
        <p:nvPicPr>
          <p:cNvPr id="8" name="Picture 7">
            <a:extLst>
              <a:ext uri="{FF2B5EF4-FFF2-40B4-BE49-F238E27FC236}">
                <a16:creationId xmlns:a16="http://schemas.microsoft.com/office/drawing/2014/main" id="{9232AA05-2F34-44F4-80F7-3BA5BE7FBED3}"/>
              </a:ext>
            </a:extLst>
          </p:cNvPr>
          <p:cNvPicPr>
            <a:picLocks noChangeAspect="1"/>
          </p:cNvPicPr>
          <p:nvPr/>
        </p:nvPicPr>
        <p:blipFill>
          <a:blip r:embed="rId4"/>
          <a:stretch>
            <a:fillRect/>
          </a:stretch>
        </p:blipFill>
        <p:spPr>
          <a:xfrm>
            <a:off x="3907352" y="3170866"/>
            <a:ext cx="3114810" cy="516267"/>
          </a:xfrm>
          <a:prstGeom prst="rect">
            <a:avLst/>
          </a:prstGeom>
        </p:spPr>
      </p:pic>
      <p:pic>
        <p:nvPicPr>
          <p:cNvPr id="9" name="Picture 8">
            <a:extLst>
              <a:ext uri="{FF2B5EF4-FFF2-40B4-BE49-F238E27FC236}">
                <a16:creationId xmlns:a16="http://schemas.microsoft.com/office/drawing/2014/main" id="{98FE59A1-4B3A-4960-898B-6F3B32206CEA}"/>
              </a:ext>
            </a:extLst>
          </p:cNvPr>
          <p:cNvPicPr>
            <a:picLocks noChangeAspect="1"/>
          </p:cNvPicPr>
          <p:nvPr/>
        </p:nvPicPr>
        <p:blipFill>
          <a:blip r:embed="rId5"/>
          <a:stretch>
            <a:fillRect/>
          </a:stretch>
        </p:blipFill>
        <p:spPr>
          <a:xfrm>
            <a:off x="3907352" y="3838415"/>
            <a:ext cx="3620588" cy="561974"/>
          </a:xfrm>
          <a:prstGeom prst="rect">
            <a:avLst/>
          </a:prstGeom>
        </p:spPr>
      </p:pic>
      <p:pic>
        <p:nvPicPr>
          <p:cNvPr id="10" name="Picture 9">
            <a:extLst>
              <a:ext uri="{FF2B5EF4-FFF2-40B4-BE49-F238E27FC236}">
                <a16:creationId xmlns:a16="http://schemas.microsoft.com/office/drawing/2014/main" id="{0A5C83FF-B994-437C-96AE-D6C4C9A66C40}"/>
              </a:ext>
            </a:extLst>
          </p:cNvPr>
          <p:cNvPicPr>
            <a:picLocks noChangeAspect="1"/>
          </p:cNvPicPr>
          <p:nvPr/>
        </p:nvPicPr>
        <p:blipFill>
          <a:blip r:embed="rId6"/>
          <a:stretch>
            <a:fillRect/>
          </a:stretch>
        </p:blipFill>
        <p:spPr>
          <a:xfrm>
            <a:off x="3907352" y="4518216"/>
            <a:ext cx="2419350" cy="862067"/>
          </a:xfrm>
          <a:prstGeom prst="rect">
            <a:avLst/>
          </a:prstGeom>
        </p:spPr>
      </p:pic>
      <p:pic>
        <p:nvPicPr>
          <p:cNvPr id="11" name="Picture 10">
            <a:extLst>
              <a:ext uri="{FF2B5EF4-FFF2-40B4-BE49-F238E27FC236}">
                <a16:creationId xmlns:a16="http://schemas.microsoft.com/office/drawing/2014/main" id="{65A9F6AC-0A28-4136-BF24-C3FD48645BB1}"/>
              </a:ext>
            </a:extLst>
          </p:cNvPr>
          <p:cNvPicPr>
            <a:picLocks noChangeAspect="1"/>
          </p:cNvPicPr>
          <p:nvPr/>
        </p:nvPicPr>
        <p:blipFill>
          <a:blip r:embed="rId7"/>
          <a:stretch>
            <a:fillRect/>
          </a:stretch>
        </p:blipFill>
        <p:spPr>
          <a:xfrm>
            <a:off x="3907352" y="5531968"/>
            <a:ext cx="3912454" cy="862066"/>
          </a:xfrm>
          <a:prstGeom prst="rect">
            <a:avLst/>
          </a:prstGeom>
        </p:spPr>
      </p:pic>
    </p:spTree>
    <p:extLst>
      <p:ext uri="{BB962C8B-B14F-4D97-AF65-F5344CB8AC3E}">
        <p14:creationId xmlns:p14="http://schemas.microsoft.com/office/powerpoint/2010/main" val="3393693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E0AB1FE7-6DF9-4EAF-B3A1-4418B68488EA}"/>
              </a:ext>
            </a:extLst>
          </p:cNvPr>
          <p:cNvSpPr>
            <a:spLocks noGrp="1" noChangeArrowheads="1"/>
          </p:cNvSpPr>
          <p:nvPr>
            <p:ph type="title"/>
          </p:nvPr>
        </p:nvSpPr>
        <p:spPr/>
        <p:txBody>
          <a:bodyPr/>
          <a:lstStyle/>
          <a:p>
            <a:pPr eaLnBrk="1" hangingPunct="1"/>
            <a:r>
              <a:rPr lang="en-US" altLang="en-US"/>
              <a:t>Designing a Program (cont’d.)</a:t>
            </a:r>
            <a:endParaRPr lang="he-IL" altLang="en-US"/>
          </a:p>
        </p:txBody>
      </p:sp>
      <p:sp>
        <p:nvSpPr>
          <p:cNvPr id="7171" name="Content Placeholder 2">
            <a:extLst>
              <a:ext uri="{FF2B5EF4-FFF2-40B4-BE49-F238E27FC236}">
                <a16:creationId xmlns:a16="http://schemas.microsoft.com/office/drawing/2014/main" id="{04C09CAA-302C-4782-B5FD-0423D26520BD}"/>
              </a:ext>
            </a:extLst>
          </p:cNvPr>
          <p:cNvSpPr>
            <a:spLocks noGrp="1" noChangeArrowheads="1"/>
          </p:cNvSpPr>
          <p:nvPr>
            <p:ph idx="1"/>
          </p:nvPr>
        </p:nvSpPr>
        <p:spPr/>
        <p:txBody>
          <a:bodyPr/>
          <a:lstStyle/>
          <a:p>
            <a:pPr eaLnBrk="1" hangingPunct="1"/>
            <a:r>
              <a:rPr lang="en-US" altLang="en-US" sz="2800" u="sng" dirty="0"/>
              <a:t>Algorithm</a:t>
            </a:r>
            <a:r>
              <a:rPr lang="en-US" altLang="en-US" sz="2800" dirty="0"/>
              <a:t>: set of well-defined logical steps that must be taken to perform a task</a:t>
            </a:r>
          </a:p>
          <a:p>
            <a:pPr eaLnBrk="1" hangingPunct="1"/>
            <a:r>
              <a:rPr lang="en-US" altLang="en-US" sz="2800" dirty="0"/>
              <a:t>Example: calculate and display gross pay for an hourly paid employee</a:t>
            </a:r>
          </a:p>
          <a:p>
            <a:pPr lvl="1" eaLnBrk="1" hangingPunct="1"/>
            <a:r>
              <a:rPr lang="en-US" altLang="en-US" sz="2400" dirty="0"/>
              <a:t>1. Get the number of hours worked.</a:t>
            </a:r>
          </a:p>
          <a:p>
            <a:pPr lvl="1" eaLnBrk="1" hangingPunct="1"/>
            <a:r>
              <a:rPr lang="en-US" altLang="en-US" sz="2400" dirty="0"/>
              <a:t>2. Get the hourly pay rate.</a:t>
            </a:r>
          </a:p>
          <a:p>
            <a:pPr lvl="1" eaLnBrk="1" hangingPunct="1"/>
            <a:r>
              <a:rPr lang="en-US" altLang="en-US" sz="2400" dirty="0"/>
              <a:t>3. Multiply the number of hours worked by the hourly pay rate.</a:t>
            </a:r>
          </a:p>
          <a:p>
            <a:pPr lvl="1" eaLnBrk="1" hangingPunct="1"/>
            <a:r>
              <a:rPr lang="en-US" altLang="en-US" sz="2400" dirty="0"/>
              <a:t>4. Display the result of the calculation that was performed in step 3.</a:t>
            </a:r>
          </a:p>
        </p:txBody>
      </p:sp>
      <p:sp>
        <p:nvSpPr>
          <p:cNvPr id="7172" name="Slide Number Placeholder 1">
            <a:extLst>
              <a:ext uri="{FF2B5EF4-FFF2-40B4-BE49-F238E27FC236}">
                <a16:creationId xmlns:a16="http://schemas.microsoft.com/office/drawing/2014/main" id="{62C114EE-86BD-4820-826F-C738880A8796}"/>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8CF59A1-5191-4BA7-8322-EF1E47DA0B7B}" type="slidenum">
              <a:rPr lang="en-US" altLang="en-US" smtClean="0"/>
              <a:pPr/>
              <a:t>4</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7D7E016E-EAC6-41C8-9F12-53CC3C857F8F}"/>
              </a:ext>
            </a:extLst>
          </p:cNvPr>
          <p:cNvSpPr>
            <a:spLocks noGrp="1" noChangeArrowheads="1"/>
          </p:cNvSpPr>
          <p:nvPr>
            <p:ph type="title"/>
          </p:nvPr>
        </p:nvSpPr>
        <p:spPr>
          <a:xfrm>
            <a:off x="457200" y="76200"/>
            <a:ext cx="8229600" cy="1143000"/>
          </a:xfrm>
        </p:spPr>
        <p:txBody>
          <a:bodyPr/>
          <a:lstStyle/>
          <a:p>
            <a:pPr eaLnBrk="1" hangingPunct="1"/>
            <a:r>
              <a:rPr lang="en-US" altLang="en-US" dirty="0"/>
              <a:t>Pseudocode</a:t>
            </a:r>
            <a:endParaRPr lang="he-IL" altLang="en-US" dirty="0"/>
          </a:p>
        </p:txBody>
      </p:sp>
      <p:sp>
        <p:nvSpPr>
          <p:cNvPr id="8195" name="Content Placeholder 2">
            <a:extLst>
              <a:ext uri="{FF2B5EF4-FFF2-40B4-BE49-F238E27FC236}">
                <a16:creationId xmlns:a16="http://schemas.microsoft.com/office/drawing/2014/main" id="{EC98BC60-3E2F-4831-AF0A-1F4F940C2C8B}"/>
              </a:ext>
            </a:extLst>
          </p:cNvPr>
          <p:cNvSpPr>
            <a:spLocks noGrp="1" noChangeArrowheads="1"/>
          </p:cNvSpPr>
          <p:nvPr>
            <p:ph idx="1"/>
          </p:nvPr>
        </p:nvSpPr>
        <p:spPr>
          <a:xfrm>
            <a:off x="457200" y="1230236"/>
            <a:ext cx="8229600" cy="4525963"/>
          </a:xfrm>
        </p:spPr>
        <p:txBody>
          <a:bodyPr/>
          <a:lstStyle/>
          <a:p>
            <a:pPr eaLnBrk="1" hangingPunct="1"/>
            <a:r>
              <a:rPr lang="en-US" altLang="en-US" sz="2800" u="sng" dirty="0"/>
              <a:t>Pseudocode</a:t>
            </a:r>
            <a:r>
              <a:rPr lang="en-US" altLang="en-US" sz="2800" dirty="0"/>
              <a:t>: fake code</a:t>
            </a:r>
          </a:p>
          <a:p>
            <a:pPr lvl="1" eaLnBrk="1" hangingPunct="1"/>
            <a:r>
              <a:rPr lang="en-US" altLang="en-US" sz="2400" dirty="0"/>
              <a:t>Informal language that has no syntax rule </a:t>
            </a:r>
          </a:p>
          <a:p>
            <a:pPr lvl="1" eaLnBrk="1" hangingPunct="1"/>
            <a:r>
              <a:rPr lang="en-US" altLang="en-US" sz="2400" dirty="0"/>
              <a:t>Not meant to be compiled or executed</a:t>
            </a:r>
          </a:p>
          <a:p>
            <a:pPr lvl="1" eaLnBrk="1" hangingPunct="1"/>
            <a:r>
              <a:rPr lang="en-US" altLang="en-US" sz="2400" dirty="0"/>
              <a:t>Used to create model program</a:t>
            </a:r>
          </a:p>
          <a:p>
            <a:pPr lvl="2" eaLnBrk="1" hangingPunct="1"/>
            <a:r>
              <a:rPr lang="en-US" altLang="en-US" sz="2200" dirty="0"/>
              <a:t>Can be translated directly into actual code in any programming language</a:t>
            </a:r>
          </a:p>
          <a:p>
            <a:pPr eaLnBrk="1" hangingPunct="1"/>
            <a:r>
              <a:rPr lang="en-US" altLang="en-US" sz="2800" dirty="0"/>
              <a:t>Example: pay calculating program</a:t>
            </a:r>
          </a:p>
          <a:p>
            <a:pPr lvl="1" eaLnBrk="1" hangingPunct="1"/>
            <a:r>
              <a:rPr lang="en-US" altLang="en-US" sz="2400" dirty="0"/>
              <a:t>Input the hours worked</a:t>
            </a:r>
          </a:p>
          <a:p>
            <a:pPr lvl="1" eaLnBrk="1" hangingPunct="1"/>
            <a:r>
              <a:rPr lang="en-US" altLang="en-US" sz="2400" dirty="0"/>
              <a:t>Input the hourly pay rate</a:t>
            </a:r>
          </a:p>
          <a:p>
            <a:pPr lvl="1" eaLnBrk="1" hangingPunct="1"/>
            <a:r>
              <a:rPr lang="en-US" altLang="en-US" sz="2400" dirty="0"/>
              <a:t>Calculate gross pay as hours worked multiplied by pay rate</a:t>
            </a:r>
          </a:p>
          <a:p>
            <a:pPr lvl="1" eaLnBrk="1" hangingPunct="1"/>
            <a:r>
              <a:rPr lang="en-US" altLang="en-US" sz="2400" dirty="0"/>
              <a:t>Display the gross pay</a:t>
            </a:r>
            <a:endParaRPr lang="he-IL" altLang="en-US" sz="2400" dirty="0"/>
          </a:p>
        </p:txBody>
      </p:sp>
      <p:sp>
        <p:nvSpPr>
          <p:cNvPr id="8196" name="Slide Number Placeholder 1">
            <a:extLst>
              <a:ext uri="{FF2B5EF4-FFF2-40B4-BE49-F238E27FC236}">
                <a16:creationId xmlns:a16="http://schemas.microsoft.com/office/drawing/2014/main" id="{2367787C-D603-4EE9-8E7F-F35AF105D43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09BC40B-6989-4159-89B5-A208FBD26F22}" type="slidenum">
              <a:rPr lang="en-US" altLang="en-US" smtClean="0"/>
              <a:pPr/>
              <a:t>5</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1E818B3E-92C3-4BF4-A2CF-1AE0C0E57245}"/>
              </a:ext>
            </a:extLst>
          </p:cNvPr>
          <p:cNvSpPr>
            <a:spLocks noGrp="1" noChangeArrowheads="1"/>
          </p:cNvSpPr>
          <p:nvPr>
            <p:ph type="title"/>
          </p:nvPr>
        </p:nvSpPr>
        <p:spPr/>
        <p:txBody>
          <a:bodyPr/>
          <a:lstStyle/>
          <a:p>
            <a:pPr eaLnBrk="1" hangingPunct="1"/>
            <a:r>
              <a:rPr lang="en-US" altLang="en-US"/>
              <a:t>Flowcharts</a:t>
            </a:r>
            <a:endParaRPr lang="he-IL" altLang="en-US"/>
          </a:p>
        </p:txBody>
      </p:sp>
      <p:sp>
        <p:nvSpPr>
          <p:cNvPr id="9219" name="Content Placeholder 2">
            <a:extLst>
              <a:ext uri="{FF2B5EF4-FFF2-40B4-BE49-F238E27FC236}">
                <a16:creationId xmlns:a16="http://schemas.microsoft.com/office/drawing/2014/main" id="{F268AD52-C106-4490-9DA5-1C8958341327}"/>
              </a:ext>
            </a:extLst>
          </p:cNvPr>
          <p:cNvSpPr>
            <a:spLocks noGrp="1" noChangeArrowheads="1"/>
          </p:cNvSpPr>
          <p:nvPr>
            <p:ph idx="1"/>
          </p:nvPr>
        </p:nvSpPr>
        <p:spPr/>
        <p:txBody>
          <a:bodyPr/>
          <a:lstStyle/>
          <a:p>
            <a:pPr eaLnBrk="1" hangingPunct="1"/>
            <a:r>
              <a:rPr lang="en-US" altLang="en-US" u="sng"/>
              <a:t>Flowchart</a:t>
            </a:r>
            <a:r>
              <a:rPr lang="en-US" altLang="en-US"/>
              <a:t>: diagram that graphically depicts the steps in a program</a:t>
            </a:r>
          </a:p>
          <a:p>
            <a:pPr lvl="1" eaLnBrk="1" hangingPunct="1"/>
            <a:r>
              <a:rPr lang="en-US" altLang="en-US"/>
              <a:t>Ovals are terminal symbols</a:t>
            </a:r>
          </a:p>
          <a:p>
            <a:pPr lvl="1" eaLnBrk="1" hangingPunct="1"/>
            <a:r>
              <a:rPr lang="en-US" altLang="en-US"/>
              <a:t>Parallelograms are input and output symbols</a:t>
            </a:r>
          </a:p>
          <a:p>
            <a:pPr lvl="1" eaLnBrk="1" hangingPunct="1"/>
            <a:r>
              <a:rPr lang="en-US" altLang="en-US"/>
              <a:t>Rectangles are processing symbols</a:t>
            </a:r>
          </a:p>
          <a:p>
            <a:pPr lvl="1" eaLnBrk="1" hangingPunct="1"/>
            <a:r>
              <a:rPr lang="en-US" altLang="en-US"/>
              <a:t>Symbols are connected by arrows that represent the flow of the program</a:t>
            </a:r>
          </a:p>
        </p:txBody>
      </p:sp>
      <p:sp>
        <p:nvSpPr>
          <p:cNvPr id="9220" name="Slide Number Placeholder 1">
            <a:extLst>
              <a:ext uri="{FF2B5EF4-FFF2-40B4-BE49-F238E27FC236}">
                <a16:creationId xmlns:a16="http://schemas.microsoft.com/office/drawing/2014/main" id="{B5A9BC6F-6643-4AA4-A326-8502713996E1}"/>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B6F45A1-BB48-4537-AA19-7D700C162FCA}" type="slidenum">
              <a:rPr lang="en-US" altLang="en-US" smtClean="0"/>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A1975E92-32E4-4AE7-9A55-596B877D0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715963"/>
            <a:ext cx="2346325" cy="5761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3" name="Picture 3">
            <a:extLst>
              <a:ext uri="{FF2B5EF4-FFF2-40B4-BE49-F238E27FC236}">
                <a16:creationId xmlns:a16="http://schemas.microsoft.com/office/drawing/2014/main" id="{69BDDDBB-3338-4A1C-8D98-43CF3E8064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261938"/>
            <a:ext cx="468630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244" name="Slide Number Placeholder 1">
            <a:extLst>
              <a:ext uri="{FF2B5EF4-FFF2-40B4-BE49-F238E27FC236}">
                <a16:creationId xmlns:a16="http://schemas.microsoft.com/office/drawing/2014/main" id="{B0C903DC-5175-4C17-BF64-CBE8EC93ADB0}"/>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DD251F9-FB91-41F2-AE68-4A97C1D137CD}" type="slidenum">
              <a:rPr lang="en-US" altLang="en-US" smtClean="0"/>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CA3907-52C5-485A-A022-08B47270FFD3}"/>
              </a:ext>
            </a:extLst>
          </p:cNvPr>
          <p:cNvSpPr>
            <a:spLocks noGrp="1" noChangeArrowheads="1"/>
          </p:cNvSpPr>
          <p:nvPr>
            <p:ph type="title"/>
          </p:nvPr>
        </p:nvSpPr>
        <p:spPr>
          <a:xfrm>
            <a:off x="452996" y="76200"/>
            <a:ext cx="8229600" cy="1143000"/>
          </a:xfrm>
        </p:spPr>
        <p:txBody>
          <a:bodyPr/>
          <a:lstStyle/>
          <a:p>
            <a:pPr eaLnBrk="1" hangingPunct="1"/>
            <a:r>
              <a:rPr lang="en-US" altLang="en-US" dirty="0"/>
              <a:t>Input, Processing, and Output</a:t>
            </a:r>
            <a:endParaRPr lang="he-IL" altLang="en-US" dirty="0"/>
          </a:p>
        </p:txBody>
      </p:sp>
      <p:sp>
        <p:nvSpPr>
          <p:cNvPr id="11267" name="Content Placeholder 2">
            <a:extLst>
              <a:ext uri="{FF2B5EF4-FFF2-40B4-BE49-F238E27FC236}">
                <a16:creationId xmlns:a16="http://schemas.microsoft.com/office/drawing/2014/main" id="{111707B4-F83F-48C4-92AD-FAD5FBC66028}"/>
              </a:ext>
            </a:extLst>
          </p:cNvPr>
          <p:cNvSpPr>
            <a:spLocks noGrp="1" noChangeArrowheads="1"/>
          </p:cNvSpPr>
          <p:nvPr>
            <p:ph idx="1"/>
          </p:nvPr>
        </p:nvSpPr>
        <p:spPr>
          <a:xfrm>
            <a:off x="452996" y="1279671"/>
            <a:ext cx="8229600" cy="4525963"/>
          </a:xfrm>
        </p:spPr>
        <p:txBody>
          <a:bodyPr/>
          <a:lstStyle/>
          <a:p>
            <a:pPr eaLnBrk="1" hangingPunct="1"/>
            <a:r>
              <a:rPr lang="en-US" altLang="en-US" sz="2800" dirty="0"/>
              <a:t>Typically, computer performs three-step process</a:t>
            </a:r>
          </a:p>
          <a:p>
            <a:pPr lvl="1" eaLnBrk="1" hangingPunct="1"/>
            <a:r>
              <a:rPr lang="en-US" altLang="en-US" sz="2400" dirty="0"/>
              <a:t>Receive input</a:t>
            </a:r>
          </a:p>
          <a:p>
            <a:pPr lvl="2" eaLnBrk="1" hangingPunct="1"/>
            <a:r>
              <a:rPr lang="en-US" altLang="en-US" sz="2200" dirty="0"/>
              <a:t>Input: any data that the program receives while it is running</a:t>
            </a:r>
          </a:p>
          <a:p>
            <a:pPr lvl="1" eaLnBrk="1" hangingPunct="1"/>
            <a:r>
              <a:rPr lang="en-US" altLang="en-US" sz="2400" dirty="0"/>
              <a:t>Perform some process on the input</a:t>
            </a:r>
          </a:p>
          <a:p>
            <a:pPr lvl="2" eaLnBrk="1" hangingPunct="1"/>
            <a:r>
              <a:rPr lang="en-US" altLang="en-US" sz="2200" dirty="0"/>
              <a:t>Example: mathematical calculation</a:t>
            </a:r>
          </a:p>
          <a:p>
            <a:pPr lvl="1" eaLnBrk="1" hangingPunct="1"/>
            <a:r>
              <a:rPr lang="en-US" altLang="en-US" sz="2400" dirty="0"/>
              <a:t>Produce output</a:t>
            </a:r>
          </a:p>
        </p:txBody>
      </p:sp>
      <p:sp>
        <p:nvSpPr>
          <p:cNvPr id="11268" name="Slide Number Placeholder 1">
            <a:extLst>
              <a:ext uri="{FF2B5EF4-FFF2-40B4-BE49-F238E27FC236}">
                <a16:creationId xmlns:a16="http://schemas.microsoft.com/office/drawing/2014/main" id="{B91B71B3-5F39-4040-B59A-81C8EC560384}"/>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DF572A6D-5B39-4F90-9983-0E7AA3988B63}" type="slidenum">
              <a:rPr lang="en-US" altLang="en-US" smtClean="0"/>
              <a:pPr/>
              <a:t>8</a:t>
            </a:fld>
            <a:endParaRPr lang="en-US" altLang="en-US"/>
          </a:p>
        </p:txBody>
      </p:sp>
      <p:pic>
        <p:nvPicPr>
          <p:cNvPr id="2" name="Picture 1">
            <a:extLst>
              <a:ext uri="{FF2B5EF4-FFF2-40B4-BE49-F238E27FC236}">
                <a16:creationId xmlns:a16="http://schemas.microsoft.com/office/drawing/2014/main" id="{59CBE914-97A4-488E-8AF7-F5D2672611BA}"/>
              </a:ext>
            </a:extLst>
          </p:cNvPr>
          <p:cNvPicPr>
            <a:picLocks noChangeAspect="1"/>
          </p:cNvPicPr>
          <p:nvPr/>
        </p:nvPicPr>
        <p:blipFill>
          <a:blip r:embed="rId2"/>
          <a:stretch>
            <a:fillRect/>
          </a:stretch>
        </p:blipFill>
        <p:spPr>
          <a:xfrm>
            <a:off x="1925775" y="4876800"/>
            <a:ext cx="5284042" cy="180091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26DF52FD-9547-4BB8-A14F-FE9701DD1E0C}"/>
              </a:ext>
            </a:extLst>
          </p:cNvPr>
          <p:cNvSpPr>
            <a:spLocks noGrp="1" noChangeArrowheads="1"/>
          </p:cNvSpPr>
          <p:nvPr>
            <p:ph type="title"/>
          </p:nvPr>
        </p:nvSpPr>
        <p:spPr/>
        <p:txBody>
          <a:bodyPr/>
          <a:lstStyle/>
          <a:p>
            <a:pPr eaLnBrk="1" hangingPunct="1"/>
            <a:r>
              <a:rPr lang="en-US" altLang="en-US"/>
              <a:t>Displaying Output with the </a:t>
            </a:r>
            <a:r>
              <a:rPr lang="en-US" altLang="en-US">
                <a:latin typeface="Courier New" panose="02070309020205020404" pitchFamily="49" charset="0"/>
                <a:cs typeface="Courier New" panose="02070309020205020404" pitchFamily="49" charset="0"/>
              </a:rPr>
              <a:t>print</a:t>
            </a:r>
            <a:r>
              <a:rPr lang="en-US" altLang="en-US"/>
              <a:t> Function</a:t>
            </a:r>
            <a:endParaRPr lang="he-IL" altLang="en-US"/>
          </a:p>
        </p:txBody>
      </p:sp>
      <p:sp>
        <p:nvSpPr>
          <p:cNvPr id="12291" name="Content Placeholder 2">
            <a:extLst>
              <a:ext uri="{FF2B5EF4-FFF2-40B4-BE49-F238E27FC236}">
                <a16:creationId xmlns:a16="http://schemas.microsoft.com/office/drawing/2014/main" id="{0C4EF0B7-5C6F-4E92-B0F6-E23CEAC369A5}"/>
              </a:ext>
            </a:extLst>
          </p:cNvPr>
          <p:cNvSpPr>
            <a:spLocks noGrp="1" noChangeArrowheads="1"/>
          </p:cNvSpPr>
          <p:nvPr>
            <p:ph idx="1"/>
          </p:nvPr>
        </p:nvSpPr>
        <p:spPr/>
        <p:txBody>
          <a:bodyPr/>
          <a:lstStyle/>
          <a:p>
            <a:pPr eaLnBrk="1" hangingPunct="1"/>
            <a:r>
              <a:rPr lang="en-US" altLang="en-US" sz="2800" u="sng"/>
              <a:t>Function</a:t>
            </a:r>
            <a:r>
              <a:rPr lang="en-US" altLang="en-US" sz="2800"/>
              <a:t>: piece of prewritten code that performs an operation</a:t>
            </a:r>
          </a:p>
          <a:p>
            <a:pPr eaLnBrk="1" hangingPunct="1"/>
            <a:r>
              <a:rPr lang="en-US" altLang="en-US" sz="2800" u="sng">
                <a:latin typeface="Courier New" panose="02070309020205020404" pitchFamily="49" charset="0"/>
                <a:cs typeface="Courier New" panose="02070309020205020404" pitchFamily="49" charset="0"/>
              </a:rPr>
              <a:t>print</a:t>
            </a:r>
            <a:r>
              <a:rPr lang="en-US" altLang="en-US" sz="2800" u="sng"/>
              <a:t> function</a:t>
            </a:r>
            <a:r>
              <a:rPr lang="en-US" altLang="en-US" sz="2800"/>
              <a:t>: displays output on the screen</a:t>
            </a:r>
          </a:p>
          <a:p>
            <a:pPr eaLnBrk="1" hangingPunct="1"/>
            <a:r>
              <a:rPr lang="en-US" altLang="en-US" sz="2800" u="sng"/>
              <a:t>Argument</a:t>
            </a:r>
            <a:r>
              <a:rPr lang="en-US" altLang="en-US" sz="2800"/>
              <a:t>: data given to a function</a:t>
            </a:r>
          </a:p>
          <a:p>
            <a:pPr lvl="1" eaLnBrk="1" hangingPunct="1"/>
            <a:r>
              <a:rPr lang="en-US" altLang="en-US" sz="2400"/>
              <a:t>Example: data that is printed to screen</a:t>
            </a:r>
          </a:p>
          <a:p>
            <a:pPr eaLnBrk="1" hangingPunct="1"/>
            <a:r>
              <a:rPr lang="en-US" altLang="en-US" sz="2800"/>
              <a:t>Statements in a program execute in the order that they appear</a:t>
            </a:r>
          </a:p>
          <a:p>
            <a:pPr lvl="1" eaLnBrk="1" hangingPunct="1"/>
            <a:r>
              <a:rPr lang="en-US" altLang="en-US" sz="2400"/>
              <a:t>From top to bottom</a:t>
            </a:r>
            <a:endParaRPr lang="he-IL" altLang="en-US" sz="2400"/>
          </a:p>
        </p:txBody>
      </p:sp>
      <p:sp>
        <p:nvSpPr>
          <p:cNvPr id="12292" name="Slide Number Placeholder 1">
            <a:extLst>
              <a:ext uri="{FF2B5EF4-FFF2-40B4-BE49-F238E27FC236}">
                <a16:creationId xmlns:a16="http://schemas.microsoft.com/office/drawing/2014/main" id="{5B2F2871-AE5B-4D63-B3CD-314EC5F90FD9}"/>
              </a:ext>
            </a:extLst>
          </p:cNvPr>
          <p:cNvSpPr>
            <a:spLocks noGrp="1" noChangeArrowheads="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4D5471C-B88D-4049-A2D0-05A979BD8E2F}" type="slidenum">
              <a:rPr lang="en-US" altLang="en-US" smtClean="0"/>
              <a:pPr/>
              <a:t>9</a:t>
            </a:fld>
            <a:endParaRPr lang="en-US" altLang="en-US"/>
          </a:p>
        </p:txBody>
      </p:sp>
    </p:spTree>
  </p:cSld>
  <p:clrMapOvr>
    <a:masterClrMapping/>
  </p:clrMapOvr>
</p:sld>
</file>

<file path=ppt/theme/theme1.xml><?xml version="1.0" encoding="utf-8"?>
<a:theme xmlns:a="http://schemas.openxmlformats.org/drawingml/2006/main" name="Python3e">
  <a:themeElements>
    <a:clrScheme name="Custom 1">
      <a:dk1>
        <a:srgbClr val="000000"/>
      </a:dk1>
      <a:lt1>
        <a:srgbClr val="FFFFFF"/>
      </a:lt1>
      <a:dk2>
        <a:srgbClr val="000000"/>
      </a:dk2>
      <a:lt2>
        <a:srgbClr val="808080"/>
      </a:lt2>
      <a:accent1>
        <a:srgbClr val="BBE0E3"/>
      </a:accent1>
      <a:accent2>
        <a:srgbClr val="007DC4"/>
      </a:accent2>
      <a:accent3>
        <a:srgbClr val="FFFFFF"/>
      </a:accent3>
      <a:accent4>
        <a:srgbClr val="000000"/>
      </a:accent4>
      <a:accent5>
        <a:srgbClr val="DAEDEF"/>
      </a:accent5>
      <a:accent6>
        <a:srgbClr val="007DC4"/>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pitchFamily="34" charset="0"/>
            <a:cs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Python3e</Template>
  <TotalTime>6519</TotalTime>
  <Words>2380</Words>
  <Application>Microsoft Office PowerPoint</Application>
  <PresentationFormat>On-screen Show (4:3)</PresentationFormat>
  <Paragraphs>379</Paragraphs>
  <Slides>37</Slides>
  <Notes>24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Courier New</vt:lpstr>
      <vt:lpstr>Tw Cen MT</vt:lpstr>
      <vt:lpstr>Wingdings</vt:lpstr>
      <vt:lpstr>Python3e</vt:lpstr>
      <vt:lpstr>PowerPoint Presentation</vt:lpstr>
      <vt:lpstr>Designing a Program</vt:lpstr>
      <vt:lpstr>Designing a Program (cont’d.)</vt:lpstr>
      <vt:lpstr>Designing a Program (cont’d.)</vt:lpstr>
      <vt:lpstr>Pseudocode</vt:lpstr>
      <vt:lpstr>Flowcharts</vt:lpstr>
      <vt:lpstr>PowerPoint Presentation</vt:lpstr>
      <vt:lpstr>Input, Processing, and Output</vt:lpstr>
      <vt:lpstr>Displaying Output with the print Function</vt:lpstr>
      <vt:lpstr>Strings and String Literals</vt:lpstr>
      <vt:lpstr>Comments</vt:lpstr>
      <vt:lpstr>Error Messages and Debugging</vt:lpstr>
      <vt:lpstr>Variables</vt:lpstr>
      <vt:lpstr>Variables (cont’d.)</vt:lpstr>
      <vt:lpstr>Variable Naming Rules</vt:lpstr>
      <vt:lpstr>Displaying Multiple Items with the print Function</vt:lpstr>
      <vt:lpstr>Variable Reassignment</vt:lpstr>
      <vt:lpstr>Numeric Data Types, Literals, and the str Data Type</vt:lpstr>
      <vt:lpstr>Reassigning a Variable to a Different Type</vt:lpstr>
      <vt:lpstr>Knowledge Check</vt:lpstr>
      <vt:lpstr>Reading Input from the Keyboard</vt:lpstr>
      <vt:lpstr>Reading Numbers with the input Function</vt:lpstr>
      <vt:lpstr>Performing Calculations</vt:lpstr>
      <vt:lpstr>Operator Precedence and Grouping with Parentheses</vt:lpstr>
      <vt:lpstr>The Exponent Operator and the Remainder Operator</vt:lpstr>
      <vt:lpstr>Mixed-Type Expressions and Data Type Conversion</vt:lpstr>
      <vt:lpstr>Breaking Long Statements into Multiple Lines</vt:lpstr>
      <vt:lpstr>Breaking Long Statements into Multiple Lines</vt:lpstr>
      <vt:lpstr>More About Data Output</vt:lpstr>
      <vt:lpstr>Escape Characters</vt:lpstr>
      <vt:lpstr>Formatting Numbers</vt:lpstr>
      <vt:lpstr>Formatting Numbers (cont’d.)</vt:lpstr>
      <vt:lpstr>Magic Numbers</vt:lpstr>
      <vt:lpstr>Named Constants</vt:lpstr>
      <vt:lpstr>Summary</vt:lpstr>
      <vt:lpstr>In-class Exercise 1</vt:lpstr>
      <vt:lpstr>Manipulating Strings – Basics</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Carol Jim</dc:creator>
  <cp:lastModifiedBy>Li, Jiang</cp:lastModifiedBy>
  <cp:revision>232</cp:revision>
  <dcterms:created xsi:type="dcterms:W3CDTF">2011-02-21T19:15:53Z</dcterms:created>
  <dcterms:modified xsi:type="dcterms:W3CDTF">2019-09-09T18:51:14Z</dcterms:modified>
</cp:coreProperties>
</file>