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8" r:id="rId3"/>
    <p:sldId id="259" r:id="rId4"/>
    <p:sldId id="261" r:id="rId5"/>
    <p:sldId id="262" r:id="rId6"/>
    <p:sldId id="263" r:id="rId7"/>
    <p:sldId id="288" r:id="rId8"/>
    <p:sldId id="264" r:id="rId9"/>
    <p:sldId id="265" r:id="rId10"/>
    <p:sldId id="289" r:id="rId11"/>
    <p:sldId id="290" r:id="rId12"/>
    <p:sldId id="266" r:id="rId13"/>
    <p:sldId id="291" r:id="rId14"/>
    <p:sldId id="292" r:id="rId15"/>
    <p:sldId id="269" r:id="rId16"/>
    <p:sldId id="270" r:id="rId17"/>
    <p:sldId id="271" r:id="rId18"/>
    <p:sldId id="293" r:id="rId19"/>
    <p:sldId id="272" r:id="rId20"/>
    <p:sldId id="273" r:id="rId21"/>
    <p:sldId id="286" r:id="rId22"/>
    <p:sldId id="274" r:id="rId23"/>
    <p:sldId id="275" r:id="rId24"/>
    <p:sldId id="276" r:id="rId25"/>
    <p:sldId id="294" r:id="rId26"/>
    <p:sldId id="277" r:id="rId27"/>
    <p:sldId id="278" r:id="rId28"/>
    <p:sldId id="287" r:id="rId29"/>
    <p:sldId id="279" r:id="rId30"/>
    <p:sldId id="295" r:id="rId31"/>
    <p:sldId id="296"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4"/>
    <a:srgbClr val="FFCC00"/>
    <a:srgbClr val="FFF7D5"/>
    <a:srgbClr val="FEF7C2"/>
    <a:srgbClr val="EDE1EF"/>
    <a:srgbClr val="E7E2EE"/>
    <a:srgbClr val="270A70"/>
    <a:srgbClr val="300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81045" autoAdjust="0"/>
  </p:normalViewPr>
  <p:slideViewPr>
    <p:cSldViewPr>
      <p:cViewPr varScale="1">
        <p:scale>
          <a:sx n="81" d="100"/>
          <a:sy n="81" d="100"/>
        </p:scale>
        <p:origin x="1936"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369A63-FA8F-43E8-96E2-5B10125A190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19927678-7667-4455-9407-8FDB781A6E4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BAFC22-34BC-4AB3-AF8D-EDFF69D5A81C}" type="datetimeFigureOut">
              <a:rPr lang="en-US"/>
              <a:pPr>
                <a:defRPr/>
              </a:pPr>
              <a:t>9/23/2019</a:t>
            </a:fld>
            <a:endParaRPr lang="en-US"/>
          </a:p>
        </p:txBody>
      </p:sp>
      <p:sp>
        <p:nvSpPr>
          <p:cNvPr id="4" name="Footer Placeholder 3">
            <a:extLst>
              <a:ext uri="{FF2B5EF4-FFF2-40B4-BE49-F238E27FC236}">
                <a16:creationId xmlns:a16="http://schemas.microsoft.com/office/drawing/2014/main" id="{FC9F381A-8366-4D3F-80EC-95AA9059FFC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F5BC2F4-84FD-4D46-9DB8-857FAC5807F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1B01D32-333B-4EBC-81B7-56187BE375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A2260-8B1D-450E-B57A-DDBC8765D343}" type="datetimeFigureOut">
              <a:rPr lang="en-US" smtClean="0"/>
              <a:t>9/23/2019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7B5BA-A13D-464F-9888-6C5ADE7CF5DB}" type="slidenum">
              <a:rPr lang="en-US" smtClean="0"/>
              <a:t>‹#›</a:t>
            </a:fld>
            <a:endParaRPr lang="en-US"/>
          </a:p>
        </p:txBody>
      </p:sp>
    </p:spTree>
    <p:extLst>
      <p:ext uri="{BB962C8B-B14F-4D97-AF65-F5344CB8AC3E}">
        <p14:creationId xmlns:p14="http://schemas.microsoft.com/office/powerpoint/2010/main" val="109513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altLang="en-US" sz="1200" dirty="0"/>
              <a:t>Topics:</a:t>
            </a:r>
          </a:p>
          <a:p>
            <a:pPr eaLnBrk="1" hangingPunct="1">
              <a:buFontTx/>
              <a:buChar char="•"/>
            </a:pPr>
            <a:r>
              <a:rPr lang="en-US" altLang="en-US" sz="1200" dirty="0"/>
              <a:t>Introduction to Repetition Structures</a:t>
            </a:r>
          </a:p>
          <a:p>
            <a:pPr eaLnBrk="1" hangingPunct="1">
              <a:buFontTx/>
              <a:buChar char="•"/>
            </a:pPr>
            <a:r>
              <a:rPr lang="en-US" altLang="en-US" sz="1200" dirty="0"/>
              <a:t>The </a:t>
            </a:r>
            <a:r>
              <a:rPr lang="en-US" altLang="en-US" sz="1200" dirty="0">
                <a:latin typeface="Courier New" panose="02070309020205020404" pitchFamily="49" charset="0"/>
                <a:cs typeface="Courier New" panose="02070309020205020404" pitchFamily="49" charset="0"/>
              </a:rPr>
              <a:t>while</a:t>
            </a:r>
            <a:r>
              <a:rPr lang="en-US" altLang="en-US" sz="1200" dirty="0"/>
              <a:t> Loop: a Condition-Controlled Loop</a:t>
            </a:r>
          </a:p>
          <a:p>
            <a:pPr eaLnBrk="1" hangingPunct="1">
              <a:buFontTx/>
              <a:buChar char="•"/>
            </a:pPr>
            <a:r>
              <a:rPr lang="en-US" altLang="en-US" sz="1200" dirty="0"/>
              <a:t>The </a:t>
            </a:r>
            <a:r>
              <a:rPr lang="en-US" altLang="en-US" sz="1200" dirty="0">
                <a:latin typeface="Courier New" panose="02070309020205020404" pitchFamily="49" charset="0"/>
                <a:cs typeface="Courier New" panose="02070309020205020404" pitchFamily="49" charset="0"/>
              </a:rPr>
              <a:t>for</a:t>
            </a:r>
            <a:r>
              <a:rPr lang="en-US" altLang="en-US" sz="1200" dirty="0"/>
              <a:t> Loop: a Count-Controlled Loop</a:t>
            </a:r>
          </a:p>
          <a:p>
            <a:pPr eaLnBrk="1" hangingPunct="1">
              <a:buFontTx/>
              <a:buChar char="•"/>
            </a:pPr>
            <a:r>
              <a:rPr lang="en-US" altLang="en-US" sz="1200" dirty="0"/>
              <a:t>Calculating a Running Total</a:t>
            </a:r>
          </a:p>
          <a:p>
            <a:pPr eaLnBrk="1" hangingPunct="1">
              <a:buFontTx/>
              <a:buChar char="•"/>
            </a:pPr>
            <a:r>
              <a:rPr lang="en-US" altLang="en-US" sz="1200" dirty="0"/>
              <a:t>Sentinels</a:t>
            </a:r>
          </a:p>
          <a:p>
            <a:pPr eaLnBrk="1" hangingPunct="1">
              <a:buFontTx/>
              <a:buChar char="•"/>
            </a:pPr>
            <a:r>
              <a:rPr lang="en-US" altLang="en-US" sz="1200" dirty="0"/>
              <a:t>Input Validation Loops</a:t>
            </a:r>
          </a:p>
          <a:p>
            <a:pPr eaLnBrk="1" hangingPunct="1">
              <a:buFontTx/>
              <a:buChar char="•"/>
            </a:pPr>
            <a:r>
              <a:rPr lang="en-US" altLang="en-US" sz="1200" dirty="0"/>
              <a:t>Nested Loops</a:t>
            </a:r>
          </a:p>
        </p:txBody>
      </p:sp>
      <p:sp>
        <p:nvSpPr>
          <p:cNvPr id="4" name="Slide Number Placeholder 3"/>
          <p:cNvSpPr>
            <a:spLocks noGrp="1"/>
          </p:cNvSpPr>
          <p:nvPr>
            <p:ph type="sldNum" sz="quarter" idx="10"/>
          </p:nvPr>
        </p:nvSpPr>
        <p:spPr/>
        <p:txBody>
          <a:bodyPr/>
          <a:lstStyle/>
          <a:p>
            <a:fld id="{9117B5BA-A13D-464F-9888-6C5ADE7CF5DB}" type="slidenum">
              <a:rPr lang="en-US" smtClean="0"/>
              <a:t>1</a:t>
            </a:fld>
            <a:endParaRPr lang="en-US"/>
          </a:p>
        </p:txBody>
      </p:sp>
    </p:spTree>
    <p:extLst>
      <p:ext uri="{BB962C8B-B14F-4D97-AF65-F5344CB8AC3E}">
        <p14:creationId xmlns:p14="http://schemas.microsoft.com/office/powerpoint/2010/main" val="2608487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Sometimes the programmer does not know exactly how many times the loop will execute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Can receive range inputs from the user, place them in variables, and call the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function in the for clause using these variables</a:t>
            </a:r>
          </a:p>
        </p:txBody>
      </p:sp>
      <p:sp>
        <p:nvSpPr>
          <p:cNvPr id="4" name="Slide Number Placeholder 3"/>
          <p:cNvSpPr>
            <a:spLocks noGrp="1"/>
          </p:cNvSpPr>
          <p:nvPr>
            <p:ph type="sldNum" sz="quarter" idx="10"/>
          </p:nvPr>
        </p:nvSpPr>
        <p:spPr/>
        <p:txBody>
          <a:bodyPr/>
          <a:lstStyle/>
          <a:p>
            <a:fld id="{9117B5BA-A13D-464F-9888-6C5ADE7CF5DB}" type="slidenum">
              <a:rPr lang="en-US" smtClean="0"/>
              <a:t>14</a:t>
            </a:fld>
            <a:endParaRPr lang="en-US"/>
          </a:p>
        </p:txBody>
      </p:sp>
    </p:spTree>
    <p:extLst>
      <p:ext uri="{BB962C8B-B14F-4D97-AF65-F5344CB8AC3E}">
        <p14:creationId xmlns:p14="http://schemas.microsoft.com/office/powerpoint/2010/main" val="9679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function call, the starting value is 10, the sequence’s ending limit is 0, and the step value is -1. This expression will produce the following sequence:</a:t>
            </a:r>
          </a:p>
          <a:p>
            <a:r>
              <a:rPr lang="en-US" dirty="0"/>
              <a:t>10, 9, 8, 7, 6, 5, 4, 3, 2, 1</a:t>
            </a:r>
          </a:p>
        </p:txBody>
      </p:sp>
      <p:sp>
        <p:nvSpPr>
          <p:cNvPr id="4" name="Slide Number Placeholder 3"/>
          <p:cNvSpPr>
            <a:spLocks noGrp="1"/>
          </p:cNvSpPr>
          <p:nvPr>
            <p:ph type="sldNum" sz="quarter" idx="10"/>
          </p:nvPr>
        </p:nvSpPr>
        <p:spPr/>
        <p:txBody>
          <a:bodyPr/>
          <a:lstStyle/>
          <a:p>
            <a:fld id="{9117B5BA-A13D-464F-9888-6C5ADE7CF5DB}" type="slidenum">
              <a:rPr lang="en-US" smtClean="0"/>
              <a:t>15</a:t>
            </a:fld>
            <a:endParaRPr lang="en-US"/>
          </a:p>
        </p:txBody>
      </p:sp>
    </p:spTree>
    <p:extLst>
      <p:ext uri="{BB962C8B-B14F-4D97-AF65-F5344CB8AC3E}">
        <p14:creationId xmlns:p14="http://schemas.microsoft.com/office/powerpoint/2010/main" val="213567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variable, created by the assignment statement in line 7, is the accumulator. Notice it is initialized with the value 0.0. The for loop, in lines 14 through 16, does the work of getting the numbers from the user and calculating their total. Line 15 prompts the user to enter a number then assigns the input to the number variable. Then, the following statement in line 16 adds number to total:</a:t>
            </a:r>
          </a:p>
          <a:p>
            <a:r>
              <a:rPr lang="en-US" dirty="0"/>
              <a:t>total = total + number</a:t>
            </a:r>
          </a:p>
          <a:p>
            <a:r>
              <a:rPr lang="en-US" dirty="0"/>
              <a:t>After this statement executes, the value referenced by the number variable will be added to the value in the total variable. It’s important that you understand how this statement works. First, the interpreter gets the value of the expression on the right side of the = operator, which is total + number. Then, that value is assigned by the = operator to the total variable. The effect of the statement is that the value of the number variable is added to the total variable. When the loop finishes, the total variable will hold the sum of all the numbers that were added to it. This value is displayed in line 19.</a:t>
            </a:r>
          </a:p>
        </p:txBody>
      </p:sp>
      <p:sp>
        <p:nvSpPr>
          <p:cNvPr id="4" name="Slide Number Placeholder 3"/>
          <p:cNvSpPr>
            <a:spLocks noGrp="1"/>
          </p:cNvSpPr>
          <p:nvPr>
            <p:ph type="sldNum" sz="quarter" idx="10"/>
          </p:nvPr>
        </p:nvSpPr>
        <p:spPr/>
        <p:txBody>
          <a:bodyPr/>
          <a:lstStyle/>
          <a:p>
            <a:fld id="{9117B5BA-A13D-464F-9888-6C5ADE7CF5DB}" type="slidenum">
              <a:rPr lang="en-US" smtClean="0"/>
              <a:t>18</a:t>
            </a:fld>
            <a:endParaRPr lang="en-US"/>
          </a:p>
        </p:txBody>
      </p:sp>
    </p:spTree>
    <p:extLst>
      <p:ext uri="{BB962C8B-B14F-4D97-AF65-F5344CB8AC3E}">
        <p14:creationId xmlns:p14="http://schemas.microsoft.com/office/powerpoint/2010/main" val="3076671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x = x + 1</a:t>
            </a:r>
          </a:p>
          <a:p>
            <a:endParaRPr lang="en-US" dirty="0"/>
          </a:p>
          <a:p>
            <a:r>
              <a:rPr lang="en-US" dirty="0"/>
              <a:t>Can be rewritten as:  x += 1</a:t>
            </a:r>
          </a:p>
        </p:txBody>
      </p:sp>
      <p:sp>
        <p:nvSpPr>
          <p:cNvPr id="4" name="Slide Number Placeholder 3"/>
          <p:cNvSpPr>
            <a:spLocks noGrp="1"/>
          </p:cNvSpPr>
          <p:nvPr>
            <p:ph type="sldNum" sz="quarter" idx="10"/>
          </p:nvPr>
        </p:nvSpPr>
        <p:spPr/>
        <p:txBody>
          <a:bodyPr/>
          <a:lstStyle/>
          <a:p>
            <a:fld id="{9117B5BA-A13D-464F-9888-6C5ADE7CF5DB}" type="slidenum">
              <a:rPr lang="en-US" smtClean="0"/>
              <a:t>19</a:t>
            </a:fld>
            <a:endParaRPr lang="en-US"/>
          </a:p>
        </p:txBody>
      </p:sp>
    </p:spTree>
    <p:extLst>
      <p:ext uri="{BB962C8B-B14F-4D97-AF65-F5344CB8AC3E}">
        <p14:creationId xmlns:p14="http://schemas.microsoft.com/office/powerpoint/2010/main" val="3385351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end of program, can ask user for another input or 0 (or -1) to end program.</a:t>
            </a:r>
          </a:p>
          <a:p>
            <a:endParaRPr lang="en-US" dirty="0"/>
          </a:p>
          <a:p>
            <a:r>
              <a:rPr lang="en-US" dirty="0"/>
              <a:t>while num != 0:</a:t>
            </a:r>
          </a:p>
          <a:p>
            <a:r>
              <a:rPr lang="en-US" dirty="0"/>
              <a:t>     Do stuff</a:t>
            </a:r>
          </a:p>
          <a:p>
            <a:r>
              <a:rPr lang="en-US" dirty="0"/>
              <a:t>     print(‘Enter another number or 0 to end.’)</a:t>
            </a:r>
          </a:p>
          <a:p>
            <a:r>
              <a:rPr lang="en-US" dirty="0"/>
              <a:t>     num = int(input(‘Number: ‘))</a:t>
            </a:r>
          </a:p>
        </p:txBody>
      </p:sp>
      <p:sp>
        <p:nvSpPr>
          <p:cNvPr id="4" name="Slide Number Placeholder 3"/>
          <p:cNvSpPr>
            <a:spLocks noGrp="1"/>
          </p:cNvSpPr>
          <p:nvPr>
            <p:ph type="sldNum" sz="quarter" idx="10"/>
          </p:nvPr>
        </p:nvSpPr>
        <p:spPr/>
        <p:txBody>
          <a:bodyPr/>
          <a:lstStyle/>
          <a:p>
            <a:fld id="{9117B5BA-A13D-464F-9888-6C5ADE7CF5DB}" type="slidenum">
              <a:rPr lang="en-US" smtClean="0"/>
              <a:t>21</a:t>
            </a:fld>
            <a:endParaRPr lang="en-US"/>
          </a:p>
        </p:txBody>
      </p:sp>
    </p:spTree>
    <p:extLst>
      <p:ext uri="{BB962C8B-B14F-4D97-AF65-F5344CB8AC3E}">
        <p14:creationId xmlns:p14="http://schemas.microsoft.com/office/powerpoint/2010/main" val="2141711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flowchart reads input in two places: first just before the loop, and then inside the loop. The first input operation—just before the loop—is called a priming read, and its purpose is to get the first input value that will be tested by the validation loop. If that value is invalid, the loop will perform subsequent input operations.</a:t>
            </a:r>
          </a:p>
        </p:txBody>
      </p:sp>
      <p:sp>
        <p:nvSpPr>
          <p:cNvPr id="4" name="Slide Number Placeholder 3"/>
          <p:cNvSpPr>
            <a:spLocks noGrp="1"/>
          </p:cNvSpPr>
          <p:nvPr>
            <p:ph type="sldNum" sz="quarter" idx="10"/>
          </p:nvPr>
        </p:nvSpPr>
        <p:spPr/>
        <p:txBody>
          <a:bodyPr/>
          <a:lstStyle/>
          <a:p>
            <a:fld id="{9117B5BA-A13D-464F-9888-6C5ADE7CF5DB}" type="slidenum">
              <a:rPr lang="en-US" smtClean="0"/>
              <a:t>24</a:t>
            </a:fld>
            <a:endParaRPr lang="en-US"/>
          </a:p>
        </p:txBody>
      </p:sp>
    </p:spTree>
    <p:extLst>
      <p:ext uri="{BB962C8B-B14F-4D97-AF65-F5344CB8AC3E}">
        <p14:creationId xmlns:p14="http://schemas.microsoft.com/office/powerpoint/2010/main" val="132634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loop in this code determines whether score is less than 0 or greater than 100. If either is true, an error message is displayed and the user is prompted to enter a correct score.</a:t>
            </a:r>
          </a:p>
        </p:txBody>
      </p:sp>
      <p:sp>
        <p:nvSpPr>
          <p:cNvPr id="4" name="Slide Number Placeholder 3"/>
          <p:cNvSpPr>
            <a:spLocks noGrp="1"/>
          </p:cNvSpPr>
          <p:nvPr>
            <p:ph type="sldNum" sz="quarter" idx="10"/>
          </p:nvPr>
        </p:nvSpPr>
        <p:spPr/>
        <p:txBody>
          <a:bodyPr/>
          <a:lstStyle/>
          <a:p>
            <a:fld id="{9117B5BA-A13D-464F-9888-6C5ADE7CF5DB}" type="slidenum">
              <a:rPr lang="en-US" smtClean="0"/>
              <a:t>25</a:t>
            </a:fld>
            <a:endParaRPr lang="en-US"/>
          </a:p>
        </p:txBody>
      </p:sp>
    </p:spTree>
    <p:extLst>
      <p:ext uri="{BB962C8B-B14F-4D97-AF65-F5344CB8AC3E}">
        <p14:creationId xmlns:p14="http://schemas.microsoft.com/office/powerpoint/2010/main" val="3985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code’s output would be:</a:t>
            </a:r>
          </a:p>
          <a:p>
            <a:r>
              <a:rPr lang="en-US" dirty="0"/>
              <a:t>0 : 0 : 0</a:t>
            </a:r>
          </a:p>
          <a:p>
            <a:r>
              <a:rPr lang="en-US" dirty="0"/>
              <a:t>0 : 0 : 1</a:t>
            </a:r>
          </a:p>
          <a:p>
            <a:r>
              <a:rPr lang="en-US" dirty="0"/>
              <a:t>0 : 0 : 2</a:t>
            </a:r>
          </a:p>
          <a:p>
            <a:r>
              <a:rPr lang="en-US" dirty="0"/>
              <a:t>(The program will count through each second of 24 hours.)</a:t>
            </a:r>
          </a:p>
          <a:p>
            <a:r>
              <a:rPr lang="en-US" dirty="0"/>
              <a:t>23 : 59 : 59</a:t>
            </a:r>
          </a:p>
          <a:p>
            <a:endParaRPr lang="en-US" dirty="0"/>
          </a:p>
          <a:p>
            <a:r>
              <a:rPr lang="en-US" dirty="0"/>
              <a:t>The innermost loop will iterate 60 times for each iteration of the middle loop. The middle loop will iterate 60 times for each iteration of the outermost loop. When the outermost loop has iterated 24 times, the middle loop will have iterated 1,440 times and the innermost loop will have iterated 86,400 times!</a:t>
            </a:r>
          </a:p>
        </p:txBody>
      </p:sp>
      <p:sp>
        <p:nvSpPr>
          <p:cNvPr id="4" name="Slide Number Placeholder 3"/>
          <p:cNvSpPr>
            <a:spLocks noGrp="1"/>
          </p:cNvSpPr>
          <p:nvPr>
            <p:ph type="sldNum" sz="quarter" idx="10"/>
          </p:nvPr>
        </p:nvSpPr>
        <p:spPr/>
        <p:txBody>
          <a:bodyPr/>
          <a:lstStyle/>
          <a:p>
            <a:fld id="{9117B5BA-A13D-464F-9888-6C5ADE7CF5DB}" type="slidenum">
              <a:rPr lang="en-US" smtClean="0"/>
              <a:t>27</a:t>
            </a:fld>
            <a:endParaRPr lang="en-US"/>
          </a:p>
        </p:txBody>
      </p:sp>
    </p:spTree>
    <p:extLst>
      <p:ext uri="{BB962C8B-B14F-4D97-AF65-F5344CB8AC3E}">
        <p14:creationId xmlns:p14="http://schemas.microsoft.com/office/powerpoint/2010/main" val="2385404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EcoRI</a:t>
            </a:r>
            <a:r>
              <a:rPr lang="en-US" dirty="0"/>
              <a:t> is a </a:t>
            </a:r>
            <a:r>
              <a:rPr lang="en-US" b="1" dirty="0"/>
              <a:t>restriction enzyme</a:t>
            </a:r>
            <a:r>
              <a:rPr lang="en-US" dirty="0"/>
              <a:t> that cleaves </a:t>
            </a:r>
            <a:r>
              <a:rPr lang="en-US" b="1" dirty="0"/>
              <a:t>DNA</a:t>
            </a:r>
            <a:r>
              <a:rPr lang="en-US" dirty="0"/>
              <a:t> double helices into fragments at specific </a:t>
            </a:r>
            <a:r>
              <a:rPr lang="en-US" b="1" dirty="0"/>
              <a:t>sites</a:t>
            </a:r>
            <a:r>
              <a:rPr lang="en-US" dirty="0"/>
              <a:t>. It is also a part of the </a:t>
            </a:r>
            <a:r>
              <a:rPr lang="en-US" b="1" dirty="0"/>
              <a:t>restriction</a:t>
            </a:r>
            <a:r>
              <a:rPr lang="en-US" dirty="0"/>
              <a:t> modification system. In molecular biology it is used as a </a:t>
            </a:r>
            <a:r>
              <a:rPr lang="en-US" b="1" dirty="0"/>
              <a:t>restriction enzyme</a:t>
            </a:r>
            <a:r>
              <a:rPr lang="en-US" dirty="0"/>
              <a:t>. </a:t>
            </a:r>
            <a:r>
              <a:rPr lang="en-US" b="1" dirty="0" err="1"/>
              <a:t>EcoRI</a:t>
            </a:r>
            <a:r>
              <a:rPr lang="en-US" dirty="0"/>
              <a:t> creates 4 nucleotide sticky ends with 5' end overhangs of AATT.</a:t>
            </a:r>
            <a:endParaRPr lang="en-US" b="1" dirty="0"/>
          </a:p>
          <a:p>
            <a:endParaRPr lang="en-US" b="1" dirty="0"/>
          </a:p>
          <a:p>
            <a:r>
              <a:rPr lang="en-US" b="1" dirty="0" err="1"/>
              <a:t>BamHI</a:t>
            </a:r>
            <a:r>
              <a:rPr lang="en-US" dirty="0"/>
              <a:t>. </a:t>
            </a:r>
            <a:r>
              <a:rPr lang="en-US" b="1" dirty="0"/>
              <a:t>Restriction</a:t>
            </a:r>
            <a:r>
              <a:rPr lang="en-US" dirty="0"/>
              <a:t> endonuclease </a:t>
            </a:r>
            <a:r>
              <a:rPr lang="en-US" dirty="0" err="1"/>
              <a:t>BamH</a:t>
            </a:r>
            <a:r>
              <a:rPr lang="en-US" dirty="0"/>
              <a:t> I bound to a non-specific DNA. </a:t>
            </a:r>
            <a:r>
              <a:rPr lang="en-US" dirty="0" err="1"/>
              <a:t>BamH</a:t>
            </a:r>
            <a:r>
              <a:rPr lang="en-US" dirty="0"/>
              <a:t> I (from Bacillus </a:t>
            </a:r>
            <a:r>
              <a:rPr lang="en-US" dirty="0" err="1"/>
              <a:t>amyloliquefaciens</a:t>
            </a:r>
            <a:r>
              <a:rPr lang="en-US" dirty="0"/>
              <a:t>) is a type II </a:t>
            </a:r>
            <a:r>
              <a:rPr lang="en-US" b="1" dirty="0"/>
              <a:t>restriction</a:t>
            </a:r>
            <a:r>
              <a:rPr lang="en-US" dirty="0"/>
              <a:t> endonuclease, having the capacity for recognizing short sequences (6 </a:t>
            </a:r>
            <a:r>
              <a:rPr lang="en-US" dirty="0" err="1"/>
              <a:t>b.p.</a:t>
            </a:r>
            <a:r>
              <a:rPr lang="en-US" dirty="0"/>
              <a:t>) of DNA and specifically cleaving them at a target </a:t>
            </a:r>
            <a:r>
              <a:rPr lang="en-US" b="1" dirty="0"/>
              <a:t>site</a:t>
            </a:r>
            <a:r>
              <a:rPr lang="en-US" dirty="0"/>
              <a:t>.</a:t>
            </a:r>
            <a:endParaRPr lang="en-US" b="1" dirty="0"/>
          </a:p>
          <a:p>
            <a:endParaRPr lang="en-US" b="1" dirty="0"/>
          </a:p>
          <a:p>
            <a:r>
              <a:rPr lang="en-US" b="1" dirty="0" err="1"/>
              <a:t>HindIII</a:t>
            </a:r>
            <a:r>
              <a:rPr lang="en-US" dirty="0"/>
              <a:t> (pronounced "</a:t>
            </a:r>
            <a:r>
              <a:rPr lang="en-US" dirty="0" err="1"/>
              <a:t>Hin</a:t>
            </a:r>
            <a:r>
              <a:rPr lang="en-US" dirty="0"/>
              <a:t> D Three") is a type II </a:t>
            </a:r>
            <a:r>
              <a:rPr lang="en-US" b="1" dirty="0"/>
              <a:t>site</a:t>
            </a:r>
            <a:r>
              <a:rPr lang="en-US" dirty="0"/>
              <a:t>-specific deoxyribonuclease </a:t>
            </a:r>
            <a:r>
              <a:rPr lang="en-US" b="1" dirty="0"/>
              <a:t>restriction enzyme</a:t>
            </a:r>
            <a:r>
              <a:rPr lang="en-US" dirty="0"/>
              <a:t> isolated from </a:t>
            </a:r>
            <a:r>
              <a:rPr lang="en-US" dirty="0" err="1"/>
              <a:t>Haemophilus</a:t>
            </a:r>
            <a:r>
              <a:rPr lang="en-US" dirty="0"/>
              <a:t> influenzae that cleaves the </a:t>
            </a:r>
            <a:r>
              <a:rPr lang="en-US" b="1" dirty="0"/>
              <a:t>DNA</a:t>
            </a:r>
            <a:r>
              <a:rPr lang="en-US" dirty="0"/>
              <a:t> palindromic </a:t>
            </a:r>
            <a:r>
              <a:rPr lang="en-US" b="1" dirty="0"/>
              <a:t>sequence</a:t>
            </a:r>
            <a:r>
              <a:rPr lang="en-US" dirty="0"/>
              <a:t> AAGCTT in the presence of the cofactor Mg</a:t>
            </a:r>
            <a:r>
              <a:rPr lang="en-US" baseline="30000" dirty="0"/>
              <a:t>2+</a:t>
            </a:r>
            <a:r>
              <a:rPr lang="en-US" dirty="0"/>
              <a:t> via hydrolysis.</a:t>
            </a:r>
          </a:p>
        </p:txBody>
      </p:sp>
      <p:sp>
        <p:nvSpPr>
          <p:cNvPr id="4" name="Slide Number Placeholder 3"/>
          <p:cNvSpPr>
            <a:spLocks noGrp="1"/>
          </p:cNvSpPr>
          <p:nvPr>
            <p:ph type="sldNum" sz="quarter" idx="10"/>
          </p:nvPr>
        </p:nvSpPr>
        <p:spPr/>
        <p:txBody>
          <a:bodyPr/>
          <a:lstStyle/>
          <a:p>
            <a:fld id="{9117B5BA-A13D-464F-9888-6C5ADE7CF5DB}" type="slidenum">
              <a:rPr lang="en-US" smtClean="0"/>
              <a:t>31</a:t>
            </a:fld>
            <a:endParaRPr lang="en-US"/>
          </a:p>
        </p:txBody>
      </p:sp>
    </p:spTree>
    <p:extLst>
      <p:ext uri="{BB962C8B-B14F-4D97-AF65-F5344CB8AC3E}">
        <p14:creationId xmlns:p14="http://schemas.microsoft.com/office/powerpoint/2010/main" val="402808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Repetition structure aka a loop.  In Python, you use the </a:t>
            </a:r>
            <a:r>
              <a:rPr lang="en-US" b="1" dirty="0"/>
              <a:t>while</a:t>
            </a:r>
            <a:r>
              <a:rPr lang="en-US" dirty="0"/>
              <a:t> statement to write a condition-controlled loop, and you use the </a:t>
            </a:r>
            <a:r>
              <a:rPr lang="en-US" b="1" dirty="0"/>
              <a:t>for</a:t>
            </a:r>
            <a:r>
              <a:rPr lang="en-US" dirty="0"/>
              <a:t> statement to write a count-controlled loop.</a:t>
            </a:r>
          </a:p>
        </p:txBody>
      </p:sp>
      <p:sp>
        <p:nvSpPr>
          <p:cNvPr id="4" name="Slide Number Placeholder 3"/>
          <p:cNvSpPr>
            <a:spLocks noGrp="1"/>
          </p:cNvSpPr>
          <p:nvPr>
            <p:ph type="sldNum" sz="quarter" idx="10"/>
          </p:nvPr>
        </p:nvSpPr>
        <p:spPr/>
        <p:txBody>
          <a:bodyPr/>
          <a:lstStyle/>
          <a:p>
            <a:fld id="{9117B5BA-A13D-464F-9888-6C5ADE7CF5DB}" type="slidenum">
              <a:rPr lang="en-US" smtClean="0"/>
              <a:t>2</a:t>
            </a:fld>
            <a:endParaRPr lang="en-US"/>
          </a:p>
        </p:txBody>
      </p:sp>
    </p:spTree>
    <p:extLst>
      <p:ext uri="{BB962C8B-B14F-4D97-AF65-F5344CB8AC3E}">
        <p14:creationId xmlns:p14="http://schemas.microsoft.com/office/powerpoint/2010/main" val="290579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17B5BA-A13D-464F-9888-6C5ADE7CF5DB}" type="slidenum">
              <a:rPr lang="en-US" smtClean="0"/>
              <a:t>4</a:t>
            </a:fld>
            <a:endParaRPr lang="en-US"/>
          </a:p>
        </p:txBody>
      </p:sp>
    </p:spTree>
    <p:extLst>
      <p:ext uri="{BB962C8B-B14F-4D97-AF65-F5344CB8AC3E}">
        <p14:creationId xmlns:p14="http://schemas.microsoft.com/office/powerpoint/2010/main" val="116213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t>
            </a:r>
            <a:r>
              <a:rPr lang="en-US" dirty="0" err="1"/>
              <a:t>keep_going</a:t>
            </a:r>
            <a:r>
              <a:rPr lang="en-US" dirty="0"/>
              <a:t> == 'y’:</a:t>
            </a:r>
          </a:p>
          <a:p>
            <a:endParaRPr lang="en-US" dirty="0"/>
          </a:p>
          <a:p>
            <a:r>
              <a:rPr lang="en-US" dirty="0"/>
              <a:t>The loop will perform an iteration only if the expression </a:t>
            </a:r>
            <a:r>
              <a:rPr lang="en-US" dirty="0" err="1"/>
              <a:t>keep_going</a:t>
            </a:r>
            <a:r>
              <a:rPr lang="en-US" dirty="0"/>
              <a:t> =='y' is true. This means that (a) the </a:t>
            </a:r>
            <a:r>
              <a:rPr lang="en-US" dirty="0" err="1"/>
              <a:t>keep_going</a:t>
            </a:r>
            <a:r>
              <a:rPr lang="en-US" dirty="0"/>
              <a:t> variable has to exist, and (b) it has to reference the value 'y'. To make sure the expression is true the first time that the loop executes, we assigned the value 'y' to the </a:t>
            </a:r>
            <a:r>
              <a:rPr lang="en-US" dirty="0" err="1"/>
              <a:t>keep_going</a:t>
            </a:r>
            <a:r>
              <a:rPr lang="en-US" dirty="0"/>
              <a:t> variable in line 4 as follows:</a:t>
            </a:r>
          </a:p>
          <a:p>
            <a:endParaRPr lang="en-US" dirty="0"/>
          </a:p>
          <a:p>
            <a:r>
              <a:rPr lang="en-US" dirty="0" err="1"/>
              <a:t>keep_going</a:t>
            </a:r>
            <a:r>
              <a:rPr lang="en-US" dirty="0"/>
              <a:t> = 'y'</a:t>
            </a:r>
          </a:p>
        </p:txBody>
      </p:sp>
      <p:sp>
        <p:nvSpPr>
          <p:cNvPr id="4" name="Slide Number Placeholder 3"/>
          <p:cNvSpPr>
            <a:spLocks noGrp="1"/>
          </p:cNvSpPr>
          <p:nvPr>
            <p:ph type="sldNum" sz="quarter" idx="10"/>
          </p:nvPr>
        </p:nvSpPr>
        <p:spPr/>
        <p:txBody>
          <a:bodyPr/>
          <a:lstStyle/>
          <a:p>
            <a:fld id="{9117B5BA-A13D-464F-9888-6C5ADE7CF5DB}" type="slidenum">
              <a:rPr lang="en-US" smtClean="0"/>
              <a:t>5</a:t>
            </a:fld>
            <a:endParaRPr lang="en-US"/>
          </a:p>
        </p:txBody>
      </p:sp>
    </p:spTree>
    <p:extLst>
      <p:ext uri="{BB962C8B-B14F-4D97-AF65-F5344CB8AC3E}">
        <p14:creationId xmlns:p14="http://schemas.microsoft.com/office/powerpoint/2010/main" val="246131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we turn the sales commission example on previous slide to an infinite loop?</a:t>
            </a:r>
          </a:p>
          <a:p>
            <a:endParaRPr lang="en-US" dirty="0"/>
          </a:p>
          <a:p>
            <a:r>
              <a:rPr lang="en-US" dirty="0"/>
              <a:t>ANS:  don’t prompt the user if he/she wants to keep going</a:t>
            </a:r>
          </a:p>
        </p:txBody>
      </p:sp>
      <p:sp>
        <p:nvSpPr>
          <p:cNvPr id="4" name="Slide Number Placeholder 3"/>
          <p:cNvSpPr>
            <a:spLocks noGrp="1"/>
          </p:cNvSpPr>
          <p:nvPr>
            <p:ph type="sldNum" sz="quarter" idx="10"/>
          </p:nvPr>
        </p:nvSpPr>
        <p:spPr/>
        <p:txBody>
          <a:bodyPr/>
          <a:lstStyle/>
          <a:p>
            <a:fld id="{9117B5BA-A13D-464F-9888-6C5ADE7CF5DB}" type="slidenum">
              <a:rPr lang="en-US" smtClean="0"/>
              <a:t>6</a:t>
            </a:fld>
            <a:endParaRPr lang="en-US"/>
          </a:p>
        </p:txBody>
      </p:sp>
    </p:spTree>
    <p:extLst>
      <p:ext uri="{BB962C8B-B14F-4D97-AF65-F5344CB8AC3E}">
        <p14:creationId xmlns:p14="http://schemas.microsoft.com/office/powerpoint/2010/main" val="312418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4 times</a:t>
            </a:r>
          </a:p>
        </p:txBody>
      </p:sp>
      <p:sp>
        <p:nvSpPr>
          <p:cNvPr id="4" name="Slide Number Placeholder 3"/>
          <p:cNvSpPr>
            <a:spLocks noGrp="1"/>
          </p:cNvSpPr>
          <p:nvPr>
            <p:ph type="sldNum" sz="quarter" idx="10"/>
          </p:nvPr>
        </p:nvSpPr>
        <p:spPr/>
        <p:txBody>
          <a:bodyPr/>
          <a:lstStyle/>
          <a:p>
            <a:fld id="{9117B5BA-A13D-464F-9888-6C5ADE7CF5DB}" type="slidenum">
              <a:rPr lang="en-US" smtClean="0"/>
              <a:t>7</a:t>
            </a:fld>
            <a:endParaRPr lang="en-US"/>
          </a:p>
        </p:txBody>
      </p:sp>
    </p:spTree>
    <p:extLst>
      <p:ext uri="{BB962C8B-B14F-4D97-AF65-F5344CB8AC3E}">
        <p14:creationId xmlns:p14="http://schemas.microsoft.com/office/powerpoint/2010/main" val="252039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brackets a sequence of values appears, with a comma separating each value. (In Python, a comma-separated sequence of data items that are enclosed in a set of brackets is called a list.</a:t>
            </a:r>
          </a:p>
        </p:txBody>
      </p:sp>
      <p:sp>
        <p:nvSpPr>
          <p:cNvPr id="4" name="Slide Number Placeholder 3"/>
          <p:cNvSpPr>
            <a:spLocks noGrp="1"/>
          </p:cNvSpPr>
          <p:nvPr>
            <p:ph type="sldNum" sz="quarter" idx="10"/>
          </p:nvPr>
        </p:nvSpPr>
        <p:spPr/>
        <p:txBody>
          <a:bodyPr/>
          <a:lstStyle/>
          <a:p>
            <a:fld id="{9117B5BA-A13D-464F-9888-6C5ADE7CF5DB}" type="slidenum">
              <a:rPr lang="en-US" smtClean="0"/>
              <a:t>8</a:t>
            </a:fld>
            <a:endParaRPr lang="en-US"/>
          </a:p>
        </p:txBody>
      </p:sp>
    </p:spTree>
    <p:extLst>
      <p:ext uri="{BB962C8B-B14F-4D97-AF65-F5344CB8AC3E}">
        <p14:creationId xmlns:p14="http://schemas.microsoft.com/office/powerpoint/2010/main" val="626728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output:</a:t>
            </a:r>
          </a:p>
          <a:p>
            <a:endParaRPr lang="en-US" dirty="0"/>
          </a:p>
          <a:p>
            <a:r>
              <a:rPr lang="en-US" dirty="0"/>
              <a:t>I will display the numbers 1 through 5.</a:t>
            </a:r>
          </a:p>
          <a:p>
            <a:r>
              <a:rPr lang="en-US" dirty="0"/>
              <a:t>1</a:t>
            </a:r>
          </a:p>
          <a:p>
            <a:r>
              <a:rPr lang="en-US" dirty="0"/>
              <a:t>2</a:t>
            </a:r>
          </a:p>
          <a:p>
            <a:r>
              <a:rPr lang="en-US" dirty="0"/>
              <a:t>3</a:t>
            </a:r>
          </a:p>
          <a:p>
            <a:r>
              <a:rPr lang="en-US" dirty="0"/>
              <a:t>4</a:t>
            </a:r>
          </a:p>
          <a:p>
            <a:r>
              <a:rPr lang="en-US" dirty="0"/>
              <a:t>5</a:t>
            </a:r>
          </a:p>
        </p:txBody>
      </p:sp>
      <p:sp>
        <p:nvSpPr>
          <p:cNvPr id="4" name="Slide Number Placeholder 3"/>
          <p:cNvSpPr>
            <a:spLocks noGrp="1"/>
          </p:cNvSpPr>
          <p:nvPr>
            <p:ph type="sldNum" sz="quarter" idx="10"/>
          </p:nvPr>
        </p:nvSpPr>
        <p:spPr/>
        <p:txBody>
          <a:bodyPr/>
          <a:lstStyle/>
          <a:p>
            <a:fld id="{9117B5BA-A13D-464F-9888-6C5ADE7CF5DB}" type="slidenum">
              <a:rPr lang="en-US" smtClean="0"/>
              <a:t>9</a:t>
            </a:fld>
            <a:endParaRPr lang="en-US"/>
          </a:p>
        </p:txBody>
      </p:sp>
    </p:spTree>
    <p:extLst>
      <p:ext uri="{BB962C8B-B14F-4D97-AF65-F5344CB8AC3E}">
        <p14:creationId xmlns:p14="http://schemas.microsoft.com/office/powerpoint/2010/main" val="926148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proper indentation</a:t>
            </a:r>
          </a:p>
        </p:txBody>
      </p:sp>
      <p:sp>
        <p:nvSpPr>
          <p:cNvPr id="4" name="Slide Number Placeholder 3"/>
          <p:cNvSpPr>
            <a:spLocks noGrp="1"/>
          </p:cNvSpPr>
          <p:nvPr>
            <p:ph type="sldNum" sz="quarter" idx="10"/>
          </p:nvPr>
        </p:nvSpPr>
        <p:spPr/>
        <p:txBody>
          <a:bodyPr/>
          <a:lstStyle/>
          <a:p>
            <a:fld id="{9117B5BA-A13D-464F-9888-6C5ADE7CF5DB}" type="slidenum">
              <a:rPr lang="en-US" smtClean="0"/>
              <a:t>10</a:t>
            </a:fld>
            <a:endParaRPr lang="en-US"/>
          </a:p>
        </p:txBody>
      </p:sp>
    </p:spTree>
    <p:extLst>
      <p:ext uri="{BB962C8B-B14F-4D97-AF65-F5344CB8AC3E}">
        <p14:creationId xmlns:p14="http://schemas.microsoft.com/office/powerpoint/2010/main" val="66108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E2D46CBB-441C-4A5A-9FA3-777153DD3841}"/>
              </a:ext>
            </a:extLst>
          </p:cNvPr>
          <p:cNvSpPr txBox="1">
            <a:spLocks noChangeArrowheads="1"/>
          </p:cNvSpPr>
          <p:nvPr userDrawn="1"/>
        </p:nvSpPr>
        <p:spPr bwMode="auto">
          <a:xfrm>
            <a:off x="595804" y="1143000"/>
            <a:ext cx="79523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94562445-9487-4926-B45B-36D39CC3DABE}"/>
              </a:ext>
            </a:extLst>
          </p:cNvPr>
          <p:cNvSpPr txBox="1">
            <a:spLocks noChangeArrowheads="1"/>
          </p:cNvSpPr>
          <p:nvPr userDrawn="1"/>
        </p:nvSpPr>
        <p:spPr bwMode="auto">
          <a:xfrm>
            <a:off x="658208" y="2846853"/>
            <a:ext cx="78275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4:  Repetition Structures</a:t>
            </a:r>
          </a:p>
        </p:txBody>
      </p:sp>
      <p:sp>
        <p:nvSpPr>
          <p:cNvPr id="5" name="Text Box 13">
            <a:extLst>
              <a:ext uri="{FF2B5EF4-FFF2-40B4-BE49-F238E27FC236}">
                <a16:creationId xmlns:a16="http://schemas.microsoft.com/office/drawing/2014/main" id="{7F4BD9FA-9FD2-40FE-9F52-573DC28B5177}"/>
              </a:ext>
            </a:extLst>
          </p:cNvPr>
          <p:cNvSpPr txBox="1">
            <a:spLocks noChangeArrowheads="1"/>
          </p:cNvSpPr>
          <p:nvPr userDrawn="1"/>
        </p:nvSpPr>
        <p:spPr bwMode="auto">
          <a:xfrm>
            <a:off x="658209" y="4514672"/>
            <a:ext cx="782757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29287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F1AA0498-198F-4BAB-BE75-E92B043AF1AD}"/>
              </a:ext>
            </a:extLst>
          </p:cNvPr>
          <p:cNvSpPr>
            <a:spLocks noGrp="1" noChangeArrowheads="1"/>
          </p:cNvSpPr>
          <p:nvPr>
            <p:ph type="sldNum" sz="quarter" idx="10"/>
          </p:nvPr>
        </p:nvSpPr>
        <p:spPr>
          <a:ln/>
        </p:spPr>
        <p:txBody>
          <a:bodyPr/>
          <a:lstStyle>
            <a:lvl1pPr>
              <a:defRPr/>
            </a:lvl1pPr>
          </a:lstStyle>
          <a:p>
            <a:pPr>
              <a:defRPr/>
            </a:pPr>
            <a:fld id="{27599480-3F27-436E-BEE0-75A25288F533}" type="slidenum">
              <a:rPr lang="en-US" altLang="en-US"/>
              <a:pPr>
                <a:defRPr/>
              </a:pPr>
              <a:t>‹#›</a:t>
            </a:fld>
            <a:endParaRPr lang="en-US" altLang="en-US"/>
          </a:p>
        </p:txBody>
      </p:sp>
    </p:spTree>
    <p:extLst>
      <p:ext uri="{BB962C8B-B14F-4D97-AF65-F5344CB8AC3E}">
        <p14:creationId xmlns:p14="http://schemas.microsoft.com/office/powerpoint/2010/main" val="317830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35C9B015-6F29-46CC-A0DE-37DB25A7C697}"/>
              </a:ext>
            </a:extLst>
          </p:cNvPr>
          <p:cNvSpPr>
            <a:spLocks noGrp="1" noChangeArrowheads="1"/>
          </p:cNvSpPr>
          <p:nvPr>
            <p:ph type="sldNum" sz="quarter" idx="10"/>
          </p:nvPr>
        </p:nvSpPr>
        <p:spPr>
          <a:ln/>
        </p:spPr>
        <p:txBody>
          <a:bodyPr/>
          <a:lstStyle>
            <a:lvl1pPr>
              <a:defRPr/>
            </a:lvl1pPr>
          </a:lstStyle>
          <a:p>
            <a:pPr>
              <a:defRPr/>
            </a:pPr>
            <a:fld id="{D8220615-AF05-4A2F-B447-B0D7BEF42DD8}" type="slidenum">
              <a:rPr lang="en-US" altLang="en-US"/>
              <a:pPr>
                <a:defRPr/>
              </a:pPr>
              <a:t>‹#›</a:t>
            </a:fld>
            <a:endParaRPr lang="en-US" altLang="en-US"/>
          </a:p>
        </p:txBody>
      </p:sp>
    </p:spTree>
    <p:extLst>
      <p:ext uri="{BB962C8B-B14F-4D97-AF65-F5344CB8AC3E}">
        <p14:creationId xmlns:p14="http://schemas.microsoft.com/office/powerpoint/2010/main" val="313237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903D2020-097E-4003-87F1-020EAFA32CEF}"/>
              </a:ext>
            </a:extLst>
          </p:cNvPr>
          <p:cNvSpPr>
            <a:spLocks noGrp="1" noChangeArrowheads="1"/>
          </p:cNvSpPr>
          <p:nvPr>
            <p:ph type="sldNum" sz="quarter" idx="10"/>
          </p:nvPr>
        </p:nvSpPr>
        <p:spPr>
          <a:ln/>
        </p:spPr>
        <p:txBody>
          <a:bodyPr/>
          <a:lstStyle>
            <a:lvl1pPr>
              <a:defRPr/>
            </a:lvl1pPr>
          </a:lstStyle>
          <a:p>
            <a:pPr>
              <a:defRPr/>
            </a:pPr>
            <a:fld id="{6A73D0A2-92E8-445F-A36D-0A0A27297979}" type="slidenum">
              <a:rPr lang="en-US" altLang="en-US"/>
              <a:pPr>
                <a:defRPr/>
              </a:pPr>
              <a:t>‹#›</a:t>
            </a:fld>
            <a:endParaRPr lang="en-US" altLang="en-US"/>
          </a:p>
        </p:txBody>
      </p:sp>
    </p:spTree>
    <p:extLst>
      <p:ext uri="{BB962C8B-B14F-4D97-AF65-F5344CB8AC3E}">
        <p14:creationId xmlns:p14="http://schemas.microsoft.com/office/powerpoint/2010/main" val="237107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B9D40D78-9FB2-49B3-B410-E499590DED94}"/>
              </a:ext>
            </a:extLst>
          </p:cNvPr>
          <p:cNvSpPr>
            <a:spLocks noGrp="1" noChangeArrowheads="1"/>
          </p:cNvSpPr>
          <p:nvPr>
            <p:ph type="sldNum" sz="quarter" idx="10"/>
          </p:nvPr>
        </p:nvSpPr>
        <p:spPr>
          <a:ln/>
        </p:spPr>
        <p:txBody>
          <a:bodyPr/>
          <a:lstStyle>
            <a:lvl1pPr>
              <a:defRPr/>
            </a:lvl1pPr>
          </a:lstStyle>
          <a:p>
            <a:pPr>
              <a:defRPr/>
            </a:pPr>
            <a:fld id="{D5A6AE21-7048-41A4-9F74-38CF0577AF81}" type="slidenum">
              <a:rPr lang="en-US" altLang="en-US"/>
              <a:pPr>
                <a:defRPr/>
              </a:pPr>
              <a:t>‹#›</a:t>
            </a:fld>
            <a:endParaRPr lang="en-US" altLang="en-US"/>
          </a:p>
        </p:txBody>
      </p:sp>
    </p:spTree>
    <p:extLst>
      <p:ext uri="{BB962C8B-B14F-4D97-AF65-F5344CB8AC3E}">
        <p14:creationId xmlns:p14="http://schemas.microsoft.com/office/powerpoint/2010/main" val="143135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61D0BAF1-9B38-4211-8CAC-A752A669AFDD}"/>
              </a:ext>
            </a:extLst>
          </p:cNvPr>
          <p:cNvSpPr>
            <a:spLocks noGrp="1" noChangeArrowheads="1"/>
          </p:cNvSpPr>
          <p:nvPr>
            <p:ph type="sldNum" sz="quarter" idx="10"/>
          </p:nvPr>
        </p:nvSpPr>
        <p:spPr>
          <a:ln/>
        </p:spPr>
        <p:txBody>
          <a:bodyPr/>
          <a:lstStyle>
            <a:lvl1pPr>
              <a:defRPr/>
            </a:lvl1pPr>
          </a:lstStyle>
          <a:p>
            <a:pPr>
              <a:defRPr/>
            </a:pPr>
            <a:fld id="{1D4E68A2-9D30-475B-80D8-34E20E382BA3}" type="slidenum">
              <a:rPr lang="en-US" altLang="en-US"/>
              <a:pPr>
                <a:defRPr/>
              </a:pPr>
              <a:t>‹#›</a:t>
            </a:fld>
            <a:endParaRPr lang="en-US" altLang="en-US"/>
          </a:p>
        </p:txBody>
      </p:sp>
    </p:spTree>
    <p:extLst>
      <p:ext uri="{BB962C8B-B14F-4D97-AF65-F5344CB8AC3E}">
        <p14:creationId xmlns:p14="http://schemas.microsoft.com/office/powerpoint/2010/main" val="411630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E33D95B6-E425-4265-A2E4-37E54668E530}"/>
              </a:ext>
            </a:extLst>
          </p:cNvPr>
          <p:cNvSpPr>
            <a:spLocks noGrp="1" noChangeArrowheads="1"/>
          </p:cNvSpPr>
          <p:nvPr>
            <p:ph type="sldNum" sz="quarter" idx="10"/>
          </p:nvPr>
        </p:nvSpPr>
        <p:spPr>
          <a:ln/>
        </p:spPr>
        <p:txBody>
          <a:bodyPr/>
          <a:lstStyle>
            <a:lvl1pPr>
              <a:defRPr/>
            </a:lvl1pPr>
          </a:lstStyle>
          <a:p>
            <a:pPr>
              <a:defRPr/>
            </a:pPr>
            <a:fld id="{EFEE4B64-F207-487A-92AD-729AF7BF79FF}" type="slidenum">
              <a:rPr lang="en-US" altLang="en-US"/>
              <a:pPr>
                <a:defRPr/>
              </a:pPr>
              <a:t>‹#›</a:t>
            </a:fld>
            <a:endParaRPr lang="en-US" altLang="en-US"/>
          </a:p>
        </p:txBody>
      </p:sp>
    </p:spTree>
    <p:extLst>
      <p:ext uri="{BB962C8B-B14F-4D97-AF65-F5344CB8AC3E}">
        <p14:creationId xmlns:p14="http://schemas.microsoft.com/office/powerpoint/2010/main" val="230973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689590FD-877A-421E-AE85-E23DAFECE010}"/>
              </a:ext>
            </a:extLst>
          </p:cNvPr>
          <p:cNvSpPr>
            <a:spLocks noGrp="1" noChangeArrowheads="1"/>
          </p:cNvSpPr>
          <p:nvPr>
            <p:ph type="sldNum" sz="quarter" idx="10"/>
          </p:nvPr>
        </p:nvSpPr>
        <p:spPr>
          <a:ln/>
        </p:spPr>
        <p:txBody>
          <a:bodyPr/>
          <a:lstStyle>
            <a:lvl1pPr>
              <a:defRPr/>
            </a:lvl1pPr>
          </a:lstStyle>
          <a:p>
            <a:pPr>
              <a:defRPr/>
            </a:pPr>
            <a:fld id="{3CAF68B6-15E7-476B-A69D-349BC8F9F394}" type="slidenum">
              <a:rPr lang="en-US" altLang="en-US"/>
              <a:pPr>
                <a:defRPr/>
              </a:pPr>
              <a:t>‹#›</a:t>
            </a:fld>
            <a:endParaRPr lang="en-US" altLang="en-US"/>
          </a:p>
        </p:txBody>
      </p:sp>
    </p:spTree>
    <p:extLst>
      <p:ext uri="{BB962C8B-B14F-4D97-AF65-F5344CB8AC3E}">
        <p14:creationId xmlns:p14="http://schemas.microsoft.com/office/powerpoint/2010/main" val="8998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ABC44AB-AFEB-4CAC-8836-0ECD3F3F0D18}"/>
              </a:ext>
            </a:extLst>
          </p:cNvPr>
          <p:cNvSpPr>
            <a:spLocks noGrp="1" noChangeArrowheads="1"/>
          </p:cNvSpPr>
          <p:nvPr>
            <p:ph type="sldNum" sz="quarter" idx="10"/>
          </p:nvPr>
        </p:nvSpPr>
        <p:spPr>
          <a:ln/>
        </p:spPr>
        <p:txBody>
          <a:bodyPr/>
          <a:lstStyle>
            <a:lvl1pPr>
              <a:defRPr/>
            </a:lvl1pPr>
          </a:lstStyle>
          <a:p>
            <a:pPr>
              <a:defRPr/>
            </a:pPr>
            <a:fld id="{1B44E3D1-2682-4195-B6E5-3A3D7D51290C}" type="slidenum">
              <a:rPr lang="en-US" altLang="en-US"/>
              <a:pPr>
                <a:defRPr/>
              </a:pPr>
              <a:t>‹#›</a:t>
            </a:fld>
            <a:endParaRPr lang="en-US" altLang="en-US"/>
          </a:p>
        </p:txBody>
      </p:sp>
    </p:spTree>
    <p:extLst>
      <p:ext uri="{BB962C8B-B14F-4D97-AF65-F5344CB8AC3E}">
        <p14:creationId xmlns:p14="http://schemas.microsoft.com/office/powerpoint/2010/main" val="193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40AB3490-A034-49DE-BFBD-C2BEC7B9E7DE}"/>
              </a:ext>
            </a:extLst>
          </p:cNvPr>
          <p:cNvSpPr>
            <a:spLocks noGrp="1" noChangeArrowheads="1"/>
          </p:cNvSpPr>
          <p:nvPr>
            <p:ph type="sldNum" sz="quarter" idx="10"/>
          </p:nvPr>
        </p:nvSpPr>
        <p:spPr>
          <a:ln/>
        </p:spPr>
        <p:txBody>
          <a:bodyPr/>
          <a:lstStyle>
            <a:lvl1pPr>
              <a:defRPr/>
            </a:lvl1pPr>
          </a:lstStyle>
          <a:p>
            <a:pPr>
              <a:defRPr/>
            </a:pPr>
            <a:fld id="{B1129F69-EB27-4D0D-90A9-5F2F82926398}" type="slidenum">
              <a:rPr lang="en-US" altLang="en-US"/>
              <a:pPr>
                <a:defRPr/>
              </a:pPr>
              <a:t>‹#›</a:t>
            </a:fld>
            <a:endParaRPr lang="en-US" altLang="en-US"/>
          </a:p>
        </p:txBody>
      </p:sp>
    </p:spTree>
    <p:extLst>
      <p:ext uri="{BB962C8B-B14F-4D97-AF65-F5344CB8AC3E}">
        <p14:creationId xmlns:p14="http://schemas.microsoft.com/office/powerpoint/2010/main" val="247859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A004C98C-1BFA-4265-8477-CB5971FA4720}"/>
              </a:ext>
            </a:extLst>
          </p:cNvPr>
          <p:cNvSpPr>
            <a:spLocks noGrp="1" noChangeArrowheads="1"/>
          </p:cNvSpPr>
          <p:nvPr>
            <p:ph type="sldNum" sz="quarter" idx="10"/>
          </p:nvPr>
        </p:nvSpPr>
        <p:spPr>
          <a:ln/>
        </p:spPr>
        <p:txBody>
          <a:bodyPr/>
          <a:lstStyle>
            <a:lvl1pPr>
              <a:defRPr/>
            </a:lvl1pPr>
          </a:lstStyle>
          <a:p>
            <a:pPr>
              <a:defRPr/>
            </a:pPr>
            <a:fld id="{49E7E21C-1347-4F95-850F-EC865AB2E6E6}" type="slidenum">
              <a:rPr lang="en-US" altLang="en-US"/>
              <a:pPr>
                <a:defRPr/>
              </a:pPr>
              <a:t>‹#›</a:t>
            </a:fld>
            <a:endParaRPr lang="en-US" altLang="en-US"/>
          </a:p>
        </p:txBody>
      </p:sp>
    </p:spTree>
    <p:extLst>
      <p:ext uri="{BB962C8B-B14F-4D97-AF65-F5344CB8AC3E}">
        <p14:creationId xmlns:p14="http://schemas.microsoft.com/office/powerpoint/2010/main" val="411449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601C94E-99FB-4A1D-AE19-6534C2EF5863}"/>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1DACDF7-D7D0-46AD-A21B-2B9AA0482BC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3DDF136E-67F5-48DB-B1A9-63D0D5D9EC0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29BD664-4CBF-48FF-B353-D7578D17C6D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D9FB-A7D1-4187-8DF4-91FA8000FCE9}"/>
              </a:ext>
            </a:extLst>
          </p:cNvPr>
          <p:cNvSpPr>
            <a:spLocks noGrp="1"/>
          </p:cNvSpPr>
          <p:nvPr>
            <p:ph type="title"/>
          </p:nvPr>
        </p:nvSpPr>
        <p:spPr>
          <a:xfrm>
            <a:off x="449687" y="89281"/>
            <a:ext cx="8229600" cy="1143000"/>
          </a:xfrm>
        </p:spPr>
        <p:txBody>
          <a:bodyPr/>
          <a:lstStyle/>
          <a:p>
            <a:r>
              <a:rPr lang="en-US" dirty="0"/>
              <a:t>Another </a:t>
            </a:r>
            <a:r>
              <a:rPr lang="en-US" dirty="0">
                <a:latin typeface="Courier New" panose="02070309020205020404" pitchFamily="49" charset="0"/>
                <a:cs typeface="Courier New" panose="02070309020205020404" pitchFamily="49" charset="0"/>
              </a:rPr>
              <a:t>for</a:t>
            </a:r>
            <a:r>
              <a:rPr lang="en-US" dirty="0"/>
              <a:t> Loop Example</a:t>
            </a:r>
          </a:p>
        </p:txBody>
      </p:sp>
      <p:sp>
        <p:nvSpPr>
          <p:cNvPr id="3" name="Content Placeholder 2">
            <a:extLst>
              <a:ext uri="{FF2B5EF4-FFF2-40B4-BE49-F238E27FC236}">
                <a16:creationId xmlns:a16="http://schemas.microsoft.com/office/drawing/2014/main" id="{B259DF0F-54C2-40B7-AE49-7E9673F524F2}"/>
              </a:ext>
            </a:extLst>
          </p:cNvPr>
          <p:cNvSpPr>
            <a:spLocks noGrp="1"/>
          </p:cNvSpPr>
          <p:nvPr>
            <p:ph idx="1"/>
          </p:nvPr>
        </p:nvSpPr>
        <p:spPr>
          <a:xfrm>
            <a:off x="457200" y="1295400"/>
            <a:ext cx="8229600" cy="4525963"/>
          </a:xfrm>
        </p:spPr>
        <p:txBody>
          <a:bodyPr/>
          <a:lstStyle/>
          <a:p>
            <a:r>
              <a:rPr lang="en-US" dirty="0"/>
              <a:t>Program</a:t>
            </a:r>
          </a:p>
          <a:p>
            <a:endParaRPr lang="en-US" dirty="0"/>
          </a:p>
          <a:p>
            <a:endParaRPr lang="en-US" dirty="0"/>
          </a:p>
          <a:p>
            <a:endParaRPr lang="en-US" dirty="0"/>
          </a:p>
          <a:p>
            <a:r>
              <a:rPr lang="en-US" dirty="0"/>
              <a:t>Output</a:t>
            </a:r>
          </a:p>
        </p:txBody>
      </p:sp>
      <p:sp>
        <p:nvSpPr>
          <p:cNvPr id="4" name="Slide Number Placeholder 3">
            <a:extLst>
              <a:ext uri="{FF2B5EF4-FFF2-40B4-BE49-F238E27FC236}">
                <a16:creationId xmlns:a16="http://schemas.microsoft.com/office/drawing/2014/main" id="{3F6DC93C-3BBC-4C72-94CC-A944C5BF9936}"/>
              </a:ext>
            </a:extLst>
          </p:cNvPr>
          <p:cNvSpPr>
            <a:spLocks noGrp="1"/>
          </p:cNvSpPr>
          <p:nvPr>
            <p:ph type="sldNum" sz="quarter" idx="10"/>
          </p:nvPr>
        </p:nvSpPr>
        <p:spPr/>
        <p:txBody>
          <a:bodyPr/>
          <a:lstStyle/>
          <a:p>
            <a:pPr>
              <a:defRPr/>
            </a:pPr>
            <a:fld id="{6A73D0A2-92E8-445F-A36D-0A0A27297979}" type="slidenum">
              <a:rPr lang="en-US" altLang="en-US" smtClean="0"/>
              <a:pPr>
                <a:defRPr/>
              </a:pPr>
              <a:t>10</a:t>
            </a:fld>
            <a:endParaRPr lang="en-US" altLang="en-US"/>
          </a:p>
        </p:txBody>
      </p:sp>
      <p:pic>
        <p:nvPicPr>
          <p:cNvPr id="5" name="Picture 4">
            <a:extLst>
              <a:ext uri="{FF2B5EF4-FFF2-40B4-BE49-F238E27FC236}">
                <a16:creationId xmlns:a16="http://schemas.microsoft.com/office/drawing/2014/main" id="{4A9FF8CA-7CF3-4FAF-9361-19CB444F59CA}"/>
              </a:ext>
            </a:extLst>
          </p:cNvPr>
          <p:cNvPicPr>
            <a:picLocks noChangeAspect="1"/>
          </p:cNvPicPr>
          <p:nvPr/>
        </p:nvPicPr>
        <p:blipFill>
          <a:blip r:embed="rId3"/>
          <a:stretch>
            <a:fillRect/>
          </a:stretch>
        </p:blipFill>
        <p:spPr>
          <a:xfrm>
            <a:off x="497983" y="1923011"/>
            <a:ext cx="8153400" cy="1746619"/>
          </a:xfrm>
          <a:prstGeom prst="rect">
            <a:avLst/>
          </a:prstGeom>
        </p:spPr>
      </p:pic>
      <p:pic>
        <p:nvPicPr>
          <p:cNvPr id="6" name="Picture 5">
            <a:extLst>
              <a:ext uri="{FF2B5EF4-FFF2-40B4-BE49-F238E27FC236}">
                <a16:creationId xmlns:a16="http://schemas.microsoft.com/office/drawing/2014/main" id="{66F4FEDC-8460-4861-9350-30EDD67E25D9}"/>
              </a:ext>
            </a:extLst>
          </p:cNvPr>
          <p:cNvPicPr>
            <a:picLocks noChangeAspect="1"/>
          </p:cNvPicPr>
          <p:nvPr/>
        </p:nvPicPr>
        <p:blipFill>
          <a:blip r:embed="rId4"/>
          <a:stretch>
            <a:fillRect/>
          </a:stretch>
        </p:blipFill>
        <p:spPr>
          <a:xfrm>
            <a:off x="1059287" y="4274703"/>
            <a:ext cx="7010400" cy="2233464"/>
          </a:xfrm>
          <a:prstGeom prst="rect">
            <a:avLst/>
          </a:prstGeom>
        </p:spPr>
      </p:pic>
    </p:spTree>
    <p:extLst>
      <p:ext uri="{BB962C8B-B14F-4D97-AF65-F5344CB8AC3E}">
        <p14:creationId xmlns:p14="http://schemas.microsoft.com/office/powerpoint/2010/main" val="36107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4521-133E-4517-8DF0-78F5233D2CB7}"/>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for</a:t>
            </a:r>
            <a:r>
              <a:rPr lang="en-US" dirty="0"/>
              <a:t> Loop Works on Strings</a:t>
            </a:r>
          </a:p>
        </p:txBody>
      </p:sp>
      <p:sp>
        <p:nvSpPr>
          <p:cNvPr id="3" name="Content Placeholder 2">
            <a:extLst>
              <a:ext uri="{FF2B5EF4-FFF2-40B4-BE49-F238E27FC236}">
                <a16:creationId xmlns:a16="http://schemas.microsoft.com/office/drawing/2014/main" id="{84A5D263-64D1-4E31-AC65-3F2023729525}"/>
              </a:ext>
            </a:extLst>
          </p:cNvPr>
          <p:cNvSpPr>
            <a:spLocks noGrp="1"/>
          </p:cNvSpPr>
          <p:nvPr>
            <p:ph idx="1"/>
          </p:nvPr>
        </p:nvSpPr>
        <p:spPr/>
        <p:txBody>
          <a:bodyPr/>
          <a:lstStyle/>
          <a:p>
            <a:r>
              <a:rPr lang="en-US" dirty="0"/>
              <a:t>A string is similar to a list of letters</a:t>
            </a:r>
          </a:p>
        </p:txBody>
      </p:sp>
      <p:sp>
        <p:nvSpPr>
          <p:cNvPr id="4" name="Slide Number Placeholder 3">
            <a:extLst>
              <a:ext uri="{FF2B5EF4-FFF2-40B4-BE49-F238E27FC236}">
                <a16:creationId xmlns:a16="http://schemas.microsoft.com/office/drawing/2014/main" id="{904A1A9F-91BA-4C04-BE22-E81BBB7D3503}"/>
              </a:ext>
            </a:extLst>
          </p:cNvPr>
          <p:cNvSpPr>
            <a:spLocks noGrp="1"/>
          </p:cNvSpPr>
          <p:nvPr>
            <p:ph type="sldNum" sz="quarter" idx="10"/>
          </p:nvPr>
        </p:nvSpPr>
        <p:spPr/>
        <p:txBody>
          <a:bodyPr/>
          <a:lstStyle/>
          <a:p>
            <a:pPr>
              <a:defRPr/>
            </a:pPr>
            <a:fld id="{6A73D0A2-92E8-445F-A36D-0A0A27297979}"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AB56A8F7-E758-470D-8A30-973346708F6C}"/>
              </a:ext>
            </a:extLst>
          </p:cNvPr>
          <p:cNvPicPr>
            <a:picLocks noChangeAspect="1"/>
          </p:cNvPicPr>
          <p:nvPr/>
        </p:nvPicPr>
        <p:blipFill>
          <a:blip r:embed="rId2"/>
          <a:stretch>
            <a:fillRect/>
          </a:stretch>
        </p:blipFill>
        <p:spPr>
          <a:xfrm>
            <a:off x="1633537" y="2362200"/>
            <a:ext cx="5876925" cy="4057650"/>
          </a:xfrm>
          <a:prstGeom prst="rect">
            <a:avLst/>
          </a:prstGeom>
        </p:spPr>
      </p:pic>
    </p:spTree>
    <p:extLst>
      <p:ext uri="{BB962C8B-B14F-4D97-AF65-F5344CB8AC3E}">
        <p14:creationId xmlns:p14="http://schemas.microsoft.com/office/powerpoint/2010/main" val="161073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5A8C0EB-5D07-4D11-B16A-158EF194AAD8}"/>
              </a:ext>
            </a:extLst>
          </p:cNvPr>
          <p:cNvSpPr>
            <a:spLocks noGrp="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3315" name="Content Placeholder 2">
            <a:extLst>
              <a:ext uri="{FF2B5EF4-FFF2-40B4-BE49-F238E27FC236}">
                <a16:creationId xmlns:a16="http://schemas.microsoft.com/office/drawing/2014/main" id="{F10B1BF3-9DA2-483E-BCFE-1B8D8B027BF6}"/>
              </a:ext>
            </a:extLst>
          </p:cNvPr>
          <p:cNvSpPr>
            <a:spLocks noGrp="1"/>
          </p:cNvSpPr>
          <p:nvPr>
            <p:ph idx="1"/>
          </p:nvPr>
        </p:nvSpPr>
        <p:spPr/>
        <p:txBody>
          <a:bodyPr/>
          <a:lstStyle/>
          <a:p>
            <a:pPr eaLnBrk="1" hangingPunct="1">
              <a:buFontTx/>
              <a:buChar char="•"/>
            </a:pPr>
            <a:r>
              <a:rPr lang="en-US" altLang="en-US"/>
              <a:t>The </a:t>
            </a:r>
            <a:r>
              <a:rPr lang="en-US" altLang="en-US">
                <a:latin typeface="Courier New" panose="02070309020205020404" pitchFamily="49" charset="0"/>
                <a:cs typeface="Courier New" panose="02070309020205020404" pitchFamily="49" charset="0"/>
              </a:rPr>
              <a:t>range</a:t>
            </a:r>
            <a:r>
              <a:rPr lang="en-US" altLang="en-US"/>
              <a:t> function simplifies the process of writing a </a:t>
            </a:r>
            <a:r>
              <a:rPr lang="en-US" altLang="en-US">
                <a:latin typeface="Courier New" panose="02070309020205020404" pitchFamily="49" charset="0"/>
                <a:cs typeface="Courier New" panose="02070309020205020404" pitchFamily="49" charset="0"/>
              </a:rPr>
              <a:t>for</a:t>
            </a:r>
            <a:r>
              <a:rPr lang="en-US" altLang="en-US"/>
              <a:t> loop</a:t>
            </a:r>
          </a:p>
          <a:p>
            <a:pPr lvl="1" eaLnBrk="1" hangingPunct="1"/>
            <a:r>
              <a:rPr lang="en-US" altLang="en-US">
                <a:latin typeface="Courier New" panose="02070309020205020404" pitchFamily="49" charset="0"/>
                <a:cs typeface="Courier New" panose="02070309020205020404" pitchFamily="49" charset="0"/>
              </a:rPr>
              <a:t>range</a:t>
            </a:r>
            <a:r>
              <a:rPr lang="en-US" altLang="en-US"/>
              <a:t> returns an iterable object</a:t>
            </a:r>
          </a:p>
          <a:p>
            <a:pPr lvl="2" eaLnBrk="1" hangingPunct="1">
              <a:buFontTx/>
              <a:buChar char="•"/>
            </a:pPr>
            <a:r>
              <a:rPr lang="en-US" altLang="en-US" u="sng"/>
              <a:t>Iterable</a:t>
            </a:r>
            <a:r>
              <a:rPr lang="en-US" altLang="en-US"/>
              <a:t>: contains a sequence of values that can be iterated over</a:t>
            </a:r>
          </a:p>
          <a:p>
            <a:pPr eaLnBrk="1" hangingPunct="1">
              <a:buFontTx/>
              <a:buChar char="•"/>
            </a:pPr>
            <a:r>
              <a:rPr lang="en-US" altLang="en-US">
                <a:latin typeface="Courier New" panose="02070309020205020404" pitchFamily="49" charset="0"/>
                <a:cs typeface="Courier New" panose="02070309020205020404" pitchFamily="49" charset="0"/>
              </a:rPr>
              <a:t>range</a:t>
            </a:r>
            <a:r>
              <a:rPr lang="en-US" altLang="en-US"/>
              <a:t> characteristics:</a:t>
            </a:r>
          </a:p>
          <a:p>
            <a:pPr lvl="1" eaLnBrk="1" hangingPunct="1"/>
            <a:r>
              <a:rPr lang="en-US" altLang="en-US"/>
              <a:t>One argument: used as ending limit </a:t>
            </a:r>
          </a:p>
          <a:p>
            <a:pPr lvl="1" eaLnBrk="1" hangingPunct="1"/>
            <a:r>
              <a:rPr lang="en-US" altLang="en-US"/>
              <a:t>Two arguments: starting value and ending limit</a:t>
            </a:r>
          </a:p>
          <a:p>
            <a:pPr lvl="1" eaLnBrk="1" hangingPunct="1"/>
            <a:r>
              <a:rPr lang="en-US" altLang="en-US"/>
              <a:t>Three arguments: third argument is step value </a:t>
            </a:r>
            <a:endParaRPr lang="he-IL" altLang="en-US"/>
          </a:p>
        </p:txBody>
      </p:sp>
      <p:sp>
        <p:nvSpPr>
          <p:cNvPr id="2" name="Slide Number Placeholder 1">
            <a:extLst>
              <a:ext uri="{FF2B5EF4-FFF2-40B4-BE49-F238E27FC236}">
                <a16:creationId xmlns:a16="http://schemas.microsoft.com/office/drawing/2014/main" id="{60BD5703-2146-4C78-966E-EBA0A60F9795}"/>
              </a:ext>
            </a:extLst>
          </p:cNvPr>
          <p:cNvSpPr>
            <a:spLocks noGrp="1"/>
          </p:cNvSpPr>
          <p:nvPr>
            <p:ph type="sldNum" sz="quarter" idx="10"/>
          </p:nvPr>
        </p:nvSpPr>
        <p:spPr>
          <a:xfrm>
            <a:off x="6858000" y="6248400"/>
            <a:ext cx="2133600" cy="476250"/>
          </a:xfrm>
        </p:spPr>
        <p:txBody>
          <a:bodyPr/>
          <a:lstStyle/>
          <a:p>
            <a:pPr>
              <a:defRPr/>
            </a:pPr>
            <a:fld id="{6A73D0A2-92E8-445F-A36D-0A0A27297979}" type="slidenum">
              <a:rPr lang="en-US" altLang="en-US" smtClean="0"/>
              <a:pPr>
                <a:defRPr/>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7872-B73B-4431-BC71-AC05ADCD9939}"/>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range</a:t>
            </a:r>
            <a:r>
              <a:rPr lang="en-US" dirty="0"/>
              <a:t> Examples</a:t>
            </a:r>
          </a:p>
        </p:txBody>
      </p:sp>
      <p:sp>
        <p:nvSpPr>
          <p:cNvPr id="3" name="Content Placeholder 2">
            <a:extLst>
              <a:ext uri="{FF2B5EF4-FFF2-40B4-BE49-F238E27FC236}">
                <a16:creationId xmlns:a16="http://schemas.microsoft.com/office/drawing/2014/main" id="{00A24E52-24D4-4F34-834A-63CA816A379B}"/>
              </a:ext>
            </a:extLst>
          </p:cNvPr>
          <p:cNvSpPr>
            <a:spLocks noGrp="1"/>
          </p:cNvSpPr>
          <p:nvPr>
            <p:ph idx="1"/>
          </p:nvPr>
        </p:nvSpPr>
        <p:spPr/>
        <p:txBody>
          <a:bodyPr/>
          <a:lstStyle/>
          <a:p>
            <a:r>
              <a:rPr lang="en-US" dirty="0"/>
              <a:t>One argument: </a:t>
            </a:r>
            <a:r>
              <a:rPr lang="en-US" dirty="0">
                <a:latin typeface="Courier New" panose="02070309020205020404" pitchFamily="49" charset="0"/>
                <a:cs typeface="Courier New" panose="02070309020205020404" pitchFamily="49" charset="0"/>
              </a:rPr>
              <a:t>range() </a:t>
            </a:r>
            <a:r>
              <a:rPr lang="en-US" dirty="0"/>
              <a:t>will count up from zero to that number, excluding the number itself</a:t>
            </a:r>
          </a:p>
        </p:txBody>
      </p:sp>
      <p:sp>
        <p:nvSpPr>
          <p:cNvPr id="4" name="Slide Number Placeholder 3">
            <a:extLst>
              <a:ext uri="{FF2B5EF4-FFF2-40B4-BE49-F238E27FC236}">
                <a16:creationId xmlns:a16="http://schemas.microsoft.com/office/drawing/2014/main" id="{05AF7F69-CE3C-489F-8424-F287B4B484C1}"/>
              </a:ext>
            </a:extLst>
          </p:cNvPr>
          <p:cNvSpPr>
            <a:spLocks noGrp="1"/>
          </p:cNvSpPr>
          <p:nvPr>
            <p:ph type="sldNum" sz="quarter" idx="10"/>
          </p:nvPr>
        </p:nvSpPr>
        <p:spPr/>
        <p:txBody>
          <a:bodyPr/>
          <a:lstStyle/>
          <a:p>
            <a:pPr>
              <a:defRPr/>
            </a:pPr>
            <a:fld id="{6A73D0A2-92E8-445F-A36D-0A0A27297979}"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95199A09-D05C-4832-B8D8-248F66F5E449}"/>
              </a:ext>
            </a:extLst>
          </p:cNvPr>
          <p:cNvPicPr>
            <a:picLocks noChangeAspect="1"/>
          </p:cNvPicPr>
          <p:nvPr/>
        </p:nvPicPr>
        <p:blipFill>
          <a:blip r:embed="rId2"/>
          <a:stretch>
            <a:fillRect/>
          </a:stretch>
        </p:blipFill>
        <p:spPr>
          <a:xfrm>
            <a:off x="2476500" y="3429000"/>
            <a:ext cx="4191000" cy="2571750"/>
          </a:xfrm>
          <a:prstGeom prst="rect">
            <a:avLst/>
          </a:prstGeom>
        </p:spPr>
      </p:pic>
    </p:spTree>
    <p:extLst>
      <p:ext uri="{BB962C8B-B14F-4D97-AF65-F5344CB8AC3E}">
        <p14:creationId xmlns:p14="http://schemas.microsoft.com/office/powerpoint/2010/main" val="357558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DB7D-0F3E-43BD-B162-B042AB3B9199}"/>
              </a:ext>
            </a:extLst>
          </p:cNvPr>
          <p:cNvSpPr>
            <a:spLocks noGrp="1"/>
          </p:cNvSpPr>
          <p:nvPr>
            <p:ph type="title"/>
          </p:nvPr>
        </p:nvSpPr>
        <p:spPr>
          <a:xfrm>
            <a:off x="457200" y="76200"/>
            <a:ext cx="8229600" cy="1143000"/>
          </a:xfrm>
        </p:spPr>
        <p:txBody>
          <a:bodyPr/>
          <a:lstStyle/>
          <a:p>
            <a:r>
              <a:rPr lang="en-US" dirty="0">
                <a:latin typeface="Courier New" panose="02070309020205020404" pitchFamily="49" charset="0"/>
                <a:cs typeface="Courier New" panose="02070309020205020404" pitchFamily="49" charset="0"/>
              </a:rPr>
              <a:t>range</a:t>
            </a:r>
            <a:r>
              <a:rPr lang="en-US" dirty="0"/>
              <a:t> Examples (cont’d.)</a:t>
            </a:r>
          </a:p>
        </p:txBody>
      </p:sp>
      <p:sp>
        <p:nvSpPr>
          <p:cNvPr id="3" name="Content Placeholder 2">
            <a:extLst>
              <a:ext uri="{FF2B5EF4-FFF2-40B4-BE49-F238E27FC236}">
                <a16:creationId xmlns:a16="http://schemas.microsoft.com/office/drawing/2014/main" id="{E7B43E67-5B69-4BA4-A192-742276ED01E4}"/>
              </a:ext>
            </a:extLst>
          </p:cNvPr>
          <p:cNvSpPr>
            <a:spLocks noGrp="1"/>
          </p:cNvSpPr>
          <p:nvPr>
            <p:ph idx="1"/>
          </p:nvPr>
        </p:nvSpPr>
        <p:spPr>
          <a:xfrm>
            <a:off x="457200" y="1166018"/>
            <a:ext cx="8229600" cy="4525963"/>
          </a:xfrm>
        </p:spPr>
        <p:txBody>
          <a:bodyPr/>
          <a:lstStyle/>
          <a:p>
            <a:r>
              <a:rPr lang="en-US" sz="2400" dirty="0"/>
              <a:t>Two arguments: </a:t>
            </a:r>
            <a:r>
              <a:rPr lang="en-US" sz="2400" dirty="0">
                <a:latin typeface="Courier New" panose="02070309020205020404" pitchFamily="49" charset="0"/>
                <a:cs typeface="Courier New" panose="02070309020205020404" pitchFamily="49" charset="0"/>
              </a:rPr>
              <a:t>range()</a:t>
            </a:r>
            <a:r>
              <a:rPr lang="en-US" sz="2400" dirty="0"/>
              <a:t> will count up from the first number (inclusive) to the second (exclusive)</a:t>
            </a:r>
          </a:p>
          <a:p>
            <a:endParaRPr lang="en-US" sz="2400" dirty="0"/>
          </a:p>
          <a:p>
            <a:endParaRPr lang="en-US" sz="2400" dirty="0"/>
          </a:p>
          <a:p>
            <a:endParaRPr lang="en-US" sz="2400" dirty="0"/>
          </a:p>
          <a:p>
            <a:endParaRPr lang="en-US" sz="2400" dirty="0"/>
          </a:p>
          <a:p>
            <a:endParaRPr lang="en-US" sz="2400" dirty="0"/>
          </a:p>
          <a:p>
            <a:r>
              <a:rPr lang="en-US" sz="2400" dirty="0"/>
              <a:t>Three arguments: </a:t>
            </a:r>
            <a:r>
              <a:rPr lang="en-US" sz="2400" dirty="0">
                <a:latin typeface="Courier New" panose="02070309020205020404" pitchFamily="49" charset="0"/>
                <a:cs typeface="Courier New" panose="02070309020205020404" pitchFamily="49" charset="0"/>
              </a:rPr>
              <a:t>range()</a:t>
            </a:r>
            <a:r>
              <a:rPr lang="en-US" sz="2400" dirty="0"/>
              <a:t> will count up from the first to the second with the step size given by the third</a:t>
            </a:r>
          </a:p>
        </p:txBody>
      </p:sp>
      <p:sp>
        <p:nvSpPr>
          <p:cNvPr id="4" name="Slide Number Placeholder 3">
            <a:extLst>
              <a:ext uri="{FF2B5EF4-FFF2-40B4-BE49-F238E27FC236}">
                <a16:creationId xmlns:a16="http://schemas.microsoft.com/office/drawing/2014/main" id="{F1D71BD1-35B5-4D36-A059-C42D6CD08EB0}"/>
              </a:ext>
            </a:extLst>
          </p:cNvPr>
          <p:cNvSpPr>
            <a:spLocks noGrp="1"/>
          </p:cNvSpPr>
          <p:nvPr>
            <p:ph type="sldNum" sz="quarter" idx="10"/>
          </p:nvPr>
        </p:nvSpPr>
        <p:spPr/>
        <p:txBody>
          <a:bodyPr/>
          <a:lstStyle/>
          <a:p>
            <a:pPr>
              <a:defRPr/>
            </a:pPr>
            <a:fld id="{6A73D0A2-92E8-445F-A36D-0A0A27297979}"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6D2E7A66-DB45-4547-988D-BBB28653FB0A}"/>
              </a:ext>
            </a:extLst>
          </p:cNvPr>
          <p:cNvPicPr>
            <a:picLocks noChangeAspect="1"/>
          </p:cNvPicPr>
          <p:nvPr/>
        </p:nvPicPr>
        <p:blipFill>
          <a:blip r:embed="rId3"/>
          <a:stretch>
            <a:fillRect/>
          </a:stretch>
        </p:blipFill>
        <p:spPr>
          <a:xfrm>
            <a:off x="2505075" y="2133600"/>
            <a:ext cx="4133850" cy="2032760"/>
          </a:xfrm>
          <a:prstGeom prst="rect">
            <a:avLst/>
          </a:prstGeom>
        </p:spPr>
      </p:pic>
      <p:pic>
        <p:nvPicPr>
          <p:cNvPr id="6" name="Picture 5">
            <a:extLst>
              <a:ext uri="{FF2B5EF4-FFF2-40B4-BE49-F238E27FC236}">
                <a16:creationId xmlns:a16="http://schemas.microsoft.com/office/drawing/2014/main" id="{9CACF51C-01DC-41D4-A7D1-0D5B478C46B0}"/>
              </a:ext>
            </a:extLst>
          </p:cNvPr>
          <p:cNvPicPr>
            <a:picLocks noChangeAspect="1"/>
          </p:cNvPicPr>
          <p:nvPr/>
        </p:nvPicPr>
        <p:blipFill>
          <a:blip r:embed="rId4"/>
          <a:stretch>
            <a:fillRect/>
          </a:stretch>
        </p:blipFill>
        <p:spPr>
          <a:xfrm>
            <a:off x="2315581" y="5079687"/>
            <a:ext cx="4512838" cy="1493458"/>
          </a:xfrm>
          <a:prstGeom prst="rect">
            <a:avLst/>
          </a:prstGeom>
        </p:spPr>
      </p:pic>
    </p:spTree>
    <p:extLst>
      <p:ext uri="{BB962C8B-B14F-4D97-AF65-F5344CB8AC3E}">
        <p14:creationId xmlns:p14="http://schemas.microsoft.com/office/powerpoint/2010/main" val="330633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BD3C773-736B-4054-8A22-7F7173AD4512}"/>
              </a:ext>
            </a:extLst>
          </p:cNvPr>
          <p:cNvSpPr>
            <a:spLocks noGrp="1"/>
          </p:cNvSpPr>
          <p:nvPr>
            <p:ph type="title"/>
          </p:nvPr>
        </p:nvSpPr>
        <p:spPr/>
        <p:txBody>
          <a:bodyPr/>
          <a:lstStyle/>
          <a:p>
            <a:pPr eaLnBrk="1" hangingPunct="1"/>
            <a:r>
              <a:rPr lang="en-US" altLang="en-US" sz="3600"/>
              <a:t>Generating an Iterable Sequence that Ranges from Highest to Lowest</a:t>
            </a:r>
            <a:endParaRPr lang="he-IL" altLang="en-US" sz="3600"/>
          </a:p>
        </p:txBody>
      </p:sp>
      <p:sp>
        <p:nvSpPr>
          <p:cNvPr id="16387" name="Content Placeholder 2">
            <a:extLst>
              <a:ext uri="{FF2B5EF4-FFF2-40B4-BE49-F238E27FC236}">
                <a16:creationId xmlns:a16="http://schemas.microsoft.com/office/drawing/2014/main" id="{B4D8C5DA-D083-48AF-B6D0-EBF9CD747886}"/>
              </a:ext>
            </a:extLst>
          </p:cNvPr>
          <p:cNvSpPr>
            <a:spLocks noGrp="1"/>
          </p:cNvSpPr>
          <p:nvPr>
            <p:ph idx="1"/>
          </p:nvPr>
        </p:nvSpPr>
        <p:spPr/>
        <p:txBody>
          <a:bodyPr/>
          <a:lstStyle/>
          <a:p>
            <a:pPr>
              <a:buFontTx/>
              <a:buChar char="•"/>
            </a:pPr>
            <a:r>
              <a:rPr lang="en-US" altLang="en-US">
                <a:cs typeface="Courier New" panose="02070309020205020404" pitchFamily="49" charset="0"/>
              </a:rPr>
              <a:t>The </a:t>
            </a:r>
            <a:r>
              <a:rPr lang="en-US" altLang="en-US">
                <a:latin typeface="Courier New" panose="02070309020205020404" pitchFamily="49" charset="0"/>
                <a:cs typeface="Courier New" panose="02070309020205020404" pitchFamily="49" charset="0"/>
              </a:rPr>
              <a:t>range</a:t>
            </a:r>
            <a:r>
              <a:rPr lang="en-US" altLang="en-US"/>
              <a:t> function can be used to generate a sequence with numbers in descending order</a:t>
            </a:r>
          </a:p>
          <a:p>
            <a:pPr lvl="1"/>
            <a:r>
              <a:rPr lang="en-US" altLang="en-US"/>
              <a:t>Make sure starting number is larger than end limit, and step value is negative</a:t>
            </a:r>
          </a:p>
          <a:p>
            <a:pPr lvl="1"/>
            <a:r>
              <a:rPr lang="en-US" altLang="en-US"/>
              <a:t>Example: </a:t>
            </a:r>
            <a:r>
              <a:rPr lang="en-US" altLang="en-US">
                <a:latin typeface="Courier New" panose="02070309020205020404" pitchFamily="49" charset="0"/>
                <a:cs typeface="Courier New" panose="02070309020205020404" pitchFamily="49" charset="0"/>
              </a:rPr>
              <a:t>range (10, 0, -1)</a:t>
            </a:r>
            <a:endParaRPr lang="he-IL" altLang="en-US">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2D87E5A3-302F-49FC-8FF0-120CC2FEA283}"/>
              </a:ext>
            </a:extLst>
          </p:cNvPr>
          <p:cNvSpPr>
            <a:spLocks noGrp="1"/>
          </p:cNvSpPr>
          <p:nvPr>
            <p:ph type="sldNum" sz="quarter" idx="10"/>
          </p:nvPr>
        </p:nvSpPr>
        <p:spPr/>
        <p:txBody>
          <a:bodyPr/>
          <a:lstStyle/>
          <a:p>
            <a:pPr>
              <a:defRPr/>
            </a:pPr>
            <a:fld id="{6A73D0A2-92E8-445F-A36D-0A0A27297979}"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A8A26D6-D979-41DE-B9CE-4120A69A78B7}"/>
              </a:ext>
            </a:extLst>
          </p:cNvPr>
          <p:cNvSpPr>
            <a:spLocks noGrp="1"/>
          </p:cNvSpPr>
          <p:nvPr>
            <p:ph type="title"/>
          </p:nvPr>
        </p:nvSpPr>
        <p:spPr/>
        <p:txBody>
          <a:bodyPr/>
          <a:lstStyle/>
          <a:p>
            <a:pPr eaLnBrk="1" hangingPunct="1"/>
            <a:r>
              <a:rPr lang="en-US" altLang="en-US"/>
              <a:t>Calculating a Running Total</a:t>
            </a:r>
            <a:endParaRPr lang="he-IL" altLang="en-US"/>
          </a:p>
        </p:txBody>
      </p:sp>
      <p:sp>
        <p:nvSpPr>
          <p:cNvPr id="17411" name="Content Placeholder 2">
            <a:extLst>
              <a:ext uri="{FF2B5EF4-FFF2-40B4-BE49-F238E27FC236}">
                <a16:creationId xmlns:a16="http://schemas.microsoft.com/office/drawing/2014/main" id="{10E2EBA5-83B7-4AF8-BA91-88A819489BCF}"/>
              </a:ext>
            </a:extLst>
          </p:cNvPr>
          <p:cNvSpPr>
            <a:spLocks noGrp="1"/>
          </p:cNvSpPr>
          <p:nvPr>
            <p:ph idx="1"/>
          </p:nvPr>
        </p:nvSpPr>
        <p:spPr/>
        <p:txBody>
          <a:bodyPr/>
          <a:lstStyle/>
          <a:p>
            <a:pPr eaLnBrk="1" hangingPunct="1">
              <a:buFontTx/>
              <a:buChar char="•"/>
            </a:pPr>
            <a:r>
              <a:rPr lang="en-US" altLang="en-US"/>
              <a:t>Programs often need to calculate a total of a series of numbers</a:t>
            </a:r>
          </a:p>
          <a:p>
            <a:pPr lvl="1" eaLnBrk="1" hangingPunct="1"/>
            <a:r>
              <a:rPr lang="en-US" altLang="en-US"/>
              <a:t>Typically include two elements:</a:t>
            </a:r>
          </a:p>
          <a:p>
            <a:pPr lvl="2" eaLnBrk="1" hangingPunct="1">
              <a:buFontTx/>
              <a:buChar char="•"/>
            </a:pPr>
            <a:r>
              <a:rPr lang="en-US" altLang="en-US"/>
              <a:t>A loop that reads each number in series</a:t>
            </a:r>
          </a:p>
          <a:p>
            <a:pPr lvl="2" eaLnBrk="1" hangingPunct="1">
              <a:buFontTx/>
              <a:buChar char="•"/>
            </a:pPr>
            <a:r>
              <a:rPr lang="en-US" altLang="en-US"/>
              <a:t>An </a:t>
            </a:r>
            <a:r>
              <a:rPr lang="en-US" altLang="en-US" i="1"/>
              <a:t>accumulator</a:t>
            </a:r>
            <a:r>
              <a:rPr lang="en-US" altLang="en-US"/>
              <a:t> variable</a:t>
            </a:r>
          </a:p>
          <a:p>
            <a:pPr lvl="1" eaLnBrk="1" hangingPunct="1"/>
            <a:r>
              <a:rPr lang="en-US" altLang="en-US"/>
              <a:t>Known as program that keeps a running total:  accumulates total and reads in series</a:t>
            </a:r>
          </a:p>
          <a:p>
            <a:pPr lvl="1" eaLnBrk="1" hangingPunct="1"/>
            <a:r>
              <a:rPr lang="en-US" altLang="en-US"/>
              <a:t>At end of loop, accumulator will reference the total</a:t>
            </a:r>
          </a:p>
        </p:txBody>
      </p:sp>
      <p:sp>
        <p:nvSpPr>
          <p:cNvPr id="2" name="Slide Number Placeholder 1">
            <a:extLst>
              <a:ext uri="{FF2B5EF4-FFF2-40B4-BE49-F238E27FC236}">
                <a16:creationId xmlns:a16="http://schemas.microsoft.com/office/drawing/2014/main" id="{70CCD835-651E-4A13-BDC4-F1D0A40D6529}"/>
              </a:ext>
            </a:extLst>
          </p:cNvPr>
          <p:cNvSpPr>
            <a:spLocks noGrp="1"/>
          </p:cNvSpPr>
          <p:nvPr>
            <p:ph type="sldNum" sz="quarter" idx="10"/>
          </p:nvPr>
        </p:nvSpPr>
        <p:spPr/>
        <p:txBody>
          <a:bodyPr/>
          <a:lstStyle/>
          <a:p>
            <a:pPr>
              <a:defRPr/>
            </a:pPr>
            <a:fld id="{6A73D0A2-92E8-445F-A36D-0A0A27297979}"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37CAA3C-AF0E-4507-90D5-56B7400271C8}"/>
              </a:ext>
            </a:extLst>
          </p:cNvPr>
          <p:cNvSpPr>
            <a:spLocks noGrp="1"/>
          </p:cNvSpPr>
          <p:nvPr>
            <p:ph type="title"/>
          </p:nvPr>
        </p:nvSpPr>
        <p:spPr/>
        <p:txBody>
          <a:bodyPr/>
          <a:lstStyle/>
          <a:p>
            <a:pPr eaLnBrk="1" hangingPunct="1"/>
            <a:r>
              <a:rPr lang="en-US" altLang="en-US"/>
              <a:t>Calculating a Running Total (cont’d.)</a:t>
            </a:r>
            <a:endParaRPr lang="he-IL" altLang="en-US"/>
          </a:p>
        </p:txBody>
      </p:sp>
      <p:sp>
        <p:nvSpPr>
          <p:cNvPr id="2" name="Slide Number Placeholder 1">
            <a:extLst>
              <a:ext uri="{FF2B5EF4-FFF2-40B4-BE49-F238E27FC236}">
                <a16:creationId xmlns:a16="http://schemas.microsoft.com/office/drawing/2014/main" id="{D554B7D4-1465-403D-9B88-2763C3241777}"/>
              </a:ext>
            </a:extLst>
          </p:cNvPr>
          <p:cNvSpPr>
            <a:spLocks noGrp="1"/>
          </p:cNvSpPr>
          <p:nvPr>
            <p:ph type="sldNum" sz="quarter" idx="10"/>
          </p:nvPr>
        </p:nvSpPr>
        <p:spPr/>
        <p:txBody>
          <a:bodyPr/>
          <a:lstStyle/>
          <a:p>
            <a:pPr>
              <a:defRPr/>
            </a:pPr>
            <a:fld id="{6A73D0A2-92E8-445F-A36D-0A0A27297979}"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E8FF717C-0F16-4CB8-9B50-FB82EFDDABCF}"/>
              </a:ext>
            </a:extLst>
          </p:cNvPr>
          <p:cNvPicPr>
            <a:picLocks noChangeAspect="1"/>
          </p:cNvPicPr>
          <p:nvPr/>
        </p:nvPicPr>
        <p:blipFill>
          <a:blip r:embed="rId2"/>
          <a:stretch>
            <a:fillRect/>
          </a:stretch>
        </p:blipFill>
        <p:spPr>
          <a:xfrm>
            <a:off x="796856" y="1802190"/>
            <a:ext cx="7550287" cy="4443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B02E-3930-4E6B-A468-392A0D180E33}"/>
              </a:ext>
            </a:extLst>
          </p:cNvPr>
          <p:cNvSpPr>
            <a:spLocks noGrp="1"/>
          </p:cNvSpPr>
          <p:nvPr>
            <p:ph type="title"/>
          </p:nvPr>
        </p:nvSpPr>
        <p:spPr/>
        <p:txBody>
          <a:bodyPr/>
          <a:lstStyle/>
          <a:p>
            <a:r>
              <a:rPr lang="en-US" dirty="0"/>
              <a:t>Running Total Example</a:t>
            </a:r>
          </a:p>
        </p:txBody>
      </p:sp>
      <p:sp>
        <p:nvSpPr>
          <p:cNvPr id="4" name="Slide Number Placeholder 3">
            <a:extLst>
              <a:ext uri="{FF2B5EF4-FFF2-40B4-BE49-F238E27FC236}">
                <a16:creationId xmlns:a16="http://schemas.microsoft.com/office/drawing/2014/main" id="{B59EECE1-FE68-432C-BE16-51FB55C6C9F6}"/>
              </a:ext>
            </a:extLst>
          </p:cNvPr>
          <p:cNvSpPr>
            <a:spLocks noGrp="1"/>
          </p:cNvSpPr>
          <p:nvPr>
            <p:ph type="sldNum" sz="quarter" idx="10"/>
          </p:nvPr>
        </p:nvSpPr>
        <p:spPr/>
        <p:txBody>
          <a:bodyPr/>
          <a:lstStyle/>
          <a:p>
            <a:pPr>
              <a:defRPr/>
            </a:pPr>
            <a:fld id="{6A73D0A2-92E8-445F-A36D-0A0A27297979}" type="slidenum">
              <a:rPr lang="en-US" altLang="en-US" smtClean="0"/>
              <a:pPr>
                <a:defRPr/>
              </a:pPr>
              <a:t>18</a:t>
            </a:fld>
            <a:endParaRPr lang="en-US" altLang="en-US"/>
          </a:p>
        </p:txBody>
      </p:sp>
      <p:pic>
        <p:nvPicPr>
          <p:cNvPr id="5" name="Picture 4">
            <a:extLst>
              <a:ext uri="{FF2B5EF4-FFF2-40B4-BE49-F238E27FC236}">
                <a16:creationId xmlns:a16="http://schemas.microsoft.com/office/drawing/2014/main" id="{7E4A1720-CB54-4CB6-B7C7-A9B306A88416}"/>
              </a:ext>
            </a:extLst>
          </p:cNvPr>
          <p:cNvPicPr>
            <a:picLocks noChangeAspect="1"/>
          </p:cNvPicPr>
          <p:nvPr/>
        </p:nvPicPr>
        <p:blipFill>
          <a:blip r:embed="rId3"/>
          <a:stretch>
            <a:fillRect/>
          </a:stretch>
        </p:blipFill>
        <p:spPr>
          <a:xfrm>
            <a:off x="1193006" y="1408353"/>
            <a:ext cx="6757987" cy="5074997"/>
          </a:xfrm>
          <a:prstGeom prst="rect">
            <a:avLst/>
          </a:prstGeom>
        </p:spPr>
      </p:pic>
    </p:spTree>
    <p:extLst>
      <p:ext uri="{BB962C8B-B14F-4D97-AF65-F5344CB8AC3E}">
        <p14:creationId xmlns:p14="http://schemas.microsoft.com/office/powerpoint/2010/main" val="181768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EB5F6E2-B6CE-4F78-A84B-F070643680D9}"/>
              </a:ext>
            </a:extLst>
          </p:cNvPr>
          <p:cNvSpPr>
            <a:spLocks noGrp="1"/>
          </p:cNvSpPr>
          <p:nvPr>
            <p:ph type="title"/>
          </p:nvPr>
        </p:nvSpPr>
        <p:spPr/>
        <p:txBody>
          <a:bodyPr/>
          <a:lstStyle/>
          <a:p>
            <a:pPr eaLnBrk="1" hangingPunct="1"/>
            <a:r>
              <a:rPr lang="en-US" altLang="en-US"/>
              <a:t>The Augmented Assignment Operators</a:t>
            </a:r>
            <a:endParaRPr lang="he-IL" altLang="en-US"/>
          </a:p>
        </p:txBody>
      </p:sp>
      <p:sp>
        <p:nvSpPr>
          <p:cNvPr id="19459" name="Content Placeholder 2">
            <a:extLst>
              <a:ext uri="{FF2B5EF4-FFF2-40B4-BE49-F238E27FC236}">
                <a16:creationId xmlns:a16="http://schemas.microsoft.com/office/drawing/2014/main" id="{FBE71CEC-040E-44D7-A642-66A405F31707}"/>
              </a:ext>
            </a:extLst>
          </p:cNvPr>
          <p:cNvSpPr>
            <a:spLocks noGrp="1"/>
          </p:cNvSpPr>
          <p:nvPr>
            <p:ph idx="1"/>
          </p:nvPr>
        </p:nvSpPr>
        <p:spPr/>
        <p:txBody>
          <a:bodyPr/>
          <a:lstStyle/>
          <a:p>
            <a:pPr>
              <a:buFontTx/>
              <a:buChar char="•"/>
            </a:pPr>
            <a:r>
              <a:rPr lang="en-US" altLang="en-US"/>
              <a:t>In many assignment statements, the variable on the left side of the </a:t>
            </a:r>
            <a:r>
              <a:rPr lang="en-US" altLang="en-US">
                <a:latin typeface="Courier New" panose="02070309020205020404" pitchFamily="49" charset="0"/>
                <a:cs typeface="Courier New" panose="02070309020205020404" pitchFamily="49" charset="0"/>
              </a:rPr>
              <a:t>=</a:t>
            </a:r>
            <a:r>
              <a:rPr lang="en-US" altLang="en-US"/>
              <a:t> operator also appears on the right side of the </a:t>
            </a:r>
            <a:r>
              <a:rPr lang="en-US" altLang="en-US">
                <a:latin typeface="Courier New" panose="02070309020205020404" pitchFamily="49" charset="0"/>
                <a:cs typeface="Courier New" panose="02070309020205020404" pitchFamily="49" charset="0"/>
              </a:rPr>
              <a:t>=</a:t>
            </a:r>
            <a:r>
              <a:rPr lang="en-US" altLang="en-US"/>
              <a:t> operator</a:t>
            </a:r>
          </a:p>
          <a:p>
            <a:pPr>
              <a:buFontTx/>
              <a:buChar char="•"/>
            </a:pPr>
            <a:r>
              <a:rPr lang="en-US" altLang="en-US" u="sng"/>
              <a:t>Augmented assignment operators</a:t>
            </a:r>
            <a:r>
              <a:rPr lang="en-US" altLang="en-US"/>
              <a:t>: special set of operators designed for this type of job</a:t>
            </a:r>
          </a:p>
          <a:p>
            <a:pPr lvl="1"/>
            <a:r>
              <a:rPr lang="en-US" altLang="en-US"/>
              <a:t>Shorthand operators</a:t>
            </a:r>
          </a:p>
        </p:txBody>
      </p:sp>
      <p:sp>
        <p:nvSpPr>
          <p:cNvPr id="2" name="Slide Number Placeholder 1">
            <a:extLst>
              <a:ext uri="{FF2B5EF4-FFF2-40B4-BE49-F238E27FC236}">
                <a16:creationId xmlns:a16="http://schemas.microsoft.com/office/drawing/2014/main" id="{3EADB60A-98F5-43DE-BE47-9359F7FC10BF}"/>
              </a:ext>
            </a:extLst>
          </p:cNvPr>
          <p:cNvSpPr>
            <a:spLocks noGrp="1"/>
          </p:cNvSpPr>
          <p:nvPr>
            <p:ph type="sldNum" sz="quarter" idx="10"/>
          </p:nvPr>
        </p:nvSpPr>
        <p:spPr/>
        <p:txBody>
          <a:bodyPr/>
          <a:lstStyle/>
          <a:p>
            <a:pPr>
              <a:defRPr/>
            </a:pPr>
            <a:fld id="{6A73D0A2-92E8-445F-A36D-0A0A27297979}"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5C2D6F4-F323-47EC-9640-27543658E5FF}"/>
              </a:ext>
            </a:extLst>
          </p:cNvPr>
          <p:cNvSpPr>
            <a:spLocks noGrp="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id="{09B1FA9B-6675-47BB-9B96-8DCFB53C989F}"/>
              </a:ext>
            </a:extLst>
          </p:cNvPr>
          <p:cNvSpPr>
            <a:spLocks noGrp="1"/>
          </p:cNvSpPr>
          <p:nvPr>
            <p:ph idx="1"/>
          </p:nvPr>
        </p:nvSpPr>
        <p:spPr/>
        <p:txBody>
          <a:bodyPr/>
          <a:lstStyle/>
          <a:p>
            <a:pPr eaLnBrk="1" hangingPunct="1">
              <a:buFontTx/>
              <a:buChar char="•"/>
            </a:pPr>
            <a:r>
              <a:rPr lang="en-US" altLang="en-US"/>
              <a:t>Often have to write code that performs the same task multiple times</a:t>
            </a:r>
          </a:p>
          <a:p>
            <a:pPr lvl="1" eaLnBrk="1" hangingPunct="1"/>
            <a:r>
              <a:rPr lang="en-US" altLang="en-US"/>
              <a:t>Disadvantages to duplicating code</a:t>
            </a:r>
          </a:p>
          <a:p>
            <a:pPr lvl="2" eaLnBrk="1" hangingPunct="1">
              <a:buFontTx/>
              <a:buChar char="•"/>
            </a:pPr>
            <a:r>
              <a:rPr lang="en-US" altLang="en-US"/>
              <a:t>Makes program large</a:t>
            </a:r>
          </a:p>
          <a:p>
            <a:pPr lvl="2" eaLnBrk="1" hangingPunct="1">
              <a:buFontTx/>
              <a:buChar char="•"/>
            </a:pPr>
            <a:r>
              <a:rPr lang="en-US" altLang="en-US"/>
              <a:t>Time consuming</a:t>
            </a:r>
          </a:p>
          <a:p>
            <a:pPr lvl="2" eaLnBrk="1" hangingPunct="1">
              <a:buFontTx/>
              <a:buChar char="•"/>
            </a:pPr>
            <a:r>
              <a:rPr lang="en-US" altLang="en-US"/>
              <a:t>May need to be corrected in many places</a:t>
            </a:r>
          </a:p>
          <a:p>
            <a:pPr eaLnBrk="1" hangingPunct="1">
              <a:buFontTx/>
              <a:buChar char="•"/>
            </a:pPr>
            <a:r>
              <a:rPr lang="en-US" altLang="en-US" u="sng"/>
              <a:t>Repetition structure</a:t>
            </a:r>
            <a:r>
              <a:rPr lang="en-US" altLang="en-US"/>
              <a:t>: makes computer repeat included code as necessary</a:t>
            </a:r>
          </a:p>
          <a:p>
            <a:pPr lvl="1" eaLnBrk="1" hangingPunct="1"/>
            <a:r>
              <a:rPr lang="en-US" altLang="en-US"/>
              <a:t>Includes condition-controlled loops and count-controlled loops</a:t>
            </a:r>
          </a:p>
        </p:txBody>
      </p:sp>
      <p:sp>
        <p:nvSpPr>
          <p:cNvPr id="2" name="Slide Number Placeholder 1">
            <a:extLst>
              <a:ext uri="{FF2B5EF4-FFF2-40B4-BE49-F238E27FC236}">
                <a16:creationId xmlns:a16="http://schemas.microsoft.com/office/drawing/2014/main" id="{1E089EAF-3833-4312-9338-684188188602}"/>
              </a:ext>
            </a:extLst>
          </p:cNvPr>
          <p:cNvSpPr>
            <a:spLocks noGrp="1"/>
          </p:cNvSpPr>
          <p:nvPr>
            <p:ph type="sldNum" sz="quarter" idx="10"/>
          </p:nvPr>
        </p:nvSpPr>
        <p:spPr/>
        <p:txBody>
          <a:bodyPr/>
          <a:lstStyle/>
          <a:p>
            <a:pPr>
              <a:defRPr/>
            </a:pPr>
            <a:fld id="{6A73D0A2-92E8-445F-A36D-0A0A27297979}"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4E84100-55EB-455F-9D0F-31A9A61DEEEA}"/>
              </a:ext>
            </a:extLst>
          </p:cNvPr>
          <p:cNvSpPr>
            <a:spLocks noGrp="1"/>
          </p:cNvSpPr>
          <p:nvPr>
            <p:ph type="title"/>
          </p:nvPr>
        </p:nvSpPr>
        <p:spPr/>
        <p:txBody>
          <a:bodyPr/>
          <a:lstStyle/>
          <a:p>
            <a:pPr eaLnBrk="1" hangingPunct="1"/>
            <a:r>
              <a:rPr lang="en-US" altLang="en-US"/>
              <a:t>The Augmented Assignment Operators (cont’d.)</a:t>
            </a:r>
            <a:endParaRPr lang="he-IL" altLang="en-US"/>
          </a:p>
        </p:txBody>
      </p:sp>
      <p:sp>
        <p:nvSpPr>
          <p:cNvPr id="2" name="Slide Number Placeholder 1">
            <a:extLst>
              <a:ext uri="{FF2B5EF4-FFF2-40B4-BE49-F238E27FC236}">
                <a16:creationId xmlns:a16="http://schemas.microsoft.com/office/drawing/2014/main" id="{7A657981-75ED-419B-8CEA-A7A79D102BE6}"/>
              </a:ext>
            </a:extLst>
          </p:cNvPr>
          <p:cNvSpPr>
            <a:spLocks noGrp="1"/>
          </p:cNvSpPr>
          <p:nvPr>
            <p:ph type="sldNum" sz="quarter" idx="10"/>
          </p:nvPr>
        </p:nvSpPr>
        <p:spPr/>
        <p:txBody>
          <a:bodyPr/>
          <a:lstStyle/>
          <a:p>
            <a:pPr>
              <a:defRPr/>
            </a:pPr>
            <a:fld id="{6A73D0A2-92E8-445F-A36D-0A0A27297979}"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19DC0EDA-790D-43AD-B2D6-D380A5079A00}"/>
              </a:ext>
            </a:extLst>
          </p:cNvPr>
          <p:cNvPicPr>
            <a:picLocks noChangeAspect="1"/>
          </p:cNvPicPr>
          <p:nvPr/>
        </p:nvPicPr>
        <p:blipFill>
          <a:blip r:embed="rId2"/>
          <a:stretch>
            <a:fillRect/>
          </a:stretch>
        </p:blipFill>
        <p:spPr>
          <a:xfrm>
            <a:off x="228600" y="2438400"/>
            <a:ext cx="8686800" cy="22564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ED586C9-3DA9-4614-9034-F44A5F021AFC}"/>
              </a:ext>
            </a:extLst>
          </p:cNvPr>
          <p:cNvSpPr>
            <a:spLocks noGrp="1"/>
          </p:cNvSpPr>
          <p:nvPr>
            <p:ph type="title"/>
          </p:nvPr>
        </p:nvSpPr>
        <p:spPr/>
        <p:txBody>
          <a:bodyPr/>
          <a:lstStyle/>
          <a:p>
            <a:pPr eaLnBrk="1" hangingPunct="1"/>
            <a:r>
              <a:rPr lang="en-US" altLang="en-US"/>
              <a:t>Sentinels</a:t>
            </a:r>
            <a:endParaRPr lang="he-IL" altLang="en-US"/>
          </a:p>
        </p:txBody>
      </p:sp>
      <p:sp>
        <p:nvSpPr>
          <p:cNvPr id="21507" name="Content Placeholder 2">
            <a:extLst>
              <a:ext uri="{FF2B5EF4-FFF2-40B4-BE49-F238E27FC236}">
                <a16:creationId xmlns:a16="http://schemas.microsoft.com/office/drawing/2014/main" id="{B6F82E94-1C11-42AA-AA3B-D855D9013322}"/>
              </a:ext>
            </a:extLst>
          </p:cNvPr>
          <p:cNvSpPr>
            <a:spLocks noGrp="1"/>
          </p:cNvSpPr>
          <p:nvPr>
            <p:ph idx="1"/>
          </p:nvPr>
        </p:nvSpPr>
        <p:spPr/>
        <p:txBody>
          <a:bodyPr/>
          <a:lstStyle/>
          <a:p>
            <a:pPr>
              <a:buFontTx/>
              <a:buChar char="•"/>
            </a:pPr>
            <a:r>
              <a:rPr lang="en-US" altLang="en-US" u="sng"/>
              <a:t>Sentinel</a:t>
            </a:r>
            <a:r>
              <a:rPr lang="en-US" altLang="en-US"/>
              <a:t>: special value that marks the end of a sequence of items</a:t>
            </a:r>
          </a:p>
          <a:p>
            <a:pPr lvl="1"/>
            <a:r>
              <a:rPr lang="en-US" altLang="en-US"/>
              <a:t>When program reaches a sentinel, it knows that the end of the sequence of items was reached, and the loop terminates</a:t>
            </a:r>
          </a:p>
          <a:p>
            <a:pPr lvl="1"/>
            <a:r>
              <a:rPr lang="en-US" altLang="en-US"/>
              <a:t>Must be distinctive enough so as not to be mistaken for a regular value in the sequence</a:t>
            </a:r>
          </a:p>
          <a:p>
            <a:pPr lvl="1"/>
            <a:r>
              <a:rPr lang="en-US" altLang="en-US"/>
              <a:t>Example: when reading an input file, empty line can be used as a sentinel</a:t>
            </a:r>
          </a:p>
        </p:txBody>
      </p:sp>
      <p:sp>
        <p:nvSpPr>
          <p:cNvPr id="2" name="Slide Number Placeholder 1">
            <a:extLst>
              <a:ext uri="{FF2B5EF4-FFF2-40B4-BE49-F238E27FC236}">
                <a16:creationId xmlns:a16="http://schemas.microsoft.com/office/drawing/2014/main" id="{70FCC86E-47D7-4A76-AFF5-C17D377A1B7D}"/>
              </a:ext>
            </a:extLst>
          </p:cNvPr>
          <p:cNvSpPr>
            <a:spLocks noGrp="1"/>
          </p:cNvSpPr>
          <p:nvPr>
            <p:ph type="sldNum" sz="quarter" idx="10"/>
          </p:nvPr>
        </p:nvSpPr>
        <p:spPr/>
        <p:txBody>
          <a:bodyPr/>
          <a:lstStyle/>
          <a:p>
            <a:pPr>
              <a:defRPr/>
            </a:pPr>
            <a:fld id="{6A73D0A2-92E8-445F-A36D-0A0A27297979}"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671EE33-301E-40DD-8A36-CF4363339E74}"/>
              </a:ext>
            </a:extLst>
          </p:cNvPr>
          <p:cNvSpPr>
            <a:spLocks noGrp="1"/>
          </p:cNvSpPr>
          <p:nvPr>
            <p:ph type="title"/>
          </p:nvPr>
        </p:nvSpPr>
        <p:spPr/>
        <p:txBody>
          <a:bodyPr/>
          <a:lstStyle/>
          <a:p>
            <a:pPr eaLnBrk="1" hangingPunct="1"/>
            <a:r>
              <a:rPr lang="en-US" altLang="en-US"/>
              <a:t>Input Validation Loops</a:t>
            </a:r>
            <a:endParaRPr lang="he-IL" altLang="en-US"/>
          </a:p>
        </p:txBody>
      </p:sp>
      <p:sp>
        <p:nvSpPr>
          <p:cNvPr id="22531" name="Content Placeholder 2">
            <a:extLst>
              <a:ext uri="{FF2B5EF4-FFF2-40B4-BE49-F238E27FC236}">
                <a16:creationId xmlns:a16="http://schemas.microsoft.com/office/drawing/2014/main" id="{15DFDF1E-96D1-41E7-A91D-74CD5F3F6C5F}"/>
              </a:ext>
            </a:extLst>
          </p:cNvPr>
          <p:cNvSpPr>
            <a:spLocks noGrp="1"/>
          </p:cNvSpPr>
          <p:nvPr>
            <p:ph idx="1"/>
          </p:nvPr>
        </p:nvSpPr>
        <p:spPr/>
        <p:txBody>
          <a:bodyPr/>
          <a:lstStyle/>
          <a:p>
            <a:pPr eaLnBrk="1" hangingPunct="1">
              <a:buFontTx/>
              <a:buChar char="•"/>
            </a:pPr>
            <a:r>
              <a:rPr lang="en-US" altLang="en-US">
                <a:cs typeface="Courier New" panose="02070309020205020404" pitchFamily="49" charset="0"/>
              </a:rPr>
              <a:t>Computer cannot tell the difference between good data and bad data</a:t>
            </a:r>
          </a:p>
          <a:p>
            <a:pPr lvl="1" eaLnBrk="1" hangingPunct="1"/>
            <a:r>
              <a:rPr lang="en-US" altLang="en-US">
                <a:cs typeface="Courier New" panose="02070309020205020404" pitchFamily="49" charset="0"/>
              </a:rPr>
              <a:t>If user provides bad input, program will produce bad output</a:t>
            </a:r>
          </a:p>
          <a:p>
            <a:pPr lvl="1" eaLnBrk="1" hangingPunct="1"/>
            <a:r>
              <a:rPr lang="en-US" altLang="en-US">
                <a:cs typeface="Courier New" panose="02070309020205020404" pitchFamily="49" charset="0"/>
              </a:rPr>
              <a:t>GIGO: garbage in, garbage out</a:t>
            </a:r>
          </a:p>
          <a:p>
            <a:pPr lvl="1" eaLnBrk="1" hangingPunct="1"/>
            <a:r>
              <a:rPr lang="en-US" altLang="en-US">
                <a:cs typeface="Courier New" panose="02070309020205020404" pitchFamily="49" charset="0"/>
              </a:rPr>
              <a:t>It is important to design program such that bad input is never accepted</a:t>
            </a:r>
          </a:p>
        </p:txBody>
      </p:sp>
      <p:sp>
        <p:nvSpPr>
          <p:cNvPr id="2" name="Slide Number Placeholder 1">
            <a:extLst>
              <a:ext uri="{FF2B5EF4-FFF2-40B4-BE49-F238E27FC236}">
                <a16:creationId xmlns:a16="http://schemas.microsoft.com/office/drawing/2014/main" id="{4A8CB478-C125-4591-96EA-6DC4C97FE3AA}"/>
              </a:ext>
            </a:extLst>
          </p:cNvPr>
          <p:cNvSpPr>
            <a:spLocks noGrp="1"/>
          </p:cNvSpPr>
          <p:nvPr>
            <p:ph type="sldNum" sz="quarter" idx="10"/>
          </p:nvPr>
        </p:nvSpPr>
        <p:spPr/>
        <p:txBody>
          <a:bodyPr/>
          <a:lstStyle/>
          <a:p>
            <a:pPr>
              <a:defRPr/>
            </a:pPr>
            <a:fld id="{6A73D0A2-92E8-445F-A36D-0A0A27297979}"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FFE22DB-AF36-4499-99A8-710B93F3DF8C}"/>
              </a:ext>
            </a:extLst>
          </p:cNvPr>
          <p:cNvSpPr>
            <a:spLocks noGrp="1"/>
          </p:cNvSpPr>
          <p:nvPr>
            <p:ph type="title"/>
          </p:nvPr>
        </p:nvSpPr>
        <p:spPr/>
        <p:txBody>
          <a:bodyPr/>
          <a:lstStyle/>
          <a:p>
            <a:pPr eaLnBrk="1" hangingPunct="1"/>
            <a:r>
              <a:rPr lang="en-US" altLang="en-US"/>
              <a:t>Input Validation Loops (cont’d.)</a:t>
            </a:r>
            <a:endParaRPr lang="he-IL" altLang="en-US"/>
          </a:p>
        </p:txBody>
      </p:sp>
      <p:sp>
        <p:nvSpPr>
          <p:cNvPr id="23555" name="Content Placeholder 2">
            <a:extLst>
              <a:ext uri="{FF2B5EF4-FFF2-40B4-BE49-F238E27FC236}">
                <a16:creationId xmlns:a16="http://schemas.microsoft.com/office/drawing/2014/main" id="{D52F5CC6-3B96-4D61-AA44-718E44D9B311}"/>
              </a:ext>
            </a:extLst>
          </p:cNvPr>
          <p:cNvSpPr>
            <a:spLocks noGrp="1"/>
          </p:cNvSpPr>
          <p:nvPr>
            <p:ph idx="1"/>
          </p:nvPr>
        </p:nvSpPr>
        <p:spPr/>
        <p:txBody>
          <a:bodyPr/>
          <a:lstStyle/>
          <a:p>
            <a:pPr eaLnBrk="1" hangingPunct="1">
              <a:buFontTx/>
              <a:buChar char="•"/>
            </a:pPr>
            <a:r>
              <a:rPr lang="en-US" altLang="en-US" u="sng">
                <a:cs typeface="Courier New" panose="02070309020205020404" pitchFamily="49" charset="0"/>
              </a:rPr>
              <a:t>Input validation</a:t>
            </a:r>
            <a:r>
              <a:rPr lang="en-US" altLang="en-US">
                <a:cs typeface="Courier New" panose="02070309020205020404" pitchFamily="49" charset="0"/>
              </a:rPr>
              <a:t>: inspecting input before it is processed by the program</a:t>
            </a:r>
          </a:p>
          <a:p>
            <a:pPr lvl="1" eaLnBrk="1" hangingPunct="1"/>
            <a:r>
              <a:rPr lang="en-US" altLang="en-US">
                <a:cs typeface="Courier New" panose="02070309020205020404" pitchFamily="49" charset="0"/>
              </a:rPr>
              <a:t>If input is invalid, prompt user to enter correct data</a:t>
            </a:r>
          </a:p>
          <a:p>
            <a:pPr lvl="1" eaLnBrk="1" hangingPunct="1"/>
            <a:r>
              <a:rPr lang="en-US" altLang="en-US">
                <a:cs typeface="Courier New" panose="02070309020205020404" pitchFamily="49" charset="0"/>
              </a:rPr>
              <a:t>Commonly accomplished using a </a:t>
            </a:r>
            <a:r>
              <a:rPr lang="en-US" altLang="en-US">
                <a:latin typeface="Courier New" panose="02070309020205020404" pitchFamily="49" charset="0"/>
                <a:cs typeface="Courier New" panose="02070309020205020404" pitchFamily="49" charset="0"/>
              </a:rPr>
              <a:t>while</a:t>
            </a:r>
            <a:r>
              <a:rPr lang="en-US" altLang="en-US">
                <a:cs typeface="Courier New" panose="02070309020205020404" pitchFamily="49" charset="0"/>
              </a:rPr>
              <a:t> loop which repeats as long as the input is bad</a:t>
            </a:r>
          </a:p>
          <a:p>
            <a:pPr lvl="2" eaLnBrk="1" hangingPunct="1">
              <a:buFontTx/>
              <a:buChar char="•"/>
            </a:pPr>
            <a:r>
              <a:rPr lang="en-US" altLang="en-US">
                <a:cs typeface="Courier New" panose="02070309020205020404" pitchFamily="49" charset="0"/>
              </a:rPr>
              <a:t>If input is bad, display error message and receive another set of data</a:t>
            </a:r>
          </a:p>
          <a:p>
            <a:pPr lvl="2" eaLnBrk="1" hangingPunct="1">
              <a:buFontTx/>
              <a:buChar char="•"/>
            </a:pPr>
            <a:r>
              <a:rPr lang="en-US" altLang="en-US">
                <a:cs typeface="Courier New" panose="02070309020205020404" pitchFamily="49" charset="0"/>
              </a:rPr>
              <a:t>If input is good, continue to process the input</a:t>
            </a:r>
          </a:p>
        </p:txBody>
      </p:sp>
      <p:sp>
        <p:nvSpPr>
          <p:cNvPr id="2" name="Slide Number Placeholder 1">
            <a:extLst>
              <a:ext uri="{FF2B5EF4-FFF2-40B4-BE49-F238E27FC236}">
                <a16:creationId xmlns:a16="http://schemas.microsoft.com/office/drawing/2014/main" id="{F96FD0AE-5E44-4A5C-88C7-5FA0A00B46D4}"/>
              </a:ext>
            </a:extLst>
          </p:cNvPr>
          <p:cNvSpPr>
            <a:spLocks noGrp="1"/>
          </p:cNvSpPr>
          <p:nvPr>
            <p:ph type="sldNum" sz="quarter" idx="10"/>
          </p:nvPr>
        </p:nvSpPr>
        <p:spPr/>
        <p:txBody>
          <a:bodyPr/>
          <a:lstStyle/>
          <a:p>
            <a:pPr>
              <a:defRPr/>
            </a:pPr>
            <a:fld id="{6A73D0A2-92E8-445F-A36D-0A0A27297979}"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8192FC4-1851-41C1-A36E-B8563E791F70}"/>
              </a:ext>
            </a:extLst>
          </p:cNvPr>
          <p:cNvSpPr>
            <a:spLocks noGrp="1"/>
          </p:cNvSpPr>
          <p:nvPr>
            <p:ph type="title"/>
          </p:nvPr>
        </p:nvSpPr>
        <p:spPr/>
        <p:txBody>
          <a:bodyPr/>
          <a:lstStyle/>
          <a:p>
            <a:pPr eaLnBrk="1" hangingPunct="1"/>
            <a:r>
              <a:rPr lang="en-US" altLang="en-US"/>
              <a:t>Input Validation Loops (cont’d.)</a:t>
            </a:r>
            <a:endParaRPr lang="he-IL" altLang="en-US"/>
          </a:p>
        </p:txBody>
      </p:sp>
      <p:sp>
        <p:nvSpPr>
          <p:cNvPr id="2" name="Slide Number Placeholder 1">
            <a:extLst>
              <a:ext uri="{FF2B5EF4-FFF2-40B4-BE49-F238E27FC236}">
                <a16:creationId xmlns:a16="http://schemas.microsoft.com/office/drawing/2014/main" id="{F2608026-8DDA-4333-B628-438736C45E19}"/>
              </a:ext>
            </a:extLst>
          </p:cNvPr>
          <p:cNvSpPr>
            <a:spLocks noGrp="1"/>
          </p:cNvSpPr>
          <p:nvPr>
            <p:ph type="sldNum" sz="quarter" idx="10"/>
          </p:nvPr>
        </p:nvSpPr>
        <p:spPr/>
        <p:txBody>
          <a:bodyPr/>
          <a:lstStyle/>
          <a:p>
            <a:pPr>
              <a:defRPr/>
            </a:pPr>
            <a:fld id="{6A73D0A2-92E8-445F-A36D-0A0A27297979}"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F076AD7B-38D2-43DF-A934-27695BAC4095}"/>
              </a:ext>
            </a:extLst>
          </p:cNvPr>
          <p:cNvPicPr>
            <a:picLocks noChangeAspect="1"/>
          </p:cNvPicPr>
          <p:nvPr/>
        </p:nvPicPr>
        <p:blipFill>
          <a:blip r:embed="rId3"/>
          <a:stretch>
            <a:fillRect/>
          </a:stretch>
        </p:blipFill>
        <p:spPr>
          <a:xfrm>
            <a:off x="609600" y="1867354"/>
            <a:ext cx="7924800" cy="43778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DBD6-BB4C-444C-A09C-29B65833FBE8}"/>
              </a:ext>
            </a:extLst>
          </p:cNvPr>
          <p:cNvSpPr>
            <a:spLocks noGrp="1"/>
          </p:cNvSpPr>
          <p:nvPr>
            <p:ph type="title"/>
          </p:nvPr>
        </p:nvSpPr>
        <p:spPr/>
        <p:txBody>
          <a:bodyPr/>
          <a:lstStyle/>
          <a:p>
            <a:r>
              <a:rPr lang="en-US" dirty="0"/>
              <a:t>Input Validation Example</a:t>
            </a:r>
          </a:p>
        </p:txBody>
      </p:sp>
      <p:sp>
        <p:nvSpPr>
          <p:cNvPr id="4" name="Slide Number Placeholder 3">
            <a:extLst>
              <a:ext uri="{FF2B5EF4-FFF2-40B4-BE49-F238E27FC236}">
                <a16:creationId xmlns:a16="http://schemas.microsoft.com/office/drawing/2014/main" id="{28B90546-433C-480D-911A-880EFC6EE24D}"/>
              </a:ext>
            </a:extLst>
          </p:cNvPr>
          <p:cNvSpPr>
            <a:spLocks noGrp="1"/>
          </p:cNvSpPr>
          <p:nvPr>
            <p:ph type="sldNum" sz="quarter" idx="10"/>
          </p:nvPr>
        </p:nvSpPr>
        <p:spPr/>
        <p:txBody>
          <a:bodyPr/>
          <a:lstStyle/>
          <a:p>
            <a:pPr>
              <a:defRPr/>
            </a:pPr>
            <a:fld id="{6A73D0A2-92E8-445F-A36D-0A0A27297979}" type="slidenum">
              <a:rPr lang="en-US" altLang="en-US" smtClean="0"/>
              <a:pPr>
                <a:defRPr/>
              </a:pPr>
              <a:t>25</a:t>
            </a:fld>
            <a:endParaRPr lang="en-US" altLang="en-US"/>
          </a:p>
        </p:txBody>
      </p:sp>
      <p:pic>
        <p:nvPicPr>
          <p:cNvPr id="5" name="Picture 4">
            <a:extLst>
              <a:ext uri="{FF2B5EF4-FFF2-40B4-BE49-F238E27FC236}">
                <a16:creationId xmlns:a16="http://schemas.microsoft.com/office/drawing/2014/main" id="{A6E0F099-2307-4D63-A578-BFF82C3591F2}"/>
              </a:ext>
            </a:extLst>
          </p:cNvPr>
          <p:cNvPicPr>
            <a:picLocks noChangeAspect="1"/>
          </p:cNvPicPr>
          <p:nvPr/>
        </p:nvPicPr>
        <p:blipFill>
          <a:blip r:embed="rId3"/>
          <a:stretch>
            <a:fillRect/>
          </a:stretch>
        </p:blipFill>
        <p:spPr>
          <a:xfrm>
            <a:off x="230646" y="2209800"/>
            <a:ext cx="8682708" cy="2195513"/>
          </a:xfrm>
          <a:prstGeom prst="rect">
            <a:avLst/>
          </a:prstGeom>
        </p:spPr>
      </p:pic>
    </p:spTree>
    <p:extLst>
      <p:ext uri="{BB962C8B-B14F-4D97-AF65-F5344CB8AC3E}">
        <p14:creationId xmlns:p14="http://schemas.microsoft.com/office/powerpoint/2010/main" val="117498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8D580D9-6F0E-483E-99C3-CAB7D3713F23}"/>
              </a:ext>
            </a:extLst>
          </p:cNvPr>
          <p:cNvSpPr>
            <a:spLocks noGrp="1"/>
          </p:cNvSpPr>
          <p:nvPr>
            <p:ph type="title"/>
          </p:nvPr>
        </p:nvSpPr>
        <p:spPr/>
        <p:txBody>
          <a:bodyPr/>
          <a:lstStyle/>
          <a:p>
            <a:pPr eaLnBrk="1" hangingPunct="1"/>
            <a:r>
              <a:rPr lang="en-US" altLang="en-US"/>
              <a:t>Nested Loops</a:t>
            </a:r>
            <a:endParaRPr lang="he-IL" altLang="en-US"/>
          </a:p>
        </p:txBody>
      </p:sp>
      <p:sp>
        <p:nvSpPr>
          <p:cNvPr id="25603" name="Content Placeholder 2">
            <a:extLst>
              <a:ext uri="{FF2B5EF4-FFF2-40B4-BE49-F238E27FC236}">
                <a16:creationId xmlns:a16="http://schemas.microsoft.com/office/drawing/2014/main" id="{5062A3D5-CABB-4814-892B-01DA169F3551}"/>
              </a:ext>
            </a:extLst>
          </p:cNvPr>
          <p:cNvSpPr>
            <a:spLocks noGrp="1"/>
          </p:cNvSpPr>
          <p:nvPr>
            <p:ph idx="1"/>
          </p:nvPr>
        </p:nvSpPr>
        <p:spPr/>
        <p:txBody>
          <a:bodyPr/>
          <a:lstStyle/>
          <a:p>
            <a:pPr>
              <a:buFontTx/>
              <a:buChar char="•"/>
            </a:pPr>
            <a:r>
              <a:rPr lang="en-US" altLang="en-US" u="sng"/>
              <a:t>Nested loop</a:t>
            </a:r>
            <a:r>
              <a:rPr lang="en-US" altLang="en-US"/>
              <a:t>: loop that is contained inside another loop</a:t>
            </a:r>
          </a:p>
          <a:p>
            <a:pPr lvl="1"/>
            <a:r>
              <a:rPr lang="en-US" altLang="en-US">
                <a:cs typeface="Courier New" panose="02070309020205020404" pitchFamily="49" charset="0"/>
              </a:rPr>
              <a:t>Example: analog clock works like a nested loop</a:t>
            </a:r>
          </a:p>
          <a:p>
            <a:pPr lvl="2">
              <a:buFontTx/>
              <a:buChar char="•"/>
            </a:pPr>
            <a:r>
              <a:rPr lang="en-US" altLang="en-US">
                <a:cs typeface="Courier New" panose="02070309020205020404" pitchFamily="49" charset="0"/>
              </a:rPr>
              <a:t>Hours hand moves once for every twelve movements of the minutes hand: for each iteration of the “hours,” do twelve iterations of “minutes”</a:t>
            </a:r>
          </a:p>
          <a:p>
            <a:pPr lvl="2">
              <a:buFontTx/>
              <a:buChar char="•"/>
            </a:pPr>
            <a:r>
              <a:rPr lang="en-US" altLang="en-US">
                <a:cs typeface="Courier New" panose="02070309020205020404" pitchFamily="49" charset="0"/>
              </a:rPr>
              <a:t>Seconds hand moves 60 times for each movement of the minutes hand: for each iteration of “minutes,” do 60 iterations of “seconds”</a:t>
            </a:r>
            <a:endParaRPr lang="he-IL" altLang="en-US">
              <a:cs typeface="Courier New" panose="02070309020205020404" pitchFamily="49" charset="0"/>
            </a:endParaRPr>
          </a:p>
        </p:txBody>
      </p:sp>
      <p:sp>
        <p:nvSpPr>
          <p:cNvPr id="2" name="Slide Number Placeholder 1">
            <a:extLst>
              <a:ext uri="{FF2B5EF4-FFF2-40B4-BE49-F238E27FC236}">
                <a16:creationId xmlns:a16="http://schemas.microsoft.com/office/drawing/2014/main" id="{F4FDA4EF-BE98-45E0-824F-21F0EED2BA22}"/>
              </a:ext>
            </a:extLst>
          </p:cNvPr>
          <p:cNvSpPr>
            <a:spLocks noGrp="1"/>
          </p:cNvSpPr>
          <p:nvPr>
            <p:ph type="sldNum" sz="quarter" idx="10"/>
          </p:nvPr>
        </p:nvSpPr>
        <p:spPr/>
        <p:txBody>
          <a:bodyPr/>
          <a:lstStyle/>
          <a:p>
            <a:pPr>
              <a:defRPr/>
            </a:pPr>
            <a:fld id="{6A73D0A2-92E8-445F-A36D-0A0A27297979}"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9B0F91-74E3-4E8F-B3AB-DE86E7966955}"/>
              </a:ext>
            </a:extLst>
          </p:cNvPr>
          <p:cNvSpPr>
            <a:spLocks noGrp="1"/>
          </p:cNvSpPr>
          <p:nvPr>
            <p:ph type="sldNum" sz="quarter" idx="10"/>
          </p:nvPr>
        </p:nvSpPr>
        <p:spPr/>
        <p:txBody>
          <a:bodyPr/>
          <a:lstStyle/>
          <a:p>
            <a:pPr>
              <a:defRPr/>
            </a:pPr>
            <a:fld id="{6A73D0A2-92E8-445F-A36D-0A0A27297979}" type="slidenum">
              <a:rPr lang="en-US" altLang="en-US" smtClean="0"/>
              <a:pPr>
                <a:defRPr/>
              </a:pPr>
              <a:t>27</a:t>
            </a:fld>
            <a:endParaRPr lang="en-US" altLang="en-US"/>
          </a:p>
        </p:txBody>
      </p:sp>
      <p:pic>
        <p:nvPicPr>
          <p:cNvPr id="3" name="Picture 2">
            <a:extLst>
              <a:ext uri="{FF2B5EF4-FFF2-40B4-BE49-F238E27FC236}">
                <a16:creationId xmlns:a16="http://schemas.microsoft.com/office/drawing/2014/main" id="{32CD48A3-9C5D-4F0F-9301-26AA738D2A34}"/>
              </a:ext>
            </a:extLst>
          </p:cNvPr>
          <p:cNvPicPr>
            <a:picLocks noChangeAspect="1"/>
          </p:cNvPicPr>
          <p:nvPr/>
        </p:nvPicPr>
        <p:blipFill>
          <a:blip r:embed="rId3"/>
          <a:stretch>
            <a:fillRect/>
          </a:stretch>
        </p:blipFill>
        <p:spPr>
          <a:xfrm>
            <a:off x="1143000" y="609600"/>
            <a:ext cx="5638800" cy="6208209"/>
          </a:xfrm>
          <a:prstGeom prst="rect">
            <a:avLst/>
          </a:prstGeom>
        </p:spPr>
      </p:pic>
      <p:pic>
        <p:nvPicPr>
          <p:cNvPr id="4" name="Picture 3">
            <a:extLst>
              <a:ext uri="{FF2B5EF4-FFF2-40B4-BE49-F238E27FC236}">
                <a16:creationId xmlns:a16="http://schemas.microsoft.com/office/drawing/2014/main" id="{B524451E-A6FF-4EDF-8B6D-D8236636A6B0}"/>
              </a:ext>
            </a:extLst>
          </p:cNvPr>
          <p:cNvPicPr>
            <a:picLocks noChangeAspect="1"/>
          </p:cNvPicPr>
          <p:nvPr/>
        </p:nvPicPr>
        <p:blipFill>
          <a:blip r:embed="rId4"/>
          <a:stretch>
            <a:fillRect/>
          </a:stretch>
        </p:blipFill>
        <p:spPr>
          <a:xfrm>
            <a:off x="2743200" y="136525"/>
            <a:ext cx="5778499" cy="92344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56BE5EB-DA5D-4742-80B9-4C6E54F7694D}"/>
              </a:ext>
            </a:extLst>
          </p:cNvPr>
          <p:cNvSpPr>
            <a:spLocks noGrp="1"/>
          </p:cNvSpPr>
          <p:nvPr>
            <p:ph type="title"/>
          </p:nvPr>
        </p:nvSpPr>
        <p:spPr/>
        <p:txBody>
          <a:bodyPr/>
          <a:lstStyle/>
          <a:p>
            <a:pPr eaLnBrk="1" hangingPunct="1"/>
            <a:r>
              <a:rPr lang="en-US" altLang="en-US"/>
              <a:t>Nested Loops (cont’d.)</a:t>
            </a:r>
            <a:endParaRPr lang="he-IL" altLang="en-US"/>
          </a:p>
        </p:txBody>
      </p:sp>
      <p:sp>
        <p:nvSpPr>
          <p:cNvPr id="2" name="Content Placeholder 1">
            <a:extLst>
              <a:ext uri="{FF2B5EF4-FFF2-40B4-BE49-F238E27FC236}">
                <a16:creationId xmlns:a16="http://schemas.microsoft.com/office/drawing/2014/main" id="{82F7BB97-A19D-41C0-BA42-CA1AA525415E}"/>
              </a:ext>
            </a:extLst>
          </p:cNvPr>
          <p:cNvSpPr>
            <a:spLocks noGrp="1"/>
          </p:cNvSpPr>
          <p:nvPr>
            <p:ph idx="1"/>
          </p:nvPr>
        </p:nvSpPr>
        <p:spPr/>
        <p:txBody>
          <a:bodyPr/>
          <a:lstStyle/>
          <a:p>
            <a:pPr eaLnBrk="1" hangingPunct="1">
              <a:defRPr/>
            </a:pPr>
            <a:r>
              <a:rPr lang="en-US" dirty="0"/>
              <a:t>Key points about nested loops:</a:t>
            </a:r>
          </a:p>
          <a:p>
            <a:pPr lvl="1" eaLnBrk="1" hangingPunct="1">
              <a:defRPr/>
            </a:pPr>
            <a:r>
              <a:rPr lang="en-US" dirty="0"/>
              <a:t>Inner loop goes through all of its iterations for each iteration of outer loop</a:t>
            </a:r>
          </a:p>
          <a:p>
            <a:pPr lvl="1" eaLnBrk="1" hangingPunct="1">
              <a:defRPr/>
            </a:pPr>
            <a:r>
              <a:rPr lang="en-US" dirty="0"/>
              <a:t>Inner loops complete their iterations faster than outer loops</a:t>
            </a:r>
          </a:p>
          <a:p>
            <a:pPr lvl="1" eaLnBrk="1" hangingPunct="1">
              <a:defRPr/>
            </a:pPr>
            <a:r>
              <a:rPr lang="en-US" dirty="0"/>
              <a:t>Total number of iterations in nested loop:   	</a:t>
            </a:r>
            <a:r>
              <a:rPr lang="en-US" sz="2400" dirty="0" err="1">
                <a:latin typeface="Courier New" pitchFamily="49" charset="0"/>
                <a:cs typeface="Courier New" pitchFamily="49" charset="0"/>
              </a:rPr>
              <a:t>number_iterations_inner</a:t>
            </a:r>
            <a:r>
              <a:rPr lang="en-US" sz="2400" dirty="0">
                <a:latin typeface="Courier New" pitchFamily="49" charset="0"/>
                <a:cs typeface="Courier New" pitchFamily="49" charset="0"/>
              </a:rPr>
              <a:t>  x </a:t>
            </a:r>
          </a:p>
          <a:p>
            <a:pPr marL="457200" lvl="1" indent="0" eaLnBrk="1" hangingPunct="1">
              <a:buFont typeface="Arial" charset="0"/>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number_iterations_outer</a:t>
            </a:r>
            <a:endParaRPr lang="en-US" sz="2400" dirty="0">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C3A42EF-0C54-4A4B-9F11-4A466D176E15}"/>
              </a:ext>
            </a:extLst>
          </p:cNvPr>
          <p:cNvSpPr>
            <a:spLocks noGrp="1"/>
          </p:cNvSpPr>
          <p:nvPr>
            <p:ph type="sldNum" sz="quarter" idx="10"/>
          </p:nvPr>
        </p:nvSpPr>
        <p:spPr/>
        <p:txBody>
          <a:bodyPr/>
          <a:lstStyle/>
          <a:p>
            <a:pPr>
              <a:defRPr/>
            </a:pPr>
            <a:fld id="{6A73D0A2-92E8-445F-A36D-0A0A27297979}"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FCA0042-BC57-482A-894E-831767FB58B5}"/>
              </a:ext>
            </a:extLst>
          </p:cNvPr>
          <p:cNvSpPr>
            <a:spLocks noGrp="1"/>
          </p:cNvSpPr>
          <p:nvPr>
            <p:ph type="title"/>
          </p:nvPr>
        </p:nvSpPr>
        <p:spPr/>
        <p:txBody>
          <a:bodyPr/>
          <a:lstStyle/>
          <a:p>
            <a:pPr eaLnBrk="1" hangingPunct="1"/>
            <a:r>
              <a:rPr lang="en-US" altLang="en-US"/>
              <a:t>Summary</a:t>
            </a:r>
            <a:endParaRPr lang="he-IL" altLang="en-US"/>
          </a:p>
        </p:txBody>
      </p:sp>
      <p:sp>
        <p:nvSpPr>
          <p:cNvPr id="32771" name="Content Placeholder 2">
            <a:extLst>
              <a:ext uri="{FF2B5EF4-FFF2-40B4-BE49-F238E27FC236}">
                <a16:creationId xmlns:a16="http://schemas.microsoft.com/office/drawing/2014/main" id="{9866E6A0-B55A-4E9D-874F-E65984F4A31C}"/>
              </a:ext>
            </a:extLst>
          </p:cNvPr>
          <p:cNvSpPr>
            <a:spLocks noGrp="1"/>
          </p:cNvSpPr>
          <p:nvPr>
            <p:ph idx="1"/>
          </p:nvPr>
        </p:nvSpPr>
        <p:spPr>
          <a:xfrm>
            <a:off x="457200" y="1447800"/>
            <a:ext cx="8229600" cy="4525963"/>
          </a:xfrm>
        </p:spPr>
        <p:txBody>
          <a:bodyPr/>
          <a:lstStyle/>
          <a:p>
            <a:pPr eaLnBrk="1" hangingPunct="1">
              <a:buFontTx/>
              <a:buChar char="•"/>
            </a:pPr>
            <a:r>
              <a:rPr lang="en-US" altLang="en-US" sz="2800" dirty="0"/>
              <a:t>This chapter covered:</a:t>
            </a:r>
          </a:p>
          <a:p>
            <a:pPr lvl="1" eaLnBrk="1" hangingPunct="1"/>
            <a:r>
              <a:rPr lang="en-US" altLang="en-US" sz="2400" dirty="0"/>
              <a:t>Repetition structures, including:</a:t>
            </a:r>
          </a:p>
          <a:p>
            <a:pPr lvl="2" eaLnBrk="1" hangingPunct="1">
              <a:buFontTx/>
              <a:buChar char="•"/>
            </a:pPr>
            <a:r>
              <a:rPr lang="en-US" altLang="en-US" sz="2000" dirty="0"/>
              <a:t>Condition-controlled loops</a:t>
            </a:r>
          </a:p>
          <a:p>
            <a:pPr lvl="2" eaLnBrk="1" hangingPunct="1">
              <a:buFontTx/>
              <a:buChar char="•"/>
            </a:pPr>
            <a:r>
              <a:rPr lang="en-US" altLang="en-US" sz="2000" dirty="0"/>
              <a:t>Count-controlled loops</a:t>
            </a:r>
          </a:p>
          <a:p>
            <a:pPr lvl="2" eaLnBrk="1" hangingPunct="1">
              <a:buFontTx/>
              <a:buChar char="•"/>
            </a:pPr>
            <a:r>
              <a:rPr lang="en-US" altLang="en-US" sz="2000" dirty="0"/>
              <a:t>Nested loops</a:t>
            </a:r>
          </a:p>
          <a:p>
            <a:pPr lvl="1" eaLnBrk="1" hangingPunct="1"/>
            <a:r>
              <a:rPr lang="en-US" altLang="en-US" sz="2400" dirty="0"/>
              <a:t>Infinite loops and how they can be avoided</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function as used in </a:t>
            </a:r>
            <a:r>
              <a:rPr lang="en-US" altLang="en-US" sz="2400" dirty="0">
                <a:latin typeface="Courier New" panose="02070309020205020404" pitchFamily="49" charset="0"/>
                <a:cs typeface="Courier New" panose="02070309020205020404" pitchFamily="49" charset="0"/>
              </a:rPr>
              <a:t>for</a:t>
            </a:r>
            <a:r>
              <a:rPr lang="en-US" altLang="en-US" sz="2400" dirty="0"/>
              <a:t> loops</a:t>
            </a:r>
          </a:p>
          <a:p>
            <a:pPr lvl="1" eaLnBrk="1" hangingPunct="1"/>
            <a:r>
              <a:rPr lang="en-US" altLang="en-US" sz="2400" dirty="0"/>
              <a:t>Calculating a running total and augmented assignment operators</a:t>
            </a:r>
          </a:p>
          <a:p>
            <a:pPr lvl="1" eaLnBrk="1" hangingPunct="1"/>
            <a:r>
              <a:rPr lang="en-US" altLang="en-US" sz="2400" dirty="0"/>
              <a:t>Use of sentinels to terminate loops</a:t>
            </a:r>
          </a:p>
          <a:p>
            <a:pPr lvl="1" eaLnBrk="1" hangingPunct="1"/>
            <a:r>
              <a:rPr lang="en-US" altLang="en-US" sz="2400" dirty="0"/>
              <a:t>Input validation</a:t>
            </a:r>
          </a:p>
          <a:p>
            <a:pPr lvl="1" eaLnBrk="1" hangingPunct="1"/>
            <a:r>
              <a:rPr lang="en-US" altLang="en-US" sz="2400" dirty="0"/>
              <a:t>Nested loops</a:t>
            </a:r>
          </a:p>
        </p:txBody>
      </p:sp>
      <p:sp>
        <p:nvSpPr>
          <p:cNvPr id="2" name="Slide Number Placeholder 1">
            <a:extLst>
              <a:ext uri="{FF2B5EF4-FFF2-40B4-BE49-F238E27FC236}">
                <a16:creationId xmlns:a16="http://schemas.microsoft.com/office/drawing/2014/main" id="{2C9C32DD-28DB-496D-BB6A-29646C99DF83}"/>
              </a:ext>
            </a:extLst>
          </p:cNvPr>
          <p:cNvSpPr>
            <a:spLocks noGrp="1"/>
          </p:cNvSpPr>
          <p:nvPr>
            <p:ph type="sldNum" sz="quarter" idx="10"/>
          </p:nvPr>
        </p:nvSpPr>
        <p:spPr/>
        <p:txBody>
          <a:bodyPr/>
          <a:lstStyle/>
          <a:p>
            <a:pPr>
              <a:defRPr/>
            </a:pPr>
            <a:fld id="{6A73D0A2-92E8-445F-A36D-0A0A27297979}"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F64406-C262-4083-BF8C-7F6B3BDA0C82}"/>
              </a:ext>
            </a:extLst>
          </p:cNvPr>
          <p:cNvSpPr>
            <a:spLocks noGrp="1"/>
          </p:cNvSpPr>
          <p:nvPr>
            <p:ph type="title"/>
          </p:nvPr>
        </p:nvSpPr>
        <p:spPr>
          <a:xfrm>
            <a:off x="457200" y="136525"/>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endParaRPr lang="he-IL" altLang="en-US" dirty="0"/>
          </a:p>
        </p:txBody>
      </p:sp>
      <p:sp>
        <p:nvSpPr>
          <p:cNvPr id="6147" name="Content Placeholder 2">
            <a:extLst>
              <a:ext uri="{FF2B5EF4-FFF2-40B4-BE49-F238E27FC236}">
                <a16:creationId xmlns:a16="http://schemas.microsoft.com/office/drawing/2014/main" id="{8F783C5F-B173-4244-BEDD-522F9B6BEE98}"/>
              </a:ext>
            </a:extLst>
          </p:cNvPr>
          <p:cNvSpPr>
            <a:spLocks noGrp="1"/>
          </p:cNvSpPr>
          <p:nvPr>
            <p:ph idx="1"/>
          </p:nvPr>
        </p:nvSpPr>
        <p:spPr>
          <a:xfrm>
            <a:off x="152400" y="1447800"/>
            <a:ext cx="5410200" cy="4525963"/>
          </a:xfrm>
        </p:spPr>
        <p:txBody>
          <a:bodyPr/>
          <a:lstStyle/>
          <a:p>
            <a:pPr eaLnBrk="1" hangingPunct="1">
              <a:buFontTx/>
              <a:buChar char="•"/>
            </a:pPr>
            <a:r>
              <a:rPr lang="en-US" altLang="en-US" sz="2800" u="sng" dirty="0">
                <a:latin typeface="Courier New" panose="02070309020205020404" pitchFamily="49" charset="0"/>
                <a:cs typeface="Courier New" panose="02070309020205020404" pitchFamily="49" charset="0"/>
              </a:rPr>
              <a:t>while</a:t>
            </a:r>
            <a:r>
              <a:rPr lang="en-US" altLang="en-US" sz="2800" u="sng" dirty="0"/>
              <a:t> loop</a:t>
            </a:r>
            <a:r>
              <a:rPr lang="en-US" altLang="en-US" sz="2800" dirty="0"/>
              <a:t>: while condition is true, do something</a:t>
            </a:r>
          </a:p>
          <a:p>
            <a:pPr lvl="1" eaLnBrk="1" hangingPunct="1"/>
            <a:r>
              <a:rPr lang="en-US" altLang="en-US" sz="2400" dirty="0"/>
              <a:t>Two parts: </a:t>
            </a:r>
          </a:p>
          <a:p>
            <a:pPr lvl="2" eaLnBrk="1" hangingPunct="1">
              <a:buFontTx/>
              <a:buChar char="•"/>
            </a:pPr>
            <a:r>
              <a:rPr lang="en-US" altLang="en-US" sz="2200" dirty="0"/>
              <a:t>Condition tested for true or false value</a:t>
            </a:r>
          </a:p>
          <a:p>
            <a:pPr lvl="2" eaLnBrk="1" hangingPunct="1">
              <a:buFontTx/>
              <a:buChar char="•"/>
            </a:pPr>
            <a:r>
              <a:rPr lang="en-US" altLang="en-US" sz="2200" dirty="0"/>
              <a:t>Statements repeated as long as condition is true</a:t>
            </a:r>
          </a:p>
          <a:p>
            <a:pPr lvl="1" eaLnBrk="1" hangingPunct="1"/>
            <a:r>
              <a:rPr lang="en-US" altLang="en-US" sz="2400" dirty="0"/>
              <a:t>In flow chart, line goes back to previous part</a:t>
            </a:r>
          </a:p>
          <a:p>
            <a:pPr lvl="1" eaLnBrk="1" hangingPunct="1"/>
            <a:r>
              <a:rPr lang="en-US" altLang="en-US" sz="2400"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p:txBody>
      </p:sp>
      <p:sp>
        <p:nvSpPr>
          <p:cNvPr id="2" name="Slide Number Placeholder 1">
            <a:extLst>
              <a:ext uri="{FF2B5EF4-FFF2-40B4-BE49-F238E27FC236}">
                <a16:creationId xmlns:a16="http://schemas.microsoft.com/office/drawing/2014/main" id="{969C4F28-C7E0-413D-B125-3CC82B80EEB3}"/>
              </a:ext>
            </a:extLst>
          </p:cNvPr>
          <p:cNvSpPr>
            <a:spLocks noGrp="1"/>
          </p:cNvSpPr>
          <p:nvPr>
            <p:ph type="sldNum" sz="quarter" idx="10"/>
          </p:nvPr>
        </p:nvSpPr>
        <p:spPr/>
        <p:txBody>
          <a:bodyPr/>
          <a:lstStyle/>
          <a:p>
            <a:pPr>
              <a:defRPr/>
            </a:pPr>
            <a:fld id="{6A73D0A2-92E8-445F-A36D-0A0A27297979}" type="slidenum">
              <a:rPr lang="en-US" altLang="en-US" smtClean="0"/>
              <a:pPr>
                <a:defRPr/>
              </a:pPr>
              <a:t>3</a:t>
            </a:fld>
            <a:endParaRPr lang="en-US" altLang="en-US"/>
          </a:p>
        </p:txBody>
      </p:sp>
      <p:pic>
        <p:nvPicPr>
          <p:cNvPr id="3" name="Picture 2">
            <a:extLst>
              <a:ext uri="{FF2B5EF4-FFF2-40B4-BE49-F238E27FC236}">
                <a16:creationId xmlns:a16="http://schemas.microsoft.com/office/drawing/2014/main" id="{776077AD-0584-46DE-B04A-43DF4E55EB32}"/>
              </a:ext>
            </a:extLst>
          </p:cNvPr>
          <p:cNvPicPr>
            <a:picLocks noChangeAspect="1"/>
          </p:cNvPicPr>
          <p:nvPr/>
        </p:nvPicPr>
        <p:blipFill>
          <a:blip r:embed="rId2"/>
          <a:stretch>
            <a:fillRect/>
          </a:stretch>
        </p:blipFill>
        <p:spPr>
          <a:xfrm>
            <a:off x="5387361" y="2672667"/>
            <a:ext cx="3675073" cy="238847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24E8-499E-4EE3-8DC8-AAEB55C37510}"/>
              </a:ext>
            </a:extLst>
          </p:cNvPr>
          <p:cNvSpPr>
            <a:spLocks noGrp="1"/>
          </p:cNvSpPr>
          <p:nvPr>
            <p:ph type="title"/>
          </p:nvPr>
        </p:nvSpPr>
        <p:spPr/>
        <p:txBody>
          <a:bodyPr/>
          <a:lstStyle/>
          <a:p>
            <a:r>
              <a:rPr lang="en-US" dirty="0"/>
              <a:t>In-class Exercise 3</a:t>
            </a:r>
          </a:p>
        </p:txBody>
      </p:sp>
      <p:sp>
        <p:nvSpPr>
          <p:cNvPr id="3" name="Content Placeholder 2">
            <a:extLst>
              <a:ext uri="{FF2B5EF4-FFF2-40B4-BE49-F238E27FC236}">
                <a16:creationId xmlns:a16="http://schemas.microsoft.com/office/drawing/2014/main" id="{10AF259C-8906-45EB-9443-1E1B6AB0F44A}"/>
              </a:ext>
            </a:extLst>
          </p:cNvPr>
          <p:cNvSpPr>
            <a:spLocks noGrp="1"/>
          </p:cNvSpPr>
          <p:nvPr>
            <p:ph idx="1"/>
          </p:nvPr>
        </p:nvSpPr>
        <p:spPr/>
        <p:txBody>
          <a:bodyPr/>
          <a:lstStyle/>
          <a:p>
            <a:pPr marL="0" indent="0">
              <a:buNone/>
            </a:pPr>
            <a:r>
              <a:rPr lang="en-US" dirty="0"/>
              <a:t>1.  Write a program that prompts the user for a DNA sequence, then prints it 8 times.  Include the loop count in the output starting with a count of 1.</a:t>
            </a:r>
          </a:p>
        </p:txBody>
      </p:sp>
      <p:sp>
        <p:nvSpPr>
          <p:cNvPr id="4" name="Slide Number Placeholder 3">
            <a:extLst>
              <a:ext uri="{FF2B5EF4-FFF2-40B4-BE49-F238E27FC236}">
                <a16:creationId xmlns:a16="http://schemas.microsoft.com/office/drawing/2014/main" id="{6F1BBE1A-DBE5-45F3-A563-248A920A1167}"/>
              </a:ext>
            </a:extLst>
          </p:cNvPr>
          <p:cNvSpPr>
            <a:spLocks noGrp="1"/>
          </p:cNvSpPr>
          <p:nvPr>
            <p:ph type="sldNum" sz="quarter" idx="10"/>
          </p:nvPr>
        </p:nvSpPr>
        <p:spPr/>
        <p:txBody>
          <a:bodyPr/>
          <a:lstStyle/>
          <a:p>
            <a:pPr>
              <a:defRPr/>
            </a:pPr>
            <a:fld id="{6A73D0A2-92E8-445F-A36D-0A0A27297979}" type="slidenum">
              <a:rPr lang="en-US" altLang="en-US" smtClean="0"/>
              <a:pPr>
                <a:defRPr/>
              </a:pPr>
              <a:t>30</a:t>
            </a:fld>
            <a:endParaRPr lang="en-US" altLang="en-US"/>
          </a:p>
        </p:txBody>
      </p:sp>
      <p:pic>
        <p:nvPicPr>
          <p:cNvPr id="5" name="Picture 4">
            <a:extLst>
              <a:ext uri="{FF2B5EF4-FFF2-40B4-BE49-F238E27FC236}">
                <a16:creationId xmlns:a16="http://schemas.microsoft.com/office/drawing/2014/main" id="{B8A8BDAB-924C-40EB-BCC4-15891A58F316}"/>
              </a:ext>
            </a:extLst>
          </p:cNvPr>
          <p:cNvPicPr>
            <a:picLocks noChangeAspect="1"/>
          </p:cNvPicPr>
          <p:nvPr/>
        </p:nvPicPr>
        <p:blipFill>
          <a:blip r:embed="rId2"/>
          <a:stretch>
            <a:fillRect/>
          </a:stretch>
        </p:blipFill>
        <p:spPr>
          <a:xfrm>
            <a:off x="2528887" y="3810000"/>
            <a:ext cx="4086225" cy="2628900"/>
          </a:xfrm>
          <a:prstGeom prst="rect">
            <a:avLst/>
          </a:prstGeom>
        </p:spPr>
      </p:pic>
    </p:spTree>
    <p:extLst>
      <p:ext uri="{BB962C8B-B14F-4D97-AF65-F5344CB8AC3E}">
        <p14:creationId xmlns:p14="http://schemas.microsoft.com/office/powerpoint/2010/main" val="84147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AA15-0D74-42B4-BDC1-DB6784619F83}"/>
              </a:ext>
            </a:extLst>
          </p:cNvPr>
          <p:cNvSpPr>
            <a:spLocks noGrp="1"/>
          </p:cNvSpPr>
          <p:nvPr>
            <p:ph type="title"/>
          </p:nvPr>
        </p:nvSpPr>
        <p:spPr/>
        <p:txBody>
          <a:bodyPr/>
          <a:lstStyle/>
          <a:p>
            <a:r>
              <a:rPr lang="en-US" dirty="0"/>
              <a:t>In-class Exercise 3 (cont’d.)</a:t>
            </a:r>
          </a:p>
        </p:txBody>
      </p:sp>
      <p:sp>
        <p:nvSpPr>
          <p:cNvPr id="3" name="Content Placeholder 2">
            <a:extLst>
              <a:ext uri="{FF2B5EF4-FFF2-40B4-BE49-F238E27FC236}">
                <a16:creationId xmlns:a16="http://schemas.microsoft.com/office/drawing/2014/main" id="{3A64135C-3BF0-4EAA-98AA-6471D2A0128F}"/>
              </a:ext>
            </a:extLst>
          </p:cNvPr>
          <p:cNvSpPr>
            <a:spLocks noGrp="1"/>
          </p:cNvSpPr>
          <p:nvPr>
            <p:ph idx="1"/>
          </p:nvPr>
        </p:nvSpPr>
        <p:spPr/>
        <p:txBody>
          <a:bodyPr/>
          <a:lstStyle/>
          <a:p>
            <a:pPr marL="0" indent="0">
              <a:buNone/>
            </a:pPr>
            <a:r>
              <a:rPr lang="en-US" sz="2800" dirty="0"/>
              <a:t>2.  The following is a Python list of restriction site patterns:</a:t>
            </a:r>
          </a:p>
          <a:p>
            <a:endParaRPr lang="en-US" sz="2800" dirty="0"/>
          </a:p>
          <a:p>
            <a:endParaRPr lang="en-US" sz="2800" dirty="0"/>
          </a:p>
          <a:p>
            <a:pPr marL="0" indent="0">
              <a:buNone/>
            </a:pPr>
            <a:r>
              <a:rPr lang="en-US" sz="2800" dirty="0"/>
              <a:t>Write a program to ask the user for a DNA sequence, then say whether each restriction site is or is not present.</a:t>
            </a:r>
          </a:p>
        </p:txBody>
      </p:sp>
      <p:sp>
        <p:nvSpPr>
          <p:cNvPr id="4" name="Slide Number Placeholder 3">
            <a:extLst>
              <a:ext uri="{FF2B5EF4-FFF2-40B4-BE49-F238E27FC236}">
                <a16:creationId xmlns:a16="http://schemas.microsoft.com/office/drawing/2014/main" id="{9FAC0576-415B-4F51-8D22-F9484DFC0581}"/>
              </a:ext>
            </a:extLst>
          </p:cNvPr>
          <p:cNvSpPr>
            <a:spLocks noGrp="1"/>
          </p:cNvSpPr>
          <p:nvPr>
            <p:ph type="sldNum" sz="quarter" idx="10"/>
          </p:nvPr>
        </p:nvSpPr>
        <p:spPr/>
        <p:txBody>
          <a:bodyPr/>
          <a:lstStyle/>
          <a:p>
            <a:pPr>
              <a:defRPr/>
            </a:pPr>
            <a:fld id="{6A73D0A2-92E8-445F-A36D-0A0A27297979}" type="slidenum">
              <a:rPr lang="en-US" altLang="en-US" smtClean="0"/>
              <a:pPr>
                <a:defRPr/>
              </a:pPr>
              <a:t>31</a:t>
            </a:fld>
            <a:endParaRPr lang="en-US" altLang="en-US"/>
          </a:p>
        </p:txBody>
      </p:sp>
      <p:pic>
        <p:nvPicPr>
          <p:cNvPr id="5" name="Picture 4">
            <a:extLst>
              <a:ext uri="{FF2B5EF4-FFF2-40B4-BE49-F238E27FC236}">
                <a16:creationId xmlns:a16="http://schemas.microsoft.com/office/drawing/2014/main" id="{14C020DC-153C-4465-8572-DFD50FEE6B4D}"/>
              </a:ext>
            </a:extLst>
          </p:cNvPr>
          <p:cNvPicPr>
            <a:picLocks noChangeAspect="1"/>
          </p:cNvPicPr>
          <p:nvPr/>
        </p:nvPicPr>
        <p:blipFill>
          <a:blip r:embed="rId3"/>
          <a:stretch>
            <a:fillRect/>
          </a:stretch>
        </p:blipFill>
        <p:spPr>
          <a:xfrm>
            <a:off x="3052762" y="2438400"/>
            <a:ext cx="3038475" cy="1175691"/>
          </a:xfrm>
          <a:prstGeom prst="rect">
            <a:avLst/>
          </a:prstGeom>
        </p:spPr>
      </p:pic>
      <p:pic>
        <p:nvPicPr>
          <p:cNvPr id="6" name="Picture 5">
            <a:extLst>
              <a:ext uri="{FF2B5EF4-FFF2-40B4-BE49-F238E27FC236}">
                <a16:creationId xmlns:a16="http://schemas.microsoft.com/office/drawing/2014/main" id="{2BDBDA0F-F8DF-4C59-B83A-FB510982E381}"/>
              </a:ext>
            </a:extLst>
          </p:cNvPr>
          <p:cNvPicPr>
            <a:picLocks noChangeAspect="1"/>
          </p:cNvPicPr>
          <p:nvPr/>
        </p:nvPicPr>
        <p:blipFill>
          <a:blip r:embed="rId4"/>
          <a:stretch>
            <a:fillRect/>
          </a:stretch>
        </p:blipFill>
        <p:spPr>
          <a:xfrm>
            <a:off x="1995486" y="5076626"/>
            <a:ext cx="5153025" cy="1190625"/>
          </a:xfrm>
          <a:prstGeom prst="rect">
            <a:avLst/>
          </a:prstGeom>
        </p:spPr>
      </p:pic>
    </p:spTree>
    <p:extLst>
      <p:ext uri="{BB962C8B-B14F-4D97-AF65-F5344CB8AC3E}">
        <p14:creationId xmlns:p14="http://schemas.microsoft.com/office/powerpoint/2010/main" val="370410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33F10DB-A0C2-4048-87A3-0A00D71EA238}"/>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 (cont’d.)</a:t>
            </a:r>
            <a:endParaRPr lang="he-IL" altLang="en-US"/>
          </a:p>
        </p:txBody>
      </p:sp>
      <p:sp>
        <p:nvSpPr>
          <p:cNvPr id="8195" name="Content Placeholder 2">
            <a:extLst>
              <a:ext uri="{FF2B5EF4-FFF2-40B4-BE49-F238E27FC236}">
                <a16:creationId xmlns:a16="http://schemas.microsoft.com/office/drawing/2014/main" id="{F95FCEC1-D833-46BE-9DA1-4538CE9ACE8A}"/>
              </a:ext>
            </a:extLst>
          </p:cNvPr>
          <p:cNvSpPr>
            <a:spLocks noGrp="1"/>
          </p:cNvSpPr>
          <p:nvPr>
            <p:ph idx="1"/>
          </p:nvPr>
        </p:nvSpPr>
        <p:spPr/>
        <p:txBody>
          <a:bodyPr/>
          <a:lstStyle/>
          <a:p>
            <a:pPr eaLnBrk="1" hangingPunct="1">
              <a:buFontTx/>
              <a:buChar char="•"/>
            </a:pPr>
            <a:r>
              <a:rPr lang="en-US" altLang="en-US">
                <a:cs typeface="Courier New" panose="02070309020205020404" pitchFamily="49" charset="0"/>
              </a:rPr>
              <a:t>In order for a loop to stop executing, something has to happen inside the loop to make the condition false</a:t>
            </a:r>
          </a:p>
          <a:p>
            <a:pPr eaLnBrk="1" hangingPunct="1">
              <a:buFontTx/>
              <a:buChar char="•"/>
            </a:pPr>
            <a:r>
              <a:rPr lang="en-US" altLang="en-US" u="sng">
                <a:cs typeface="Courier New" panose="02070309020205020404" pitchFamily="49" charset="0"/>
              </a:rPr>
              <a:t>Iteration</a:t>
            </a:r>
            <a:r>
              <a:rPr lang="en-US" altLang="en-US">
                <a:cs typeface="Courier New" panose="02070309020205020404" pitchFamily="49" charset="0"/>
              </a:rPr>
              <a:t>: one execution of the body of a loop</a:t>
            </a:r>
          </a:p>
          <a:p>
            <a:pPr eaLnBrk="1" hangingPunct="1">
              <a:buFontTx/>
              <a:buChar char="•"/>
            </a:pPr>
            <a:r>
              <a:rPr lang="en-US" altLang="en-US">
                <a:latin typeface="Courier New" panose="02070309020205020404" pitchFamily="49" charset="0"/>
                <a:cs typeface="Courier New" panose="02070309020205020404" pitchFamily="49" charset="0"/>
              </a:rPr>
              <a:t>while</a:t>
            </a:r>
            <a:r>
              <a:rPr lang="en-US" altLang="en-US">
                <a:cs typeface="Courier New" panose="02070309020205020404" pitchFamily="49" charset="0"/>
              </a:rPr>
              <a:t> loop is known as a </a:t>
            </a:r>
            <a:r>
              <a:rPr lang="en-US" altLang="en-US" i="1">
                <a:cs typeface="Courier New" panose="02070309020205020404" pitchFamily="49" charset="0"/>
              </a:rPr>
              <a:t>pretest</a:t>
            </a:r>
            <a:r>
              <a:rPr lang="en-US" altLang="en-US">
                <a:cs typeface="Courier New" panose="02070309020205020404" pitchFamily="49" charset="0"/>
              </a:rPr>
              <a:t> loop</a:t>
            </a:r>
          </a:p>
          <a:p>
            <a:pPr lvl="1" eaLnBrk="1" hangingPunct="1">
              <a:buFont typeface="Arial" panose="020B0604020202020204" pitchFamily="34" charset="0"/>
              <a:buChar char="–"/>
            </a:pPr>
            <a:r>
              <a:rPr lang="en-US" altLang="en-US">
                <a:cs typeface="Courier New" panose="02070309020205020404" pitchFamily="49" charset="0"/>
              </a:rPr>
              <a:t>Tests condition before performing an iteration</a:t>
            </a:r>
          </a:p>
          <a:p>
            <a:pPr lvl="2" eaLnBrk="1" hangingPunct="1">
              <a:buFontTx/>
              <a:buChar char="•"/>
            </a:pPr>
            <a:r>
              <a:rPr lang="en-US" altLang="en-US">
                <a:cs typeface="Courier New" panose="02070309020205020404" pitchFamily="49" charset="0"/>
              </a:rPr>
              <a:t>Will never execute if condition is false to start with</a:t>
            </a:r>
          </a:p>
          <a:p>
            <a:pPr lvl="2" eaLnBrk="1" hangingPunct="1">
              <a:buFontTx/>
              <a:buChar char="•"/>
            </a:pPr>
            <a:r>
              <a:rPr lang="en-US" altLang="en-US">
                <a:cs typeface="Courier New" panose="02070309020205020404" pitchFamily="49" charset="0"/>
              </a:rPr>
              <a:t>Requires performing some steps prior to the loop</a:t>
            </a:r>
          </a:p>
        </p:txBody>
      </p:sp>
      <p:sp>
        <p:nvSpPr>
          <p:cNvPr id="2" name="Slide Number Placeholder 1">
            <a:extLst>
              <a:ext uri="{FF2B5EF4-FFF2-40B4-BE49-F238E27FC236}">
                <a16:creationId xmlns:a16="http://schemas.microsoft.com/office/drawing/2014/main" id="{78E3E39D-7742-4A13-8168-956288B2810B}"/>
              </a:ext>
            </a:extLst>
          </p:cNvPr>
          <p:cNvSpPr>
            <a:spLocks noGrp="1"/>
          </p:cNvSpPr>
          <p:nvPr>
            <p:ph type="sldNum" sz="quarter" idx="10"/>
          </p:nvPr>
        </p:nvSpPr>
        <p:spPr/>
        <p:txBody>
          <a:bodyPr/>
          <a:lstStyle/>
          <a:p>
            <a:pPr>
              <a:defRPr/>
            </a:pPr>
            <a:fld id="{6A73D0A2-92E8-445F-A36D-0A0A27297979}"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F3AD4-7C48-44FA-A05A-A859CC9ADA0D}"/>
              </a:ext>
            </a:extLst>
          </p:cNvPr>
          <p:cNvSpPr>
            <a:spLocks noGrp="1"/>
          </p:cNvSpPr>
          <p:nvPr>
            <p:ph type="sldNum" sz="quarter" idx="10"/>
          </p:nvPr>
        </p:nvSpPr>
        <p:spPr/>
        <p:txBody>
          <a:bodyPr/>
          <a:lstStyle/>
          <a:p>
            <a:pPr>
              <a:defRPr/>
            </a:pPr>
            <a:fld id="{6A73D0A2-92E8-445F-A36D-0A0A27297979}"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EB929312-9518-4CEF-B5FE-11119262D2C3}"/>
              </a:ext>
            </a:extLst>
          </p:cNvPr>
          <p:cNvPicPr>
            <a:picLocks noChangeAspect="1"/>
          </p:cNvPicPr>
          <p:nvPr/>
        </p:nvPicPr>
        <p:blipFill>
          <a:blip r:embed="rId3"/>
          <a:stretch>
            <a:fillRect/>
          </a:stretch>
        </p:blipFill>
        <p:spPr>
          <a:xfrm>
            <a:off x="76200" y="171450"/>
            <a:ext cx="3604402" cy="6515100"/>
          </a:xfrm>
          <a:prstGeom prst="rect">
            <a:avLst/>
          </a:prstGeom>
        </p:spPr>
      </p:pic>
      <p:pic>
        <p:nvPicPr>
          <p:cNvPr id="5" name="Picture 4">
            <a:extLst>
              <a:ext uri="{FF2B5EF4-FFF2-40B4-BE49-F238E27FC236}">
                <a16:creationId xmlns:a16="http://schemas.microsoft.com/office/drawing/2014/main" id="{4B70A954-BC12-439C-A06F-9275C6A36CB1}"/>
              </a:ext>
            </a:extLst>
          </p:cNvPr>
          <p:cNvPicPr>
            <a:picLocks noChangeAspect="1"/>
          </p:cNvPicPr>
          <p:nvPr/>
        </p:nvPicPr>
        <p:blipFill>
          <a:blip r:embed="rId4"/>
          <a:stretch>
            <a:fillRect/>
          </a:stretch>
        </p:blipFill>
        <p:spPr>
          <a:xfrm>
            <a:off x="3832195" y="2057400"/>
            <a:ext cx="5269949" cy="3276600"/>
          </a:xfrm>
          <a:prstGeom prst="rect">
            <a:avLst/>
          </a:prstGeom>
        </p:spPr>
      </p:pic>
      <p:sp>
        <p:nvSpPr>
          <p:cNvPr id="7" name="Title 1">
            <a:extLst>
              <a:ext uri="{FF2B5EF4-FFF2-40B4-BE49-F238E27FC236}">
                <a16:creationId xmlns:a16="http://schemas.microsoft.com/office/drawing/2014/main" id="{0066D764-3897-40D8-B5D8-5F24E7D26D10}"/>
              </a:ext>
            </a:extLst>
          </p:cNvPr>
          <p:cNvSpPr>
            <a:spLocks noGrp="1"/>
          </p:cNvSpPr>
          <p:nvPr>
            <p:ph type="title"/>
          </p:nvPr>
        </p:nvSpPr>
        <p:spPr>
          <a:xfrm>
            <a:off x="2209800" y="304800"/>
            <a:ext cx="6477000" cy="1143000"/>
          </a:xfrm>
        </p:spPr>
        <p:txBody>
          <a:bodyPr/>
          <a:lstStyle/>
          <a:p>
            <a:pPr eaLnBrk="1" hangingPunct="1"/>
            <a:r>
              <a:rPr lang="en-US" altLang="en-US" sz="4000" dirty="0"/>
              <a:t>Sales Commissions Example</a:t>
            </a:r>
            <a:endParaRPr lang="he-IL"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84BFA65-82FD-4B64-A6C4-BA731A21CDF1}"/>
              </a:ext>
            </a:extLst>
          </p:cNvPr>
          <p:cNvSpPr>
            <a:spLocks noGrp="1"/>
          </p:cNvSpPr>
          <p:nvPr>
            <p:ph type="title"/>
          </p:nvPr>
        </p:nvSpPr>
        <p:spPr/>
        <p:txBody>
          <a:bodyPr/>
          <a:lstStyle/>
          <a:p>
            <a:pPr eaLnBrk="1" hangingPunct="1"/>
            <a:r>
              <a:rPr lang="en-US" altLang="en-US" dirty="0"/>
              <a:t>Infinite Loops</a:t>
            </a:r>
            <a:endParaRPr lang="he-IL" altLang="en-US" dirty="0"/>
          </a:p>
        </p:txBody>
      </p:sp>
      <p:sp>
        <p:nvSpPr>
          <p:cNvPr id="10243" name="Content Placeholder 2">
            <a:extLst>
              <a:ext uri="{FF2B5EF4-FFF2-40B4-BE49-F238E27FC236}">
                <a16:creationId xmlns:a16="http://schemas.microsoft.com/office/drawing/2014/main" id="{E744964D-C607-45A9-B222-3F1A917A626F}"/>
              </a:ext>
            </a:extLst>
          </p:cNvPr>
          <p:cNvSpPr>
            <a:spLocks noGrp="1"/>
          </p:cNvSpPr>
          <p:nvPr>
            <p:ph idx="1"/>
          </p:nvPr>
        </p:nvSpPr>
        <p:spPr/>
        <p:txBody>
          <a:bodyPr/>
          <a:lstStyle/>
          <a:p>
            <a:pPr eaLnBrk="1" hangingPunct="1">
              <a:buFontTx/>
              <a:buChar char="•"/>
            </a:pPr>
            <a:r>
              <a:rPr lang="en-US" altLang="en-US"/>
              <a:t>Loops must contain within themselves a way to terminate</a:t>
            </a:r>
          </a:p>
          <a:p>
            <a:pPr lvl="1" eaLnBrk="1" hangingPunct="1"/>
            <a:r>
              <a:rPr lang="en-US" altLang="en-US"/>
              <a:t>Something inside a </a:t>
            </a:r>
            <a:r>
              <a:rPr lang="en-US" altLang="en-US">
                <a:latin typeface="Courier New" panose="02070309020205020404" pitchFamily="49" charset="0"/>
                <a:cs typeface="Courier New" panose="02070309020205020404" pitchFamily="49" charset="0"/>
              </a:rPr>
              <a:t>while</a:t>
            </a:r>
            <a:r>
              <a:rPr lang="en-US" altLang="en-US"/>
              <a:t> loop must eventually make the condition false</a:t>
            </a:r>
          </a:p>
          <a:p>
            <a:pPr eaLnBrk="1" hangingPunct="1">
              <a:buFontTx/>
              <a:buChar char="•"/>
            </a:pPr>
            <a:r>
              <a:rPr lang="en-US" altLang="en-US" u="sng"/>
              <a:t>Infinite loop</a:t>
            </a:r>
            <a:r>
              <a:rPr lang="en-US" altLang="en-US"/>
              <a:t>: loop that does not have a way of stopping</a:t>
            </a:r>
          </a:p>
          <a:p>
            <a:pPr lvl="1" eaLnBrk="1" hangingPunct="1"/>
            <a:r>
              <a:rPr lang="en-US" altLang="en-US"/>
              <a:t>Repeats until program is interrupted</a:t>
            </a:r>
          </a:p>
          <a:p>
            <a:pPr lvl="1" eaLnBrk="1" hangingPunct="1"/>
            <a:r>
              <a:rPr lang="en-US" altLang="en-US"/>
              <a:t>Occurs when programmer forgets to include stopping code in the loop</a:t>
            </a:r>
          </a:p>
        </p:txBody>
      </p:sp>
      <p:sp>
        <p:nvSpPr>
          <p:cNvPr id="2" name="Slide Number Placeholder 1">
            <a:extLst>
              <a:ext uri="{FF2B5EF4-FFF2-40B4-BE49-F238E27FC236}">
                <a16:creationId xmlns:a16="http://schemas.microsoft.com/office/drawing/2014/main" id="{E9113543-02D1-44AA-A861-9B64F79AD284}"/>
              </a:ext>
            </a:extLst>
          </p:cNvPr>
          <p:cNvSpPr>
            <a:spLocks noGrp="1"/>
          </p:cNvSpPr>
          <p:nvPr>
            <p:ph type="sldNum" sz="quarter" idx="10"/>
          </p:nvPr>
        </p:nvSpPr>
        <p:spPr/>
        <p:txBody>
          <a:bodyPr/>
          <a:lstStyle/>
          <a:p>
            <a:pPr>
              <a:defRPr/>
            </a:pPr>
            <a:fld id="{6A73D0A2-92E8-445F-A36D-0A0A27297979}"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0CAF-8FA9-4589-A1B8-097EB60EF3B2}"/>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4906A036-9DC6-4F9F-B231-9CD9935D6C36}"/>
              </a:ext>
            </a:extLst>
          </p:cNvPr>
          <p:cNvSpPr>
            <a:spLocks noGrp="1"/>
          </p:cNvSpPr>
          <p:nvPr>
            <p:ph idx="1"/>
          </p:nvPr>
        </p:nvSpPr>
        <p:spPr/>
        <p:txBody>
          <a:bodyPr/>
          <a:lstStyle/>
          <a:p>
            <a:r>
              <a:rPr lang="en-US" dirty="0"/>
              <a:t>How many times will </a:t>
            </a:r>
            <a:r>
              <a:rPr lang="en-US" dirty="0">
                <a:latin typeface="Courier New" panose="02070309020205020404" pitchFamily="49" charset="0"/>
                <a:cs typeface="Courier New" panose="02070309020205020404" pitchFamily="49" charset="0"/>
              </a:rPr>
              <a:t>'Hello World' </a:t>
            </a:r>
            <a:r>
              <a:rPr lang="en-US" dirty="0"/>
              <a:t>be printed in the following program?</a:t>
            </a:r>
          </a:p>
        </p:txBody>
      </p:sp>
      <p:sp>
        <p:nvSpPr>
          <p:cNvPr id="4" name="Slide Number Placeholder 3">
            <a:extLst>
              <a:ext uri="{FF2B5EF4-FFF2-40B4-BE49-F238E27FC236}">
                <a16:creationId xmlns:a16="http://schemas.microsoft.com/office/drawing/2014/main" id="{F144E4E1-E2FE-4B16-BE8C-076B05FA8283}"/>
              </a:ext>
            </a:extLst>
          </p:cNvPr>
          <p:cNvSpPr>
            <a:spLocks noGrp="1"/>
          </p:cNvSpPr>
          <p:nvPr>
            <p:ph type="sldNum" sz="quarter" idx="10"/>
          </p:nvPr>
        </p:nvSpPr>
        <p:spPr/>
        <p:txBody>
          <a:bodyPr/>
          <a:lstStyle/>
          <a:p>
            <a:pPr>
              <a:defRPr/>
            </a:pPr>
            <a:fld id="{6A73D0A2-92E8-445F-A36D-0A0A27297979}"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83918D9B-1F90-4177-B844-D7406A9F8A80}"/>
              </a:ext>
            </a:extLst>
          </p:cNvPr>
          <p:cNvPicPr>
            <a:picLocks noChangeAspect="1"/>
          </p:cNvPicPr>
          <p:nvPr/>
        </p:nvPicPr>
        <p:blipFill>
          <a:blip r:embed="rId3"/>
          <a:stretch>
            <a:fillRect/>
          </a:stretch>
        </p:blipFill>
        <p:spPr>
          <a:xfrm>
            <a:off x="2414587" y="2971800"/>
            <a:ext cx="4314825" cy="1219200"/>
          </a:xfrm>
          <a:prstGeom prst="rect">
            <a:avLst/>
          </a:prstGeom>
        </p:spPr>
      </p:pic>
    </p:spTree>
    <p:extLst>
      <p:ext uri="{BB962C8B-B14F-4D97-AF65-F5344CB8AC3E}">
        <p14:creationId xmlns:p14="http://schemas.microsoft.com/office/powerpoint/2010/main" val="299178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EF1BE92-AA54-4036-95FC-BBF0F03825D1}"/>
              </a:ext>
            </a:extLst>
          </p:cNvPr>
          <p:cNvSpPr>
            <a:spLocks noGrp="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for</a:t>
            </a:r>
            <a:r>
              <a:rPr lang="en-US" altLang="en-US"/>
              <a:t> Loop: a Count-Controlled Loop</a:t>
            </a:r>
            <a:endParaRPr lang="he-IL" altLang="en-US"/>
          </a:p>
        </p:txBody>
      </p:sp>
      <p:sp>
        <p:nvSpPr>
          <p:cNvPr id="11267" name="Content Placeholder 2">
            <a:extLst>
              <a:ext uri="{FF2B5EF4-FFF2-40B4-BE49-F238E27FC236}">
                <a16:creationId xmlns:a16="http://schemas.microsoft.com/office/drawing/2014/main" id="{7F294821-E9DA-4EFA-885F-0CF1A9748CA6}"/>
              </a:ext>
            </a:extLst>
          </p:cNvPr>
          <p:cNvSpPr>
            <a:spLocks noGrp="1"/>
          </p:cNvSpPr>
          <p:nvPr>
            <p:ph idx="1"/>
          </p:nvPr>
        </p:nvSpPr>
        <p:spPr/>
        <p:txBody>
          <a:bodyPr/>
          <a:lstStyle/>
          <a:p>
            <a:pPr eaLnBrk="1" hangingPunct="1">
              <a:buFontTx/>
              <a:buChar char="•"/>
            </a:pPr>
            <a:r>
              <a:rPr lang="en-US" altLang="en-US" u="sng">
                <a:cs typeface="Courier New" panose="02070309020205020404" pitchFamily="49" charset="0"/>
              </a:rPr>
              <a:t>Count-Controlled</a:t>
            </a:r>
            <a:r>
              <a:rPr lang="en-US" altLang="en-US" u="sng"/>
              <a:t> loop</a:t>
            </a:r>
            <a:r>
              <a:rPr lang="en-US" altLang="en-US"/>
              <a:t>: iterates a specific number of times</a:t>
            </a:r>
          </a:p>
          <a:p>
            <a:pPr lvl="1" eaLnBrk="1" hangingPunct="1">
              <a:buFontTx/>
              <a:buBlip>
                <a:blip r:embed="rId3"/>
              </a:buBlip>
            </a:pPr>
            <a:r>
              <a:rPr lang="en-US" altLang="en-US"/>
              <a:t>Use a </a:t>
            </a:r>
            <a:r>
              <a:rPr lang="en-US" altLang="en-US">
                <a:latin typeface="Courier New" panose="02070309020205020404" pitchFamily="49" charset="0"/>
                <a:cs typeface="Courier New" panose="02070309020205020404" pitchFamily="49" charset="0"/>
              </a:rPr>
              <a:t>for</a:t>
            </a:r>
            <a:r>
              <a:rPr lang="en-US" altLang="en-US"/>
              <a:t> statement to write count-controlled loop </a:t>
            </a:r>
          </a:p>
          <a:p>
            <a:pPr lvl="2" eaLnBrk="1" hangingPunct="1">
              <a:buFontTx/>
              <a:buChar char="•"/>
            </a:pPr>
            <a:r>
              <a:rPr lang="en-US" altLang="en-US"/>
              <a:t>Designed to work with sequence of data items</a:t>
            </a:r>
          </a:p>
          <a:p>
            <a:pPr lvl="3" eaLnBrk="1" hangingPunct="1">
              <a:buFont typeface="Arial" panose="020B0604020202020204" pitchFamily="34" charset="0"/>
              <a:buChar char="–"/>
            </a:pPr>
            <a:r>
              <a:rPr lang="en-US" altLang="en-US"/>
              <a:t>Iterates once for each item in the sequence</a:t>
            </a:r>
          </a:p>
          <a:p>
            <a:pPr lvl="2" eaLnBrk="1" hangingPunct="1">
              <a:buFontTx/>
              <a:buChar char="•"/>
            </a:pPr>
            <a:r>
              <a:rPr lang="en-US" altLang="en-US"/>
              <a:t>General format: </a:t>
            </a:r>
          </a:p>
          <a:p>
            <a:pPr lvl="2" eaLnBrk="1" hangingPunct="1">
              <a:buFontTx/>
              <a:buNone/>
            </a:pPr>
            <a:r>
              <a:rPr lang="en-US" altLang="en-US"/>
              <a:t>	</a:t>
            </a:r>
            <a:r>
              <a:rPr lang="en-US" altLang="en-US">
                <a:latin typeface="Courier New" panose="02070309020205020404" pitchFamily="49" charset="0"/>
                <a:cs typeface="Courier New" panose="02070309020205020404" pitchFamily="49" charset="0"/>
              </a:rPr>
              <a:t>for </a:t>
            </a:r>
            <a:r>
              <a:rPr lang="en-US" altLang="en-US" i="1">
                <a:latin typeface="Courier New" panose="02070309020205020404" pitchFamily="49" charset="0"/>
                <a:cs typeface="Courier New" panose="02070309020205020404" pitchFamily="49" charset="0"/>
              </a:rPr>
              <a:t>variable</a:t>
            </a:r>
            <a:r>
              <a:rPr lang="en-US" altLang="en-US">
                <a:latin typeface="Courier New" panose="02070309020205020404" pitchFamily="49" charset="0"/>
                <a:cs typeface="Courier New" panose="02070309020205020404" pitchFamily="49" charset="0"/>
              </a:rPr>
              <a:t> in </a:t>
            </a:r>
            <a:r>
              <a:rPr lang="en-US" altLang="en-US" i="1">
                <a:latin typeface="Courier New" panose="02070309020205020404" pitchFamily="49" charset="0"/>
                <a:cs typeface="Courier New" panose="02070309020205020404" pitchFamily="49" charset="0"/>
              </a:rPr>
              <a:t>[val1, val2, etc]</a:t>
            </a:r>
            <a:r>
              <a:rPr lang="en-US" altLang="en-US">
                <a:latin typeface="Courier New" panose="02070309020205020404" pitchFamily="49" charset="0"/>
                <a:cs typeface="Courier New" panose="02070309020205020404" pitchFamily="49" charset="0"/>
              </a:rPr>
              <a:t>:</a:t>
            </a:r>
          </a:p>
          <a:p>
            <a:pPr lvl="2" eaLnBrk="1" hangingPunct="1">
              <a:buFontTx/>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statements</a:t>
            </a:r>
          </a:p>
          <a:p>
            <a:pPr lvl="2" eaLnBrk="1" hangingPunct="1">
              <a:buFontTx/>
              <a:buChar char="•"/>
            </a:pPr>
            <a:r>
              <a:rPr lang="en-US" altLang="en-US" u="sng">
                <a:cs typeface="Courier New" panose="02070309020205020404" pitchFamily="49" charset="0"/>
              </a:rPr>
              <a:t>Target variable</a:t>
            </a:r>
            <a:r>
              <a:rPr lang="en-US" altLang="en-US">
                <a:cs typeface="Courier New" panose="02070309020205020404" pitchFamily="49" charset="0"/>
              </a:rPr>
              <a:t>: the variable which is the target of the assignment at the beginning of each iteration</a:t>
            </a:r>
            <a:endParaRPr lang="en-US" altLang="en-US">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B09CDE47-03B8-49D0-B027-75ABD4E58950}"/>
              </a:ext>
            </a:extLst>
          </p:cNvPr>
          <p:cNvSpPr>
            <a:spLocks noGrp="1"/>
          </p:cNvSpPr>
          <p:nvPr>
            <p:ph type="sldNum" sz="quarter" idx="10"/>
          </p:nvPr>
        </p:nvSpPr>
        <p:spPr/>
        <p:txBody>
          <a:bodyPr/>
          <a:lstStyle/>
          <a:p>
            <a:pPr>
              <a:defRPr/>
            </a:pPr>
            <a:fld id="{6A73D0A2-92E8-445F-A36D-0A0A27297979}"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1A0D42-0DF9-4BB0-98D7-4229313AE300}"/>
              </a:ext>
            </a:extLst>
          </p:cNvPr>
          <p:cNvSpPr>
            <a:spLocks noGrp="1"/>
          </p:cNvSpPr>
          <p:nvPr>
            <p:ph type="sldNum" sz="quarter" idx="10"/>
          </p:nvPr>
        </p:nvSpPr>
        <p:spPr/>
        <p:txBody>
          <a:bodyPr/>
          <a:lstStyle/>
          <a:p>
            <a:pPr>
              <a:defRPr/>
            </a:pPr>
            <a:fld id="{6A73D0A2-92E8-445F-A36D-0A0A27297979}" type="slidenum">
              <a:rPr lang="en-US" altLang="en-US" smtClean="0"/>
              <a:pPr>
                <a:defRPr/>
              </a:pPr>
              <a:t>9</a:t>
            </a:fld>
            <a:endParaRPr lang="en-US" altLang="en-US"/>
          </a:p>
        </p:txBody>
      </p:sp>
      <p:pic>
        <p:nvPicPr>
          <p:cNvPr id="3" name="Picture 2">
            <a:extLst>
              <a:ext uri="{FF2B5EF4-FFF2-40B4-BE49-F238E27FC236}">
                <a16:creationId xmlns:a16="http://schemas.microsoft.com/office/drawing/2014/main" id="{D61D24B3-3C25-4B59-A923-B5ED7D093562}"/>
              </a:ext>
            </a:extLst>
          </p:cNvPr>
          <p:cNvPicPr>
            <a:picLocks noChangeAspect="1"/>
          </p:cNvPicPr>
          <p:nvPr/>
        </p:nvPicPr>
        <p:blipFill>
          <a:blip r:embed="rId3"/>
          <a:stretch>
            <a:fillRect/>
          </a:stretch>
        </p:blipFill>
        <p:spPr>
          <a:xfrm>
            <a:off x="1473994" y="218940"/>
            <a:ext cx="6196012" cy="1480529"/>
          </a:xfrm>
          <a:prstGeom prst="rect">
            <a:avLst/>
          </a:prstGeom>
        </p:spPr>
      </p:pic>
      <p:pic>
        <p:nvPicPr>
          <p:cNvPr id="4" name="Picture 3">
            <a:extLst>
              <a:ext uri="{FF2B5EF4-FFF2-40B4-BE49-F238E27FC236}">
                <a16:creationId xmlns:a16="http://schemas.microsoft.com/office/drawing/2014/main" id="{3A3269DE-FB2B-4499-81B9-381D1E28DC6F}"/>
              </a:ext>
            </a:extLst>
          </p:cNvPr>
          <p:cNvPicPr>
            <a:picLocks noChangeAspect="1"/>
          </p:cNvPicPr>
          <p:nvPr/>
        </p:nvPicPr>
        <p:blipFill>
          <a:blip r:embed="rId4"/>
          <a:stretch>
            <a:fillRect/>
          </a:stretch>
        </p:blipFill>
        <p:spPr>
          <a:xfrm>
            <a:off x="2710798" y="1906074"/>
            <a:ext cx="3842402" cy="47394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2766</TotalTime>
  <Words>2048</Words>
  <Application>Microsoft Office PowerPoint</Application>
  <PresentationFormat>On-screen Show (4:3)</PresentationFormat>
  <Paragraphs>241</Paragraphs>
  <Slides>31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Tw Cen MT</vt:lpstr>
      <vt:lpstr>Default Design</vt:lpstr>
      <vt:lpstr>PowerPoint Presentation</vt:lpstr>
      <vt:lpstr>Introduction to Repetition Structures</vt:lpstr>
      <vt:lpstr>The while Loop: a Condition-Controlled Loop</vt:lpstr>
      <vt:lpstr>The while Loop: a Condition-Controlled Loop (cont’d.)</vt:lpstr>
      <vt:lpstr>Sales Commissions Example</vt:lpstr>
      <vt:lpstr>Infinite Loops</vt:lpstr>
      <vt:lpstr>Knowledge Check</vt:lpstr>
      <vt:lpstr>The for Loop: a Count-Controlled Loop</vt:lpstr>
      <vt:lpstr>PowerPoint Presentation</vt:lpstr>
      <vt:lpstr>Another for Loop Example</vt:lpstr>
      <vt:lpstr>for Loop Works on Strings</vt:lpstr>
      <vt:lpstr>Using the range Function with the for Loop</vt:lpstr>
      <vt:lpstr>range Examples</vt:lpstr>
      <vt:lpstr>range Examples (cont’d.)</vt:lpstr>
      <vt:lpstr>Generating an Iterable Sequence that Ranges from Highest to Lowest</vt:lpstr>
      <vt:lpstr>Calculating a Running Total</vt:lpstr>
      <vt:lpstr>Calculating a Running Total (cont’d.)</vt:lpstr>
      <vt:lpstr>Running Total Example</vt:lpstr>
      <vt:lpstr>The Augmented Assignment Operators</vt:lpstr>
      <vt:lpstr>The Augmented Assignment Operators (cont’d.)</vt:lpstr>
      <vt:lpstr>Sentinels</vt:lpstr>
      <vt:lpstr>Input Validation Loops</vt:lpstr>
      <vt:lpstr>Input Validation Loops (cont’d.)</vt:lpstr>
      <vt:lpstr>Input Validation Loops (cont’d.)</vt:lpstr>
      <vt:lpstr>Input Validation Example</vt:lpstr>
      <vt:lpstr>Nested Loops</vt:lpstr>
      <vt:lpstr>PowerPoint Presentation</vt:lpstr>
      <vt:lpstr>Nested Loops (cont’d.)</vt:lpstr>
      <vt:lpstr>Summary</vt:lpstr>
      <vt:lpstr>In-class Exercise 3</vt:lpstr>
      <vt:lpstr>In-class Exercise 3 (cont’d.)</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jiang li</cp:lastModifiedBy>
  <cp:revision>141</cp:revision>
  <dcterms:created xsi:type="dcterms:W3CDTF">2011-02-21T19:15:53Z</dcterms:created>
  <dcterms:modified xsi:type="dcterms:W3CDTF">2019-09-23T18:55:27Z</dcterms:modified>
</cp:coreProperties>
</file>