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6" r:id="rId2"/>
    <p:sldId id="289" r:id="rId3"/>
    <p:sldId id="291" r:id="rId4"/>
    <p:sldId id="292" r:id="rId5"/>
    <p:sldId id="294" r:id="rId6"/>
    <p:sldId id="293" r:id="rId7"/>
    <p:sldId id="296" r:id="rId8"/>
    <p:sldId id="297" r:id="rId9"/>
    <p:sldId id="299" r:id="rId10"/>
    <p:sldId id="302" r:id="rId11"/>
    <p:sldId id="343" r:id="rId12"/>
    <p:sldId id="304" r:id="rId13"/>
    <p:sldId id="308" r:id="rId14"/>
    <p:sldId id="311" r:id="rId15"/>
    <p:sldId id="310" r:id="rId16"/>
    <p:sldId id="314" r:id="rId17"/>
    <p:sldId id="344" r:id="rId18"/>
    <p:sldId id="315" r:id="rId19"/>
    <p:sldId id="318" r:id="rId20"/>
    <p:sldId id="319" r:id="rId21"/>
    <p:sldId id="336" r:id="rId22"/>
    <p:sldId id="322" r:id="rId23"/>
    <p:sldId id="327" r:id="rId24"/>
    <p:sldId id="328" r:id="rId25"/>
    <p:sldId id="329" r:id="rId26"/>
    <p:sldId id="333" r:id="rId27"/>
    <p:sldId id="334" r:id="rId28"/>
    <p:sldId id="335" r:id="rId29"/>
    <p:sldId id="345" r:id="rId30"/>
    <p:sldId id="346" r:id="rId31"/>
    <p:sldId id="317" r:id="rId32"/>
    <p:sldId id="342" r:id="rId33"/>
    <p:sldId id="347"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C4"/>
    <a:srgbClr val="FFCC00"/>
    <a:srgbClr val="FFF7D5"/>
    <a:srgbClr val="FEF7C2"/>
    <a:srgbClr val="EDE1EF"/>
    <a:srgbClr val="E7E2EE"/>
    <a:srgbClr val="270A70"/>
    <a:srgbClr val="300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657" autoAdjust="0"/>
  </p:normalViewPr>
  <p:slideViewPr>
    <p:cSldViewPr>
      <p:cViewPr varScale="1">
        <p:scale>
          <a:sx n="83" d="100"/>
          <a:sy n="83" d="100"/>
        </p:scale>
        <p:origin x="1860" y="6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C67C18-E39F-42FB-B79F-40CC820E131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C63CEAB7-1480-4BA8-A51C-C5060105641A}"/>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B233731-6D08-49C5-BDC0-E7C89F63F4D5}" type="datetimeFigureOut">
              <a:rPr lang="en-US"/>
              <a:pPr>
                <a:defRPr/>
              </a:pPr>
              <a:t>9/30/2019</a:t>
            </a:fld>
            <a:endParaRPr lang="en-US"/>
          </a:p>
        </p:txBody>
      </p:sp>
      <p:sp>
        <p:nvSpPr>
          <p:cNvPr id="4" name="Footer Placeholder 3">
            <a:extLst>
              <a:ext uri="{FF2B5EF4-FFF2-40B4-BE49-F238E27FC236}">
                <a16:creationId xmlns:a16="http://schemas.microsoft.com/office/drawing/2014/main" id="{84431A8B-78B6-438E-AC3D-54B4BC96516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CE4D88DA-45F3-4567-AC95-CD77BE7BED4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0F2C209-A00D-434A-9EF0-AEFFA8CDD09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91EC3-52BB-4B6E-A024-C3F20204E737}" type="datetimeFigureOut">
              <a:rPr lang="en-US" smtClean="0"/>
              <a:t>9/30/2019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B3433-2B07-4B38-8A73-ACE7F3069AA2}" type="slidenum">
              <a:rPr lang="en-US" smtClean="0"/>
              <a:t>‹#›</a:t>
            </a:fld>
            <a:endParaRPr lang="en-US"/>
          </a:p>
        </p:txBody>
      </p:sp>
    </p:spTree>
    <p:extLst>
      <p:ext uri="{BB962C8B-B14F-4D97-AF65-F5344CB8AC3E}">
        <p14:creationId xmlns:p14="http://schemas.microsoft.com/office/powerpoint/2010/main" val="1317377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Tx/>
              <a:buNone/>
            </a:pPr>
            <a:r>
              <a:rPr lang="en-US" altLang="en-US" sz="1200" dirty="0"/>
              <a:t>Topics:</a:t>
            </a:r>
          </a:p>
          <a:p>
            <a:pPr eaLnBrk="1" hangingPunct="1">
              <a:buFontTx/>
              <a:buChar char="•"/>
            </a:pPr>
            <a:r>
              <a:rPr lang="en-US" altLang="en-US" sz="1200" dirty="0"/>
              <a:t>Introduction to Functions</a:t>
            </a:r>
          </a:p>
          <a:p>
            <a:pPr eaLnBrk="1" hangingPunct="1">
              <a:buFontTx/>
              <a:buChar char="•"/>
            </a:pPr>
            <a:r>
              <a:rPr lang="en-US" altLang="en-US" sz="1200" dirty="0"/>
              <a:t>Defining and Calling a Void Function</a:t>
            </a:r>
          </a:p>
          <a:p>
            <a:pPr eaLnBrk="1" hangingPunct="1">
              <a:buFontTx/>
              <a:buChar char="•"/>
            </a:pPr>
            <a:r>
              <a:rPr lang="en-US" altLang="en-US" sz="1200" dirty="0"/>
              <a:t>Designing a Program to Use Functions</a:t>
            </a:r>
          </a:p>
          <a:p>
            <a:pPr eaLnBrk="1" hangingPunct="1">
              <a:buFontTx/>
              <a:buChar char="•"/>
            </a:pPr>
            <a:r>
              <a:rPr lang="en-US" altLang="en-US" sz="1200" dirty="0"/>
              <a:t>Local Variables</a:t>
            </a:r>
          </a:p>
          <a:p>
            <a:pPr eaLnBrk="1" hangingPunct="1">
              <a:buFontTx/>
              <a:buChar char="•"/>
            </a:pPr>
            <a:r>
              <a:rPr lang="en-US" altLang="en-US" sz="1200" dirty="0"/>
              <a:t>Passing Arguments to Functions</a:t>
            </a:r>
          </a:p>
          <a:p>
            <a:pPr eaLnBrk="1" hangingPunct="1">
              <a:buFontTx/>
              <a:buChar char="•"/>
            </a:pPr>
            <a:r>
              <a:rPr lang="en-US" altLang="en-US" sz="1200" dirty="0"/>
              <a:t>Global Variables and Global Constants</a:t>
            </a:r>
          </a:p>
          <a:p>
            <a:pPr>
              <a:buFontTx/>
              <a:buChar char="•"/>
            </a:pPr>
            <a:r>
              <a:rPr lang="en-US" altLang="en-US" dirty="0"/>
              <a:t>Introduction to Value-Returning Functions: Generating Random Numbers</a:t>
            </a:r>
          </a:p>
          <a:p>
            <a:pPr>
              <a:buFontTx/>
              <a:buChar char="•"/>
            </a:pPr>
            <a:r>
              <a:rPr lang="en-US" altLang="en-US" dirty="0"/>
              <a:t>Writing Your Own Value-Returning Functions</a:t>
            </a:r>
          </a:p>
          <a:p>
            <a:pPr>
              <a:buFontTx/>
              <a:buChar char="•"/>
            </a:pPr>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a:t>
            </a:r>
          </a:p>
          <a:p>
            <a:pPr>
              <a:buFontTx/>
              <a:buChar char="•"/>
            </a:pPr>
            <a:r>
              <a:rPr lang="en-US" altLang="en-US" dirty="0"/>
              <a:t>Storing Functions in Modules</a:t>
            </a:r>
          </a:p>
        </p:txBody>
      </p:sp>
      <p:sp>
        <p:nvSpPr>
          <p:cNvPr id="4" name="Slide Number Placeholder 3"/>
          <p:cNvSpPr>
            <a:spLocks noGrp="1"/>
          </p:cNvSpPr>
          <p:nvPr>
            <p:ph type="sldNum" sz="quarter" idx="10"/>
          </p:nvPr>
        </p:nvSpPr>
        <p:spPr/>
        <p:txBody>
          <a:bodyPr/>
          <a:lstStyle/>
          <a:p>
            <a:fld id="{2AEB3433-2B07-4B38-8A73-ACE7F3069AA2}" type="slidenum">
              <a:rPr lang="en-US" smtClean="0"/>
              <a:t>1</a:t>
            </a:fld>
            <a:endParaRPr lang="en-US"/>
          </a:p>
        </p:txBody>
      </p:sp>
    </p:spTree>
    <p:extLst>
      <p:ext uri="{BB962C8B-B14F-4D97-AF65-F5344CB8AC3E}">
        <p14:creationId xmlns:p14="http://schemas.microsoft.com/office/powerpoint/2010/main" val="2828550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Function can use argument in calculations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When calling the function, the argument is placed in parentheses following the function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parameter and the argument reference the same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General format:  </a:t>
            </a:r>
            <a:r>
              <a:rPr lang="en-US" altLang="en-US" dirty="0">
                <a:latin typeface="Courier New" panose="02070309020205020404" pitchFamily="49" charset="0"/>
                <a:cs typeface="Courier New" panose="02070309020205020404" pitchFamily="49" charset="0"/>
              </a:rPr>
              <a:t>def </a:t>
            </a:r>
            <a:r>
              <a:rPr lang="en-US" altLang="en-US" i="1" dirty="0" err="1">
                <a:latin typeface="Courier New" panose="02070309020205020404" pitchFamily="49" charset="0"/>
                <a:cs typeface="Courier New" panose="02070309020205020404" pitchFamily="49" charset="0"/>
              </a:rPr>
              <a:t>function</a:t>
            </a:r>
            <a:r>
              <a:rPr lang="en-US" altLang="en-US" dirty="0" err="1">
                <a:latin typeface="Courier New" panose="02070309020205020404" pitchFamily="49" charset="0"/>
                <a:cs typeface="Courier New" panose="02070309020205020404" pitchFamily="49" charset="0"/>
              </a:rPr>
              <a:t>_</a:t>
            </a:r>
            <a:r>
              <a:rPr lang="en-US" altLang="en-US" i="1" dirty="0" err="1">
                <a:latin typeface="Courier New" panose="02070309020205020404" pitchFamily="49" charset="0"/>
                <a:cs typeface="Courier New" panose="02070309020205020404" pitchFamily="49" charset="0"/>
              </a:rPr>
              <a:t>name</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parameter</a:t>
            </a:r>
            <a:r>
              <a:rPr lang="en-US" altLang="en-US"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Most of the time you don’t want the function to do the same thing over and over.  You want it to run the same algorithm using different data.</a:t>
            </a:r>
          </a:p>
        </p:txBody>
      </p:sp>
      <p:sp>
        <p:nvSpPr>
          <p:cNvPr id="4" name="Slide Number Placeholder 3"/>
          <p:cNvSpPr>
            <a:spLocks noGrp="1"/>
          </p:cNvSpPr>
          <p:nvPr>
            <p:ph type="sldNum" sz="quarter" idx="5"/>
          </p:nvPr>
        </p:nvSpPr>
        <p:spPr/>
        <p:txBody>
          <a:bodyPr/>
          <a:lstStyle/>
          <a:p>
            <a:fld id="{2AEB3433-2B07-4B38-8A73-ACE7F3069AA2}" type="slidenum">
              <a:rPr lang="en-US" smtClean="0"/>
              <a:t>12</a:t>
            </a:fld>
            <a:endParaRPr lang="en-US"/>
          </a:p>
        </p:txBody>
      </p:sp>
    </p:spTree>
    <p:extLst>
      <p:ext uri="{BB962C8B-B14F-4D97-AF65-F5344CB8AC3E}">
        <p14:creationId xmlns:p14="http://schemas.microsoft.com/office/powerpoint/2010/main" val="417192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Parameter list replaces single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Parameter list items separated by comma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Passed by position:  </a:t>
            </a:r>
            <a:r>
              <a:rPr lang="en-US" altLang="en-US" dirty="0"/>
              <a:t>First parameter receives value of first argument, second parameter receives value of second argument, etc.</a:t>
            </a:r>
          </a:p>
        </p:txBody>
      </p:sp>
      <p:sp>
        <p:nvSpPr>
          <p:cNvPr id="4" name="Slide Number Placeholder 3"/>
          <p:cNvSpPr>
            <a:spLocks noGrp="1"/>
          </p:cNvSpPr>
          <p:nvPr>
            <p:ph type="sldNum" sz="quarter" idx="5"/>
          </p:nvPr>
        </p:nvSpPr>
        <p:spPr/>
        <p:txBody>
          <a:bodyPr/>
          <a:lstStyle/>
          <a:p>
            <a:fld id="{2AEB3433-2B07-4B38-8A73-ACE7F3069AA2}" type="slidenum">
              <a:rPr lang="en-US" smtClean="0"/>
              <a:t>13</a:t>
            </a:fld>
            <a:endParaRPr lang="en-US"/>
          </a:p>
        </p:txBody>
      </p:sp>
    </p:spTree>
    <p:extLst>
      <p:ext uri="{BB962C8B-B14F-4D97-AF65-F5344CB8AC3E}">
        <p14:creationId xmlns:p14="http://schemas.microsoft.com/office/powerpoint/2010/main" val="2578539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Provides a way for unidirectional communication between one function and another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Calling function can communicate with called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a:t>
            </a:r>
            <a:r>
              <a:rPr lang="en-US" altLang="en-US" i="1" dirty="0">
                <a:latin typeface="Courier New" panose="02070309020205020404" pitchFamily="49" charset="0"/>
                <a:cs typeface="Courier New" panose="02070309020205020404" pitchFamily="49" charset="0"/>
              </a:rPr>
              <a:t>value</a:t>
            </a:r>
            <a:r>
              <a:rPr lang="en-US" altLang="en-US" dirty="0"/>
              <a:t> variable passed to the </a:t>
            </a:r>
            <a:r>
              <a:rPr lang="en-US" altLang="en-US" i="1" dirty="0" err="1">
                <a:latin typeface="Courier New" panose="02070309020205020404" pitchFamily="49" charset="0"/>
                <a:cs typeface="Courier New" panose="02070309020205020404" pitchFamily="49" charset="0"/>
              </a:rPr>
              <a:t>change_me</a:t>
            </a:r>
            <a:r>
              <a:rPr lang="en-US" altLang="en-US" i="1" dirty="0"/>
              <a:t> </a:t>
            </a:r>
            <a:r>
              <a:rPr lang="en-US" altLang="en-US" dirty="0"/>
              <a:t>function cannot be changed by it</a:t>
            </a:r>
            <a:endParaRPr lang="he-IL" altLang="en-US" dirty="0"/>
          </a:p>
        </p:txBody>
      </p:sp>
      <p:sp>
        <p:nvSpPr>
          <p:cNvPr id="4" name="Slide Number Placeholder 3"/>
          <p:cNvSpPr>
            <a:spLocks noGrp="1"/>
          </p:cNvSpPr>
          <p:nvPr>
            <p:ph type="sldNum" sz="quarter" idx="5"/>
          </p:nvPr>
        </p:nvSpPr>
        <p:spPr/>
        <p:txBody>
          <a:bodyPr/>
          <a:lstStyle/>
          <a:p>
            <a:fld id="{2AEB3433-2B07-4B38-8A73-ACE7F3069AA2}" type="slidenum">
              <a:rPr lang="en-US" smtClean="0"/>
              <a:t>14</a:t>
            </a:fld>
            <a:endParaRPr lang="en-US"/>
          </a:p>
        </p:txBody>
      </p:sp>
    </p:spTree>
    <p:extLst>
      <p:ext uri="{BB962C8B-B14F-4D97-AF65-F5344CB8AC3E}">
        <p14:creationId xmlns:p14="http://schemas.microsoft.com/office/powerpoint/2010/main" val="130735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okay:  </a:t>
            </a:r>
            <a:r>
              <a:rPr lang="en-US" dirty="0" err="1"/>
              <a:t>show_interest</a:t>
            </a:r>
            <a:r>
              <a:rPr lang="en-US" dirty="0"/>
              <a:t>(10000.0, rate=0.01, periods=10)</a:t>
            </a:r>
          </a:p>
          <a:p>
            <a:r>
              <a:rPr lang="en-US" dirty="0"/>
              <a:t>A non-keyword argument cannot follow a keyword argument – Ex: </a:t>
            </a:r>
            <a:r>
              <a:rPr lang="en-US" dirty="0" err="1"/>
              <a:t>show_interest</a:t>
            </a:r>
            <a:r>
              <a:rPr lang="en-US" dirty="0"/>
              <a:t>(1000.0, rate=0.01, 10)</a:t>
            </a:r>
          </a:p>
        </p:txBody>
      </p:sp>
      <p:sp>
        <p:nvSpPr>
          <p:cNvPr id="4" name="Slide Number Placeholder 3"/>
          <p:cNvSpPr>
            <a:spLocks noGrp="1"/>
          </p:cNvSpPr>
          <p:nvPr>
            <p:ph type="sldNum" sz="quarter" idx="5"/>
          </p:nvPr>
        </p:nvSpPr>
        <p:spPr/>
        <p:txBody>
          <a:bodyPr/>
          <a:lstStyle/>
          <a:p>
            <a:fld id="{2AEB3433-2B07-4B38-8A73-ACE7F3069AA2}" type="slidenum">
              <a:rPr lang="en-US" smtClean="0"/>
              <a:t>15</a:t>
            </a:fld>
            <a:endParaRPr lang="en-US"/>
          </a:p>
        </p:txBody>
      </p:sp>
    </p:spTree>
    <p:extLst>
      <p:ext uri="{BB962C8B-B14F-4D97-AF65-F5344CB8AC3E}">
        <p14:creationId xmlns:p14="http://schemas.microsoft.com/office/powerpoint/2010/main" val="416180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global variable is accessible to all the functions in a program file.</a:t>
            </a:r>
          </a:p>
        </p:txBody>
      </p:sp>
      <p:sp>
        <p:nvSpPr>
          <p:cNvPr id="4" name="Slide Number Placeholder 3"/>
          <p:cNvSpPr>
            <a:spLocks noGrp="1"/>
          </p:cNvSpPr>
          <p:nvPr>
            <p:ph type="sldNum" sz="quarter" idx="5"/>
          </p:nvPr>
        </p:nvSpPr>
        <p:spPr/>
        <p:txBody>
          <a:bodyPr/>
          <a:lstStyle/>
          <a:p>
            <a:fld id="{2AEB3433-2B07-4B38-8A73-ACE7F3069AA2}" type="slidenum">
              <a:rPr lang="en-US" smtClean="0"/>
              <a:t>16</a:t>
            </a:fld>
            <a:endParaRPr lang="en-US"/>
          </a:p>
        </p:txBody>
      </p:sp>
    </p:spTree>
    <p:extLst>
      <p:ext uri="{BB962C8B-B14F-4D97-AF65-F5344CB8AC3E}">
        <p14:creationId xmlns:p14="http://schemas.microsoft.com/office/powerpoint/2010/main" val="2222895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Courier New" panose="02070309020205020404" pitchFamily="49" charset="0"/>
              </a:rPr>
              <a:t>Global variables make debugging difficult:  Many locations in the code could be causing a wrong variable value</a:t>
            </a:r>
          </a:p>
          <a:p>
            <a:r>
              <a:rPr lang="en-US" altLang="en-US" dirty="0">
                <a:cs typeface="Courier New" panose="02070309020205020404" pitchFamily="49" charset="0"/>
              </a:rPr>
              <a:t>Functions dependent on global variables:  Makes function hard to transfer to another program</a:t>
            </a:r>
          </a:p>
          <a:p>
            <a:endParaRPr lang="en-US" dirty="0">
              <a:cs typeface="Courier New" panose="02070309020205020404" pitchFamily="49" charset="0"/>
            </a:endParaRPr>
          </a:p>
          <a:p>
            <a:r>
              <a:rPr lang="en-US" dirty="0">
                <a:cs typeface="Courier New" panose="02070309020205020404" pitchFamily="49" charset="0"/>
              </a:rPr>
              <a:t>Global constant:  (like named constants)  </a:t>
            </a:r>
          </a:p>
          <a:p>
            <a:pPr lvl="1"/>
            <a:r>
              <a:rPr lang="en-US" altLang="en-US" dirty="0">
                <a:cs typeface="Courier New" panose="02070309020205020404" pitchFamily="49" charset="0"/>
              </a:rPr>
              <a:t>Permissible to use global constants in a program </a:t>
            </a:r>
          </a:p>
          <a:p>
            <a:pPr lvl="1"/>
            <a:r>
              <a:rPr lang="en-US" altLang="en-US" dirty="0">
                <a:cs typeface="Courier New" panose="02070309020205020404" pitchFamily="49" charset="0"/>
              </a:rPr>
              <a:t>To simulate global constant in Python, create global variable and do not re-declare it within functions</a:t>
            </a:r>
            <a:endParaRPr lang="he-IL" altLang="en-US" dirty="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2AEB3433-2B07-4B38-8A73-ACE7F3069AA2}" type="slidenum">
              <a:rPr lang="en-US" smtClean="0"/>
              <a:t>18</a:t>
            </a:fld>
            <a:endParaRPr lang="en-US"/>
          </a:p>
        </p:txBody>
      </p:sp>
    </p:spTree>
    <p:extLst>
      <p:ext uri="{BB962C8B-B14F-4D97-AF65-F5344CB8AC3E}">
        <p14:creationId xmlns:p14="http://schemas.microsoft.com/office/powerpoint/2010/main" val="2396943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i="1" dirty="0">
                <a:cs typeface="Courier New" panose="02070309020205020404" pitchFamily="49" charset="0"/>
              </a:rPr>
              <a:t>Library functions</a:t>
            </a:r>
            <a:r>
              <a:rPr lang="en-US" altLang="en-US" dirty="0">
                <a:cs typeface="Courier New" panose="02070309020205020404" pitchFamily="49" charset="0"/>
              </a:rPr>
              <a:t> perform tasks that programmers commonly need</a:t>
            </a:r>
          </a:p>
        </p:txBody>
      </p:sp>
      <p:sp>
        <p:nvSpPr>
          <p:cNvPr id="4" name="Slide Number Placeholder 3"/>
          <p:cNvSpPr>
            <a:spLocks noGrp="1"/>
          </p:cNvSpPr>
          <p:nvPr>
            <p:ph type="sldNum" sz="quarter" idx="5"/>
          </p:nvPr>
        </p:nvSpPr>
        <p:spPr/>
        <p:txBody>
          <a:bodyPr/>
          <a:lstStyle/>
          <a:p>
            <a:fld id="{2AEB3433-2B07-4B38-8A73-ACE7F3069AA2}" type="slidenum">
              <a:rPr lang="en-US" smtClean="0"/>
              <a:t>20</a:t>
            </a:fld>
            <a:endParaRPr lang="en-US"/>
          </a:p>
        </p:txBody>
      </p:sp>
    </p:spTree>
    <p:extLst>
      <p:ext uri="{BB962C8B-B14F-4D97-AF65-F5344CB8AC3E}">
        <p14:creationId xmlns:p14="http://schemas.microsoft.com/office/powerpoint/2010/main" val="1369221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Math module:  </a:t>
            </a:r>
            <a:r>
              <a:rPr lang="en-US" altLang="en-US" dirty="0"/>
              <a:t>Typically accepts one or more values as arguments, perform mathematical operation, and return the result</a:t>
            </a:r>
          </a:p>
        </p:txBody>
      </p:sp>
      <p:sp>
        <p:nvSpPr>
          <p:cNvPr id="4" name="Slide Number Placeholder 3"/>
          <p:cNvSpPr>
            <a:spLocks noGrp="1"/>
          </p:cNvSpPr>
          <p:nvPr>
            <p:ph type="sldNum" sz="quarter" idx="5"/>
          </p:nvPr>
        </p:nvSpPr>
        <p:spPr/>
        <p:txBody>
          <a:bodyPr/>
          <a:lstStyle/>
          <a:p>
            <a:fld id="{2AEB3433-2B07-4B38-8A73-ACE7F3069AA2}" type="slidenum">
              <a:rPr lang="en-US" smtClean="0"/>
              <a:t>21</a:t>
            </a:fld>
            <a:endParaRPr lang="en-US"/>
          </a:p>
        </p:txBody>
      </p:sp>
    </p:spTree>
    <p:extLst>
      <p:ext uri="{BB962C8B-B14F-4D97-AF65-F5344CB8AC3E}">
        <p14:creationId xmlns:p14="http://schemas.microsoft.com/office/powerpoint/2010/main" val="125066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u="sng" dirty="0" err="1">
                <a:latin typeface="Courier New" panose="02070309020205020404" pitchFamily="49" charset="0"/>
                <a:cs typeface="Courier New" panose="02070309020205020404" pitchFamily="49" charset="0"/>
              </a:rPr>
              <a:t>randint</a:t>
            </a:r>
            <a:r>
              <a:rPr lang="en-US" altLang="en-US" u="sng" dirty="0">
                <a:cs typeface="Courier New" panose="02070309020205020404" pitchFamily="49" charset="0"/>
              </a:rPr>
              <a:t> function</a:t>
            </a:r>
            <a:r>
              <a:rPr lang="en-US" altLang="en-US" dirty="0">
                <a:cs typeface="Courier New" panose="02070309020205020404" pitchFamily="49" charset="0"/>
              </a:rPr>
              <a:t>: generates a random number in the range provided by the arguments</a:t>
            </a:r>
            <a:endParaRPr lang="en-US" altLang="en-US" dirty="0">
              <a:latin typeface="Courier New" panose="02070309020205020404" pitchFamily="49" charset="0"/>
              <a:cs typeface="Courier New" panose="02070309020205020404" pitchFamily="49" charset="0"/>
            </a:endParaRPr>
          </a:p>
          <a:p>
            <a:pPr lvl="1" eaLnBrk="1" hangingPunct="1"/>
            <a:r>
              <a:rPr lang="en-US" altLang="en-US" dirty="0">
                <a:cs typeface="Courier New" panose="02070309020205020404" pitchFamily="49" charset="0"/>
              </a:rPr>
              <a:t>Returns the random number to part of program that called the function</a:t>
            </a:r>
          </a:p>
          <a:p>
            <a:pPr lvl="1" eaLnBrk="1" hangingPunct="1"/>
            <a:r>
              <a:rPr lang="en-US" altLang="en-US" dirty="0">
                <a:cs typeface="Courier New" panose="02070309020205020404" pitchFamily="49" charset="0"/>
              </a:rPr>
              <a:t>Returned integer can be used anywhere that an integer would be used</a:t>
            </a:r>
          </a:p>
          <a:p>
            <a:endParaRPr lang="en-US" dirty="0"/>
          </a:p>
          <a:p>
            <a:pPr>
              <a:buFontTx/>
              <a:buNone/>
            </a:pPr>
            <a:r>
              <a:rPr lang="en-US" altLang="en-US" u="sng" dirty="0" err="1">
                <a:latin typeface="Courier New" panose="02070309020205020404" pitchFamily="49" charset="0"/>
                <a:cs typeface="Courier New" panose="02070309020205020404" pitchFamily="49" charset="0"/>
              </a:rPr>
              <a:t>randrange</a:t>
            </a:r>
            <a:r>
              <a:rPr lang="en-US" altLang="en-US" u="sng" dirty="0"/>
              <a:t> function</a:t>
            </a:r>
            <a:r>
              <a:rPr lang="en-US" altLang="en-US" dirty="0"/>
              <a:t>: similar to </a:t>
            </a:r>
            <a:r>
              <a:rPr lang="en-US" altLang="en-US" dirty="0">
                <a:latin typeface="Courier New" panose="02070309020205020404" pitchFamily="49" charset="0"/>
                <a:cs typeface="Courier New" panose="02070309020205020404" pitchFamily="49" charset="0"/>
              </a:rPr>
              <a:t>range</a:t>
            </a:r>
            <a:r>
              <a:rPr lang="en-US" altLang="en-US" dirty="0"/>
              <a:t> function, but returns randomly selected integer from the resulting sequence </a:t>
            </a:r>
          </a:p>
          <a:p>
            <a:pPr lvl="1"/>
            <a:r>
              <a:rPr lang="en-US" altLang="en-US" dirty="0"/>
              <a:t>Same arguments as for the </a:t>
            </a:r>
            <a:r>
              <a:rPr lang="en-US" altLang="en-US" dirty="0">
                <a:latin typeface="Courier New" panose="02070309020205020404" pitchFamily="49" charset="0"/>
                <a:cs typeface="Courier New" panose="02070309020205020404" pitchFamily="49" charset="0"/>
              </a:rPr>
              <a:t>range</a:t>
            </a:r>
            <a:r>
              <a:rPr lang="en-US" altLang="en-US" dirty="0"/>
              <a:t> function</a:t>
            </a:r>
          </a:p>
          <a:p>
            <a:endParaRPr lang="en-US" dirty="0"/>
          </a:p>
          <a:p>
            <a:pPr>
              <a:buFontTx/>
              <a:buNone/>
            </a:pPr>
            <a:r>
              <a:rPr lang="en-US" altLang="en-US" u="sng" dirty="0">
                <a:latin typeface="Courier New" panose="02070309020205020404" pitchFamily="49" charset="0"/>
                <a:cs typeface="Courier New" panose="02070309020205020404" pitchFamily="49" charset="0"/>
              </a:rPr>
              <a:t>random</a:t>
            </a:r>
            <a:r>
              <a:rPr lang="en-US" altLang="en-US" u="sng" dirty="0"/>
              <a:t> function</a:t>
            </a:r>
            <a:r>
              <a:rPr lang="en-US" altLang="en-US" dirty="0"/>
              <a:t>: returns a random float in the range of 0.0 and 1.0</a:t>
            </a:r>
          </a:p>
          <a:p>
            <a:pPr lvl="1"/>
            <a:r>
              <a:rPr lang="en-US" altLang="en-US" dirty="0"/>
              <a:t>Does not receive arguments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u="sng" dirty="0">
                <a:latin typeface="Courier New" panose="02070309020205020404" pitchFamily="49" charset="0"/>
                <a:cs typeface="Courier New" panose="02070309020205020404" pitchFamily="49" charset="0"/>
              </a:rPr>
              <a:t>uniform</a:t>
            </a:r>
            <a:r>
              <a:rPr lang="en-US" altLang="en-US" u="sng" dirty="0"/>
              <a:t> function</a:t>
            </a:r>
            <a:r>
              <a:rPr lang="en-US" altLang="en-US" dirty="0"/>
              <a:t>: returns a random float but allows user to specify range</a:t>
            </a:r>
            <a:endParaRPr lang="he-IL" altLang="en-US" dirty="0"/>
          </a:p>
        </p:txBody>
      </p:sp>
      <p:sp>
        <p:nvSpPr>
          <p:cNvPr id="4" name="Slide Number Placeholder 3"/>
          <p:cNvSpPr>
            <a:spLocks noGrp="1"/>
          </p:cNvSpPr>
          <p:nvPr>
            <p:ph type="sldNum" sz="quarter" idx="5"/>
          </p:nvPr>
        </p:nvSpPr>
        <p:spPr/>
        <p:txBody>
          <a:bodyPr/>
          <a:lstStyle/>
          <a:p>
            <a:fld id="{2AEB3433-2B07-4B38-8A73-ACE7F3069AA2}" type="slidenum">
              <a:rPr lang="en-US" smtClean="0"/>
              <a:t>22</a:t>
            </a:fld>
            <a:endParaRPr lang="en-US"/>
          </a:p>
        </p:txBody>
      </p:sp>
    </p:spTree>
    <p:extLst>
      <p:ext uri="{BB962C8B-B14F-4D97-AF65-F5344CB8AC3E}">
        <p14:creationId xmlns:p14="http://schemas.microsoft.com/office/powerpoint/2010/main" val="712332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value for </a:t>
            </a:r>
            <a:r>
              <a:rPr lang="en-US" altLang="en-US" i="1" dirty="0">
                <a:latin typeface="Courier New" panose="02070309020205020404" pitchFamily="49" charset="0"/>
                <a:cs typeface="Courier New" panose="02070309020205020404" pitchFamily="49" charset="0"/>
              </a:rPr>
              <a:t>expression</a:t>
            </a:r>
            <a:r>
              <a:rPr lang="en-US" altLang="en-US" dirty="0"/>
              <a:t> will be returned to the part of the program that called the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expression in the </a:t>
            </a:r>
            <a:r>
              <a:rPr lang="en-US" altLang="en-US" dirty="0">
                <a:latin typeface="Courier New" panose="02070309020205020404" pitchFamily="49" charset="0"/>
                <a:cs typeface="Courier New" panose="02070309020205020404" pitchFamily="49" charset="0"/>
              </a:rPr>
              <a:t>return</a:t>
            </a:r>
            <a:r>
              <a:rPr lang="en-US" altLang="en-US" dirty="0"/>
              <a:t> statement can be a complex expression, such as a sum of two variables or the result of another value- returning function</a:t>
            </a:r>
            <a:endParaRPr lang="he-IL" altLang="en-US" dirty="0"/>
          </a:p>
        </p:txBody>
      </p:sp>
      <p:sp>
        <p:nvSpPr>
          <p:cNvPr id="4" name="Slide Number Placeholder 3"/>
          <p:cNvSpPr>
            <a:spLocks noGrp="1"/>
          </p:cNvSpPr>
          <p:nvPr>
            <p:ph type="sldNum" sz="quarter" idx="5"/>
          </p:nvPr>
        </p:nvSpPr>
        <p:spPr/>
        <p:txBody>
          <a:bodyPr/>
          <a:lstStyle/>
          <a:p>
            <a:fld id="{2AEB3433-2B07-4B38-8A73-ACE7F3069AA2}" type="slidenum">
              <a:rPr lang="en-US" smtClean="0"/>
              <a:t>24</a:t>
            </a:fld>
            <a:endParaRPr lang="en-US"/>
          </a:p>
        </p:txBody>
      </p:sp>
    </p:spTree>
    <p:extLst>
      <p:ext uri="{BB962C8B-B14F-4D97-AF65-F5344CB8AC3E}">
        <p14:creationId xmlns:p14="http://schemas.microsoft.com/office/powerpoint/2010/main" val="394271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programs perform tasks that are large enough to be broken down into several subtasks. For this reason, programmers usually break down their programs into small manageable pieces known as functions. Instead of writing a large program as one long sequence of statements, it can be written as several small functions, each one performing a specific part of the task. These small functions can then be executed in the desired order to perform the overall task. This approach is sometimes called divide and conquer because a large task is divided into several smaller tasks that are easily performed.</a:t>
            </a:r>
          </a:p>
        </p:txBody>
      </p:sp>
      <p:sp>
        <p:nvSpPr>
          <p:cNvPr id="4" name="Slide Number Placeholder 3"/>
          <p:cNvSpPr>
            <a:spLocks noGrp="1"/>
          </p:cNvSpPr>
          <p:nvPr>
            <p:ph type="sldNum" sz="quarter" idx="5"/>
          </p:nvPr>
        </p:nvSpPr>
        <p:spPr/>
        <p:txBody>
          <a:bodyPr/>
          <a:lstStyle/>
          <a:p>
            <a:fld id="{2AEB3433-2B07-4B38-8A73-ACE7F3069AA2}" type="slidenum">
              <a:rPr lang="en-US" smtClean="0"/>
              <a:t>2</a:t>
            </a:fld>
            <a:endParaRPr lang="en-US"/>
          </a:p>
        </p:txBody>
      </p:sp>
    </p:spTree>
    <p:extLst>
      <p:ext uri="{BB962C8B-B14F-4D97-AF65-F5344CB8AC3E}">
        <p14:creationId xmlns:p14="http://schemas.microsoft.com/office/powerpoint/2010/main" val="396998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sum function can be rewritten as:</a:t>
            </a:r>
          </a:p>
          <a:p>
            <a:r>
              <a:rPr lang="en-US" dirty="0"/>
              <a:t>def sum(num1, num2):</a:t>
            </a:r>
          </a:p>
          <a:p>
            <a:r>
              <a:rPr lang="en-US" dirty="0"/>
              <a:t>     return num1 + num2</a:t>
            </a:r>
          </a:p>
        </p:txBody>
      </p:sp>
      <p:sp>
        <p:nvSpPr>
          <p:cNvPr id="4" name="Slide Number Placeholder 3"/>
          <p:cNvSpPr>
            <a:spLocks noGrp="1"/>
          </p:cNvSpPr>
          <p:nvPr>
            <p:ph type="sldNum" sz="quarter" idx="5"/>
          </p:nvPr>
        </p:nvSpPr>
        <p:spPr/>
        <p:txBody>
          <a:bodyPr/>
          <a:lstStyle/>
          <a:p>
            <a:fld id="{2AEB3433-2B07-4B38-8A73-ACE7F3069AA2}" type="slidenum">
              <a:rPr lang="en-US" smtClean="0"/>
              <a:t>25</a:t>
            </a:fld>
            <a:endParaRPr lang="en-US"/>
          </a:p>
        </p:txBody>
      </p:sp>
    </p:spTree>
    <p:extLst>
      <p:ext uri="{BB962C8B-B14F-4D97-AF65-F5344CB8AC3E}">
        <p14:creationId xmlns:p14="http://schemas.microsoft.com/office/powerpoint/2010/main" val="97263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Courier New" panose="02070309020205020404" pitchFamily="49" charset="0"/>
              </a:rPr>
              <a:t>Common calculations, such as whether a number is even, can be easily repeated by calling a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Courier New" panose="02070309020205020404" pitchFamily="49" charset="0"/>
              </a:rPr>
              <a:t>Use to simplify complex input validation code</a:t>
            </a:r>
            <a:endParaRPr lang="he-IL" altLang="en-US" dirty="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2AEB3433-2B07-4B38-8A73-ACE7F3069AA2}" type="slidenum">
              <a:rPr lang="en-US" smtClean="0"/>
              <a:t>27</a:t>
            </a:fld>
            <a:endParaRPr lang="en-US"/>
          </a:p>
        </p:txBody>
      </p:sp>
    </p:spTree>
    <p:extLst>
      <p:ext uri="{BB962C8B-B14F-4D97-AF65-F5344CB8AC3E}">
        <p14:creationId xmlns:p14="http://schemas.microsoft.com/office/powerpoint/2010/main" val="497144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arenR"/>
            </a:pPr>
            <a:r>
              <a:rPr lang="en-US" dirty="0" err="1"/>
              <a:t>my_test</a:t>
            </a:r>
            <a:endParaRPr lang="en-US" dirty="0"/>
          </a:p>
          <a:p>
            <a:pPr marL="228600" indent="-228600">
              <a:buAutoNum type="alphaUcParenR"/>
            </a:pPr>
            <a:r>
              <a:rPr lang="en-US" dirty="0"/>
              <a:t>Test string to see if it is greater than 10 characters or not</a:t>
            </a:r>
          </a:p>
          <a:p>
            <a:pPr marL="228600" indent="-228600">
              <a:buAutoNum type="alphaUcParenR"/>
            </a:pPr>
            <a:r>
              <a:rPr lang="en-US" dirty="0"/>
              <a:t>True</a:t>
            </a:r>
          </a:p>
        </p:txBody>
      </p:sp>
      <p:sp>
        <p:nvSpPr>
          <p:cNvPr id="4" name="Slide Number Placeholder 3"/>
          <p:cNvSpPr>
            <a:spLocks noGrp="1"/>
          </p:cNvSpPr>
          <p:nvPr>
            <p:ph type="sldNum" sz="quarter" idx="5"/>
          </p:nvPr>
        </p:nvSpPr>
        <p:spPr/>
        <p:txBody>
          <a:bodyPr/>
          <a:lstStyle/>
          <a:p>
            <a:fld id="{2AEB3433-2B07-4B38-8A73-ACE7F3069AA2}" type="slidenum">
              <a:rPr lang="en-US" smtClean="0"/>
              <a:t>30</a:t>
            </a:fld>
            <a:endParaRPr lang="en-US"/>
          </a:p>
        </p:txBody>
      </p:sp>
    </p:spTree>
    <p:extLst>
      <p:ext uri="{BB962C8B-B14F-4D97-AF65-F5344CB8AC3E}">
        <p14:creationId xmlns:p14="http://schemas.microsoft.com/office/powerpoint/2010/main" val="371105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compares two programs: one that uses a long complex sequence of statements to perform a task, and another that divides a task into smaller tasks, each of which is performed by a separate function.</a:t>
            </a:r>
          </a:p>
        </p:txBody>
      </p:sp>
      <p:sp>
        <p:nvSpPr>
          <p:cNvPr id="4" name="Slide Number Placeholder 3"/>
          <p:cNvSpPr>
            <a:spLocks noGrp="1"/>
          </p:cNvSpPr>
          <p:nvPr>
            <p:ph type="sldNum" sz="quarter" idx="5"/>
          </p:nvPr>
        </p:nvSpPr>
        <p:spPr/>
        <p:txBody>
          <a:bodyPr/>
          <a:lstStyle/>
          <a:p>
            <a:fld id="{2AEB3433-2B07-4B38-8A73-ACE7F3069AA2}" type="slidenum">
              <a:rPr lang="en-US" smtClean="0"/>
              <a:t>3</a:t>
            </a:fld>
            <a:endParaRPr lang="en-US"/>
          </a:p>
        </p:txBody>
      </p:sp>
    </p:spTree>
    <p:extLst>
      <p:ext uri="{BB962C8B-B14F-4D97-AF65-F5344CB8AC3E}">
        <p14:creationId xmlns:p14="http://schemas.microsoft.com/office/powerpoint/2010/main" val="183379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you will learn to write two types of functions: void functions and value-returning functions. When you call a void function, it simply executes the statements it contains and then terminates. When you call a value-returning function, it executes the statements that it contains, then returns a value back to the statement that called it. The </a:t>
            </a:r>
            <a:r>
              <a:rPr lang="en-US" b="1" dirty="0"/>
              <a:t>input function </a:t>
            </a:r>
            <a:r>
              <a:rPr lang="en-US" dirty="0"/>
              <a:t>is an example of a value-returning function. When you call the input function, it gets the data that the user types on the keyboard and returns that data as a string. The </a:t>
            </a:r>
            <a:r>
              <a:rPr lang="en-US" b="1" dirty="0"/>
              <a:t>int and float functions </a:t>
            </a:r>
            <a:r>
              <a:rPr lang="en-US" dirty="0"/>
              <a:t>are also examples of value-returning functions. You pass an argument to the int function, and it returns that argument’s value converted to an integer. Likewise, you pass an argument to the float function, and it returns that argument’s value converted to a floating-point number.</a:t>
            </a:r>
          </a:p>
        </p:txBody>
      </p:sp>
      <p:sp>
        <p:nvSpPr>
          <p:cNvPr id="4" name="Slide Number Placeholder 3"/>
          <p:cNvSpPr>
            <a:spLocks noGrp="1"/>
          </p:cNvSpPr>
          <p:nvPr>
            <p:ph type="sldNum" sz="quarter" idx="5"/>
          </p:nvPr>
        </p:nvSpPr>
        <p:spPr/>
        <p:txBody>
          <a:bodyPr/>
          <a:lstStyle/>
          <a:p>
            <a:fld id="{2AEB3433-2B07-4B38-8A73-ACE7F3069AA2}" type="slidenum">
              <a:rPr lang="en-US" smtClean="0"/>
              <a:t>5</a:t>
            </a:fld>
            <a:endParaRPr lang="en-US"/>
          </a:p>
        </p:txBody>
      </p:sp>
    </p:spTree>
    <p:extLst>
      <p:ext uri="{BB962C8B-B14F-4D97-AF65-F5344CB8AC3E}">
        <p14:creationId xmlns:p14="http://schemas.microsoft.com/office/powerpoint/2010/main" val="348564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cs typeface="Courier New" pitchFamily="49" charset="0"/>
              </a:rPr>
              <a:t>Function header</a:t>
            </a:r>
            <a:r>
              <a:rPr lang="en-US" dirty="0">
                <a:cs typeface="Courier New" pitchFamily="49" charset="0"/>
              </a:rPr>
              <a:t>: first line of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ourier New" pitchFamily="49" charset="0"/>
              </a:rPr>
              <a:t>-- Includes keyword </a:t>
            </a:r>
            <a:r>
              <a:rPr lang="en-US" dirty="0">
                <a:latin typeface="Courier New" pitchFamily="49" charset="0"/>
                <a:cs typeface="Courier New" pitchFamily="49" charset="0"/>
              </a:rPr>
              <a:t>def</a:t>
            </a:r>
            <a:r>
              <a:rPr lang="en-US" dirty="0">
                <a:cs typeface="Courier New" pitchFamily="49" charset="0"/>
              </a:rPr>
              <a:t> and function name, followed by parentheses and colon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cs typeface="Courier New" pitchFamily="49" charset="0"/>
              </a:rPr>
              <a:t>Block</a:t>
            </a:r>
            <a:r>
              <a:rPr lang="en-US" dirty="0">
                <a:cs typeface="Courier New" pitchFamily="49" charset="0"/>
              </a:rPr>
              <a:t>: set of statements that belong together as a group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cs typeface="Courier New" pitchFamily="49" charset="0"/>
              </a:rPr>
              <a:t>Example: the statements included in a function</a:t>
            </a:r>
            <a:endParaRPr lang="he-IL" dirty="0">
              <a:cs typeface="Courier New" pitchFamily="49" charset="0"/>
            </a:endParaRPr>
          </a:p>
        </p:txBody>
      </p:sp>
      <p:sp>
        <p:nvSpPr>
          <p:cNvPr id="4" name="Slide Number Placeholder 3"/>
          <p:cNvSpPr>
            <a:spLocks noGrp="1"/>
          </p:cNvSpPr>
          <p:nvPr>
            <p:ph type="sldNum" sz="quarter" idx="5"/>
          </p:nvPr>
        </p:nvSpPr>
        <p:spPr/>
        <p:txBody>
          <a:bodyPr/>
          <a:lstStyle/>
          <a:p>
            <a:fld id="{2AEB3433-2B07-4B38-8A73-ACE7F3069AA2}" type="slidenum">
              <a:rPr lang="en-US" smtClean="0"/>
              <a:t>6</a:t>
            </a:fld>
            <a:endParaRPr lang="en-US"/>
          </a:p>
        </p:txBody>
      </p:sp>
    </p:spTree>
    <p:extLst>
      <p:ext uri="{BB962C8B-B14F-4D97-AF65-F5344CB8AC3E}">
        <p14:creationId xmlns:p14="http://schemas.microsoft.com/office/powerpoint/2010/main" val="143508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function is called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altLang="en-US" dirty="0"/>
              <a:t>Interpreter jumps to the function and executes statements in the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altLang="en-US" dirty="0"/>
              <a:t>Interpreter jumps back to part of program that called the function (known as function return)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The parameters are always listed in parenthesis.  There are no parameters for this function so the parameter list is empty.</a:t>
            </a:r>
          </a:p>
        </p:txBody>
      </p:sp>
      <p:sp>
        <p:nvSpPr>
          <p:cNvPr id="4" name="Slide Number Placeholder 3"/>
          <p:cNvSpPr>
            <a:spLocks noGrp="1"/>
          </p:cNvSpPr>
          <p:nvPr>
            <p:ph type="sldNum" sz="quarter" idx="5"/>
          </p:nvPr>
        </p:nvSpPr>
        <p:spPr/>
        <p:txBody>
          <a:bodyPr/>
          <a:lstStyle/>
          <a:p>
            <a:fld id="{2AEB3433-2B07-4B38-8A73-ACE7F3069AA2}" type="slidenum">
              <a:rPr lang="en-US" smtClean="0"/>
              <a:t>7</a:t>
            </a:fld>
            <a:endParaRPr lang="en-US"/>
          </a:p>
        </p:txBody>
      </p:sp>
    </p:spTree>
    <p:extLst>
      <p:ext uri="{BB962C8B-B14F-4D97-AF65-F5344CB8AC3E}">
        <p14:creationId xmlns:p14="http://schemas.microsoft.com/office/powerpoint/2010/main" val="4256923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Mainline logic</a:t>
            </a:r>
            <a:r>
              <a:rPr lang="en-US" dirty="0"/>
              <a:t>, which is the overall logic of the program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Each block must be indented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Lines in block must begin with the same number of spaces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 Use tabs or spaces to indent lines in a block, but not both as this can confuse the Python interpreter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 IDLE automatically indents the lines in a block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Blank lines that appear in a block are ignored</a:t>
            </a:r>
          </a:p>
        </p:txBody>
      </p:sp>
      <p:sp>
        <p:nvSpPr>
          <p:cNvPr id="4" name="Slide Number Placeholder 3"/>
          <p:cNvSpPr>
            <a:spLocks noGrp="1"/>
          </p:cNvSpPr>
          <p:nvPr>
            <p:ph type="sldNum" sz="quarter" idx="5"/>
          </p:nvPr>
        </p:nvSpPr>
        <p:spPr/>
        <p:txBody>
          <a:bodyPr/>
          <a:lstStyle/>
          <a:p>
            <a:fld id="{2AEB3433-2B07-4B38-8A73-ACE7F3069AA2}" type="slidenum">
              <a:rPr lang="en-US" smtClean="0"/>
              <a:t>8</a:t>
            </a:fld>
            <a:endParaRPr lang="en-US"/>
          </a:p>
        </p:txBody>
      </p:sp>
    </p:spTree>
    <p:extLst>
      <p:ext uri="{BB962C8B-B14F-4D97-AF65-F5344CB8AC3E}">
        <p14:creationId xmlns:p14="http://schemas.microsoft.com/office/powerpoint/2010/main" val="149352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Anytime you assign a value to a variable inside a function, you create a </a:t>
            </a:r>
            <a:r>
              <a:rPr lang="en-US" b="1" dirty="0"/>
              <a:t>local variable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Local variable:  </a:t>
            </a:r>
            <a:r>
              <a:rPr lang="en-US" altLang="en-US" dirty="0"/>
              <a:t>Belongs to the function in which it was created; Only statements inside that function can access it, error will occur if another function tries to access the variable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Courier New" panose="02070309020205020404" pitchFamily="49" charset="0"/>
              </a:rPr>
              <a:t>Local variable cannot be accessed by statements inside its function which precede its creation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Courier New" panose="02070309020205020404" pitchFamily="49" charset="0"/>
              </a:rPr>
              <a:t>Each function does not see the other function’s local variables, so no confusion</a:t>
            </a:r>
            <a:endParaRPr lang="he-IL" altLang="en-US" dirty="0">
              <a:cs typeface="Courier New" panose="02070309020205020404" pitchFamily="49" charset="0"/>
            </a:endParaRPr>
          </a:p>
        </p:txBody>
      </p:sp>
      <p:sp>
        <p:nvSpPr>
          <p:cNvPr id="4" name="Slide Number Placeholder 3"/>
          <p:cNvSpPr>
            <a:spLocks noGrp="1"/>
          </p:cNvSpPr>
          <p:nvPr>
            <p:ph type="sldNum" sz="quarter" idx="5"/>
          </p:nvPr>
        </p:nvSpPr>
        <p:spPr/>
        <p:txBody>
          <a:bodyPr/>
          <a:lstStyle/>
          <a:p>
            <a:fld id="{2AEB3433-2B07-4B38-8A73-ACE7F3069AA2}" type="slidenum">
              <a:rPr lang="en-US" smtClean="0"/>
              <a:t>10</a:t>
            </a:fld>
            <a:endParaRPr lang="en-US"/>
          </a:p>
        </p:txBody>
      </p:sp>
    </p:spTree>
    <p:extLst>
      <p:ext uri="{BB962C8B-B14F-4D97-AF65-F5344CB8AC3E}">
        <p14:creationId xmlns:p14="http://schemas.microsoft.com/office/powerpoint/2010/main" val="370775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value variable is local to </a:t>
            </a:r>
            <a:r>
              <a:rPr lang="en-US" dirty="0" err="1"/>
              <a:t>get_value</a:t>
            </a:r>
            <a:r>
              <a:rPr lang="en-US" dirty="0"/>
              <a:t> so it cannot be accessed by statements outside of the </a:t>
            </a:r>
            <a:r>
              <a:rPr lang="en-US" dirty="0" err="1"/>
              <a:t>get_value</a:t>
            </a:r>
            <a:r>
              <a:rPr lang="en-US" dirty="0"/>
              <a:t> function.  Thus, the main function cannot access the value variable.</a:t>
            </a:r>
          </a:p>
          <a:p>
            <a:pPr marL="228600" indent="-228600">
              <a:buAutoNum type="arabicPeriod"/>
            </a:pPr>
            <a:r>
              <a:rPr lang="en-US" dirty="0"/>
              <a:t>The print function tries to access the name variable but this statement appears before the name variable has been created. Moving the assignment statement to a line before the print statement will fix this error.</a:t>
            </a:r>
          </a:p>
        </p:txBody>
      </p:sp>
      <p:sp>
        <p:nvSpPr>
          <p:cNvPr id="4" name="Slide Number Placeholder 3"/>
          <p:cNvSpPr>
            <a:spLocks noGrp="1"/>
          </p:cNvSpPr>
          <p:nvPr>
            <p:ph type="sldNum" sz="quarter" idx="5"/>
          </p:nvPr>
        </p:nvSpPr>
        <p:spPr/>
        <p:txBody>
          <a:bodyPr/>
          <a:lstStyle/>
          <a:p>
            <a:fld id="{2AEB3433-2B07-4B38-8A73-ACE7F3069AA2}" type="slidenum">
              <a:rPr lang="en-US" smtClean="0"/>
              <a:t>11</a:t>
            </a:fld>
            <a:endParaRPr lang="en-US"/>
          </a:p>
        </p:txBody>
      </p:sp>
    </p:spTree>
    <p:extLst>
      <p:ext uri="{BB962C8B-B14F-4D97-AF65-F5344CB8AC3E}">
        <p14:creationId xmlns:p14="http://schemas.microsoft.com/office/powerpoint/2010/main" val="151248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8DC78A74-B1E1-4C19-B00C-FB318EAC1FE7}"/>
              </a:ext>
            </a:extLst>
          </p:cNvPr>
          <p:cNvSpPr txBox="1">
            <a:spLocks noChangeArrowheads="1"/>
          </p:cNvSpPr>
          <p:nvPr userDrawn="1"/>
        </p:nvSpPr>
        <p:spPr bwMode="auto">
          <a:xfrm>
            <a:off x="597776" y="1143000"/>
            <a:ext cx="794844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400" b="1" dirty="0">
                <a:solidFill>
                  <a:srgbClr val="007DC4"/>
                </a:solidFill>
                <a:latin typeface="Tw Cen MT" pitchFamily="34" charset="0"/>
              </a:rPr>
              <a:t>BIFX 502 Foundations in Computer Science</a:t>
            </a:r>
          </a:p>
        </p:txBody>
      </p:sp>
      <p:sp>
        <p:nvSpPr>
          <p:cNvPr id="3" name="Text Box 13">
            <a:extLst>
              <a:ext uri="{FF2B5EF4-FFF2-40B4-BE49-F238E27FC236}">
                <a16:creationId xmlns:a16="http://schemas.microsoft.com/office/drawing/2014/main" id="{9F26A82F-B471-4419-9FDE-20D9CD05A5F9}"/>
              </a:ext>
            </a:extLst>
          </p:cNvPr>
          <p:cNvSpPr txBox="1">
            <a:spLocks noChangeArrowheads="1"/>
          </p:cNvSpPr>
          <p:nvPr userDrawn="1"/>
        </p:nvSpPr>
        <p:spPr bwMode="auto">
          <a:xfrm>
            <a:off x="750176" y="2924733"/>
            <a:ext cx="76436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200" b="1" dirty="0">
                <a:latin typeface="Tw Cen MT" pitchFamily="34" charset="0"/>
              </a:rPr>
              <a:t>Chapter 5:  Functions</a:t>
            </a:r>
          </a:p>
        </p:txBody>
      </p:sp>
      <p:sp>
        <p:nvSpPr>
          <p:cNvPr id="5" name="Text Box 13">
            <a:extLst>
              <a:ext uri="{FF2B5EF4-FFF2-40B4-BE49-F238E27FC236}">
                <a16:creationId xmlns:a16="http://schemas.microsoft.com/office/drawing/2014/main" id="{6218C4D9-6727-4391-A106-908C894396EE}"/>
              </a:ext>
            </a:extLst>
          </p:cNvPr>
          <p:cNvSpPr txBox="1">
            <a:spLocks noChangeArrowheads="1"/>
          </p:cNvSpPr>
          <p:nvPr userDrawn="1"/>
        </p:nvSpPr>
        <p:spPr bwMode="auto">
          <a:xfrm>
            <a:off x="750176" y="4675689"/>
            <a:ext cx="764364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2400" b="0" dirty="0">
                <a:latin typeface="Tw Cen MT" pitchFamily="34" charset="0"/>
              </a:rPr>
              <a:t>Dr. Jim</a:t>
            </a:r>
          </a:p>
          <a:p>
            <a:pPr algn="ctr" eaLnBrk="1" hangingPunct="1">
              <a:spcBef>
                <a:spcPct val="50000"/>
              </a:spcBef>
              <a:defRPr/>
            </a:pPr>
            <a:r>
              <a:rPr lang="en-US" altLang="en-US" sz="2400" b="0" dirty="0">
                <a:latin typeface="Tw Cen MT" pitchFamily="34" charset="0"/>
              </a:rPr>
              <a:t>Hood College</a:t>
            </a:r>
          </a:p>
        </p:txBody>
      </p:sp>
    </p:spTree>
    <p:extLst>
      <p:ext uri="{BB962C8B-B14F-4D97-AF65-F5344CB8AC3E}">
        <p14:creationId xmlns:p14="http://schemas.microsoft.com/office/powerpoint/2010/main" val="48085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C42F367F-C952-4B43-9ACA-F2E1CADF5B4C}"/>
              </a:ext>
            </a:extLst>
          </p:cNvPr>
          <p:cNvSpPr>
            <a:spLocks noGrp="1" noChangeArrowheads="1"/>
          </p:cNvSpPr>
          <p:nvPr>
            <p:ph type="sldNum" sz="quarter" idx="10"/>
          </p:nvPr>
        </p:nvSpPr>
        <p:spPr>
          <a:ln/>
        </p:spPr>
        <p:txBody>
          <a:bodyPr/>
          <a:lstStyle>
            <a:lvl1pPr>
              <a:defRPr/>
            </a:lvl1pPr>
          </a:lstStyle>
          <a:p>
            <a:pPr>
              <a:defRPr/>
            </a:pPr>
            <a:fld id="{09D0CB1F-6AC7-40B4-ACCF-5DE694A53322}" type="slidenum">
              <a:rPr lang="en-US" altLang="en-US"/>
              <a:pPr>
                <a:defRPr/>
              </a:pPr>
              <a:t>‹#›</a:t>
            </a:fld>
            <a:endParaRPr lang="en-US" altLang="en-US"/>
          </a:p>
        </p:txBody>
      </p:sp>
    </p:spTree>
    <p:extLst>
      <p:ext uri="{BB962C8B-B14F-4D97-AF65-F5344CB8AC3E}">
        <p14:creationId xmlns:p14="http://schemas.microsoft.com/office/powerpoint/2010/main" val="8488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D67804E5-3D78-4EFC-AD9B-4A35F4C967C8}"/>
              </a:ext>
            </a:extLst>
          </p:cNvPr>
          <p:cNvSpPr>
            <a:spLocks noGrp="1" noChangeArrowheads="1"/>
          </p:cNvSpPr>
          <p:nvPr>
            <p:ph type="sldNum" sz="quarter" idx="10"/>
          </p:nvPr>
        </p:nvSpPr>
        <p:spPr>
          <a:ln/>
        </p:spPr>
        <p:txBody>
          <a:bodyPr/>
          <a:lstStyle>
            <a:lvl1pPr>
              <a:defRPr/>
            </a:lvl1pPr>
          </a:lstStyle>
          <a:p>
            <a:pPr>
              <a:defRPr/>
            </a:pPr>
            <a:fld id="{B044FB3F-D817-4861-B1D2-901ED1D459DB}" type="slidenum">
              <a:rPr lang="en-US" altLang="en-US"/>
              <a:pPr>
                <a:defRPr/>
              </a:pPr>
              <a:t>‹#›</a:t>
            </a:fld>
            <a:endParaRPr lang="en-US" altLang="en-US"/>
          </a:p>
        </p:txBody>
      </p:sp>
    </p:spTree>
    <p:extLst>
      <p:ext uri="{BB962C8B-B14F-4D97-AF65-F5344CB8AC3E}">
        <p14:creationId xmlns:p14="http://schemas.microsoft.com/office/powerpoint/2010/main" val="344758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Rectangle 9">
            <a:extLst>
              <a:ext uri="{FF2B5EF4-FFF2-40B4-BE49-F238E27FC236}">
                <a16:creationId xmlns:a16="http://schemas.microsoft.com/office/drawing/2014/main" id="{BD058BD0-45B0-4431-95A1-7FF5E8F28485}"/>
              </a:ext>
            </a:extLst>
          </p:cNvPr>
          <p:cNvSpPr>
            <a:spLocks noGrp="1" noChangeArrowheads="1"/>
          </p:cNvSpPr>
          <p:nvPr>
            <p:ph type="sldNum" sz="quarter" idx="10"/>
          </p:nvPr>
        </p:nvSpPr>
        <p:spPr>
          <a:ln/>
        </p:spPr>
        <p:txBody>
          <a:bodyPr/>
          <a:lstStyle>
            <a:lvl1pPr>
              <a:defRPr/>
            </a:lvl1pPr>
          </a:lstStyle>
          <a:p>
            <a:pPr>
              <a:defRPr/>
            </a:pPr>
            <a:fld id="{3284BC65-4210-49FB-96AA-6DD8E0F0E87F}" type="slidenum">
              <a:rPr lang="en-US" altLang="en-US"/>
              <a:pPr>
                <a:defRPr/>
              </a:pPr>
              <a:t>‹#›</a:t>
            </a:fld>
            <a:endParaRPr lang="en-US" altLang="en-US"/>
          </a:p>
        </p:txBody>
      </p:sp>
    </p:spTree>
    <p:extLst>
      <p:ext uri="{BB962C8B-B14F-4D97-AF65-F5344CB8AC3E}">
        <p14:creationId xmlns:p14="http://schemas.microsoft.com/office/powerpoint/2010/main" val="395842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E0D8B398-7614-4E05-8262-A1A3D380EBD4}"/>
              </a:ext>
            </a:extLst>
          </p:cNvPr>
          <p:cNvSpPr>
            <a:spLocks noGrp="1" noChangeArrowheads="1"/>
          </p:cNvSpPr>
          <p:nvPr>
            <p:ph type="sldNum" sz="quarter" idx="10"/>
          </p:nvPr>
        </p:nvSpPr>
        <p:spPr>
          <a:ln/>
        </p:spPr>
        <p:txBody>
          <a:bodyPr/>
          <a:lstStyle>
            <a:lvl1pPr>
              <a:defRPr/>
            </a:lvl1pPr>
          </a:lstStyle>
          <a:p>
            <a:pPr>
              <a:defRPr/>
            </a:pPr>
            <a:fld id="{B861060B-4B07-401A-8BD2-712F12657AC6}" type="slidenum">
              <a:rPr lang="en-US" altLang="en-US"/>
              <a:pPr>
                <a:defRPr/>
              </a:pPr>
              <a:t>‹#›</a:t>
            </a:fld>
            <a:endParaRPr lang="en-US" altLang="en-US"/>
          </a:p>
        </p:txBody>
      </p:sp>
    </p:spTree>
    <p:extLst>
      <p:ext uri="{BB962C8B-B14F-4D97-AF65-F5344CB8AC3E}">
        <p14:creationId xmlns:p14="http://schemas.microsoft.com/office/powerpoint/2010/main" val="133314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9">
            <a:extLst>
              <a:ext uri="{FF2B5EF4-FFF2-40B4-BE49-F238E27FC236}">
                <a16:creationId xmlns:a16="http://schemas.microsoft.com/office/drawing/2014/main" id="{BFA49C61-CCD4-49D1-BEC6-412B1C5F10DB}"/>
              </a:ext>
            </a:extLst>
          </p:cNvPr>
          <p:cNvSpPr>
            <a:spLocks noGrp="1" noChangeArrowheads="1"/>
          </p:cNvSpPr>
          <p:nvPr>
            <p:ph type="sldNum" sz="quarter" idx="10"/>
          </p:nvPr>
        </p:nvSpPr>
        <p:spPr>
          <a:ln/>
        </p:spPr>
        <p:txBody>
          <a:bodyPr/>
          <a:lstStyle>
            <a:lvl1pPr>
              <a:defRPr/>
            </a:lvl1pPr>
          </a:lstStyle>
          <a:p>
            <a:pPr>
              <a:defRPr/>
            </a:pPr>
            <a:fld id="{5565533A-BC07-4323-A6E0-200B930D1FB3}" type="slidenum">
              <a:rPr lang="en-US" altLang="en-US"/>
              <a:pPr>
                <a:defRPr/>
              </a:pPr>
              <a:t>‹#›</a:t>
            </a:fld>
            <a:endParaRPr lang="en-US" altLang="en-US"/>
          </a:p>
        </p:txBody>
      </p:sp>
    </p:spTree>
    <p:extLst>
      <p:ext uri="{BB962C8B-B14F-4D97-AF65-F5344CB8AC3E}">
        <p14:creationId xmlns:p14="http://schemas.microsoft.com/office/powerpoint/2010/main" val="158061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9">
            <a:extLst>
              <a:ext uri="{FF2B5EF4-FFF2-40B4-BE49-F238E27FC236}">
                <a16:creationId xmlns:a16="http://schemas.microsoft.com/office/drawing/2014/main" id="{8D63AE61-C9DC-4BDE-972C-586FC5BA2E9F}"/>
              </a:ext>
            </a:extLst>
          </p:cNvPr>
          <p:cNvSpPr>
            <a:spLocks noGrp="1" noChangeArrowheads="1"/>
          </p:cNvSpPr>
          <p:nvPr>
            <p:ph type="sldNum" sz="quarter" idx="10"/>
          </p:nvPr>
        </p:nvSpPr>
        <p:spPr>
          <a:ln/>
        </p:spPr>
        <p:txBody>
          <a:bodyPr/>
          <a:lstStyle>
            <a:lvl1pPr>
              <a:defRPr/>
            </a:lvl1pPr>
          </a:lstStyle>
          <a:p>
            <a:pPr>
              <a:defRPr/>
            </a:pPr>
            <a:fld id="{E8802777-E4A8-4133-AD54-680398E2212A}" type="slidenum">
              <a:rPr lang="en-US" altLang="en-US"/>
              <a:pPr>
                <a:defRPr/>
              </a:pPr>
              <a:t>‹#›</a:t>
            </a:fld>
            <a:endParaRPr lang="en-US" altLang="en-US"/>
          </a:p>
        </p:txBody>
      </p:sp>
    </p:spTree>
    <p:extLst>
      <p:ext uri="{BB962C8B-B14F-4D97-AF65-F5344CB8AC3E}">
        <p14:creationId xmlns:p14="http://schemas.microsoft.com/office/powerpoint/2010/main" val="213851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a:extLst>
              <a:ext uri="{FF2B5EF4-FFF2-40B4-BE49-F238E27FC236}">
                <a16:creationId xmlns:a16="http://schemas.microsoft.com/office/drawing/2014/main" id="{827609D4-C901-4F01-B779-AA8AB0C16EDC}"/>
              </a:ext>
            </a:extLst>
          </p:cNvPr>
          <p:cNvSpPr>
            <a:spLocks noGrp="1" noChangeArrowheads="1"/>
          </p:cNvSpPr>
          <p:nvPr>
            <p:ph type="sldNum" sz="quarter" idx="10"/>
          </p:nvPr>
        </p:nvSpPr>
        <p:spPr>
          <a:ln/>
        </p:spPr>
        <p:txBody>
          <a:bodyPr/>
          <a:lstStyle>
            <a:lvl1pPr>
              <a:defRPr/>
            </a:lvl1pPr>
          </a:lstStyle>
          <a:p>
            <a:pPr>
              <a:defRPr/>
            </a:pPr>
            <a:fld id="{7539DACE-00B4-49B6-9FDB-0920C23C6784}" type="slidenum">
              <a:rPr lang="en-US" altLang="en-US"/>
              <a:pPr>
                <a:defRPr/>
              </a:pPr>
              <a:t>‹#›</a:t>
            </a:fld>
            <a:endParaRPr lang="en-US" altLang="en-US"/>
          </a:p>
        </p:txBody>
      </p:sp>
    </p:spTree>
    <p:extLst>
      <p:ext uri="{BB962C8B-B14F-4D97-AF65-F5344CB8AC3E}">
        <p14:creationId xmlns:p14="http://schemas.microsoft.com/office/powerpoint/2010/main" val="273238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DD231679-8BD2-4BDA-9CEE-A777DEE95A3B}"/>
              </a:ext>
            </a:extLst>
          </p:cNvPr>
          <p:cNvSpPr>
            <a:spLocks noGrp="1" noChangeArrowheads="1"/>
          </p:cNvSpPr>
          <p:nvPr>
            <p:ph type="sldNum" sz="quarter" idx="10"/>
          </p:nvPr>
        </p:nvSpPr>
        <p:spPr>
          <a:ln/>
        </p:spPr>
        <p:txBody>
          <a:bodyPr/>
          <a:lstStyle>
            <a:lvl1pPr>
              <a:defRPr/>
            </a:lvl1pPr>
          </a:lstStyle>
          <a:p>
            <a:pPr>
              <a:defRPr/>
            </a:pPr>
            <a:fld id="{46005BC9-8DFB-4167-802C-0DA16E807A86}" type="slidenum">
              <a:rPr lang="en-US" altLang="en-US"/>
              <a:pPr>
                <a:defRPr/>
              </a:pPr>
              <a:t>‹#›</a:t>
            </a:fld>
            <a:endParaRPr lang="en-US" altLang="en-US"/>
          </a:p>
        </p:txBody>
      </p:sp>
    </p:spTree>
    <p:extLst>
      <p:ext uri="{BB962C8B-B14F-4D97-AF65-F5344CB8AC3E}">
        <p14:creationId xmlns:p14="http://schemas.microsoft.com/office/powerpoint/2010/main" val="109331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36267B62-AAA9-45E3-BF38-06908E97813D}"/>
              </a:ext>
            </a:extLst>
          </p:cNvPr>
          <p:cNvSpPr>
            <a:spLocks noGrp="1" noChangeArrowheads="1"/>
          </p:cNvSpPr>
          <p:nvPr>
            <p:ph type="sldNum" sz="quarter" idx="10"/>
          </p:nvPr>
        </p:nvSpPr>
        <p:spPr>
          <a:ln/>
        </p:spPr>
        <p:txBody>
          <a:bodyPr/>
          <a:lstStyle>
            <a:lvl1pPr>
              <a:defRPr/>
            </a:lvl1pPr>
          </a:lstStyle>
          <a:p>
            <a:pPr>
              <a:defRPr/>
            </a:pPr>
            <a:fld id="{90001375-BCBF-48DC-90AA-95EEBFAE5462}" type="slidenum">
              <a:rPr lang="en-US" altLang="en-US"/>
              <a:pPr>
                <a:defRPr/>
              </a:pPr>
              <a:t>‹#›</a:t>
            </a:fld>
            <a:endParaRPr lang="en-US" altLang="en-US"/>
          </a:p>
        </p:txBody>
      </p:sp>
    </p:spTree>
    <p:extLst>
      <p:ext uri="{BB962C8B-B14F-4D97-AF65-F5344CB8AC3E}">
        <p14:creationId xmlns:p14="http://schemas.microsoft.com/office/powerpoint/2010/main" val="401970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3FA03C50-DF78-42AF-B536-910B90222162}"/>
              </a:ext>
            </a:extLst>
          </p:cNvPr>
          <p:cNvSpPr>
            <a:spLocks noGrp="1" noChangeArrowheads="1"/>
          </p:cNvSpPr>
          <p:nvPr>
            <p:ph type="sldNum" sz="quarter" idx="10"/>
          </p:nvPr>
        </p:nvSpPr>
        <p:spPr>
          <a:ln/>
        </p:spPr>
        <p:txBody>
          <a:bodyPr/>
          <a:lstStyle>
            <a:lvl1pPr>
              <a:defRPr/>
            </a:lvl1pPr>
          </a:lstStyle>
          <a:p>
            <a:pPr>
              <a:defRPr/>
            </a:pPr>
            <a:fld id="{F566413F-6BB5-4E07-8DED-98D98DA6B0FD}" type="slidenum">
              <a:rPr lang="en-US" altLang="en-US"/>
              <a:pPr>
                <a:defRPr/>
              </a:pPr>
              <a:t>‹#›</a:t>
            </a:fld>
            <a:endParaRPr lang="en-US" altLang="en-US"/>
          </a:p>
        </p:txBody>
      </p:sp>
    </p:spTree>
    <p:extLst>
      <p:ext uri="{BB962C8B-B14F-4D97-AF65-F5344CB8AC3E}">
        <p14:creationId xmlns:p14="http://schemas.microsoft.com/office/powerpoint/2010/main" val="346376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169D35-D2E2-467B-B302-942D02A551F5}"/>
              </a:ext>
            </a:extLst>
          </p:cNvPr>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4EF5B14-04C8-41EA-B684-C44105861F1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072E34D9-38C0-4BE1-B839-C3B175C41B39}"/>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159F25F-164B-494F-8F44-E3D32A3EB55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ctr" rtl="0" eaLnBrk="0" fontAlgn="base" hangingPunct="0">
        <a:spcBef>
          <a:spcPct val="0"/>
        </a:spcBef>
        <a:spcAft>
          <a:spcPct val="0"/>
        </a:spcAft>
        <a:defRPr sz="4400" b="1">
          <a:solidFill>
            <a:srgbClr val="007DC4"/>
          </a:solidFill>
          <a:latin typeface="+mj-lt"/>
          <a:ea typeface="+mj-ea"/>
          <a:cs typeface="+mj-cs"/>
        </a:defRPr>
      </a:lvl1pPr>
      <a:lvl2pPr algn="ctr" rtl="0" eaLnBrk="0" fontAlgn="base" hangingPunct="0">
        <a:spcBef>
          <a:spcPct val="0"/>
        </a:spcBef>
        <a:spcAft>
          <a:spcPct val="0"/>
        </a:spcAft>
        <a:defRPr sz="4400" b="1">
          <a:solidFill>
            <a:srgbClr val="007DC4"/>
          </a:solidFill>
          <a:latin typeface="Arial" pitchFamily="34"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cs typeface="Arial" pitchFamily="34" charset="0"/>
        </a:defRPr>
      </a:lvl5pPr>
      <a:lvl6pPr marL="457200" algn="ctr" rtl="0" fontAlgn="base">
        <a:spcBef>
          <a:spcPct val="0"/>
        </a:spcBef>
        <a:spcAft>
          <a:spcPct val="0"/>
        </a:spcAft>
        <a:defRPr sz="4400" b="1">
          <a:solidFill>
            <a:srgbClr val="270A70"/>
          </a:solidFill>
          <a:latin typeface="Arial" pitchFamily="34" charset="0"/>
          <a:cs typeface="Arial" pitchFamily="34" charset="0"/>
        </a:defRPr>
      </a:lvl6pPr>
      <a:lvl7pPr marL="914400" algn="ctr" rtl="0" fontAlgn="base">
        <a:spcBef>
          <a:spcPct val="0"/>
        </a:spcBef>
        <a:spcAft>
          <a:spcPct val="0"/>
        </a:spcAft>
        <a:defRPr sz="4400" b="1">
          <a:solidFill>
            <a:srgbClr val="270A70"/>
          </a:solidFill>
          <a:latin typeface="Arial" pitchFamily="34" charset="0"/>
          <a:cs typeface="Arial" pitchFamily="34" charset="0"/>
        </a:defRPr>
      </a:lvl7pPr>
      <a:lvl8pPr marL="1371600" algn="ctr" rtl="0" fontAlgn="base">
        <a:spcBef>
          <a:spcPct val="0"/>
        </a:spcBef>
        <a:spcAft>
          <a:spcPct val="0"/>
        </a:spcAft>
        <a:defRPr sz="4400" b="1">
          <a:solidFill>
            <a:srgbClr val="270A70"/>
          </a:solidFill>
          <a:latin typeface="Arial" pitchFamily="34" charset="0"/>
          <a:cs typeface="Arial" pitchFamily="34" charset="0"/>
        </a:defRPr>
      </a:lvl8pPr>
      <a:lvl9pPr marL="1828800" algn="ctr" rtl="0" fontAlgn="base">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en.wikipedia.org/wiki/Protein_primary_structu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C413E4C-6676-43FC-9112-B4381437957D}"/>
              </a:ext>
            </a:extLst>
          </p:cNvPr>
          <p:cNvSpPr>
            <a:spLocks noGrp="1"/>
          </p:cNvSpPr>
          <p:nvPr>
            <p:ph type="title"/>
          </p:nvPr>
        </p:nvSpPr>
        <p:spPr/>
        <p:txBody>
          <a:bodyPr/>
          <a:lstStyle/>
          <a:p>
            <a:r>
              <a:rPr lang="en-US" altLang="en-US"/>
              <a:t>Local Variables</a:t>
            </a:r>
          </a:p>
        </p:txBody>
      </p:sp>
      <p:sp>
        <p:nvSpPr>
          <p:cNvPr id="19459" name="Content Placeholder 2">
            <a:extLst>
              <a:ext uri="{FF2B5EF4-FFF2-40B4-BE49-F238E27FC236}">
                <a16:creationId xmlns:a16="http://schemas.microsoft.com/office/drawing/2014/main" id="{B3332075-9109-419D-96D2-A793FA72DC99}"/>
              </a:ext>
            </a:extLst>
          </p:cNvPr>
          <p:cNvSpPr>
            <a:spLocks noGrp="1"/>
          </p:cNvSpPr>
          <p:nvPr>
            <p:ph idx="1"/>
          </p:nvPr>
        </p:nvSpPr>
        <p:spPr>
          <a:xfrm>
            <a:off x="304800" y="1597572"/>
            <a:ext cx="3733800" cy="4525963"/>
          </a:xfrm>
        </p:spPr>
        <p:txBody>
          <a:bodyPr/>
          <a:lstStyle/>
          <a:p>
            <a:pPr eaLnBrk="1" hangingPunct="1">
              <a:buFontTx/>
              <a:buChar char="•"/>
            </a:pPr>
            <a:r>
              <a:rPr lang="en-US" altLang="en-US" sz="2800" u="sng" dirty="0"/>
              <a:t>Local variable</a:t>
            </a:r>
            <a:r>
              <a:rPr lang="en-US" altLang="en-US" sz="2800" dirty="0"/>
              <a:t>: variable that is assigned a value inside a function</a:t>
            </a:r>
          </a:p>
          <a:p>
            <a:pPr eaLnBrk="1" hangingPunct="1">
              <a:buFontTx/>
              <a:buChar char="•"/>
            </a:pPr>
            <a:r>
              <a:rPr lang="en-US" altLang="en-US" sz="2800" dirty="0">
                <a:cs typeface="Courier New" panose="02070309020205020404" pitchFamily="49" charset="0"/>
              </a:rPr>
              <a:t>Different functions may have local variables with the same name</a:t>
            </a:r>
          </a:p>
        </p:txBody>
      </p:sp>
      <p:sp>
        <p:nvSpPr>
          <p:cNvPr id="2" name="Slide Number Placeholder 1">
            <a:extLst>
              <a:ext uri="{FF2B5EF4-FFF2-40B4-BE49-F238E27FC236}">
                <a16:creationId xmlns:a16="http://schemas.microsoft.com/office/drawing/2014/main" id="{8261367B-BA4D-4B65-852A-57AB60E52DA4}"/>
              </a:ext>
            </a:extLst>
          </p:cNvPr>
          <p:cNvSpPr>
            <a:spLocks noGrp="1"/>
          </p:cNvSpPr>
          <p:nvPr>
            <p:ph type="sldNum" sz="quarter" idx="10"/>
          </p:nvPr>
        </p:nvSpPr>
        <p:spPr>
          <a:xfrm>
            <a:off x="6934200" y="6315075"/>
            <a:ext cx="2133600" cy="476250"/>
          </a:xfrm>
        </p:spPr>
        <p:txBody>
          <a:bodyPr/>
          <a:lstStyle/>
          <a:p>
            <a:pPr>
              <a:defRPr/>
            </a:pPr>
            <a:fld id="{3284BC65-4210-49FB-96AA-6DD8E0F0E87F}" type="slidenum">
              <a:rPr lang="en-US" altLang="en-US" smtClean="0"/>
              <a:pPr>
                <a:defRPr/>
              </a:pPr>
              <a:t>10</a:t>
            </a:fld>
            <a:endParaRPr lang="en-US" altLang="en-US"/>
          </a:p>
        </p:txBody>
      </p:sp>
      <p:pic>
        <p:nvPicPr>
          <p:cNvPr id="3" name="Picture 2">
            <a:extLst>
              <a:ext uri="{FF2B5EF4-FFF2-40B4-BE49-F238E27FC236}">
                <a16:creationId xmlns:a16="http://schemas.microsoft.com/office/drawing/2014/main" id="{E456A1EF-EEC5-43BA-9FB9-CAF14A4EB485}"/>
              </a:ext>
            </a:extLst>
          </p:cNvPr>
          <p:cNvPicPr>
            <a:picLocks noChangeAspect="1"/>
          </p:cNvPicPr>
          <p:nvPr/>
        </p:nvPicPr>
        <p:blipFill>
          <a:blip r:embed="rId3"/>
          <a:stretch>
            <a:fillRect/>
          </a:stretch>
        </p:blipFill>
        <p:spPr>
          <a:xfrm>
            <a:off x="4114800" y="1514475"/>
            <a:ext cx="4881328" cy="4800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6513F-21FA-4E90-834C-D78B1154C55D}"/>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B612B54D-5DCF-4D67-98E0-C8B9D5108C9A}"/>
              </a:ext>
            </a:extLst>
          </p:cNvPr>
          <p:cNvSpPr>
            <a:spLocks noGrp="1"/>
          </p:cNvSpPr>
          <p:nvPr>
            <p:ph idx="1"/>
          </p:nvPr>
        </p:nvSpPr>
        <p:spPr/>
        <p:txBody>
          <a:bodyPr/>
          <a:lstStyle/>
          <a:p>
            <a:r>
              <a:rPr lang="en-US" dirty="0"/>
              <a:t>1.  What is wrong with this program?</a:t>
            </a:r>
          </a:p>
          <a:p>
            <a:endParaRPr lang="en-US" dirty="0"/>
          </a:p>
          <a:p>
            <a:endParaRPr lang="en-US" dirty="0"/>
          </a:p>
          <a:p>
            <a:endParaRPr lang="en-US" dirty="0"/>
          </a:p>
          <a:p>
            <a:endParaRPr lang="en-US" dirty="0"/>
          </a:p>
          <a:p>
            <a:r>
              <a:rPr lang="en-US" dirty="0"/>
              <a:t>2.  What is wrong with this function?</a:t>
            </a:r>
          </a:p>
        </p:txBody>
      </p:sp>
      <p:sp>
        <p:nvSpPr>
          <p:cNvPr id="4" name="Slide Number Placeholder 3">
            <a:extLst>
              <a:ext uri="{FF2B5EF4-FFF2-40B4-BE49-F238E27FC236}">
                <a16:creationId xmlns:a16="http://schemas.microsoft.com/office/drawing/2014/main" id="{090634E1-7F81-46EC-BEF8-357B23FE2FA7}"/>
              </a:ext>
            </a:extLst>
          </p:cNvPr>
          <p:cNvSpPr>
            <a:spLocks noGrp="1"/>
          </p:cNvSpPr>
          <p:nvPr>
            <p:ph type="sldNum" sz="quarter" idx="10"/>
          </p:nvPr>
        </p:nvSpPr>
        <p:spPr/>
        <p:txBody>
          <a:bodyPr/>
          <a:lstStyle/>
          <a:p>
            <a:pPr>
              <a:defRPr/>
            </a:pPr>
            <a:fld id="{3284BC65-4210-49FB-96AA-6DD8E0F0E87F}"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CC6A4957-3823-4D7A-8B3F-4D3A91AE2CE4}"/>
              </a:ext>
            </a:extLst>
          </p:cNvPr>
          <p:cNvPicPr>
            <a:picLocks noChangeAspect="1"/>
          </p:cNvPicPr>
          <p:nvPr/>
        </p:nvPicPr>
        <p:blipFill>
          <a:blip r:embed="rId3"/>
          <a:stretch>
            <a:fillRect/>
          </a:stretch>
        </p:blipFill>
        <p:spPr>
          <a:xfrm>
            <a:off x="1790700" y="2209800"/>
            <a:ext cx="5562600" cy="2297299"/>
          </a:xfrm>
          <a:prstGeom prst="rect">
            <a:avLst/>
          </a:prstGeom>
        </p:spPr>
      </p:pic>
      <p:pic>
        <p:nvPicPr>
          <p:cNvPr id="6" name="Picture 5">
            <a:extLst>
              <a:ext uri="{FF2B5EF4-FFF2-40B4-BE49-F238E27FC236}">
                <a16:creationId xmlns:a16="http://schemas.microsoft.com/office/drawing/2014/main" id="{A77E58B9-EA4B-4228-81A3-59A8AA5F2524}"/>
              </a:ext>
            </a:extLst>
          </p:cNvPr>
          <p:cNvPicPr>
            <a:picLocks noChangeAspect="1"/>
          </p:cNvPicPr>
          <p:nvPr/>
        </p:nvPicPr>
        <p:blipFill>
          <a:blip r:embed="rId4"/>
          <a:stretch>
            <a:fillRect/>
          </a:stretch>
        </p:blipFill>
        <p:spPr>
          <a:xfrm>
            <a:off x="2328862" y="5164138"/>
            <a:ext cx="4486275" cy="962025"/>
          </a:xfrm>
          <a:prstGeom prst="rect">
            <a:avLst/>
          </a:prstGeom>
        </p:spPr>
      </p:pic>
    </p:spTree>
    <p:extLst>
      <p:ext uri="{BB962C8B-B14F-4D97-AF65-F5344CB8AC3E}">
        <p14:creationId xmlns:p14="http://schemas.microsoft.com/office/powerpoint/2010/main" val="55279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C3F7E19-40C6-4B96-9528-42EA06ED2FE6}"/>
              </a:ext>
            </a:extLst>
          </p:cNvPr>
          <p:cNvSpPr>
            <a:spLocks noGrp="1"/>
          </p:cNvSpPr>
          <p:nvPr>
            <p:ph type="title"/>
          </p:nvPr>
        </p:nvSpPr>
        <p:spPr/>
        <p:txBody>
          <a:bodyPr/>
          <a:lstStyle/>
          <a:p>
            <a:r>
              <a:rPr lang="en-US" altLang="en-US"/>
              <a:t>Passing Arguments to Functions</a:t>
            </a:r>
          </a:p>
        </p:txBody>
      </p:sp>
      <p:sp>
        <p:nvSpPr>
          <p:cNvPr id="21507" name="Content Placeholder 2">
            <a:extLst>
              <a:ext uri="{FF2B5EF4-FFF2-40B4-BE49-F238E27FC236}">
                <a16:creationId xmlns:a16="http://schemas.microsoft.com/office/drawing/2014/main" id="{ED48F07E-EF7F-452A-8F5B-A3C77C4A062B}"/>
              </a:ext>
            </a:extLst>
          </p:cNvPr>
          <p:cNvSpPr>
            <a:spLocks noGrp="1"/>
          </p:cNvSpPr>
          <p:nvPr>
            <p:ph idx="1"/>
          </p:nvPr>
        </p:nvSpPr>
        <p:spPr/>
        <p:txBody>
          <a:bodyPr/>
          <a:lstStyle/>
          <a:p>
            <a:pPr eaLnBrk="1" hangingPunct="1">
              <a:buFontTx/>
              <a:buChar char="•"/>
            </a:pPr>
            <a:r>
              <a:rPr lang="en-US" altLang="en-US" sz="2800" u="sng" dirty="0"/>
              <a:t>Argument</a:t>
            </a:r>
            <a:r>
              <a:rPr lang="en-US" altLang="en-US" sz="2800" dirty="0"/>
              <a:t>: piece of data that is sent into a function</a:t>
            </a:r>
          </a:p>
          <a:p>
            <a:pPr>
              <a:buFontTx/>
              <a:buChar char="•"/>
            </a:pPr>
            <a:r>
              <a:rPr lang="en-US" altLang="en-US" sz="2800" u="sng" dirty="0"/>
              <a:t>Parameter</a:t>
            </a:r>
            <a:r>
              <a:rPr lang="en-US" altLang="en-US" sz="2800" dirty="0"/>
              <a:t>: variable that is assigned the value of an argument when the function is called</a:t>
            </a:r>
          </a:p>
        </p:txBody>
      </p:sp>
      <p:sp>
        <p:nvSpPr>
          <p:cNvPr id="2" name="Slide Number Placeholder 1">
            <a:extLst>
              <a:ext uri="{FF2B5EF4-FFF2-40B4-BE49-F238E27FC236}">
                <a16:creationId xmlns:a16="http://schemas.microsoft.com/office/drawing/2014/main" id="{40A7D1F0-8969-47B3-B580-C1BB9636E187}"/>
              </a:ext>
            </a:extLst>
          </p:cNvPr>
          <p:cNvSpPr>
            <a:spLocks noGrp="1"/>
          </p:cNvSpPr>
          <p:nvPr>
            <p:ph type="sldNum" sz="quarter" idx="10"/>
          </p:nvPr>
        </p:nvSpPr>
        <p:spPr/>
        <p:txBody>
          <a:bodyPr/>
          <a:lstStyle/>
          <a:p>
            <a:pPr>
              <a:defRPr/>
            </a:pPr>
            <a:fld id="{3284BC65-4210-49FB-96AA-6DD8E0F0E87F}" type="slidenum">
              <a:rPr lang="en-US" altLang="en-US" smtClean="0"/>
              <a:pPr>
                <a:defRPr/>
              </a:pPr>
              <a:t>12</a:t>
            </a:fld>
            <a:endParaRPr lang="en-US" altLang="en-US"/>
          </a:p>
        </p:txBody>
      </p:sp>
      <p:pic>
        <p:nvPicPr>
          <p:cNvPr id="3" name="Picture 2">
            <a:extLst>
              <a:ext uri="{FF2B5EF4-FFF2-40B4-BE49-F238E27FC236}">
                <a16:creationId xmlns:a16="http://schemas.microsoft.com/office/drawing/2014/main" id="{27C10B84-21AC-4E5E-ADB0-282790659997}"/>
              </a:ext>
            </a:extLst>
          </p:cNvPr>
          <p:cNvPicPr>
            <a:picLocks noChangeAspect="1"/>
          </p:cNvPicPr>
          <p:nvPr/>
        </p:nvPicPr>
        <p:blipFill>
          <a:blip r:embed="rId3"/>
          <a:stretch>
            <a:fillRect/>
          </a:stretch>
        </p:blipFill>
        <p:spPr>
          <a:xfrm>
            <a:off x="2057400" y="3987800"/>
            <a:ext cx="3848100" cy="2565400"/>
          </a:xfrm>
          <a:prstGeom prst="rect">
            <a:avLst/>
          </a:prstGeom>
        </p:spPr>
      </p:pic>
      <p:cxnSp>
        <p:nvCxnSpPr>
          <p:cNvPr id="5" name="Straight Arrow Connector 4">
            <a:extLst>
              <a:ext uri="{FF2B5EF4-FFF2-40B4-BE49-F238E27FC236}">
                <a16:creationId xmlns:a16="http://schemas.microsoft.com/office/drawing/2014/main" id="{77134B02-9BBB-46E3-AEAD-125A607DBF35}"/>
              </a:ext>
            </a:extLst>
          </p:cNvPr>
          <p:cNvCxnSpPr>
            <a:cxnSpLocks/>
          </p:cNvCxnSpPr>
          <p:nvPr/>
        </p:nvCxnSpPr>
        <p:spPr bwMode="auto">
          <a:xfrm flipH="1">
            <a:off x="5029200" y="4267200"/>
            <a:ext cx="990600" cy="30480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F3783251-85BF-4B92-A66F-DD7A0C8B6159}"/>
              </a:ext>
            </a:extLst>
          </p:cNvPr>
          <p:cNvCxnSpPr>
            <a:cxnSpLocks/>
          </p:cNvCxnSpPr>
          <p:nvPr/>
        </p:nvCxnSpPr>
        <p:spPr bwMode="auto">
          <a:xfrm flipH="1">
            <a:off x="5037214" y="5181600"/>
            <a:ext cx="1058786" cy="30480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12" name="TextBox 11">
            <a:extLst>
              <a:ext uri="{FF2B5EF4-FFF2-40B4-BE49-F238E27FC236}">
                <a16:creationId xmlns:a16="http://schemas.microsoft.com/office/drawing/2014/main" id="{9DF4F2A6-051A-4041-AA53-6CBD7F199015}"/>
              </a:ext>
            </a:extLst>
          </p:cNvPr>
          <p:cNvSpPr txBox="1"/>
          <p:nvPr/>
        </p:nvSpPr>
        <p:spPr>
          <a:xfrm>
            <a:off x="6185863" y="4051756"/>
            <a:ext cx="1524000" cy="430887"/>
          </a:xfrm>
          <a:prstGeom prst="rect">
            <a:avLst/>
          </a:prstGeom>
          <a:noFill/>
        </p:spPr>
        <p:txBody>
          <a:bodyPr wrap="square" rtlCol="0">
            <a:spAutoFit/>
          </a:bodyPr>
          <a:lstStyle/>
          <a:p>
            <a:r>
              <a:rPr lang="en-US" sz="2200" dirty="0"/>
              <a:t>Argument</a:t>
            </a:r>
          </a:p>
        </p:txBody>
      </p:sp>
      <p:sp>
        <p:nvSpPr>
          <p:cNvPr id="15" name="TextBox 14">
            <a:extLst>
              <a:ext uri="{FF2B5EF4-FFF2-40B4-BE49-F238E27FC236}">
                <a16:creationId xmlns:a16="http://schemas.microsoft.com/office/drawing/2014/main" id="{1A3C4E14-D3B8-4233-9DD7-E295181A3C0E}"/>
              </a:ext>
            </a:extLst>
          </p:cNvPr>
          <p:cNvSpPr txBox="1"/>
          <p:nvPr/>
        </p:nvSpPr>
        <p:spPr>
          <a:xfrm>
            <a:off x="6185863" y="4966156"/>
            <a:ext cx="1524000" cy="430887"/>
          </a:xfrm>
          <a:prstGeom prst="rect">
            <a:avLst/>
          </a:prstGeom>
          <a:noFill/>
        </p:spPr>
        <p:txBody>
          <a:bodyPr wrap="square" rtlCol="0">
            <a:spAutoFit/>
          </a:bodyPr>
          <a:lstStyle/>
          <a:p>
            <a:r>
              <a:rPr lang="en-US" sz="2200" dirty="0"/>
              <a:t>Parameter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4F5D8FE-BE4C-4E4A-871B-4867B8E1A936}"/>
              </a:ext>
            </a:extLst>
          </p:cNvPr>
          <p:cNvSpPr>
            <a:spLocks noGrp="1"/>
          </p:cNvSpPr>
          <p:nvPr>
            <p:ph type="title"/>
          </p:nvPr>
        </p:nvSpPr>
        <p:spPr>
          <a:xfrm>
            <a:off x="466659" y="136525"/>
            <a:ext cx="8229600" cy="1143000"/>
          </a:xfrm>
        </p:spPr>
        <p:txBody>
          <a:bodyPr/>
          <a:lstStyle/>
          <a:p>
            <a:r>
              <a:rPr lang="en-US" altLang="en-US" dirty="0"/>
              <a:t>Passing Multiple Arguments</a:t>
            </a:r>
          </a:p>
        </p:txBody>
      </p:sp>
      <p:sp>
        <p:nvSpPr>
          <p:cNvPr id="25603" name="Content Placeholder 2">
            <a:extLst>
              <a:ext uri="{FF2B5EF4-FFF2-40B4-BE49-F238E27FC236}">
                <a16:creationId xmlns:a16="http://schemas.microsoft.com/office/drawing/2014/main" id="{E5E0A2A4-3960-4D26-939D-241AE452E10E}"/>
              </a:ext>
            </a:extLst>
          </p:cNvPr>
          <p:cNvSpPr>
            <a:spLocks noGrp="1"/>
          </p:cNvSpPr>
          <p:nvPr>
            <p:ph idx="1"/>
          </p:nvPr>
        </p:nvSpPr>
        <p:spPr>
          <a:xfrm>
            <a:off x="466659" y="1364954"/>
            <a:ext cx="8229600" cy="4525963"/>
          </a:xfrm>
        </p:spPr>
        <p:txBody>
          <a:bodyPr/>
          <a:lstStyle/>
          <a:p>
            <a:pPr eaLnBrk="1" hangingPunct="1">
              <a:buFontTx/>
              <a:buChar char="•"/>
            </a:pPr>
            <a:r>
              <a:rPr lang="en-US" altLang="en-US" sz="2800" dirty="0"/>
              <a:t>Python allows writing a function that accepts multiple arguments</a:t>
            </a:r>
          </a:p>
          <a:p>
            <a:pPr eaLnBrk="1" hangingPunct="1">
              <a:buFontTx/>
              <a:buChar char="•"/>
            </a:pPr>
            <a:r>
              <a:rPr lang="en-US" altLang="en-US" sz="2800" dirty="0"/>
              <a:t>Arguments are passed </a:t>
            </a:r>
            <a:r>
              <a:rPr lang="en-US" altLang="en-US" sz="2800" i="1" dirty="0"/>
              <a:t>by position</a:t>
            </a:r>
            <a:r>
              <a:rPr lang="en-US" altLang="en-US" sz="2800" dirty="0"/>
              <a:t> to corresponding parameters</a:t>
            </a:r>
          </a:p>
        </p:txBody>
      </p:sp>
      <p:sp>
        <p:nvSpPr>
          <p:cNvPr id="2" name="Slide Number Placeholder 1">
            <a:extLst>
              <a:ext uri="{FF2B5EF4-FFF2-40B4-BE49-F238E27FC236}">
                <a16:creationId xmlns:a16="http://schemas.microsoft.com/office/drawing/2014/main" id="{0063D6A5-963B-4DB8-9003-FDDF2BBFD465}"/>
              </a:ext>
            </a:extLst>
          </p:cNvPr>
          <p:cNvSpPr>
            <a:spLocks noGrp="1"/>
          </p:cNvSpPr>
          <p:nvPr>
            <p:ph type="sldNum" sz="quarter" idx="10"/>
          </p:nvPr>
        </p:nvSpPr>
        <p:spPr/>
        <p:txBody>
          <a:bodyPr/>
          <a:lstStyle/>
          <a:p>
            <a:pPr>
              <a:defRPr/>
            </a:pPr>
            <a:fld id="{3284BC65-4210-49FB-96AA-6DD8E0F0E87F}" type="slidenum">
              <a:rPr lang="en-US" altLang="en-US" smtClean="0"/>
              <a:pPr>
                <a:defRPr/>
              </a:pPr>
              <a:t>13</a:t>
            </a:fld>
            <a:endParaRPr lang="en-US" altLang="en-US"/>
          </a:p>
        </p:txBody>
      </p:sp>
      <p:pic>
        <p:nvPicPr>
          <p:cNvPr id="3" name="Picture 2">
            <a:extLst>
              <a:ext uri="{FF2B5EF4-FFF2-40B4-BE49-F238E27FC236}">
                <a16:creationId xmlns:a16="http://schemas.microsoft.com/office/drawing/2014/main" id="{319D9254-17DA-4461-9C69-0D40EA5E7D01}"/>
              </a:ext>
            </a:extLst>
          </p:cNvPr>
          <p:cNvPicPr>
            <a:picLocks noChangeAspect="1"/>
          </p:cNvPicPr>
          <p:nvPr/>
        </p:nvPicPr>
        <p:blipFill>
          <a:blip r:embed="rId3"/>
          <a:stretch>
            <a:fillRect/>
          </a:stretch>
        </p:blipFill>
        <p:spPr>
          <a:xfrm>
            <a:off x="2665055" y="3429000"/>
            <a:ext cx="3832807" cy="3213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F4E2E7C-F5FF-49C0-9183-6EE40E1FF3A7}"/>
              </a:ext>
            </a:extLst>
          </p:cNvPr>
          <p:cNvSpPr>
            <a:spLocks noGrp="1"/>
          </p:cNvSpPr>
          <p:nvPr>
            <p:ph type="title"/>
          </p:nvPr>
        </p:nvSpPr>
        <p:spPr/>
        <p:txBody>
          <a:bodyPr/>
          <a:lstStyle/>
          <a:p>
            <a:r>
              <a:rPr lang="en-US" altLang="en-US"/>
              <a:t>Making Changes to Parameters</a:t>
            </a:r>
          </a:p>
        </p:txBody>
      </p:sp>
      <p:sp>
        <p:nvSpPr>
          <p:cNvPr id="27651" name="Content Placeholder 2">
            <a:extLst>
              <a:ext uri="{FF2B5EF4-FFF2-40B4-BE49-F238E27FC236}">
                <a16:creationId xmlns:a16="http://schemas.microsoft.com/office/drawing/2014/main" id="{9690CDC5-9489-428F-B040-1E53EBCB0CB0}"/>
              </a:ext>
            </a:extLst>
          </p:cNvPr>
          <p:cNvSpPr>
            <a:spLocks noGrp="1"/>
          </p:cNvSpPr>
          <p:nvPr>
            <p:ph idx="1"/>
          </p:nvPr>
        </p:nvSpPr>
        <p:spPr/>
        <p:txBody>
          <a:bodyPr/>
          <a:lstStyle/>
          <a:p>
            <a:pPr eaLnBrk="1" hangingPunct="1">
              <a:buFontTx/>
              <a:buChar char="•"/>
            </a:pPr>
            <a:r>
              <a:rPr lang="en-US" altLang="en-US" sz="2800" dirty="0"/>
              <a:t>Changes made to a parameter value within the function do not affect the argument</a:t>
            </a:r>
          </a:p>
          <a:p>
            <a:pPr lvl="1" eaLnBrk="1" hangingPunct="1"/>
            <a:r>
              <a:rPr lang="en-US" altLang="en-US" sz="2400" dirty="0"/>
              <a:t>Known as </a:t>
            </a:r>
            <a:r>
              <a:rPr lang="en-US" altLang="en-US" sz="2400" i="1" dirty="0"/>
              <a:t>pass by value</a:t>
            </a:r>
          </a:p>
        </p:txBody>
      </p:sp>
      <p:sp>
        <p:nvSpPr>
          <p:cNvPr id="2" name="Slide Number Placeholder 1">
            <a:extLst>
              <a:ext uri="{FF2B5EF4-FFF2-40B4-BE49-F238E27FC236}">
                <a16:creationId xmlns:a16="http://schemas.microsoft.com/office/drawing/2014/main" id="{89859C66-8AA8-46FE-8EE3-5DA14BEC4355}"/>
              </a:ext>
            </a:extLst>
          </p:cNvPr>
          <p:cNvSpPr>
            <a:spLocks noGrp="1"/>
          </p:cNvSpPr>
          <p:nvPr>
            <p:ph type="sldNum" sz="quarter" idx="10"/>
          </p:nvPr>
        </p:nvSpPr>
        <p:spPr/>
        <p:txBody>
          <a:bodyPr/>
          <a:lstStyle/>
          <a:p>
            <a:pPr>
              <a:defRPr/>
            </a:pPr>
            <a:fld id="{3284BC65-4210-49FB-96AA-6DD8E0F0E87F}" type="slidenum">
              <a:rPr lang="en-US" altLang="en-US" smtClean="0"/>
              <a:pPr>
                <a:defRPr/>
              </a:pPr>
              <a:t>14</a:t>
            </a:fld>
            <a:endParaRPr lang="en-US" altLang="en-US"/>
          </a:p>
        </p:txBody>
      </p:sp>
      <p:pic>
        <p:nvPicPr>
          <p:cNvPr id="3" name="Picture 2">
            <a:extLst>
              <a:ext uri="{FF2B5EF4-FFF2-40B4-BE49-F238E27FC236}">
                <a16:creationId xmlns:a16="http://schemas.microsoft.com/office/drawing/2014/main" id="{BE3AC43E-615E-49D3-9A00-0F53B2067AED}"/>
              </a:ext>
            </a:extLst>
          </p:cNvPr>
          <p:cNvPicPr>
            <a:picLocks noChangeAspect="1"/>
          </p:cNvPicPr>
          <p:nvPr/>
        </p:nvPicPr>
        <p:blipFill>
          <a:blip r:embed="rId3"/>
          <a:stretch>
            <a:fillRect/>
          </a:stretch>
        </p:blipFill>
        <p:spPr>
          <a:xfrm>
            <a:off x="1424466" y="3200400"/>
            <a:ext cx="6295068" cy="316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1EEE019-C0EE-4705-BFCB-AB2219DA1E35}"/>
              </a:ext>
            </a:extLst>
          </p:cNvPr>
          <p:cNvSpPr>
            <a:spLocks noGrp="1"/>
          </p:cNvSpPr>
          <p:nvPr>
            <p:ph type="title"/>
          </p:nvPr>
        </p:nvSpPr>
        <p:spPr/>
        <p:txBody>
          <a:bodyPr/>
          <a:lstStyle/>
          <a:p>
            <a:r>
              <a:rPr lang="en-US" altLang="en-US"/>
              <a:t>Keyword Arguments</a:t>
            </a:r>
          </a:p>
        </p:txBody>
      </p:sp>
      <p:sp>
        <p:nvSpPr>
          <p:cNvPr id="30723" name="Content Placeholder 2">
            <a:extLst>
              <a:ext uri="{FF2B5EF4-FFF2-40B4-BE49-F238E27FC236}">
                <a16:creationId xmlns:a16="http://schemas.microsoft.com/office/drawing/2014/main" id="{740B0AC2-66DC-4CD4-9D0B-B4055F05F7DD}"/>
              </a:ext>
            </a:extLst>
          </p:cNvPr>
          <p:cNvSpPr>
            <a:spLocks noGrp="1"/>
          </p:cNvSpPr>
          <p:nvPr>
            <p:ph idx="1"/>
          </p:nvPr>
        </p:nvSpPr>
        <p:spPr/>
        <p:txBody>
          <a:bodyPr/>
          <a:lstStyle/>
          <a:p>
            <a:pPr eaLnBrk="1" hangingPunct="1">
              <a:buFontTx/>
              <a:buChar char="•"/>
            </a:pPr>
            <a:r>
              <a:rPr lang="en-US" altLang="en-US" dirty="0"/>
              <a:t>Keyword argument: argument that specifies which parameter the value should be passed to</a:t>
            </a:r>
          </a:p>
          <a:p>
            <a:pPr lvl="1" eaLnBrk="1" hangingPunct="1"/>
            <a:r>
              <a:rPr lang="en-US" altLang="en-US" dirty="0"/>
              <a:t>Position when calling function is irrelevant</a:t>
            </a:r>
          </a:p>
          <a:p>
            <a:pPr lvl="1" eaLnBrk="1" hangingPunct="1"/>
            <a:r>
              <a:rPr lang="en-US" altLang="en-US" dirty="0"/>
              <a:t>General Format: </a:t>
            </a:r>
          </a:p>
          <a:p>
            <a:pPr lvl="1" eaLnBrk="1" hangingPunct="1"/>
            <a:r>
              <a:rPr lang="en-US" altLang="en-US" dirty="0"/>
              <a:t>	</a:t>
            </a:r>
            <a:r>
              <a:rPr lang="en-US" altLang="en-US" dirty="0" err="1">
                <a:latin typeface="Courier New" panose="02070309020205020404" pitchFamily="49" charset="0"/>
                <a:cs typeface="Courier New" panose="02070309020205020404" pitchFamily="49" charset="0"/>
              </a:rPr>
              <a:t>function_name</a:t>
            </a:r>
            <a:r>
              <a:rPr lang="en-US" altLang="en-US" dirty="0">
                <a:latin typeface="Courier New" panose="02070309020205020404" pitchFamily="49" charset="0"/>
                <a:cs typeface="Courier New" panose="02070309020205020404" pitchFamily="49" charset="0"/>
              </a:rPr>
              <a:t>(parameter=value)</a:t>
            </a:r>
          </a:p>
          <a:p>
            <a:pPr eaLnBrk="1" hangingPunct="1">
              <a:buFontTx/>
              <a:buChar char="•"/>
            </a:pPr>
            <a:r>
              <a:rPr lang="en-US" altLang="en-US" dirty="0">
                <a:cs typeface="Courier New" panose="02070309020205020404" pitchFamily="49" charset="0"/>
              </a:rPr>
              <a:t>Possible to mix keyword and positional arguments when calling a function</a:t>
            </a:r>
          </a:p>
          <a:p>
            <a:pPr lvl="1" eaLnBrk="1" hangingPunct="1"/>
            <a:r>
              <a:rPr lang="en-US" altLang="en-US" dirty="0">
                <a:cs typeface="Courier New" panose="02070309020205020404" pitchFamily="49" charset="0"/>
              </a:rPr>
              <a:t>Positional arguments must appear first </a:t>
            </a:r>
          </a:p>
          <a:p>
            <a:pPr>
              <a:buFontTx/>
              <a:buChar char="•"/>
            </a:pPr>
            <a:endParaRPr lang="en-US" altLang="en-US" dirty="0"/>
          </a:p>
        </p:txBody>
      </p:sp>
      <p:sp>
        <p:nvSpPr>
          <p:cNvPr id="2" name="Slide Number Placeholder 1">
            <a:extLst>
              <a:ext uri="{FF2B5EF4-FFF2-40B4-BE49-F238E27FC236}">
                <a16:creationId xmlns:a16="http://schemas.microsoft.com/office/drawing/2014/main" id="{627B8FF2-2C6F-46B4-A4F7-BD23381BBA6D}"/>
              </a:ext>
            </a:extLst>
          </p:cNvPr>
          <p:cNvSpPr>
            <a:spLocks noGrp="1"/>
          </p:cNvSpPr>
          <p:nvPr>
            <p:ph type="sldNum" sz="quarter" idx="10"/>
          </p:nvPr>
        </p:nvSpPr>
        <p:spPr/>
        <p:txBody>
          <a:bodyPr/>
          <a:lstStyle/>
          <a:p>
            <a:pPr>
              <a:defRPr/>
            </a:pPr>
            <a:fld id="{3284BC65-4210-49FB-96AA-6DD8E0F0E87F}"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D5EDD15-F804-4AA2-B88D-8FED1710A74D}"/>
              </a:ext>
            </a:extLst>
          </p:cNvPr>
          <p:cNvSpPr>
            <a:spLocks noGrp="1"/>
          </p:cNvSpPr>
          <p:nvPr>
            <p:ph type="title"/>
          </p:nvPr>
        </p:nvSpPr>
        <p:spPr/>
        <p:txBody>
          <a:bodyPr/>
          <a:lstStyle/>
          <a:p>
            <a:r>
              <a:rPr lang="en-US" altLang="en-US"/>
              <a:t>Global Variables and Global Constants</a:t>
            </a:r>
          </a:p>
        </p:txBody>
      </p:sp>
      <p:sp>
        <p:nvSpPr>
          <p:cNvPr id="31747" name="Content Placeholder 2">
            <a:extLst>
              <a:ext uri="{FF2B5EF4-FFF2-40B4-BE49-F238E27FC236}">
                <a16:creationId xmlns:a16="http://schemas.microsoft.com/office/drawing/2014/main" id="{EB84DAE4-6915-4B8F-AC64-60BB9845D853}"/>
              </a:ext>
            </a:extLst>
          </p:cNvPr>
          <p:cNvSpPr>
            <a:spLocks noGrp="1"/>
          </p:cNvSpPr>
          <p:nvPr>
            <p:ph idx="1"/>
          </p:nvPr>
        </p:nvSpPr>
        <p:spPr/>
        <p:txBody>
          <a:bodyPr/>
          <a:lstStyle/>
          <a:p>
            <a:pPr>
              <a:buFontTx/>
              <a:buChar char="•"/>
            </a:pPr>
            <a:r>
              <a:rPr lang="en-US" altLang="en-US" u="sng" dirty="0"/>
              <a:t>Global variable</a:t>
            </a:r>
            <a:r>
              <a:rPr lang="en-US" altLang="en-US" dirty="0"/>
              <a:t>: created by assignment statement written outside all the functions</a:t>
            </a:r>
          </a:p>
          <a:p>
            <a:pPr lvl="1"/>
            <a:r>
              <a:rPr lang="en-US" altLang="en-US" dirty="0"/>
              <a:t>Can be accessed by any statement in the program file, including from within a function</a:t>
            </a:r>
          </a:p>
        </p:txBody>
      </p:sp>
      <p:sp>
        <p:nvSpPr>
          <p:cNvPr id="2" name="Slide Number Placeholder 1">
            <a:extLst>
              <a:ext uri="{FF2B5EF4-FFF2-40B4-BE49-F238E27FC236}">
                <a16:creationId xmlns:a16="http://schemas.microsoft.com/office/drawing/2014/main" id="{3B3C7470-59A1-46BB-8016-645B98334E88}"/>
              </a:ext>
            </a:extLst>
          </p:cNvPr>
          <p:cNvSpPr>
            <a:spLocks noGrp="1"/>
          </p:cNvSpPr>
          <p:nvPr>
            <p:ph type="sldNum" sz="quarter" idx="10"/>
          </p:nvPr>
        </p:nvSpPr>
        <p:spPr/>
        <p:txBody>
          <a:bodyPr/>
          <a:lstStyle/>
          <a:p>
            <a:pPr>
              <a:defRPr/>
            </a:pPr>
            <a:fld id="{3284BC65-4210-49FB-96AA-6DD8E0F0E87F}" type="slidenum">
              <a:rPr lang="en-US" altLang="en-US" smtClean="0"/>
              <a:pPr>
                <a:defRPr/>
              </a:pPr>
              <a:t>16</a:t>
            </a:fld>
            <a:endParaRPr lang="en-US" altLang="en-US"/>
          </a:p>
        </p:txBody>
      </p:sp>
      <p:pic>
        <p:nvPicPr>
          <p:cNvPr id="3" name="Picture 2">
            <a:extLst>
              <a:ext uri="{FF2B5EF4-FFF2-40B4-BE49-F238E27FC236}">
                <a16:creationId xmlns:a16="http://schemas.microsoft.com/office/drawing/2014/main" id="{4EBA13E6-5E1B-4DD7-8957-A87688FE2CAD}"/>
              </a:ext>
            </a:extLst>
          </p:cNvPr>
          <p:cNvPicPr>
            <a:picLocks noChangeAspect="1"/>
          </p:cNvPicPr>
          <p:nvPr/>
        </p:nvPicPr>
        <p:blipFill>
          <a:blip r:embed="rId3"/>
          <a:stretch>
            <a:fillRect/>
          </a:stretch>
        </p:blipFill>
        <p:spPr>
          <a:xfrm>
            <a:off x="2459831" y="4228697"/>
            <a:ext cx="4224337" cy="23245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6F4D-EEED-466F-95A8-BA53060879C6}"/>
              </a:ext>
            </a:extLst>
          </p:cNvPr>
          <p:cNvSpPr>
            <a:spLocks noGrp="1"/>
          </p:cNvSpPr>
          <p:nvPr>
            <p:ph type="title"/>
          </p:nvPr>
        </p:nvSpPr>
        <p:spPr/>
        <p:txBody>
          <a:bodyPr/>
          <a:lstStyle/>
          <a:p>
            <a:r>
              <a:rPr lang="en-US" altLang="en-US" dirty="0"/>
              <a:t>Global Variables and Global Constants (cont’d.)</a:t>
            </a:r>
            <a:endParaRPr lang="en-US" dirty="0"/>
          </a:p>
        </p:txBody>
      </p:sp>
      <p:sp>
        <p:nvSpPr>
          <p:cNvPr id="3" name="Content Placeholder 2">
            <a:extLst>
              <a:ext uri="{FF2B5EF4-FFF2-40B4-BE49-F238E27FC236}">
                <a16:creationId xmlns:a16="http://schemas.microsoft.com/office/drawing/2014/main" id="{681BDD9D-197B-4959-8564-ECBA04D8FA45}"/>
              </a:ext>
            </a:extLst>
          </p:cNvPr>
          <p:cNvSpPr>
            <a:spLocks noGrp="1"/>
          </p:cNvSpPr>
          <p:nvPr>
            <p:ph idx="1"/>
          </p:nvPr>
        </p:nvSpPr>
        <p:spPr/>
        <p:txBody>
          <a:bodyPr/>
          <a:lstStyle/>
          <a:p>
            <a:r>
              <a:rPr lang="en-US" altLang="en-US" dirty="0"/>
              <a:t>If a function needs to assign a value to the global variable, the global variable must be redeclared within the function</a:t>
            </a:r>
          </a:p>
          <a:p>
            <a:pPr lvl="1">
              <a:buFontTx/>
              <a:buChar char="•"/>
            </a:pPr>
            <a:r>
              <a:rPr lang="en-US" altLang="en-US" dirty="0"/>
              <a:t>General format: </a:t>
            </a:r>
            <a:r>
              <a:rPr lang="en-US" altLang="en-US" dirty="0">
                <a:latin typeface="Courier New" panose="02070309020205020404" pitchFamily="49" charset="0"/>
                <a:cs typeface="Courier New" panose="02070309020205020404" pitchFamily="49" charset="0"/>
              </a:rPr>
              <a:t>global </a:t>
            </a:r>
            <a:r>
              <a:rPr lang="en-US" altLang="en-US" i="1" dirty="0" err="1">
                <a:latin typeface="Courier New" panose="02070309020205020404" pitchFamily="49" charset="0"/>
                <a:cs typeface="Courier New" panose="02070309020205020404" pitchFamily="49" charset="0"/>
              </a:rPr>
              <a:t>variable_name</a:t>
            </a:r>
            <a:endParaRPr lang="he-IL" altLang="en-US" i="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D5F95EE-8822-44A5-A1B1-9B1ABD58D36B}"/>
              </a:ext>
            </a:extLst>
          </p:cNvPr>
          <p:cNvSpPr>
            <a:spLocks noGrp="1"/>
          </p:cNvSpPr>
          <p:nvPr>
            <p:ph type="sldNum" sz="quarter" idx="10"/>
          </p:nvPr>
        </p:nvSpPr>
        <p:spPr/>
        <p:txBody>
          <a:bodyPr/>
          <a:lstStyle/>
          <a:p>
            <a:pPr>
              <a:defRPr/>
            </a:pPr>
            <a:fld id="{3284BC65-4210-49FB-96AA-6DD8E0F0E87F}" type="slidenum">
              <a:rPr lang="en-US" altLang="en-US" smtClean="0"/>
              <a:pPr>
                <a:defRPr/>
              </a:pPr>
              <a:t>17</a:t>
            </a:fld>
            <a:endParaRPr lang="en-US" altLang="en-US"/>
          </a:p>
        </p:txBody>
      </p:sp>
      <p:pic>
        <p:nvPicPr>
          <p:cNvPr id="5" name="Picture 4">
            <a:extLst>
              <a:ext uri="{FF2B5EF4-FFF2-40B4-BE49-F238E27FC236}">
                <a16:creationId xmlns:a16="http://schemas.microsoft.com/office/drawing/2014/main" id="{B69BB7FC-1C06-40EC-8470-ACA4438A0DA5}"/>
              </a:ext>
            </a:extLst>
          </p:cNvPr>
          <p:cNvPicPr>
            <a:picLocks noChangeAspect="1"/>
          </p:cNvPicPr>
          <p:nvPr/>
        </p:nvPicPr>
        <p:blipFill>
          <a:blip r:embed="rId2"/>
          <a:stretch>
            <a:fillRect/>
          </a:stretch>
        </p:blipFill>
        <p:spPr>
          <a:xfrm>
            <a:off x="1930144" y="3733800"/>
            <a:ext cx="5283712" cy="2819400"/>
          </a:xfrm>
          <a:prstGeom prst="rect">
            <a:avLst/>
          </a:prstGeom>
        </p:spPr>
      </p:pic>
    </p:spTree>
    <p:extLst>
      <p:ext uri="{BB962C8B-B14F-4D97-AF65-F5344CB8AC3E}">
        <p14:creationId xmlns:p14="http://schemas.microsoft.com/office/powerpoint/2010/main" val="1706287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1C30A9A-93EE-4C5E-B36C-4D92C09A2D20}"/>
              </a:ext>
            </a:extLst>
          </p:cNvPr>
          <p:cNvSpPr>
            <a:spLocks noGrp="1"/>
          </p:cNvSpPr>
          <p:nvPr>
            <p:ph type="title"/>
          </p:nvPr>
        </p:nvSpPr>
        <p:spPr/>
        <p:txBody>
          <a:bodyPr/>
          <a:lstStyle/>
          <a:p>
            <a:r>
              <a:rPr lang="en-US" altLang="en-US" dirty="0"/>
              <a:t>Global Variables and Global Constants (cont’d.)</a:t>
            </a:r>
          </a:p>
        </p:txBody>
      </p:sp>
      <p:sp>
        <p:nvSpPr>
          <p:cNvPr id="32771" name="Content Placeholder 2">
            <a:extLst>
              <a:ext uri="{FF2B5EF4-FFF2-40B4-BE49-F238E27FC236}">
                <a16:creationId xmlns:a16="http://schemas.microsoft.com/office/drawing/2014/main" id="{C0E1747C-ADD4-4810-BB2E-82E908DE9EC9}"/>
              </a:ext>
            </a:extLst>
          </p:cNvPr>
          <p:cNvSpPr>
            <a:spLocks noGrp="1"/>
          </p:cNvSpPr>
          <p:nvPr>
            <p:ph idx="1"/>
          </p:nvPr>
        </p:nvSpPr>
        <p:spPr>
          <a:xfrm>
            <a:off x="465083" y="1828800"/>
            <a:ext cx="8229600" cy="4525963"/>
          </a:xfrm>
        </p:spPr>
        <p:txBody>
          <a:bodyPr/>
          <a:lstStyle/>
          <a:p>
            <a:pPr eaLnBrk="1" hangingPunct="1">
              <a:buFontTx/>
              <a:buChar char="•"/>
            </a:pPr>
            <a:r>
              <a:rPr lang="en-US" altLang="en-US" sz="2800" dirty="0"/>
              <a:t>Generally, you should avoid or limit use of global variables</a:t>
            </a:r>
          </a:p>
          <a:p>
            <a:pPr eaLnBrk="1" hangingPunct="1">
              <a:buFontTx/>
              <a:buChar char="•"/>
            </a:pPr>
            <a:r>
              <a:rPr lang="en-US" altLang="en-US" sz="2800" dirty="0"/>
              <a:t>Why?</a:t>
            </a:r>
          </a:p>
          <a:p>
            <a:pPr lvl="1" eaLnBrk="1" hangingPunct="1"/>
            <a:r>
              <a:rPr lang="en-US" altLang="en-US" sz="2400" dirty="0">
                <a:cs typeface="Courier New" panose="02070309020205020404" pitchFamily="49" charset="0"/>
              </a:rPr>
              <a:t>Global variables making debugging difficult</a:t>
            </a:r>
          </a:p>
          <a:p>
            <a:pPr lvl="1" eaLnBrk="1" hangingPunct="1"/>
            <a:r>
              <a:rPr lang="en-US" altLang="en-US" sz="2400" dirty="0">
                <a:cs typeface="Courier New" panose="02070309020205020404" pitchFamily="49" charset="0"/>
              </a:rPr>
              <a:t>Functions that use global variables are usually dependent on those variables</a:t>
            </a:r>
          </a:p>
          <a:p>
            <a:pPr lvl="1" eaLnBrk="1" hangingPunct="1"/>
            <a:r>
              <a:rPr lang="en-US" altLang="en-US" sz="2400" dirty="0">
                <a:cs typeface="Courier New" panose="02070309020205020404" pitchFamily="49" charset="0"/>
              </a:rPr>
              <a:t>Global variables make a program hard to understand</a:t>
            </a:r>
          </a:p>
          <a:p>
            <a:pPr eaLnBrk="1" hangingPunct="1"/>
            <a:r>
              <a:rPr lang="en-US" altLang="en-US" sz="2800" u="sng" dirty="0">
                <a:cs typeface="Courier New" panose="02070309020205020404" pitchFamily="49" charset="0"/>
              </a:rPr>
              <a:t>Global constant</a:t>
            </a:r>
            <a:r>
              <a:rPr lang="en-US" altLang="en-US" sz="2800" dirty="0">
                <a:cs typeface="Courier New" panose="02070309020205020404" pitchFamily="49" charset="0"/>
              </a:rPr>
              <a:t>: global name that references a value that cannot be changed</a:t>
            </a:r>
          </a:p>
        </p:txBody>
      </p:sp>
      <p:sp>
        <p:nvSpPr>
          <p:cNvPr id="2" name="Slide Number Placeholder 1">
            <a:extLst>
              <a:ext uri="{FF2B5EF4-FFF2-40B4-BE49-F238E27FC236}">
                <a16:creationId xmlns:a16="http://schemas.microsoft.com/office/drawing/2014/main" id="{14AD0DEE-86D9-4244-B143-9229EE845E31}"/>
              </a:ext>
            </a:extLst>
          </p:cNvPr>
          <p:cNvSpPr>
            <a:spLocks noGrp="1"/>
          </p:cNvSpPr>
          <p:nvPr>
            <p:ph type="sldNum" sz="quarter" idx="10"/>
          </p:nvPr>
        </p:nvSpPr>
        <p:spPr/>
        <p:txBody>
          <a:bodyPr/>
          <a:lstStyle/>
          <a:p>
            <a:pPr>
              <a:defRPr/>
            </a:pPr>
            <a:fld id="{3284BC65-4210-49FB-96AA-6DD8E0F0E87F}"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AEB3C68-1810-4146-A47C-0181570D4EA7}"/>
              </a:ext>
            </a:extLst>
          </p:cNvPr>
          <p:cNvSpPr>
            <a:spLocks noGrp="1"/>
          </p:cNvSpPr>
          <p:nvPr>
            <p:ph type="title"/>
          </p:nvPr>
        </p:nvSpPr>
        <p:spPr/>
        <p:txBody>
          <a:bodyPr/>
          <a:lstStyle/>
          <a:p>
            <a:r>
              <a:rPr lang="en-US" altLang="en-US" dirty="0"/>
              <a:t>Introduction to Value-Returning Functions</a:t>
            </a:r>
          </a:p>
        </p:txBody>
      </p:sp>
      <p:sp>
        <p:nvSpPr>
          <p:cNvPr id="34819" name="Content Placeholder 2">
            <a:extLst>
              <a:ext uri="{FF2B5EF4-FFF2-40B4-BE49-F238E27FC236}">
                <a16:creationId xmlns:a16="http://schemas.microsoft.com/office/drawing/2014/main" id="{9981CEAF-AE44-4573-A3FD-9AFD541A4F3A}"/>
              </a:ext>
            </a:extLst>
          </p:cNvPr>
          <p:cNvSpPr>
            <a:spLocks noGrp="1"/>
          </p:cNvSpPr>
          <p:nvPr>
            <p:ph idx="1"/>
          </p:nvPr>
        </p:nvSpPr>
        <p:spPr/>
        <p:txBody>
          <a:bodyPr/>
          <a:lstStyle/>
          <a:p>
            <a:pPr eaLnBrk="1" hangingPunct="1">
              <a:buFontTx/>
              <a:buChar char="•"/>
            </a:pPr>
            <a:r>
              <a:rPr lang="en-US" altLang="en-US" u="sng"/>
              <a:t>void function</a:t>
            </a:r>
            <a:r>
              <a:rPr lang="en-US" altLang="en-US"/>
              <a:t>: group of statements within a program for performing a specific task</a:t>
            </a:r>
          </a:p>
          <a:p>
            <a:pPr lvl="1" eaLnBrk="1" hangingPunct="1"/>
            <a:r>
              <a:rPr lang="en-US" altLang="en-US"/>
              <a:t>Call function when you need to perform the task</a:t>
            </a:r>
          </a:p>
          <a:p>
            <a:pPr eaLnBrk="1" hangingPunct="1">
              <a:buFontTx/>
              <a:buChar char="•"/>
            </a:pPr>
            <a:r>
              <a:rPr lang="en-US" altLang="en-US" u="sng"/>
              <a:t>Value-returning function</a:t>
            </a:r>
            <a:r>
              <a:rPr lang="en-US" altLang="en-US"/>
              <a:t>: similar to void function, returns a value</a:t>
            </a:r>
          </a:p>
          <a:p>
            <a:pPr lvl="1" eaLnBrk="1" hangingPunct="1"/>
            <a:r>
              <a:rPr lang="en-US" altLang="en-US"/>
              <a:t>Value returned to part of program that called the function when function finishes executing</a:t>
            </a:r>
          </a:p>
          <a:p>
            <a:pPr>
              <a:buFontTx/>
              <a:buChar char="•"/>
            </a:pPr>
            <a:endParaRPr lang="en-US" altLang="en-US"/>
          </a:p>
        </p:txBody>
      </p:sp>
      <p:sp>
        <p:nvSpPr>
          <p:cNvPr id="2" name="Slide Number Placeholder 1">
            <a:extLst>
              <a:ext uri="{FF2B5EF4-FFF2-40B4-BE49-F238E27FC236}">
                <a16:creationId xmlns:a16="http://schemas.microsoft.com/office/drawing/2014/main" id="{8C436DBF-D9D6-4B69-8D84-938E291E95C4}"/>
              </a:ext>
            </a:extLst>
          </p:cNvPr>
          <p:cNvSpPr>
            <a:spLocks noGrp="1"/>
          </p:cNvSpPr>
          <p:nvPr>
            <p:ph type="sldNum" sz="quarter" idx="10"/>
          </p:nvPr>
        </p:nvSpPr>
        <p:spPr/>
        <p:txBody>
          <a:bodyPr/>
          <a:lstStyle/>
          <a:p>
            <a:pPr>
              <a:defRPr/>
            </a:pPr>
            <a:fld id="{3284BC65-4210-49FB-96AA-6DD8E0F0E87F}"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0276974-F120-44A4-8F20-3013A97C64BA}"/>
              </a:ext>
            </a:extLst>
          </p:cNvPr>
          <p:cNvSpPr>
            <a:spLocks noGrp="1"/>
          </p:cNvSpPr>
          <p:nvPr>
            <p:ph type="title"/>
          </p:nvPr>
        </p:nvSpPr>
        <p:spPr/>
        <p:txBody>
          <a:bodyPr/>
          <a:lstStyle/>
          <a:p>
            <a:r>
              <a:rPr lang="en-US" altLang="en-US"/>
              <a:t>Introduction to Functions</a:t>
            </a:r>
          </a:p>
        </p:txBody>
      </p:sp>
      <p:sp>
        <p:nvSpPr>
          <p:cNvPr id="6147" name="Content Placeholder 2">
            <a:extLst>
              <a:ext uri="{FF2B5EF4-FFF2-40B4-BE49-F238E27FC236}">
                <a16:creationId xmlns:a16="http://schemas.microsoft.com/office/drawing/2014/main" id="{C07A9F34-B957-4365-9743-F62F3538CEA6}"/>
              </a:ext>
            </a:extLst>
          </p:cNvPr>
          <p:cNvSpPr>
            <a:spLocks noGrp="1"/>
          </p:cNvSpPr>
          <p:nvPr>
            <p:ph idx="1"/>
          </p:nvPr>
        </p:nvSpPr>
        <p:spPr/>
        <p:txBody>
          <a:bodyPr/>
          <a:lstStyle/>
          <a:p>
            <a:pPr eaLnBrk="1" hangingPunct="1">
              <a:buFontTx/>
              <a:buChar char="•"/>
            </a:pPr>
            <a:r>
              <a:rPr lang="en-US" altLang="en-US" u="sng" dirty="0"/>
              <a:t>Function</a:t>
            </a:r>
            <a:r>
              <a:rPr lang="en-US" altLang="en-US" dirty="0"/>
              <a:t>: group of statements within a program that perform as specific task</a:t>
            </a:r>
          </a:p>
          <a:p>
            <a:pPr lvl="1" eaLnBrk="1" hangingPunct="1"/>
            <a:r>
              <a:rPr lang="en-US" altLang="en-US" dirty="0"/>
              <a:t>Usually one task of a large program</a:t>
            </a:r>
          </a:p>
          <a:p>
            <a:pPr lvl="2" eaLnBrk="1" hangingPunct="1">
              <a:buFontTx/>
              <a:buChar char="•"/>
            </a:pPr>
            <a:r>
              <a:rPr lang="en-US" altLang="en-US" dirty="0"/>
              <a:t>Functions can be executed in order to perform overall program task</a:t>
            </a:r>
          </a:p>
          <a:p>
            <a:pPr lvl="1" eaLnBrk="1" hangingPunct="1"/>
            <a:r>
              <a:rPr lang="en-US" altLang="en-US" dirty="0"/>
              <a:t>Known as </a:t>
            </a:r>
            <a:r>
              <a:rPr lang="en-US" altLang="en-US" i="1" dirty="0"/>
              <a:t>divide and conquer</a:t>
            </a:r>
            <a:r>
              <a:rPr lang="en-US" altLang="en-US" dirty="0"/>
              <a:t> approach</a:t>
            </a:r>
          </a:p>
          <a:p>
            <a:pPr eaLnBrk="1" hangingPunct="1">
              <a:buFontTx/>
              <a:buChar char="•"/>
            </a:pPr>
            <a:r>
              <a:rPr lang="en-US" altLang="en-US" u="sng" dirty="0"/>
              <a:t>Modularized program</a:t>
            </a:r>
            <a:r>
              <a:rPr lang="en-US" altLang="en-US" dirty="0"/>
              <a:t>: program wherein each task within the program is in its own function</a:t>
            </a:r>
          </a:p>
          <a:p>
            <a:pPr>
              <a:buFontTx/>
              <a:buChar char="•"/>
            </a:pPr>
            <a:endParaRPr lang="en-US" altLang="en-US" dirty="0"/>
          </a:p>
        </p:txBody>
      </p:sp>
      <p:sp>
        <p:nvSpPr>
          <p:cNvPr id="2" name="Slide Number Placeholder 1">
            <a:extLst>
              <a:ext uri="{FF2B5EF4-FFF2-40B4-BE49-F238E27FC236}">
                <a16:creationId xmlns:a16="http://schemas.microsoft.com/office/drawing/2014/main" id="{D6E1683A-B0F6-4887-A94C-05F11F456C01}"/>
              </a:ext>
            </a:extLst>
          </p:cNvPr>
          <p:cNvSpPr>
            <a:spLocks noGrp="1"/>
          </p:cNvSpPr>
          <p:nvPr>
            <p:ph type="sldNum" sz="quarter" idx="10"/>
          </p:nvPr>
        </p:nvSpPr>
        <p:spPr/>
        <p:txBody>
          <a:bodyPr/>
          <a:lstStyle/>
          <a:p>
            <a:pPr>
              <a:defRPr/>
            </a:pPr>
            <a:fld id="{3284BC65-4210-49FB-96AA-6DD8E0F0E87F}"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F1C307F-5F0A-422B-8DE8-698DD7AEE6E9}"/>
              </a:ext>
            </a:extLst>
          </p:cNvPr>
          <p:cNvSpPr>
            <a:spLocks noGrp="1"/>
          </p:cNvSpPr>
          <p:nvPr>
            <p:ph type="title"/>
          </p:nvPr>
        </p:nvSpPr>
        <p:spPr/>
        <p:txBody>
          <a:bodyPr/>
          <a:lstStyle/>
          <a:p>
            <a:r>
              <a:rPr lang="en-US" altLang="en-US" dirty="0"/>
              <a:t>Standard Library Functions and the </a:t>
            </a:r>
            <a:r>
              <a:rPr lang="en-US" altLang="en-US" dirty="0">
                <a:latin typeface="Courier New" panose="02070309020205020404" pitchFamily="49" charset="0"/>
                <a:cs typeface="Courier New" panose="02070309020205020404" pitchFamily="49" charset="0"/>
              </a:rPr>
              <a:t>import</a:t>
            </a:r>
            <a:r>
              <a:rPr lang="en-US" altLang="en-US" dirty="0"/>
              <a:t> Statement</a:t>
            </a:r>
          </a:p>
        </p:txBody>
      </p:sp>
      <p:sp>
        <p:nvSpPr>
          <p:cNvPr id="35843" name="Content Placeholder 2">
            <a:extLst>
              <a:ext uri="{FF2B5EF4-FFF2-40B4-BE49-F238E27FC236}">
                <a16:creationId xmlns:a16="http://schemas.microsoft.com/office/drawing/2014/main" id="{CF2DD601-D76F-429F-9417-F286A449722E}"/>
              </a:ext>
            </a:extLst>
          </p:cNvPr>
          <p:cNvSpPr>
            <a:spLocks noGrp="1"/>
          </p:cNvSpPr>
          <p:nvPr>
            <p:ph idx="1"/>
          </p:nvPr>
        </p:nvSpPr>
        <p:spPr/>
        <p:txBody>
          <a:bodyPr/>
          <a:lstStyle/>
          <a:p>
            <a:pPr eaLnBrk="1" hangingPunct="1">
              <a:buFontTx/>
              <a:buChar char="•"/>
            </a:pPr>
            <a:r>
              <a:rPr lang="en-US" altLang="en-US" sz="2800" u="sng" dirty="0">
                <a:cs typeface="Courier New" panose="02070309020205020404" pitchFamily="49" charset="0"/>
              </a:rPr>
              <a:t>Standard library</a:t>
            </a:r>
            <a:r>
              <a:rPr lang="en-US" altLang="en-US" sz="2800" dirty="0">
                <a:cs typeface="Courier New" panose="02070309020205020404" pitchFamily="49" charset="0"/>
              </a:rPr>
              <a:t>: library of pre-written functions that comes with Python</a:t>
            </a:r>
          </a:p>
          <a:p>
            <a:pPr lvl="1" eaLnBrk="1" hangingPunct="1">
              <a:buFontTx/>
              <a:buChar char="•"/>
            </a:pPr>
            <a:r>
              <a:rPr lang="en-US" altLang="en-US" sz="2400" dirty="0">
                <a:cs typeface="Courier New" panose="02070309020205020404" pitchFamily="49" charset="0"/>
              </a:rPr>
              <a:t>Examples of built-in functions: </a:t>
            </a:r>
            <a:r>
              <a:rPr lang="en-US" altLang="en-US" sz="2400" dirty="0">
                <a:latin typeface="Courier New" panose="02070309020205020404" pitchFamily="49" charset="0"/>
                <a:cs typeface="Courier New" panose="02070309020205020404" pitchFamily="49" charset="0"/>
              </a:rPr>
              <a:t>print</a:t>
            </a:r>
            <a:r>
              <a:rPr lang="en-US" altLang="en-US" sz="2400" dirty="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input</a:t>
            </a:r>
            <a:r>
              <a:rPr lang="en-US" altLang="en-US" sz="2400" dirty="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range</a:t>
            </a:r>
          </a:p>
          <a:p>
            <a:pPr eaLnBrk="1" hangingPunct="1">
              <a:buFontTx/>
              <a:buChar char="•"/>
            </a:pPr>
            <a:r>
              <a:rPr lang="en-US" altLang="en-US" sz="2800" u="sng" dirty="0">
                <a:cs typeface="Courier New" panose="02070309020205020404" pitchFamily="49" charset="0"/>
              </a:rPr>
              <a:t>Modules</a:t>
            </a:r>
            <a:r>
              <a:rPr lang="en-US" altLang="en-US" sz="2800" dirty="0">
                <a:cs typeface="Courier New" panose="02070309020205020404" pitchFamily="49" charset="0"/>
              </a:rPr>
              <a:t>: files that store functions of the standard library</a:t>
            </a:r>
          </a:p>
          <a:p>
            <a:pPr lvl="1" eaLnBrk="1" hangingPunct="1">
              <a:buFontTx/>
              <a:buChar char="•"/>
            </a:pPr>
            <a:r>
              <a:rPr lang="en-US" altLang="en-US" sz="2400" dirty="0">
                <a:cs typeface="Courier New" panose="02070309020205020404" pitchFamily="49" charset="0"/>
              </a:rPr>
              <a:t>Help organize library functions not built into the interpreter</a:t>
            </a:r>
          </a:p>
          <a:p>
            <a:pPr eaLnBrk="1" hangingPunct="1">
              <a:buFontTx/>
              <a:buChar char="•"/>
            </a:pPr>
            <a:r>
              <a:rPr lang="en-US" altLang="en-US" sz="2800" dirty="0">
                <a:cs typeface="Courier New" panose="02070309020205020404" pitchFamily="49" charset="0"/>
              </a:rPr>
              <a:t>To call a function stored in a module, need to write an </a:t>
            </a:r>
            <a:r>
              <a:rPr lang="en-US" altLang="en-US" sz="2800" dirty="0">
                <a:latin typeface="Courier New" panose="02070309020205020404" pitchFamily="49" charset="0"/>
                <a:cs typeface="Courier New" panose="02070309020205020404" pitchFamily="49" charset="0"/>
              </a:rPr>
              <a:t>import</a:t>
            </a:r>
            <a:r>
              <a:rPr lang="en-US" altLang="en-US" sz="2800" dirty="0">
                <a:cs typeface="Courier New" panose="02070309020205020404" pitchFamily="49" charset="0"/>
              </a:rPr>
              <a:t> statement</a:t>
            </a:r>
          </a:p>
          <a:p>
            <a:pPr lvl="1" eaLnBrk="1" hangingPunct="1"/>
            <a:r>
              <a:rPr lang="en-US" altLang="en-US" sz="2400" dirty="0">
                <a:cs typeface="Courier New" panose="02070309020205020404" pitchFamily="49" charset="0"/>
              </a:rPr>
              <a:t>Written at the top of the program</a:t>
            </a:r>
          </a:p>
          <a:p>
            <a:pPr lvl="1" eaLnBrk="1" hangingPunct="1"/>
            <a:r>
              <a:rPr lang="en-US" altLang="en-US" sz="2400" dirty="0">
                <a:cs typeface="Courier New" panose="02070309020205020404" pitchFamily="49" charset="0"/>
              </a:rPr>
              <a:t>Format: </a:t>
            </a:r>
            <a:r>
              <a:rPr lang="en-US" altLang="en-US" sz="2400" dirty="0">
                <a:latin typeface="Courier New" panose="02070309020205020404" pitchFamily="49" charset="0"/>
                <a:cs typeface="Courier New" panose="02070309020205020404" pitchFamily="49" charset="0"/>
              </a:rPr>
              <a:t>import </a:t>
            </a:r>
            <a:r>
              <a:rPr lang="en-US" altLang="en-US" sz="2400" i="1" dirty="0" err="1">
                <a:latin typeface="Courier New" panose="02070309020205020404" pitchFamily="49" charset="0"/>
                <a:cs typeface="Courier New" panose="02070309020205020404" pitchFamily="49" charset="0"/>
              </a:rPr>
              <a:t>module_name</a:t>
            </a:r>
            <a:endParaRPr lang="en-US" altLang="en-US" sz="2400" dirty="0">
              <a:cs typeface="Courier New" panose="02070309020205020404" pitchFamily="49" charset="0"/>
            </a:endParaRPr>
          </a:p>
        </p:txBody>
      </p:sp>
      <p:sp>
        <p:nvSpPr>
          <p:cNvPr id="2" name="Slide Number Placeholder 1">
            <a:extLst>
              <a:ext uri="{FF2B5EF4-FFF2-40B4-BE49-F238E27FC236}">
                <a16:creationId xmlns:a16="http://schemas.microsoft.com/office/drawing/2014/main" id="{12BBB643-E39F-4ACD-A2F1-A14F4A188DB1}"/>
              </a:ext>
            </a:extLst>
          </p:cNvPr>
          <p:cNvSpPr>
            <a:spLocks noGrp="1"/>
          </p:cNvSpPr>
          <p:nvPr>
            <p:ph type="sldNum" sz="quarter" idx="10"/>
          </p:nvPr>
        </p:nvSpPr>
        <p:spPr/>
        <p:txBody>
          <a:bodyPr/>
          <a:lstStyle/>
          <a:p>
            <a:pPr>
              <a:defRPr/>
            </a:pPr>
            <a:fld id="{3284BC65-4210-49FB-96AA-6DD8E0F0E87F}"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D850AC05-C530-4A61-A7BF-A832B9287A61}"/>
              </a:ext>
            </a:extLst>
          </p:cNvPr>
          <p:cNvSpPr>
            <a:spLocks noGrp="1"/>
          </p:cNvSpPr>
          <p:nvPr>
            <p:ph type="title"/>
          </p:nvPr>
        </p:nvSpPr>
        <p:spPr>
          <a:xfrm>
            <a:off x="450894" y="136525"/>
            <a:ext cx="8229600" cy="1143000"/>
          </a:xfrm>
        </p:spPr>
        <p:txBody>
          <a:bodyPr/>
          <a:lstStyle/>
          <a:p>
            <a:r>
              <a:rPr lang="en-US" altLang="en-US" dirty="0"/>
              <a:t>Modules</a:t>
            </a:r>
          </a:p>
        </p:txBody>
      </p:sp>
      <p:sp>
        <p:nvSpPr>
          <p:cNvPr id="53251" name="Content Placeholder 2">
            <a:extLst>
              <a:ext uri="{FF2B5EF4-FFF2-40B4-BE49-F238E27FC236}">
                <a16:creationId xmlns:a16="http://schemas.microsoft.com/office/drawing/2014/main" id="{C0F7447A-8DA8-4877-9541-56CAE78F8DA1}"/>
              </a:ext>
            </a:extLst>
          </p:cNvPr>
          <p:cNvSpPr>
            <a:spLocks noGrp="1"/>
          </p:cNvSpPr>
          <p:nvPr>
            <p:ph idx="1"/>
          </p:nvPr>
        </p:nvSpPr>
        <p:spPr>
          <a:xfrm>
            <a:off x="450894" y="1166018"/>
            <a:ext cx="8229600" cy="4525963"/>
          </a:xfrm>
        </p:spPr>
        <p:txBody>
          <a:bodyPr/>
          <a:lstStyle/>
          <a:p>
            <a:pPr>
              <a:buFontTx/>
              <a:buChar char="•"/>
            </a:pPr>
            <a:r>
              <a:rPr lang="en-US" altLang="en-US" u="sng" dirty="0">
                <a:latin typeface="Courier New" panose="02070309020205020404" pitchFamily="49" charset="0"/>
                <a:cs typeface="Courier New" panose="02070309020205020404" pitchFamily="49" charset="0"/>
              </a:rPr>
              <a:t>math</a:t>
            </a:r>
            <a:r>
              <a:rPr lang="en-US" altLang="en-US" u="sng" dirty="0"/>
              <a:t> module</a:t>
            </a:r>
            <a:r>
              <a:rPr lang="en-US" altLang="en-US" dirty="0"/>
              <a:t>: part of standard library that contains functions that are useful for performing mathematical calculations</a:t>
            </a:r>
          </a:p>
          <a:p>
            <a:pPr lvl="1"/>
            <a:r>
              <a:rPr lang="en-US" altLang="en-US" dirty="0"/>
              <a:t>Use of module requires an </a:t>
            </a:r>
            <a:r>
              <a:rPr lang="en-US" altLang="en-US" dirty="0">
                <a:latin typeface="Courier New" panose="02070309020205020404" pitchFamily="49" charset="0"/>
                <a:cs typeface="Courier New" panose="02070309020205020404" pitchFamily="49" charset="0"/>
              </a:rPr>
              <a:t>import math</a:t>
            </a:r>
            <a:r>
              <a:rPr lang="en-US" altLang="en-US" dirty="0"/>
              <a:t> statement</a:t>
            </a:r>
            <a:endParaRPr lang="he-IL" altLang="en-US" dirty="0"/>
          </a:p>
          <a:p>
            <a:pPr>
              <a:buFontTx/>
              <a:buChar char="•"/>
            </a:pPr>
            <a:r>
              <a:rPr lang="en-US" altLang="en-US" u="sng" dirty="0">
                <a:latin typeface="Courier New" panose="02070309020205020404" pitchFamily="49" charset="0"/>
                <a:cs typeface="Courier New" panose="02070309020205020404" pitchFamily="49" charset="0"/>
              </a:rPr>
              <a:t>random</a:t>
            </a:r>
            <a:r>
              <a:rPr lang="en-US" altLang="en-US" u="sng" dirty="0">
                <a:cs typeface="Courier New" panose="02070309020205020404" pitchFamily="49" charset="0"/>
              </a:rPr>
              <a:t> module</a:t>
            </a:r>
            <a:r>
              <a:rPr lang="en-US" altLang="en-US" dirty="0">
                <a:cs typeface="Courier New" panose="02070309020205020404" pitchFamily="49" charset="0"/>
              </a:rPr>
              <a:t>: includes library functions for working with random numbers</a:t>
            </a:r>
          </a:p>
          <a:p>
            <a:pPr lvl="1">
              <a:buFontTx/>
              <a:buChar char="•"/>
            </a:pPr>
            <a:r>
              <a:rPr lang="en-US" altLang="en-US" dirty="0"/>
              <a:t>Use of module requires an </a:t>
            </a:r>
            <a:r>
              <a:rPr lang="en-US" altLang="en-US" dirty="0">
                <a:latin typeface="Courier New" panose="02070309020205020404" pitchFamily="49" charset="0"/>
                <a:cs typeface="Courier New" panose="02070309020205020404" pitchFamily="49" charset="0"/>
              </a:rPr>
              <a:t>import random</a:t>
            </a:r>
            <a:r>
              <a:rPr lang="en-US" altLang="en-US" dirty="0"/>
              <a:t> statement</a:t>
            </a:r>
            <a:endParaRPr lang="he-IL" altLang="en-US" dirty="0"/>
          </a:p>
        </p:txBody>
      </p:sp>
      <p:sp>
        <p:nvSpPr>
          <p:cNvPr id="2" name="Slide Number Placeholder 1">
            <a:extLst>
              <a:ext uri="{FF2B5EF4-FFF2-40B4-BE49-F238E27FC236}">
                <a16:creationId xmlns:a16="http://schemas.microsoft.com/office/drawing/2014/main" id="{68CE2F38-AD49-49F3-BF67-435C09D17E35}"/>
              </a:ext>
            </a:extLst>
          </p:cNvPr>
          <p:cNvSpPr>
            <a:spLocks noGrp="1"/>
          </p:cNvSpPr>
          <p:nvPr>
            <p:ph type="sldNum" sz="quarter" idx="10"/>
          </p:nvPr>
        </p:nvSpPr>
        <p:spPr/>
        <p:txBody>
          <a:bodyPr/>
          <a:lstStyle/>
          <a:p>
            <a:pPr>
              <a:defRPr/>
            </a:pPr>
            <a:fld id="{3284BC65-4210-49FB-96AA-6DD8E0F0E87F}" type="slidenum">
              <a:rPr lang="en-US" altLang="en-US" smtClean="0"/>
              <a:pPr>
                <a:defRPr/>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632B972-3E1A-41E1-9CF4-E04D955CB6F7}"/>
              </a:ext>
            </a:extLst>
          </p:cNvPr>
          <p:cNvSpPr>
            <a:spLocks noGrp="1"/>
          </p:cNvSpPr>
          <p:nvPr>
            <p:ph type="title"/>
          </p:nvPr>
        </p:nvSpPr>
        <p:spPr>
          <a:xfrm>
            <a:off x="457200" y="106571"/>
            <a:ext cx="8229600" cy="1143000"/>
          </a:xfrm>
        </p:spPr>
        <p:txBody>
          <a:bodyPr/>
          <a:lstStyle/>
          <a:p>
            <a:r>
              <a:rPr lang="en-US" altLang="en-US" dirty="0"/>
              <a:t>Dot Notation</a:t>
            </a:r>
          </a:p>
        </p:txBody>
      </p:sp>
      <p:sp>
        <p:nvSpPr>
          <p:cNvPr id="38915" name="Content Placeholder 2">
            <a:extLst>
              <a:ext uri="{FF2B5EF4-FFF2-40B4-BE49-F238E27FC236}">
                <a16:creationId xmlns:a16="http://schemas.microsoft.com/office/drawing/2014/main" id="{AE0E203C-C6A8-4ECA-A3CC-A0B20D6E062D}"/>
              </a:ext>
            </a:extLst>
          </p:cNvPr>
          <p:cNvSpPr>
            <a:spLocks noGrp="1"/>
          </p:cNvSpPr>
          <p:nvPr>
            <p:ph idx="1"/>
          </p:nvPr>
        </p:nvSpPr>
        <p:spPr>
          <a:xfrm>
            <a:off x="457200" y="1371600"/>
            <a:ext cx="8229600" cy="4525963"/>
          </a:xfrm>
        </p:spPr>
        <p:txBody>
          <a:bodyPr/>
          <a:lstStyle/>
          <a:p>
            <a:pPr eaLnBrk="1" hangingPunct="1">
              <a:buFontTx/>
              <a:buChar char="•"/>
            </a:pPr>
            <a:r>
              <a:rPr lang="en-US" altLang="en-US" sz="2800" u="sng" dirty="0">
                <a:cs typeface="Courier New" panose="02070309020205020404" pitchFamily="49" charset="0"/>
              </a:rPr>
              <a:t>Dot notation</a:t>
            </a:r>
            <a:r>
              <a:rPr lang="en-US" altLang="en-US" sz="2800" dirty="0">
                <a:cs typeface="Courier New" panose="02070309020205020404" pitchFamily="49" charset="0"/>
              </a:rPr>
              <a:t>: notation for calling a function belonging to a module</a:t>
            </a:r>
          </a:p>
          <a:p>
            <a:pPr lvl="1" eaLnBrk="1" hangingPunct="1"/>
            <a:r>
              <a:rPr lang="en-US" altLang="en-US" sz="2400" dirty="0">
                <a:cs typeface="Courier New" panose="02070309020205020404" pitchFamily="49" charset="0"/>
              </a:rPr>
              <a:t>Format: </a:t>
            </a:r>
            <a:r>
              <a:rPr lang="en-US" altLang="en-US" sz="2400" dirty="0" err="1">
                <a:latin typeface="Courier New" panose="02070309020205020404" pitchFamily="49" charset="0"/>
                <a:cs typeface="Courier New" panose="02070309020205020404" pitchFamily="49" charset="0"/>
              </a:rPr>
              <a:t>module_name.function_name</a:t>
            </a:r>
            <a:r>
              <a:rPr lang="en-US" altLang="en-US" sz="2400" dirty="0">
                <a:latin typeface="Courier New" panose="02070309020205020404" pitchFamily="49" charset="0"/>
                <a:cs typeface="Courier New" panose="02070309020205020404" pitchFamily="49" charset="0"/>
              </a:rPr>
              <a:t>()</a:t>
            </a:r>
          </a:p>
          <a:p>
            <a:pPr>
              <a:buFontTx/>
              <a:buChar char="•"/>
            </a:pPr>
            <a:r>
              <a:rPr lang="en-US" altLang="en-US" sz="2800" dirty="0"/>
              <a:t>Examples:</a:t>
            </a:r>
          </a:p>
          <a:p>
            <a:pPr lvl="1">
              <a:buFontTx/>
              <a:buChar char="•"/>
            </a:pPr>
            <a:r>
              <a:rPr lang="en-US" altLang="en-US" sz="2400" dirty="0"/>
              <a:t>number = </a:t>
            </a:r>
            <a:r>
              <a:rPr lang="en-US" altLang="en-US" sz="2400" dirty="0" err="1"/>
              <a:t>math.sqrt</a:t>
            </a:r>
            <a:r>
              <a:rPr lang="en-US" altLang="en-US" sz="2400" dirty="0"/>
              <a:t>(81)</a:t>
            </a:r>
          </a:p>
          <a:p>
            <a:pPr lvl="1">
              <a:buFontTx/>
              <a:buChar char="•"/>
            </a:pPr>
            <a:r>
              <a:rPr lang="en-US" altLang="en-US" sz="2400" dirty="0"/>
              <a:t>number = </a:t>
            </a:r>
            <a:r>
              <a:rPr lang="en-US" altLang="en-US" sz="2400" dirty="0" err="1"/>
              <a:t>random.randint</a:t>
            </a:r>
            <a:r>
              <a:rPr lang="en-US" altLang="en-US" sz="2400" dirty="0"/>
              <a:t>(1, 100)</a:t>
            </a:r>
          </a:p>
          <a:p>
            <a:pPr lvl="1">
              <a:buFontTx/>
              <a:buChar char="•"/>
            </a:pPr>
            <a:r>
              <a:rPr lang="en-US" altLang="en-US" sz="2400" dirty="0"/>
              <a:t>number = </a:t>
            </a:r>
            <a:r>
              <a:rPr lang="en-US" altLang="en-US" sz="2400" dirty="0" err="1"/>
              <a:t>random.randrange</a:t>
            </a:r>
            <a:r>
              <a:rPr lang="en-US" altLang="en-US" sz="2400" dirty="0"/>
              <a:t>(10)</a:t>
            </a:r>
          </a:p>
          <a:p>
            <a:pPr lvl="1">
              <a:buFontTx/>
              <a:buChar char="•"/>
            </a:pPr>
            <a:r>
              <a:rPr lang="en-US" altLang="en-US" sz="2400" dirty="0"/>
              <a:t>number = </a:t>
            </a:r>
            <a:r>
              <a:rPr lang="en-US" altLang="en-US" sz="2400" dirty="0" err="1"/>
              <a:t>random.randrange</a:t>
            </a:r>
            <a:r>
              <a:rPr lang="en-US" altLang="en-US" sz="2400" dirty="0"/>
              <a:t>(5, 10)</a:t>
            </a:r>
          </a:p>
          <a:p>
            <a:pPr lvl="1">
              <a:buFontTx/>
              <a:buChar char="•"/>
            </a:pPr>
            <a:r>
              <a:rPr lang="sv-SE" altLang="en-US" sz="2400" dirty="0"/>
              <a:t>number = random.randrange(0, 101, 10)</a:t>
            </a:r>
          </a:p>
          <a:p>
            <a:pPr lvl="1">
              <a:buFontTx/>
              <a:buChar char="•"/>
            </a:pPr>
            <a:r>
              <a:rPr lang="en-US" altLang="en-US" sz="2400" dirty="0"/>
              <a:t>number = </a:t>
            </a:r>
            <a:r>
              <a:rPr lang="en-US" altLang="en-US" sz="2400" dirty="0" err="1"/>
              <a:t>random.random</a:t>
            </a:r>
            <a:r>
              <a:rPr lang="en-US" altLang="en-US" sz="2400" dirty="0"/>
              <a:t>()</a:t>
            </a:r>
          </a:p>
          <a:p>
            <a:pPr lvl="1">
              <a:buFontTx/>
              <a:buChar char="•"/>
            </a:pPr>
            <a:r>
              <a:rPr lang="en-US" altLang="en-US" sz="2400" dirty="0"/>
              <a:t>number = </a:t>
            </a:r>
            <a:r>
              <a:rPr lang="en-US" altLang="en-US" sz="2400" dirty="0" err="1"/>
              <a:t>random.uniform</a:t>
            </a:r>
            <a:r>
              <a:rPr lang="en-US" altLang="en-US" sz="2400" dirty="0"/>
              <a:t>(1.0, 10.0)</a:t>
            </a:r>
          </a:p>
        </p:txBody>
      </p:sp>
      <p:sp>
        <p:nvSpPr>
          <p:cNvPr id="2" name="Slide Number Placeholder 1">
            <a:extLst>
              <a:ext uri="{FF2B5EF4-FFF2-40B4-BE49-F238E27FC236}">
                <a16:creationId xmlns:a16="http://schemas.microsoft.com/office/drawing/2014/main" id="{E4484DB1-7169-49DC-9F21-D3B2A289B726}"/>
              </a:ext>
            </a:extLst>
          </p:cNvPr>
          <p:cNvSpPr>
            <a:spLocks noGrp="1"/>
          </p:cNvSpPr>
          <p:nvPr>
            <p:ph type="sldNum" sz="quarter" idx="10"/>
          </p:nvPr>
        </p:nvSpPr>
        <p:spPr/>
        <p:txBody>
          <a:bodyPr/>
          <a:lstStyle/>
          <a:p>
            <a:pPr>
              <a:defRPr/>
            </a:pPr>
            <a:fld id="{3284BC65-4210-49FB-96AA-6DD8E0F0E87F}"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1636784-518F-48A1-8FC6-88883AE7083D}"/>
              </a:ext>
            </a:extLst>
          </p:cNvPr>
          <p:cNvSpPr>
            <a:spLocks noGrp="1"/>
          </p:cNvSpPr>
          <p:nvPr>
            <p:ph type="title"/>
          </p:nvPr>
        </p:nvSpPr>
        <p:spPr/>
        <p:txBody>
          <a:bodyPr/>
          <a:lstStyle/>
          <a:p>
            <a:r>
              <a:rPr lang="en-US" altLang="en-US"/>
              <a:t>Random Number Seeds</a:t>
            </a:r>
          </a:p>
        </p:txBody>
      </p:sp>
      <p:sp>
        <p:nvSpPr>
          <p:cNvPr id="44035" name="Content Placeholder 2">
            <a:extLst>
              <a:ext uri="{FF2B5EF4-FFF2-40B4-BE49-F238E27FC236}">
                <a16:creationId xmlns:a16="http://schemas.microsoft.com/office/drawing/2014/main" id="{30DB5873-B288-4C64-95D6-6EBA47FC0394}"/>
              </a:ext>
            </a:extLst>
          </p:cNvPr>
          <p:cNvSpPr>
            <a:spLocks noGrp="1"/>
          </p:cNvSpPr>
          <p:nvPr>
            <p:ph idx="1"/>
          </p:nvPr>
        </p:nvSpPr>
        <p:spPr/>
        <p:txBody>
          <a:bodyPr/>
          <a:lstStyle/>
          <a:p>
            <a:pPr eaLnBrk="1" hangingPunct="1">
              <a:buFontTx/>
              <a:buChar char="•"/>
            </a:pPr>
            <a:r>
              <a:rPr lang="en-US" altLang="en-US"/>
              <a:t>Random number created by functions in random module are actually pseudo-random numbers</a:t>
            </a:r>
          </a:p>
          <a:p>
            <a:pPr eaLnBrk="1" hangingPunct="1">
              <a:buFontTx/>
              <a:buChar char="•"/>
            </a:pPr>
            <a:r>
              <a:rPr lang="en-US" altLang="en-US" u="sng"/>
              <a:t>Seed value</a:t>
            </a:r>
            <a:r>
              <a:rPr lang="en-US" altLang="en-US"/>
              <a:t>: initializes the formula that generates random numbers</a:t>
            </a:r>
          </a:p>
          <a:p>
            <a:pPr lvl="1" eaLnBrk="1" hangingPunct="1"/>
            <a:r>
              <a:rPr lang="en-US" altLang="en-US"/>
              <a:t>Need to use different seeds in order to get different series of random numbers</a:t>
            </a:r>
          </a:p>
          <a:p>
            <a:pPr lvl="2" eaLnBrk="1" hangingPunct="1">
              <a:buFontTx/>
              <a:buChar char="•"/>
            </a:pPr>
            <a:r>
              <a:rPr lang="en-US" altLang="en-US"/>
              <a:t>By default uses system time for seed</a:t>
            </a:r>
          </a:p>
          <a:p>
            <a:pPr lvl="2" eaLnBrk="1" hangingPunct="1">
              <a:buFontTx/>
              <a:buChar char="•"/>
            </a:pPr>
            <a:r>
              <a:rPr lang="en-US" altLang="en-US"/>
              <a:t>Can use </a:t>
            </a:r>
            <a:r>
              <a:rPr lang="en-US" altLang="en-US">
                <a:latin typeface="Courier New" panose="02070309020205020404" pitchFamily="49" charset="0"/>
                <a:cs typeface="Courier New" panose="02070309020205020404" pitchFamily="49" charset="0"/>
              </a:rPr>
              <a:t>random.seed()</a:t>
            </a:r>
            <a:r>
              <a:rPr lang="en-US" altLang="en-US"/>
              <a:t> function to specify desired seed value</a:t>
            </a:r>
          </a:p>
          <a:p>
            <a:pPr>
              <a:buFontTx/>
              <a:buChar char="•"/>
            </a:pPr>
            <a:endParaRPr lang="en-US" altLang="en-US"/>
          </a:p>
        </p:txBody>
      </p:sp>
      <p:sp>
        <p:nvSpPr>
          <p:cNvPr id="2" name="Slide Number Placeholder 1">
            <a:extLst>
              <a:ext uri="{FF2B5EF4-FFF2-40B4-BE49-F238E27FC236}">
                <a16:creationId xmlns:a16="http://schemas.microsoft.com/office/drawing/2014/main" id="{C2633DAB-15F6-454D-B8E3-472355FC020F}"/>
              </a:ext>
            </a:extLst>
          </p:cNvPr>
          <p:cNvSpPr>
            <a:spLocks noGrp="1"/>
          </p:cNvSpPr>
          <p:nvPr>
            <p:ph type="sldNum" sz="quarter" idx="10"/>
          </p:nvPr>
        </p:nvSpPr>
        <p:spPr/>
        <p:txBody>
          <a:bodyPr/>
          <a:lstStyle/>
          <a:p>
            <a:pPr>
              <a:defRPr/>
            </a:pPr>
            <a:fld id="{3284BC65-4210-49FB-96AA-6DD8E0F0E87F}"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D1535D9-E1DF-4CA4-A483-0BD065113AC8}"/>
              </a:ext>
            </a:extLst>
          </p:cNvPr>
          <p:cNvSpPr>
            <a:spLocks noGrp="1"/>
          </p:cNvSpPr>
          <p:nvPr>
            <p:ph type="title"/>
          </p:nvPr>
        </p:nvSpPr>
        <p:spPr/>
        <p:txBody>
          <a:bodyPr/>
          <a:lstStyle/>
          <a:p>
            <a:r>
              <a:rPr lang="en-US" altLang="en-US"/>
              <a:t>Writing Your Own Value-Returning Functions</a:t>
            </a:r>
          </a:p>
        </p:txBody>
      </p:sp>
      <p:sp>
        <p:nvSpPr>
          <p:cNvPr id="45059" name="Content Placeholder 2">
            <a:extLst>
              <a:ext uri="{FF2B5EF4-FFF2-40B4-BE49-F238E27FC236}">
                <a16:creationId xmlns:a16="http://schemas.microsoft.com/office/drawing/2014/main" id="{DF0DB695-A8E1-4798-996D-B21F1956884A}"/>
              </a:ext>
            </a:extLst>
          </p:cNvPr>
          <p:cNvSpPr>
            <a:spLocks noGrp="1"/>
          </p:cNvSpPr>
          <p:nvPr>
            <p:ph idx="1"/>
          </p:nvPr>
        </p:nvSpPr>
        <p:spPr/>
        <p:txBody>
          <a:bodyPr/>
          <a:lstStyle/>
          <a:p>
            <a:pPr eaLnBrk="1" hangingPunct="1">
              <a:buFontTx/>
              <a:buChar char="•"/>
            </a:pPr>
            <a:r>
              <a:rPr lang="en-US" altLang="en-US" dirty="0"/>
              <a:t>To write a value-returning function, you write a simple function and add a </a:t>
            </a:r>
            <a:r>
              <a:rPr lang="en-US" altLang="en-US" dirty="0">
                <a:latin typeface="Courier New" panose="02070309020205020404" pitchFamily="49" charset="0"/>
                <a:cs typeface="Courier New" panose="02070309020205020404" pitchFamily="49" charset="0"/>
              </a:rPr>
              <a:t>return</a:t>
            </a:r>
            <a:r>
              <a:rPr lang="en-US" altLang="en-US" dirty="0"/>
              <a:t> statement</a:t>
            </a:r>
          </a:p>
          <a:p>
            <a:pPr eaLnBrk="1" hangingPunct="1">
              <a:buFontTx/>
              <a:buChar char="•"/>
            </a:pPr>
            <a:r>
              <a:rPr lang="en-US" altLang="en-US" dirty="0"/>
              <a:t>Format:</a:t>
            </a:r>
          </a:p>
        </p:txBody>
      </p:sp>
      <p:sp>
        <p:nvSpPr>
          <p:cNvPr id="2" name="Slide Number Placeholder 1">
            <a:extLst>
              <a:ext uri="{FF2B5EF4-FFF2-40B4-BE49-F238E27FC236}">
                <a16:creationId xmlns:a16="http://schemas.microsoft.com/office/drawing/2014/main" id="{897803E5-CD47-4D0C-AC28-F862E6D0CA8B}"/>
              </a:ext>
            </a:extLst>
          </p:cNvPr>
          <p:cNvSpPr>
            <a:spLocks noGrp="1"/>
          </p:cNvSpPr>
          <p:nvPr>
            <p:ph type="sldNum" sz="quarter" idx="10"/>
          </p:nvPr>
        </p:nvSpPr>
        <p:spPr/>
        <p:txBody>
          <a:bodyPr/>
          <a:lstStyle/>
          <a:p>
            <a:pPr>
              <a:defRPr/>
            </a:pPr>
            <a:fld id="{3284BC65-4210-49FB-96AA-6DD8E0F0E87F}" type="slidenum">
              <a:rPr lang="en-US" altLang="en-US" smtClean="0"/>
              <a:pPr>
                <a:defRPr/>
              </a:pPr>
              <a:t>24</a:t>
            </a:fld>
            <a:endParaRPr lang="en-US" altLang="en-US"/>
          </a:p>
        </p:txBody>
      </p:sp>
      <p:pic>
        <p:nvPicPr>
          <p:cNvPr id="3" name="Picture 2">
            <a:extLst>
              <a:ext uri="{FF2B5EF4-FFF2-40B4-BE49-F238E27FC236}">
                <a16:creationId xmlns:a16="http://schemas.microsoft.com/office/drawing/2014/main" id="{2CC609ED-A401-43BF-BD56-C1238BA3055E}"/>
              </a:ext>
            </a:extLst>
          </p:cNvPr>
          <p:cNvPicPr>
            <a:picLocks noChangeAspect="1"/>
          </p:cNvPicPr>
          <p:nvPr/>
        </p:nvPicPr>
        <p:blipFill>
          <a:blip r:embed="rId3"/>
          <a:stretch>
            <a:fillRect/>
          </a:stretch>
        </p:blipFill>
        <p:spPr>
          <a:xfrm>
            <a:off x="2800350" y="3810000"/>
            <a:ext cx="3543300" cy="19240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7B58041-E371-46BC-A184-777CC66C932A}"/>
              </a:ext>
            </a:extLst>
          </p:cNvPr>
          <p:cNvSpPr>
            <a:spLocks noGrp="1"/>
          </p:cNvSpPr>
          <p:nvPr>
            <p:ph type="title"/>
          </p:nvPr>
        </p:nvSpPr>
        <p:spPr/>
        <p:txBody>
          <a:bodyPr/>
          <a:lstStyle/>
          <a:p>
            <a:r>
              <a:rPr lang="en-US" altLang="en-US" dirty="0"/>
              <a:t>Value-Returning Function Example</a:t>
            </a:r>
          </a:p>
        </p:txBody>
      </p:sp>
      <p:sp>
        <p:nvSpPr>
          <p:cNvPr id="2" name="Slide Number Placeholder 1">
            <a:extLst>
              <a:ext uri="{FF2B5EF4-FFF2-40B4-BE49-F238E27FC236}">
                <a16:creationId xmlns:a16="http://schemas.microsoft.com/office/drawing/2014/main" id="{115563A4-F60F-44BC-B429-1CFD3F4F74C7}"/>
              </a:ext>
            </a:extLst>
          </p:cNvPr>
          <p:cNvSpPr>
            <a:spLocks noGrp="1"/>
          </p:cNvSpPr>
          <p:nvPr>
            <p:ph type="sldNum" sz="quarter" idx="10"/>
          </p:nvPr>
        </p:nvSpPr>
        <p:spPr/>
        <p:txBody>
          <a:bodyPr/>
          <a:lstStyle/>
          <a:p>
            <a:pPr>
              <a:defRPr/>
            </a:pPr>
            <a:fld id="{3284BC65-4210-49FB-96AA-6DD8E0F0E87F}"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id="{9E1BD064-359F-4A1D-BE68-86352A385FFE}"/>
              </a:ext>
            </a:extLst>
          </p:cNvPr>
          <p:cNvPicPr>
            <a:picLocks noChangeAspect="1"/>
          </p:cNvPicPr>
          <p:nvPr/>
        </p:nvPicPr>
        <p:blipFill>
          <a:blip r:embed="rId3"/>
          <a:stretch>
            <a:fillRect/>
          </a:stretch>
        </p:blipFill>
        <p:spPr>
          <a:xfrm>
            <a:off x="957008" y="1767032"/>
            <a:ext cx="7229983" cy="476724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34FD2457-77CC-4E53-9AC0-D9D33CC16271}"/>
              </a:ext>
            </a:extLst>
          </p:cNvPr>
          <p:cNvSpPr>
            <a:spLocks noGrp="1"/>
          </p:cNvSpPr>
          <p:nvPr>
            <p:ph type="title"/>
          </p:nvPr>
        </p:nvSpPr>
        <p:spPr/>
        <p:txBody>
          <a:bodyPr/>
          <a:lstStyle/>
          <a:p>
            <a:r>
              <a:rPr lang="en-US" altLang="en-US"/>
              <a:t>Returning Strings</a:t>
            </a:r>
          </a:p>
        </p:txBody>
      </p:sp>
      <p:sp>
        <p:nvSpPr>
          <p:cNvPr id="50179" name="Content Placeholder 2">
            <a:extLst>
              <a:ext uri="{FF2B5EF4-FFF2-40B4-BE49-F238E27FC236}">
                <a16:creationId xmlns:a16="http://schemas.microsoft.com/office/drawing/2014/main" id="{6A73C1EF-6E2D-45E5-948D-D24B3FEA57A9}"/>
              </a:ext>
            </a:extLst>
          </p:cNvPr>
          <p:cNvSpPr>
            <a:spLocks noGrp="1"/>
          </p:cNvSpPr>
          <p:nvPr>
            <p:ph idx="1"/>
          </p:nvPr>
        </p:nvSpPr>
        <p:spPr/>
        <p:txBody>
          <a:bodyPr/>
          <a:lstStyle/>
          <a:p>
            <a:pPr>
              <a:buFontTx/>
              <a:buChar char="•"/>
            </a:pPr>
            <a:r>
              <a:rPr lang="en-US" altLang="en-US"/>
              <a:t>You can write functions that return strings</a:t>
            </a:r>
          </a:p>
          <a:p>
            <a:pPr>
              <a:buFontTx/>
              <a:buChar char="•"/>
            </a:pPr>
            <a:r>
              <a:rPr lang="en-US" altLang="en-US"/>
              <a:t>For example:</a:t>
            </a:r>
          </a:p>
        </p:txBody>
      </p:sp>
      <p:pic>
        <p:nvPicPr>
          <p:cNvPr id="50180" name="Picture 3">
            <a:extLst>
              <a:ext uri="{FF2B5EF4-FFF2-40B4-BE49-F238E27FC236}">
                <a16:creationId xmlns:a16="http://schemas.microsoft.com/office/drawing/2014/main" id="{31AEE532-CA27-4C4A-B600-86849F9D2E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7263" y="3657600"/>
            <a:ext cx="7229475" cy="202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DAE3D23-99BB-478E-BCD9-E54BC60CBAEC}"/>
              </a:ext>
            </a:extLst>
          </p:cNvPr>
          <p:cNvSpPr>
            <a:spLocks noGrp="1"/>
          </p:cNvSpPr>
          <p:nvPr>
            <p:ph type="sldNum" sz="quarter" idx="10"/>
          </p:nvPr>
        </p:nvSpPr>
        <p:spPr/>
        <p:txBody>
          <a:bodyPr/>
          <a:lstStyle/>
          <a:p>
            <a:pPr>
              <a:defRPr/>
            </a:pPr>
            <a:fld id="{3284BC65-4210-49FB-96AA-6DD8E0F0E87F}"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F7D7FD5-BED0-48ED-B7BD-7EAD8C86E1F2}"/>
              </a:ext>
            </a:extLst>
          </p:cNvPr>
          <p:cNvSpPr>
            <a:spLocks noGrp="1"/>
          </p:cNvSpPr>
          <p:nvPr>
            <p:ph type="title"/>
          </p:nvPr>
        </p:nvSpPr>
        <p:spPr>
          <a:xfrm>
            <a:off x="441434" y="58858"/>
            <a:ext cx="8229600" cy="1143000"/>
          </a:xfrm>
        </p:spPr>
        <p:txBody>
          <a:bodyPr/>
          <a:lstStyle/>
          <a:p>
            <a:r>
              <a:rPr lang="en-US" altLang="en-US" dirty="0"/>
              <a:t>Returning Boolean Values</a:t>
            </a:r>
          </a:p>
        </p:txBody>
      </p:sp>
      <p:sp>
        <p:nvSpPr>
          <p:cNvPr id="51203" name="Content Placeholder 2">
            <a:extLst>
              <a:ext uri="{FF2B5EF4-FFF2-40B4-BE49-F238E27FC236}">
                <a16:creationId xmlns:a16="http://schemas.microsoft.com/office/drawing/2014/main" id="{6B9AB0FA-9762-498B-A05A-425FE137509D}"/>
              </a:ext>
            </a:extLst>
          </p:cNvPr>
          <p:cNvSpPr>
            <a:spLocks noGrp="1"/>
          </p:cNvSpPr>
          <p:nvPr>
            <p:ph idx="1"/>
          </p:nvPr>
        </p:nvSpPr>
        <p:spPr>
          <a:xfrm>
            <a:off x="472966" y="1143000"/>
            <a:ext cx="8229600" cy="4525963"/>
          </a:xfrm>
        </p:spPr>
        <p:txBody>
          <a:bodyPr/>
          <a:lstStyle/>
          <a:p>
            <a:pPr eaLnBrk="1" hangingPunct="1">
              <a:buFontTx/>
              <a:buChar char="•"/>
            </a:pPr>
            <a:r>
              <a:rPr lang="en-US" altLang="en-US" sz="2800" u="sng" dirty="0">
                <a:cs typeface="Courier New" panose="02070309020205020404" pitchFamily="49" charset="0"/>
              </a:rPr>
              <a:t>Boolean function</a:t>
            </a:r>
            <a:r>
              <a:rPr lang="en-US" altLang="en-US" sz="2800" dirty="0">
                <a:cs typeface="Courier New" panose="02070309020205020404" pitchFamily="49" charset="0"/>
              </a:rPr>
              <a:t>: returns either </a:t>
            </a:r>
            <a:r>
              <a:rPr lang="en-US" altLang="en-US" sz="2800" dirty="0">
                <a:latin typeface="Courier New" panose="02070309020205020404" pitchFamily="49" charset="0"/>
                <a:cs typeface="Courier New" panose="02070309020205020404" pitchFamily="49" charset="0"/>
              </a:rPr>
              <a:t>True</a:t>
            </a:r>
            <a:r>
              <a:rPr lang="en-US" altLang="en-US" sz="2800" dirty="0">
                <a:cs typeface="Courier New" panose="02070309020205020404" pitchFamily="49" charset="0"/>
              </a:rPr>
              <a:t> or </a:t>
            </a:r>
            <a:r>
              <a:rPr lang="en-US" altLang="en-US" sz="2800" dirty="0">
                <a:latin typeface="Courier New" panose="02070309020205020404" pitchFamily="49" charset="0"/>
                <a:cs typeface="Courier New" panose="02070309020205020404" pitchFamily="49" charset="0"/>
              </a:rPr>
              <a:t>False</a:t>
            </a:r>
          </a:p>
          <a:p>
            <a:pPr lvl="1" eaLnBrk="1" hangingPunct="1"/>
            <a:r>
              <a:rPr lang="en-US" altLang="en-US" sz="2400" dirty="0">
                <a:cs typeface="Courier New" panose="02070309020205020404" pitchFamily="49" charset="0"/>
              </a:rPr>
              <a:t>Useful for simplifying conditions tested in decision and repetition structures</a:t>
            </a:r>
          </a:p>
        </p:txBody>
      </p:sp>
      <p:sp>
        <p:nvSpPr>
          <p:cNvPr id="2" name="Slide Number Placeholder 1">
            <a:extLst>
              <a:ext uri="{FF2B5EF4-FFF2-40B4-BE49-F238E27FC236}">
                <a16:creationId xmlns:a16="http://schemas.microsoft.com/office/drawing/2014/main" id="{85040DF3-2AB3-4706-9EF5-177E7EBA4615}"/>
              </a:ext>
            </a:extLst>
          </p:cNvPr>
          <p:cNvSpPr>
            <a:spLocks noGrp="1"/>
          </p:cNvSpPr>
          <p:nvPr>
            <p:ph type="sldNum" sz="quarter" idx="10"/>
          </p:nvPr>
        </p:nvSpPr>
        <p:spPr/>
        <p:txBody>
          <a:bodyPr/>
          <a:lstStyle/>
          <a:p>
            <a:pPr>
              <a:defRPr/>
            </a:pPr>
            <a:fld id="{3284BC65-4210-49FB-96AA-6DD8E0F0E87F}" type="slidenum">
              <a:rPr lang="en-US" altLang="en-US" smtClean="0"/>
              <a:pPr>
                <a:defRPr/>
              </a:pPr>
              <a:t>27</a:t>
            </a:fld>
            <a:endParaRPr lang="en-US" altLang="en-US"/>
          </a:p>
        </p:txBody>
      </p:sp>
      <p:pic>
        <p:nvPicPr>
          <p:cNvPr id="3" name="Picture 2">
            <a:extLst>
              <a:ext uri="{FF2B5EF4-FFF2-40B4-BE49-F238E27FC236}">
                <a16:creationId xmlns:a16="http://schemas.microsoft.com/office/drawing/2014/main" id="{1B8AA606-0E7A-432B-95D1-239AD7282250}"/>
              </a:ext>
            </a:extLst>
          </p:cNvPr>
          <p:cNvPicPr>
            <a:picLocks noChangeAspect="1"/>
          </p:cNvPicPr>
          <p:nvPr/>
        </p:nvPicPr>
        <p:blipFill>
          <a:blip r:embed="rId3"/>
          <a:stretch>
            <a:fillRect/>
          </a:stretch>
        </p:blipFill>
        <p:spPr>
          <a:xfrm>
            <a:off x="2052201" y="2895600"/>
            <a:ext cx="5071130" cy="377281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D645C8D-73A1-442C-94A4-F0C074D74280}"/>
              </a:ext>
            </a:extLst>
          </p:cNvPr>
          <p:cNvSpPr>
            <a:spLocks noGrp="1"/>
          </p:cNvSpPr>
          <p:nvPr>
            <p:ph type="title"/>
          </p:nvPr>
        </p:nvSpPr>
        <p:spPr/>
        <p:txBody>
          <a:bodyPr/>
          <a:lstStyle/>
          <a:p>
            <a:r>
              <a:rPr lang="en-US" altLang="en-US" dirty="0"/>
              <a:t>Returning Multiple Values</a:t>
            </a:r>
          </a:p>
        </p:txBody>
      </p:sp>
      <p:sp>
        <p:nvSpPr>
          <p:cNvPr id="3" name="Content Placeholder 2">
            <a:extLst>
              <a:ext uri="{FF2B5EF4-FFF2-40B4-BE49-F238E27FC236}">
                <a16:creationId xmlns:a16="http://schemas.microsoft.com/office/drawing/2014/main" id="{837DB4B9-8BAC-48FC-A88A-4510DE1D2934}"/>
              </a:ext>
            </a:extLst>
          </p:cNvPr>
          <p:cNvSpPr>
            <a:spLocks noGrp="1"/>
          </p:cNvSpPr>
          <p:nvPr>
            <p:ph idx="1"/>
          </p:nvPr>
        </p:nvSpPr>
        <p:spPr/>
        <p:txBody>
          <a:bodyPr/>
          <a:lstStyle/>
          <a:p>
            <a:pPr eaLnBrk="1" hangingPunct="1">
              <a:defRPr/>
            </a:pPr>
            <a:r>
              <a:rPr lang="en-US" dirty="0"/>
              <a:t>In Python, a function can return multiple values</a:t>
            </a:r>
          </a:p>
          <a:p>
            <a:pPr lvl="1" eaLnBrk="1" hangingPunct="1">
              <a:defRPr/>
            </a:pPr>
            <a:r>
              <a:rPr lang="en-US" dirty="0">
                <a:cs typeface="Courier New" pitchFamily="49" charset="0"/>
              </a:rPr>
              <a:t>Specified after the </a:t>
            </a:r>
            <a:r>
              <a:rPr lang="en-US" dirty="0">
                <a:latin typeface="Courier New" panose="02070309020205020404" pitchFamily="49" charset="0"/>
                <a:cs typeface="Courier New" panose="02070309020205020404" pitchFamily="49" charset="0"/>
              </a:rPr>
              <a:t>return</a:t>
            </a:r>
            <a:r>
              <a:rPr lang="en-US" dirty="0">
                <a:cs typeface="Courier New" pitchFamily="49" charset="0"/>
              </a:rPr>
              <a:t> statement separated by commas</a:t>
            </a:r>
          </a:p>
          <a:p>
            <a:pPr lvl="2" eaLnBrk="1" hangingPunct="1">
              <a:defRPr/>
            </a:pPr>
            <a:r>
              <a:rPr lang="en-US" dirty="0">
                <a:cs typeface="Courier New" pitchFamily="49" charset="0"/>
              </a:rPr>
              <a:t>Format: </a:t>
            </a:r>
            <a:r>
              <a:rPr lang="en-US" dirty="0">
                <a:latin typeface="Courier New" pitchFamily="49" charset="0"/>
                <a:cs typeface="Courier New" pitchFamily="49" charset="0"/>
              </a:rPr>
              <a:t>return </a:t>
            </a:r>
            <a:r>
              <a:rPr lang="en-US" i="1" dirty="0">
                <a:latin typeface="Courier New" pitchFamily="49" charset="0"/>
                <a:cs typeface="Courier New" pitchFamily="49" charset="0"/>
              </a:rPr>
              <a:t>expression1,</a:t>
            </a:r>
          </a:p>
          <a:p>
            <a:pPr marL="3548063" lvl="2" indent="0" eaLnBrk="1" hangingPunct="1">
              <a:buFontTx/>
              <a:buNone/>
              <a:defRPr/>
            </a:pPr>
            <a:r>
              <a:rPr lang="en-US" i="1" dirty="0">
                <a:latin typeface="Courier New" pitchFamily="49" charset="0"/>
                <a:cs typeface="Courier New" pitchFamily="49" charset="0"/>
              </a:rPr>
              <a:t>expression2, etc.</a:t>
            </a:r>
          </a:p>
          <a:p>
            <a:pPr lvl="1" eaLnBrk="1" hangingPunct="1">
              <a:defRPr/>
            </a:pPr>
            <a:r>
              <a:rPr lang="en-US" dirty="0">
                <a:cs typeface="Courier New" pitchFamily="49" charset="0"/>
              </a:rPr>
              <a:t>When you call such a function in an assignment statement, you need a separate variable on the left side of the </a:t>
            </a:r>
            <a:r>
              <a:rPr lang="en-US" dirty="0">
                <a:latin typeface="Courier New" pitchFamily="49" charset="0"/>
                <a:cs typeface="Courier New" pitchFamily="49" charset="0"/>
              </a:rPr>
              <a:t>=</a:t>
            </a:r>
            <a:r>
              <a:rPr lang="en-US" dirty="0">
                <a:cs typeface="Courier New" pitchFamily="49" charset="0"/>
              </a:rPr>
              <a:t> operator to receive each returned value</a:t>
            </a:r>
          </a:p>
          <a:p>
            <a:pPr>
              <a:defRPr/>
            </a:pPr>
            <a:endParaRPr lang="en-US" dirty="0"/>
          </a:p>
        </p:txBody>
      </p:sp>
      <p:sp>
        <p:nvSpPr>
          <p:cNvPr id="2" name="Slide Number Placeholder 1">
            <a:extLst>
              <a:ext uri="{FF2B5EF4-FFF2-40B4-BE49-F238E27FC236}">
                <a16:creationId xmlns:a16="http://schemas.microsoft.com/office/drawing/2014/main" id="{3052B9BD-638F-432D-9574-5C4108EF8E39}"/>
              </a:ext>
            </a:extLst>
          </p:cNvPr>
          <p:cNvSpPr>
            <a:spLocks noGrp="1"/>
          </p:cNvSpPr>
          <p:nvPr>
            <p:ph type="sldNum" sz="quarter" idx="10"/>
          </p:nvPr>
        </p:nvSpPr>
        <p:spPr/>
        <p:txBody>
          <a:bodyPr/>
          <a:lstStyle/>
          <a:p>
            <a:pPr>
              <a:defRPr/>
            </a:pPr>
            <a:fld id="{3284BC65-4210-49FB-96AA-6DD8E0F0E87F}"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D3189-988E-4FA8-A926-5CFC91DE0B5F}"/>
              </a:ext>
            </a:extLst>
          </p:cNvPr>
          <p:cNvSpPr>
            <a:spLocks noGrp="1"/>
          </p:cNvSpPr>
          <p:nvPr>
            <p:ph type="title"/>
          </p:nvPr>
        </p:nvSpPr>
        <p:spPr/>
        <p:txBody>
          <a:bodyPr/>
          <a:lstStyle/>
          <a:p>
            <a:r>
              <a:rPr lang="en-US" altLang="en-US" dirty="0"/>
              <a:t>Returning Multiple Values Example</a:t>
            </a:r>
            <a:endParaRPr lang="en-US" dirty="0"/>
          </a:p>
        </p:txBody>
      </p:sp>
      <p:sp>
        <p:nvSpPr>
          <p:cNvPr id="4" name="Slide Number Placeholder 3">
            <a:extLst>
              <a:ext uri="{FF2B5EF4-FFF2-40B4-BE49-F238E27FC236}">
                <a16:creationId xmlns:a16="http://schemas.microsoft.com/office/drawing/2014/main" id="{A47A2292-00D2-421D-8186-21DE1A7551B3}"/>
              </a:ext>
            </a:extLst>
          </p:cNvPr>
          <p:cNvSpPr>
            <a:spLocks noGrp="1"/>
          </p:cNvSpPr>
          <p:nvPr>
            <p:ph type="sldNum" sz="quarter" idx="10"/>
          </p:nvPr>
        </p:nvSpPr>
        <p:spPr/>
        <p:txBody>
          <a:bodyPr/>
          <a:lstStyle/>
          <a:p>
            <a:pPr>
              <a:defRPr/>
            </a:pPr>
            <a:fld id="{3284BC65-4210-49FB-96AA-6DD8E0F0E87F}" type="slidenum">
              <a:rPr lang="en-US" altLang="en-US" smtClean="0"/>
              <a:pPr>
                <a:defRPr/>
              </a:pPr>
              <a:t>29</a:t>
            </a:fld>
            <a:endParaRPr lang="en-US" altLang="en-US"/>
          </a:p>
        </p:txBody>
      </p:sp>
      <p:pic>
        <p:nvPicPr>
          <p:cNvPr id="5" name="Picture 4">
            <a:extLst>
              <a:ext uri="{FF2B5EF4-FFF2-40B4-BE49-F238E27FC236}">
                <a16:creationId xmlns:a16="http://schemas.microsoft.com/office/drawing/2014/main" id="{83C6A18A-14F0-40E6-85BB-630EB9E7DAA5}"/>
              </a:ext>
            </a:extLst>
          </p:cNvPr>
          <p:cNvPicPr>
            <a:picLocks noChangeAspect="1"/>
          </p:cNvPicPr>
          <p:nvPr/>
        </p:nvPicPr>
        <p:blipFill>
          <a:blip r:embed="rId2"/>
          <a:stretch>
            <a:fillRect/>
          </a:stretch>
        </p:blipFill>
        <p:spPr>
          <a:xfrm>
            <a:off x="1181100" y="2209800"/>
            <a:ext cx="6781800" cy="3019425"/>
          </a:xfrm>
          <a:prstGeom prst="rect">
            <a:avLst/>
          </a:prstGeom>
        </p:spPr>
      </p:pic>
    </p:spTree>
    <p:extLst>
      <p:ext uri="{BB962C8B-B14F-4D97-AF65-F5344CB8AC3E}">
        <p14:creationId xmlns:p14="http://schemas.microsoft.com/office/powerpoint/2010/main" val="372864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88B65E28-E78F-44F0-841B-AA6C0757B2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4388"/>
            <a:ext cx="8248006" cy="60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E0EA769-C00A-4D15-8E3A-DBFE252C45A4}"/>
              </a:ext>
            </a:extLst>
          </p:cNvPr>
          <p:cNvSpPr>
            <a:spLocks noGrp="1"/>
          </p:cNvSpPr>
          <p:nvPr>
            <p:ph type="sldNum" sz="quarter" idx="10"/>
          </p:nvPr>
        </p:nvSpPr>
        <p:spPr/>
        <p:txBody>
          <a:bodyPr/>
          <a:lstStyle/>
          <a:p>
            <a:pPr>
              <a:defRPr/>
            </a:pPr>
            <a:fld id="{46005BC9-8DFB-4167-802C-0DA16E807A86}"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1AF8-3069-43E6-AC2C-0277BE97F44D}"/>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62CBCE1C-B429-41C3-8C47-A1C4C9A6EF54}"/>
              </a:ext>
            </a:extLst>
          </p:cNvPr>
          <p:cNvSpPr>
            <a:spLocks noGrp="1"/>
          </p:cNvSpPr>
          <p:nvPr>
            <p:ph idx="1"/>
          </p:nvPr>
        </p:nvSpPr>
        <p:spPr>
          <a:xfrm>
            <a:off x="381000" y="1600200"/>
            <a:ext cx="8382000" cy="4525963"/>
          </a:xfrm>
        </p:spPr>
        <p:txBody>
          <a:bodyPr/>
          <a:lstStyle/>
          <a:p>
            <a:r>
              <a:rPr lang="en-US" sz="2800" dirty="0"/>
              <a:t>Look at the following function definition:</a:t>
            </a:r>
          </a:p>
          <a:p>
            <a:endParaRPr lang="en-US" dirty="0"/>
          </a:p>
          <a:p>
            <a:endParaRPr lang="en-US" dirty="0"/>
          </a:p>
          <a:p>
            <a:endParaRPr lang="en-US" dirty="0"/>
          </a:p>
          <a:p>
            <a:pPr lvl="1"/>
            <a:r>
              <a:rPr lang="en-US" sz="2400" dirty="0"/>
              <a:t>A) What is the name of the function?</a:t>
            </a:r>
          </a:p>
          <a:p>
            <a:pPr lvl="1"/>
            <a:r>
              <a:rPr lang="en-US" sz="2400" dirty="0"/>
              <a:t>B) What does the function do?</a:t>
            </a:r>
          </a:p>
          <a:p>
            <a:pPr lvl="1"/>
            <a:r>
              <a:rPr lang="en-US" sz="2400" dirty="0"/>
              <a:t>C) Given the function definition, what will the following statement display?</a:t>
            </a:r>
          </a:p>
        </p:txBody>
      </p:sp>
      <p:sp>
        <p:nvSpPr>
          <p:cNvPr id="4" name="Slide Number Placeholder 3">
            <a:extLst>
              <a:ext uri="{FF2B5EF4-FFF2-40B4-BE49-F238E27FC236}">
                <a16:creationId xmlns:a16="http://schemas.microsoft.com/office/drawing/2014/main" id="{4495D568-30E0-4AD7-8A77-71D7E5A539A4}"/>
              </a:ext>
            </a:extLst>
          </p:cNvPr>
          <p:cNvSpPr>
            <a:spLocks noGrp="1"/>
          </p:cNvSpPr>
          <p:nvPr>
            <p:ph type="sldNum" sz="quarter" idx="10"/>
          </p:nvPr>
        </p:nvSpPr>
        <p:spPr/>
        <p:txBody>
          <a:bodyPr/>
          <a:lstStyle/>
          <a:p>
            <a:pPr>
              <a:defRPr/>
            </a:pPr>
            <a:fld id="{3284BC65-4210-49FB-96AA-6DD8E0F0E87F}" type="slidenum">
              <a:rPr lang="en-US" altLang="en-US" smtClean="0"/>
              <a:pPr>
                <a:defRPr/>
              </a:pPr>
              <a:t>30</a:t>
            </a:fld>
            <a:endParaRPr lang="en-US" altLang="en-US"/>
          </a:p>
        </p:txBody>
      </p:sp>
      <p:pic>
        <p:nvPicPr>
          <p:cNvPr id="5" name="Picture 4">
            <a:extLst>
              <a:ext uri="{FF2B5EF4-FFF2-40B4-BE49-F238E27FC236}">
                <a16:creationId xmlns:a16="http://schemas.microsoft.com/office/drawing/2014/main" id="{0CD1F998-84BD-435C-B4BB-38AC5680F743}"/>
              </a:ext>
            </a:extLst>
          </p:cNvPr>
          <p:cNvPicPr>
            <a:picLocks noChangeAspect="1"/>
          </p:cNvPicPr>
          <p:nvPr/>
        </p:nvPicPr>
        <p:blipFill>
          <a:blip r:embed="rId3"/>
          <a:stretch>
            <a:fillRect/>
          </a:stretch>
        </p:blipFill>
        <p:spPr>
          <a:xfrm>
            <a:off x="2576512" y="2209800"/>
            <a:ext cx="3990975" cy="1543050"/>
          </a:xfrm>
          <a:prstGeom prst="rect">
            <a:avLst/>
          </a:prstGeom>
        </p:spPr>
      </p:pic>
      <p:pic>
        <p:nvPicPr>
          <p:cNvPr id="6" name="Picture 5">
            <a:extLst>
              <a:ext uri="{FF2B5EF4-FFF2-40B4-BE49-F238E27FC236}">
                <a16:creationId xmlns:a16="http://schemas.microsoft.com/office/drawing/2014/main" id="{68F88649-CDD2-4328-A41B-BF2AE53903C5}"/>
              </a:ext>
            </a:extLst>
          </p:cNvPr>
          <p:cNvPicPr>
            <a:picLocks noChangeAspect="1"/>
          </p:cNvPicPr>
          <p:nvPr/>
        </p:nvPicPr>
        <p:blipFill>
          <a:blip r:embed="rId4"/>
          <a:stretch>
            <a:fillRect/>
          </a:stretch>
        </p:blipFill>
        <p:spPr>
          <a:xfrm>
            <a:off x="2109787" y="5638800"/>
            <a:ext cx="4924425" cy="367762"/>
          </a:xfrm>
          <a:prstGeom prst="rect">
            <a:avLst/>
          </a:prstGeom>
        </p:spPr>
      </p:pic>
    </p:spTree>
    <p:extLst>
      <p:ext uri="{BB962C8B-B14F-4D97-AF65-F5344CB8AC3E}">
        <p14:creationId xmlns:p14="http://schemas.microsoft.com/office/powerpoint/2010/main" val="3012053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BB986E28-DE46-416D-B380-12523172AE54}"/>
              </a:ext>
            </a:extLst>
          </p:cNvPr>
          <p:cNvSpPr>
            <a:spLocks noGrp="1"/>
          </p:cNvSpPr>
          <p:nvPr>
            <p:ph type="title"/>
          </p:nvPr>
        </p:nvSpPr>
        <p:spPr/>
        <p:txBody>
          <a:bodyPr/>
          <a:lstStyle/>
          <a:p>
            <a:r>
              <a:rPr lang="en-US" altLang="en-US"/>
              <a:t>Summary</a:t>
            </a:r>
          </a:p>
        </p:txBody>
      </p:sp>
      <p:sp>
        <p:nvSpPr>
          <p:cNvPr id="65539" name="Content Placeholder 2">
            <a:extLst>
              <a:ext uri="{FF2B5EF4-FFF2-40B4-BE49-F238E27FC236}">
                <a16:creationId xmlns:a16="http://schemas.microsoft.com/office/drawing/2014/main" id="{23E4E6A6-169C-4D17-98AA-0B53A78D4688}"/>
              </a:ext>
            </a:extLst>
          </p:cNvPr>
          <p:cNvSpPr>
            <a:spLocks noGrp="1"/>
          </p:cNvSpPr>
          <p:nvPr>
            <p:ph idx="1"/>
          </p:nvPr>
        </p:nvSpPr>
        <p:spPr/>
        <p:txBody>
          <a:bodyPr/>
          <a:lstStyle/>
          <a:p>
            <a:pPr eaLnBrk="1" hangingPunct="1">
              <a:buFontTx/>
              <a:buChar char="•"/>
            </a:pPr>
            <a:r>
              <a:rPr lang="en-US" altLang="en-US"/>
              <a:t>This chapter covered:</a:t>
            </a:r>
          </a:p>
          <a:p>
            <a:pPr lvl="1" eaLnBrk="1" hangingPunct="1"/>
            <a:r>
              <a:rPr lang="en-US" altLang="en-US"/>
              <a:t>The advantages of using functions</a:t>
            </a:r>
          </a:p>
          <a:p>
            <a:pPr lvl="1" eaLnBrk="1" hangingPunct="1"/>
            <a:r>
              <a:rPr lang="en-US" altLang="en-US"/>
              <a:t>The syntax for defining and calling a function</a:t>
            </a:r>
          </a:p>
          <a:p>
            <a:pPr lvl="1" eaLnBrk="1" hangingPunct="1"/>
            <a:r>
              <a:rPr lang="en-US" altLang="en-US"/>
              <a:t>Methods for designing a program to use functions</a:t>
            </a:r>
          </a:p>
          <a:p>
            <a:pPr lvl="1" eaLnBrk="1" hangingPunct="1"/>
            <a:r>
              <a:rPr lang="en-US" altLang="en-US"/>
              <a:t>Use of local variables and their scope</a:t>
            </a:r>
          </a:p>
          <a:p>
            <a:pPr lvl="1" eaLnBrk="1" hangingPunct="1"/>
            <a:r>
              <a:rPr lang="en-US" altLang="en-US"/>
              <a:t>Syntax and limitations of passing arguments to functions</a:t>
            </a:r>
          </a:p>
          <a:p>
            <a:pPr lvl="1" eaLnBrk="1" hangingPunct="1"/>
            <a:r>
              <a:rPr lang="en-US" altLang="en-US"/>
              <a:t>Global variables, global constants, and their advantages and disadvantages</a:t>
            </a:r>
          </a:p>
          <a:p>
            <a:pPr>
              <a:buFontTx/>
              <a:buChar char="•"/>
            </a:pPr>
            <a:endParaRPr lang="en-US" altLang="en-US"/>
          </a:p>
        </p:txBody>
      </p:sp>
      <p:sp>
        <p:nvSpPr>
          <p:cNvPr id="2" name="Slide Number Placeholder 1">
            <a:extLst>
              <a:ext uri="{FF2B5EF4-FFF2-40B4-BE49-F238E27FC236}">
                <a16:creationId xmlns:a16="http://schemas.microsoft.com/office/drawing/2014/main" id="{9D4A2E6B-2A2F-49A3-A04B-3A437AB1A5C6}"/>
              </a:ext>
            </a:extLst>
          </p:cNvPr>
          <p:cNvSpPr>
            <a:spLocks noGrp="1"/>
          </p:cNvSpPr>
          <p:nvPr>
            <p:ph type="sldNum" sz="quarter" idx="10"/>
          </p:nvPr>
        </p:nvSpPr>
        <p:spPr/>
        <p:txBody>
          <a:bodyPr/>
          <a:lstStyle/>
          <a:p>
            <a:pPr>
              <a:defRPr/>
            </a:pPr>
            <a:fld id="{3284BC65-4210-49FB-96AA-6DD8E0F0E87F}"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9E394A9D-62F1-48CA-B03B-AACACE72C8F2}"/>
              </a:ext>
            </a:extLst>
          </p:cNvPr>
          <p:cNvSpPr>
            <a:spLocks noGrp="1"/>
          </p:cNvSpPr>
          <p:nvPr>
            <p:ph type="title"/>
          </p:nvPr>
        </p:nvSpPr>
        <p:spPr/>
        <p:txBody>
          <a:bodyPr/>
          <a:lstStyle/>
          <a:p>
            <a:r>
              <a:rPr lang="en-US" altLang="en-US"/>
              <a:t>Summary (cont’d.)</a:t>
            </a:r>
          </a:p>
        </p:txBody>
      </p:sp>
      <p:sp>
        <p:nvSpPr>
          <p:cNvPr id="66563" name="Content Placeholder 2">
            <a:extLst>
              <a:ext uri="{FF2B5EF4-FFF2-40B4-BE49-F238E27FC236}">
                <a16:creationId xmlns:a16="http://schemas.microsoft.com/office/drawing/2014/main" id="{379A53E8-F96E-439F-B246-FA5EA399BA9E}"/>
              </a:ext>
            </a:extLst>
          </p:cNvPr>
          <p:cNvSpPr>
            <a:spLocks noGrp="1"/>
          </p:cNvSpPr>
          <p:nvPr>
            <p:ph idx="1"/>
          </p:nvPr>
        </p:nvSpPr>
        <p:spPr/>
        <p:txBody>
          <a:bodyPr/>
          <a:lstStyle/>
          <a:p>
            <a:pPr lvl="1" eaLnBrk="1" hangingPunct="1"/>
            <a:r>
              <a:rPr lang="en-US" altLang="en-US" dirty="0"/>
              <a:t>Value-returning functions, including:</a:t>
            </a:r>
          </a:p>
          <a:p>
            <a:pPr lvl="2" eaLnBrk="1" hangingPunct="1">
              <a:buFontTx/>
              <a:buChar char="•"/>
            </a:pPr>
            <a:r>
              <a:rPr lang="en-US" altLang="en-US" dirty="0"/>
              <a:t>Writing value-returning functions</a:t>
            </a:r>
          </a:p>
          <a:p>
            <a:pPr lvl="2" eaLnBrk="1" hangingPunct="1">
              <a:buFontTx/>
              <a:buChar char="•"/>
            </a:pPr>
            <a:r>
              <a:rPr lang="en-US" altLang="en-US" dirty="0"/>
              <a:t>Using value-returning functions</a:t>
            </a:r>
          </a:p>
          <a:p>
            <a:pPr lvl="2" eaLnBrk="1" hangingPunct="1">
              <a:buFontTx/>
              <a:buChar char="•"/>
            </a:pPr>
            <a:r>
              <a:rPr lang="en-US" altLang="en-US" dirty="0"/>
              <a:t>Functions returning multiple values</a:t>
            </a:r>
          </a:p>
          <a:p>
            <a:pPr lvl="1" eaLnBrk="1" hangingPunct="1"/>
            <a:r>
              <a:rPr lang="en-US" altLang="en-US" dirty="0"/>
              <a:t>Using library functions and the </a:t>
            </a:r>
            <a:r>
              <a:rPr lang="en-US" altLang="en-US" dirty="0">
                <a:latin typeface="Courier New" panose="02070309020205020404" pitchFamily="49" charset="0"/>
                <a:cs typeface="Courier New" panose="02070309020205020404" pitchFamily="49" charset="0"/>
              </a:rPr>
              <a:t>import </a:t>
            </a:r>
            <a:r>
              <a:rPr lang="en-US" altLang="en-US" dirty="0"/>
              <a:t>statement</a:t>
            </a:r>
          </a:p>
          <a:p>
            <a:pPr lvl="1" eaLnBrk="1" hangingPunct="1"/>
            <a:r>
              <a:rPr lang="en-US" altLang="en-US" dirty="0"/>
              <a:t>Modules, including:</a:t>
            </a:r>
          </a:p>
          <a:p>
            <a:pPr lvl="2" eaLnBrk="1" hangingPunct="1">
              <a:buFontTx/>
              <a:buChar char="•"/>
            </a:pPr>
            <a:r>
              <a:rPr lang="en-US" altLang="en-US" dirty="0"/>
              <a:t>The </a:t>
            </a:r>
            <a:r>
              <a:rPr lang="en-US" altLang="en-US" dirty="0">
                <a:latin typeface="Courier New" panose="02070309020205020404" pitchFamily="49" charset="0"/>
                <a:cs typeface="Courier New" panose="02070309020205020404" pitchFamily="49" charset="0"/>
              </a:rPr>
              <a:t>random</a:t>
            </a:r>
            <a:r>
              <a:rPr lang="en-US" altLang="en-US" dirty="0"/>
              <a:t> and </a:t>
            </a:r>
            <a:r>
              <a:rPr lang="en-US" altLang="en-US" dirty="0">
                <a:latin typeface="Courier New" panose="02070309020205020404" pitchFamily="49" charset="0"/>
                <a:cs typeface="Courier New" panose="02070309020205020404" pitchFamily="49" charset="0"/>
              </a:rPr>
              <a:t>math</a:t>
            </a:r>
            <a:r>
              <a:rPr lang="en-US" altLang="en-US" dirty="0"/>
              <a:t> modules</a:t>
            </a:r>
          </a:p>
        </p:txBody>
      </p:sp>
      <p:sp>
        <p:nvSpPr>
          <p:cNvPr id="2" name="Slide Number Placeholder 1">
            <a:extLst>
              <a:ext uri="{FF2B5EF4-FFF2-40B4-BE49-F238E27FC236}">
                <a16:creationId xmlns:a16="http://schemas.microsoft.com/office/drawing/2014/main" id="{81D71D9B-291B-42CA-ABAE-D62A7EC5AEFE}"/>
              </a:ext>
            </a:extLst>
          </p:cNvPr>
          <p:cNvSpPr>
            <a:spLocks noGrp="1"/>
          </p:cNvSpPr>
          <p:nvPr>
            <p:ph type="sldNum" sz="quarter" idx="10"/>
          </p:nvPr>
        </p:nvSpPr>
        <p:spPr/>
        <p:txBody>
          <a:bodyPr/>
          <a:lstStyle/>
          <a:p>
            <a:pPr>
              <a:defRPr/>
            </a:pPr>
            <a:fld id="{3284BC65-4210-49FB-96AA-6DD8E0F0E87F}"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F330-514C-4D96-8BF0-3EF7BE7945A9}"/>
              </a:ext>
            </a:extLst>
          </p:cNvPr>
          <p:cNvSpPr>
            <a:spLocks noGrp="1"/>
          </p:cNvSpPr>
          <p:nvPr>
            <p:ph type="title"/>
          </p:nvPr>
        </p:nvSpPr>
        <p:spPr/>
        <p:txBody>
          <a:bodyPr/>
          <a:lstStyle/>
          <a:p>
            <a:r>
              <a:rPr lang="en-US" dirty="0"/>
              <a:t>In-class Exercise 4</a:t>
            </a:r>
          </a:p>
        </p:txBody>
      </p:sp>
      <p:sp>
        <p:nvSpPr>
          <p:cNvPr id="3" name="Content Placeholder 2">
            <a:extLst>
              <a:ext uri="{FF2B5EF4-FFF2-40B4-BE49-F238E27FC236}">
                <a16:creationId xmlns:a16="http://schemas.microsoft.com/office/drawing/2014/main" id="{2FC8952D-CC2A-42D2-82CA-80433785DC7E}"/>
              </a:ext>
            </a:extLst>
          </p:cNvPr>
          <p:cNvSpPr>
            <a:spLocks noGrp="1"/>
          </p:cNvSpPr>
          <p:nvPr>
            <p:ph idx="1"/>
          </p:nvPr>
        </p:nvSpPr>
        <p:spPr/>
        <p:txBody>
          <a:bodyPr/>
          <a:lstStyle/>
          <a:p>
            <a:r>
              <a:rPr lang="en-US" sz="2800" dirty="0"/>
              <a:t>Write a function that takes two parameters – a protein sequence and an amino acid residue code</a:t>
            </a:r>
            <a:r>
              <a:rPr lang="en-US" sz="2800" baseline="30000" dirty="0"/>
              <a:t>1</a:t>
            </a:r>
            <a:r>
              <a:rPr lang="en-US" sz="2800" dirty="0"/>
              <a:t> – and returns the percentage of the protein that the amino acid makes up.  The main function should take user input for the protein sequence and amino acid residue code and pass these values to the function.  The main function should also print out the percentage returned by the function.</a:t>
            </a:r>
          </a:p>
        </p:txBody>
      </p:sp>
      <p:sp>
        <p:nvSpPr>
          <p:cNvPr id="4" name="Slide Number Placeholder 3">
            <a:extLst>
              <a:ext uri="{FF2B5EF4-FFF2-40B4-BE49-F238E27FC236}">
                <a16:creationId xmlns:a16="http://schemas.microsoft.com/office/drawing/2014/main" id="{FB436300-5F38-45C7-8705-320997FC024C}"/>
              </a:ext>
            </a:extLst>
          </p:cNvPr>
          <p:cNvSpPr>
            <a:spLocks noGrp="1"/>
          </p:cNvSpPr>
          <p:nvPr>
            <p:ph type="sldNum" sz="quarter" idx="10"/>
          </p:nvPr>
        </p:nvSpPr>
        <p:spPr/>
        <p:txBody>
          <a:bodyPr/>
          <a:lstStyle/>
          <a:p>
            <a:pPr>
              <a:defRPr/>
            </a:pPr>
            <a:fld id="{3284BC65-4210-49FB-96AA-6DD8E0F0E87F}" type="slidenum">
              <a:rPr lang="en-US" altLang="en-US" smtClean="0"/>
              <a:pPr>
                <a:defRPr/>
              </a:pPr>
              <a:t>33</a:t>
            </a:fld>
            <a:endParaRPr lang="en-US" altLang="en-US"/>
          </a:p>
        </p:txBody>
      </p:sp>
      <p:sp>
        <p:nvSpPr>
          <p:cNvPr id="5" name="TextBox 4">
            <a:extLst>
              <a:ext uri="{FF2B5EF4-FFF2-40B4-BE49-F238E27FC236}">
                <a16:creationId xmlns:a16="http://schemas.microsoft.com/office/drawing/2014/main" id="{FCC3F408-2368-4970-AA5C-250C18B0425C}"/>
              </a:ext>
            </a:extLst>
          </p:cNvPr>
          <p:cNvSpPr txBox="1"/>
          <p:nvPr/>
        </p:nvSpPr>
        <p:spPr>
          <a:xfrm>
            <a:off x="762000" y="6122404"/>
            <a:ext cx="6629400" cy="369332"/>
          </a:xfrm>
          <a:prstGeom prst="rect">
            <a:avLst/>
          </a:prstGeom>
          <a:noFill/>
        </p:spPr>
        <p:txBody>
          <a:bodyPr wrap="square" rtlCol="0">
            <a:spAutoFit/>
          </a:bodyPr>
          <a:lstStyle/>
          <a:p>
            <a:r>
              <a:rPr lang="en-US" baseline="30000" dirty="0"/>
              <a:t>1 </a:t>
            </a:r>
            <a:r>
              <a:rPr lang="en-US" dirty="0"/>
              <a:t> </a:t>
            </a:r>
            <a:r>
              <a:rPr lang="en-US" dirty="0">
                <a:hlinkClick r:id="rId2"/>
              </a:rPr>
              <a:t>https://en.wikipedia.org/wiki/Protein_primary_structure</a:t>
            </a:r>
            <a:r>
              <a:rPr lang="en-US" dirty="0"/>
              <a:t>  </a:t>
            </a:r>
          </a:p>
        </p:txBody>
      </p:sp>
    </p:spTree>
    <p:extLst>
      <p:ext uri="{BB962C8B-B14F-4D97-AF65-F5344CB8AC3E}">
        <p14:creationId xmlns:p14="http://schemas.microsoft.com/office/powerpoint/2010/main" val="302538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F1D176F-59F8-4292-970A-5250CE71720A}"/>
              </a:ext>
            </a:extLst>
          </p:cNvPr>
          <p:cNvSpPr>
            <a:spLocks noGrp="1"/>
          </p:cNvSpPr>
          <p:nvPr>
            <p:ph type="title"/>
          </p:nvPr>
        </p:nvSpPr>
        <p:spPr/>
        <p:txBody>
          <a:bodyPr/>
          <a:lstStyle/>
          <a:p>
            <a:r>
              <a:rPr lang="en-US" altLang="en-US"/>
              <a:t>Benefits of Modularizing a Program with Functions</a:t>
            </a:r>
          </a:p>
        </p:txBody>
      </p:sp>
      <p:sp>
        <p:nvSpPr>
          <p:cNvPr id="8195" name="Content Placeholder 2">
            <a:extLst>
              <a:ext uri="{FF2B5EF4-FFF2-40B4-BE49-F238E27FC236}">
                <a16:creationId xmlns:a16="http://schemas.microsoft.com/office/drawing/2014/main" id="{A06674C8-F819-4842-A480-ADF97D97CB21}"/>
              </a:ext>
            </a:extLst>
          </p:cNvPr>
          <p:cNvSpPr>
            <a:spLocks noGrp="1"/>
          </p:cNvSpPr>
          <p:nvPr>
            <p:ph idx="1"/>
          </p:nvPr>
        </p:nvSpPr>
        <p:spPr/>
        <p:txBody>
          <a:bodyPr/>
          <a:lstStyle/>
          <a:p>
            <a:pPr eaLnBrk="1" hangingPunct="1">
              <a:buFontTx/>
              <a:buChar char="•"/>
            </a:pPr>
            <a:r>
              <a:rPr lang="en-US" altLang="en-US" dirty="0"/>
              <a:t>The benefits of using functions include:</a:t>
            </a:r>
          </a:p>
          <a:p>
            <a:pPr lvl="1" eaLnBrk="1" hangingPunct="1"/>
            <a:r>
              <a:rPr lang="en-US" altLang="en-US" dirty="0"/>
              <a:t>Simpler code</a:t>
            </a:r>
          </a:p>
          <a:p>
            <a:pPr lvl="1" eaLnBrk="1" hangingPunct="1"/>
            <a:r>
              <a:rPr lang="en-US" altLang="en-US" dirty="0"/>
              <a:t>Code reuse</a:t>
            </a:r>
          </a:p>
          <a:p>
            <a:pPr lvl="2" eaLnBrk="1" hangingPunct="1">
              <a:buFontTx/>
              <a:buChar char="•"/>
            </a:pPr>
            <a:r>
              <a:rPr lang="en-US" altLang="en-US" dirty="0"/>
              <a:t>Write the code once and call it multiple times </a:t>
            </a:r>
          </a:p>
          <a:p>
            <a:pPr lvl="1" eaLnBrk="1" hangingPunct="1"/>
            <a:r>
              <a:rPr lang="en-US" altLang="en-US" dirty="0"/>
              <a:t>Better testing and debugging </a:t>
            </a:r>
          </a:p>
          <a:p>
            <a:pPr lvl="2" eaLnBrk="1" hangingPunct="1">
              <a:buFontTx/>
              <a:buChar char="•"/>
            </a:pPr>
            <a:r>
              <a:rPr lang="en-US" altLang="en-US" dirty="0"/>
              <a:t>Can test and debug each function individually</a:t>
            </a:r>
          </a:p>
          <a:p>
            <a:pPr lvl="1" eaLnBrk="1" hangingPunct="1"/>
            <a:r>
              <a:rPr lang="en-US" altLang="en-US" dirty="0"/>
              <a:t>Faster development</a:t>
            </a:r>
          </a:p>
          <a:p>
            <a:pPr lvl="1" eaLnBrk="1" hangingPunct="1"/>
            <a:r>
              <a:rPr lang="en-US" altLang="en-US" dirty="0"/>
              <a:t>Easier facilitation of teamwork</a:t>
            </a:r>
          </a:p>
          <a:p>
            <a:pPr lvl="2" eaLnBrk="1" hangingPunct="1">
              <a:buFontTx/>
              <a:buChar char="•"/>
            </a:pPr>
            <a:r>
              <a:rPr lang="en-US" altLang="en-US" dirty="0"/>
              <a:t>Different team members can write different functions</a:t>
            </a:r>
            <a:endParaRPr lang="he-IL" altLang="en-US" dirty="0"/>
          </a:p>
          <a:p>
            <a:pPr>
              <a:buFontTx/>
              <a:buChar char="•"/>
            </a:pPr>
            <a:endParaRPr lang="en-US" altLang="en-US" dirty="0"/>
          </a:p>
        </p:txBody>
      </p:sp>
      <p:sp>
        <p:nvSpPr>
          <p:cNvPr id="2" name="Slide Number Placeholder 1">
            <a:extLst>
              <a:ext uri="{FF2B5EF4-FFF2-40B4-BE49-F238E27FC236}">
                <a16:creationId xmlns:a16="http://schemas.microsoft.com/office/drawing/2014/main" id="{13FEEA18-6238-4F75-83B4-1306F49749A2}"/>
              </a:ext>
            </a:extLst>
          </p:cNvPr>
          <p:cNvSpPr>
            <a:spLocks noGrp="1"/>
          </p:cNvSpPr>
          <p:nvPr>
            <p:ph type="sldNum" sz="quarter" idx="10"/>
          </p:nvPr>
        </p:nvSpPr>
        <p:spPr/>
        <p:txBody>
          <a:bodyPr/>
          <a:lstStyle/>
          <a:p>
            <a:pPr>
              <a:defRPr/>
            </a:pPr>
            <a:fld id="{3284BC65-4210-49FB-96AA-6DD8E0F0E87F}"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399EB2E-E193-4770-8ECF-1FEC973473FF}"/>
              </a:ext>
            </a:extLst>
          </p:cNvPr>
          <p:cNvSpPr>
            <a:spLocks noGrp="1"/>
          </p:cNvSpPr>
          <p:nvPr>
            <p:ph type="title"/>
          </p:nvPr>
        </p:nvSpPr>
        <p:spPr/>
        <p:txBody>
          <a:bodyPr/>
          <a:lstStyle/>
          <a:p>
            <a:r>
              <a:rPr lang="en-US" altLang="en-US"/>
              <a:t>Void Functions and Value-Returning Functions</a:t>
            </a:r>
          </a:p>
        </p:txBody>
      </p:sp>
      <p:sp>
        <p:nvSpPr>
          <p:cNvPr id="9219" name="Content Placeholder 2">
            <a:extLst>
              <a:ext uri="{FF2B5EF4-FFF2-40B4-BE49-F238E27FC236}">
                <a16:creationId xmlns:a16="http://schemas.microsoft.com/office/drawing/2014/main" id="{A1F288A5-61D5-42C2-80DE-5E1DBD68FAE1}"/>
              </a:ext>
            </a:extLst>
          </p:cNvPr>
          <p:cNvSpPr>
            <a:spLocks noGrp="1"/>
          </p:cNvSpPr>
          <p:nvPr>
            <p:ph idx="1"/>
          </p:nvPr>
        </p:nvSpPr>
        <p:spPr/>
        <p:txBody>
          <a:bodyPr/>
          <a:lstStyle/>
          <a:p>
            <a:pPr>
              <a:buFontTx/>
              <a:buChar char="•"/>
            </a:pPr>
            <a:r>
              <a:rPr lang="en-US" altLang="en-US" dirty="0"/>
              <a:t>A </a:t>
            </a:r>
            <a:r>
              <a:rPr lang="en-US" altLang="en-US" u="sng" dirty="0"/>
              <a:t>void function</a:t>
            </a:r>
            <a:r>
              <a:rPr lang="en-US" altLang="en-US" dirty="0"/>
              <a:t>:</a:t>
            </a:r>
          </a:p>
          <a:p>
            <a:pPr lvl="1"/>
            <a:r>
              <a:rPr lang="en-US" altLang="en-US" dirty="0"/>
              <a:t>Simply executes the statements it contains and then terminates</a:t>
            </a:r>
          </a:p>
          <a:p>
            <a:pPr>
              <a:buFontTx/>
              <a:buChar char="•"/>
            </a:pPr>
            <a:r>
              <a:rPr lang="en-US" altLang="en-US" dirty="0"/>
              <a:t>A </a:t>
            </a:r>
            <a:r>
              <a:rPr lang="en-US" altLang="en-US" u="sng" dirty="0"/>
              <a:t>value-returning function</a:t>
            </a:r>
            <a:r>
              <a:rPr lang="en-US" altLang="en-US" dirty="0"/>
              <a:t>:</a:t>
            </a:r>
          </a:p>
          <a:p>
            <a:pPr lvl="1"/>
            <a:r>
              <a:rPr lang="en-US" altLang="en-US" dirty="0"/>
              <a:t>Executes the statements it contains, and then it returns a value back to the statement that called it</a:t>
            </a:r>
          </a:p>
          <a:p>
            <a:pPr lvl="2">
              <a:buFontTx/>
              <a:buChar char="•"/>
            </a:pPr>
            <a:r>
              <a:rPr lang="en-US" altLang="en-US" dirty="0"/>
              <a:t>The </a:t>
            </a:r>
            <a:r>
              <a:rPr lang="en-US" altLang="en-US" dirty="0">
                <a:latin typeface="Courier New" panose="02070309020205020404" pitchFamily="49" charset="0"/>
                <a:cs typeface="Courier New" panose="02070309020205020404" pitchFamily="49" charset="0"/>
              </a:rPr>
              <a:t>input</a:t>
            </a:r>
            <a:r>
              <a:rPr lang="en-US" altLang="en-US" dirty="0"/>
              <a:t>, </a:t>
            </a:r>
            <a:r>
              <a:rPr lang="en-US" altLang="en-US" dirty="0">
                <a:latin typeface="Courier New" panose="02070309020205020404" pitchFamily="49" charset="0"/>
                <a:cs typeface="Courier New" panose="02070309020205020404" pitchFamily="49" charset="0"/>
              </a:rPr>
              <a:t>int</a:t>
            </a:r>
            <a:r>
              <a:rPr lang="en-US" altLang="en-US" dirty="0"/>
              <a:t>, and </a:t>
            </a:r>
            <a:r>
              <a:rPr lang="en-US" altLang="en-US" dirty="0">
                <a:latin typeface="Courier New" panose="02070309020205020404" pitchFamily="49" charset="0"/>
                <a:cs typeface="Courier New" panose="02070309020205020404" pitchFamily="49" charset="0"/>
              </a:rPr>
              <a:t>float</a:t>
            </a:r>
            <a:r>
              <a:rPr lang="en-US" altLang="en-US" dirty="0"/>
              <a:t> functions are examples of value-returning functions</a:t>
            </a:r>
          </a:p>
          <a:p>
            <a:pPr lvl="1"/>
            <a:endParaRPr lang="en-US" altLang="en-US" dirty="0"/>
          </a:p>
        </p:txBody>
      </p:sp>
      <p:sp>
        <p:nvSpPr>
          <p:cNvPr id="2" name="Slide Number Placeholder 1">
            <a:extLst>
              <a:ext uri="{FF2B5EF4-FFF2-40B4-BE49-F238E27FC236}">
                <a16:creationId xmlns:a16="http://schemas.microsoft.com/office/drawing/2014/main" id="{1FF1CF4B-D125-48D5-B232-D89D0CD274B4}"/>
              </a:ext>
            </a:extLst>
          </p:cNvPr>
          <p:cNvSpPr>
            <a:spLocks noGrp="1"/>
          </p:cNvSpPr>
          <p:nvPr>
            <p:ph type="sldNum" sz="quarter" idx="10"/>
          </p:nvPr>
        </p:nvSpPr>
        <p:spPr/>
        <p:txBody>
          <a:bodyPr/>
          <a:lstStyle/>
          <a:p>
            <a:pPr>
              <a:defRPr/>
            </a:pPr>
            <a:fld id="{3284BC65-4210-49FB-96AA-6DD8E0F0E87F}"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37F7BB3-7344-4470-88D1-73A20661535C}"/>
              </a:ext>
            </a:extLst>
          </p:cNvPr>
          <p:cNvSpPr>
            <a:spLocks noGrp="1"/>
          </p:cNvSpPr>
          <p:nvPr>
            <p:ph type="title"/>
          </p:nvPr>
        </p:nvSpPr>
        <p:spPr>
          <a:xfrm>
            <a:off x="457200" y="136525"/>
            <a:ext cx="8229600" cy="1143000"/>
          </a:xfrm>
        </p:spPr>
        <p:txBody>
          <a:bodyPr/>
          <a:lstStyle/>
          <a:p>
            <a:r>
              <a:rPr lang="en-US" altLang="en-US" dirty="0"/>
              <a:t>Defining and Calling a Function</a:t>
            </a:r>
          </a:p>
        </p:txBody>
      </p:sp>
      <p:sp>
        <p:nvSpPr>
          <p:cNvPr id="3" name="Content Placeholder 2">
            <a:extLst>
              <a:ext uri="{FF2B5EF4-FFF2-40B4-BE49-F238E27FC236}">
                <a16:creationId xmlns:a16="http://schemas.microsoft.com/office/drawing/2014/main" id="{72E30C7B-442E-4E97-B83B-F24C53C9B847}"/>
              </a:ext>
            </a:extLst>
          </p:cNvPr>
          <p:cNvSpPr>
            <a:spLocks noGrp="1"/>
          </p:cNvSpPr>
          <p:nvPr>
            <p:ph idx="1"/>
          </p:nvPr>
        </p:nvSpPr>
        <p:spPr>
          <a:xfrm>
            <a:off x="457200" y="1461967"/>
            <a:ext cx="8229600" cy="4800600"/>
          </a:xfrm>
        </p:spPr>
        <p:txBody>
          <a:bodyPr/>
          <a:lstStyle/>
          <a:p>
            <a:pPr eaLnBrk="1" hangingPunct="1">
              <a:defRPr/>
            </a:pPr>
            <a:r>
              <a:rPr lang="en-US" altLang="en-US" sz="2800" dirty="0"/>
              <a:t>Functions are given names</a:t>
            </a:r>
          </a:p>
          <a:p>
            <a:pPr lvl="1" eaLnBrk="1" hangingPunct="1">
              <a:defRPr/>
            </a:pPr>
            <a:r>
              <a:rPr lang="en-US" altLang="en-US" sz="2400" dirty="0"/>
              <a:t>Same rules apply to naming functions as naming variables</a:t>
            </a:r>
          </a:p>
          <a:p>
            <a:pPr eaLnBrk="1" hangingPunct="1">
              <a:defRPr/>
            </a:pPr>
            <a:r>
              <a:rPr lang="en-US" altLang="en-US" sz="2800" dirty="0"/>
              <a:t>Function name should be descriptive of the task carried out by the function</a:t>
            </a:r>
          </a:p>
          <a:p>
            <a:pPr lvl="1" eaLnBrk="1" hangingPunct="1">
              <a:defRPr/>
            </a:pPr>
            <a:r>
              <a:rPr lang="en-US" altLang="en-US" sz="2400" dirty="0"/>
              <a:t>Often includes a verb</a:t>
            </a:r>
          </a:p>
          <a:p>
            <a:pPr eaLnBrk="1" hangingPunct="1">
              <a:defRPr/>
            </a:pPr>
            <a:r>
              <a:rPr lang="en-US" altLang="en-US" sz="2800" u="sng" dirty="0"/>
              <a:t>Function definition</a:t>
            </a:r>
            <a:r>
              <a:rPr lang="en-US" altLang="en-US" sz="2800" dirty="0"/>
              <a:t>: specifies what function does</a:t>
            </a:r>
          </a:p>
          <a:p>
            <a:pPr marL="457200" lvl="1" indent="0" eaLnBrk="1" hangingPunct="1">
              <a:buFontTx/>
              <a:buNone/>
              <a:defRPr/>
            </a:pPr>
            <a:r>
              <a:rPr lang="en-US" altLang="en-US" dirty="0">
                <a:latin typeface="Courier New" pitchFamily="49" charset="0"/>
                <a:cs typeface="Courier New" pitchFamily="49" charset="0"/>
              </a:rPr>
              <a:t> </a:t>
            </a:r>
            <a:r>
              <a:rPr lang="en-US" altLang="en-US" sz="2400" dirty="0">
                <a:latin typeface="Courier New" pitchFamily="49" charset="0"/>
                <a:cs typeface="Courier New" pitchFamily="49" charset="0"/>
              </a:rPr>
              <a:t>def </a:t>
            </a:r>
            <a:r>
              <a:rPr lang="en-US" altLang="en-US" sz="2400" i="1" dirty="0" err="1">
                <a:latin typeface="Courier New" pitchFamily="49" charset="0"/>
                <a:cs typeface="Courier New" pitchFamily="49" charset="0"/>
              </a:rPr>
              <a:t>function_name</a:t>
            </a:r>
            <a:r>
              <a:rPr lang="en-US" altLang="en-US" sz="2400" dirty="0">
                <a:latin typeface="Courier New" pitchFamily="49" charset="0"/>
                <a:cs typeface="Courier New" pitchFamily="49" charset="0"/>
              </a:rPr>
              <a:t>():</a:t>
            </a:r>
          </a:p>
          <a:p>
            <a:pPr lvl="2" eaLnBrk="1" hangingPunct="1">
              <a:buFontTx/>
              <a:buNone/>
              <a:defRPr/>
            </a:pPr>
            <a:r>
              <a:rPr lang="en-US" altLang="en-US" dirty="0">
                <a:latin typeface="Courier New" pitchFamily="49" charset="0"/>
                <a:cs typeface="Courier New" pitchFamily="49" charset="0"/>
              </a:rPr>
              <a:t>		statement</a:t>
            </a:r>
          </a:p>
          <a:p>
            <a:pPr lvl="2" eaLnBrk="1" hangingPunct="1">
              <a:buFontTx/>
              <a:buNone/>
              <a:defRPr/>
            </a:pPr>
            <a:r>
              <a:rPr lang="en-US" altLang="en-US" dirty="0">
                <a:latin typeface="Courier New" pitchFamily="49" charset="0"/>
                <a:cs typeface="Courier New" pitchFamily="49" charset="0"/>
              </a:rPr>
              <a:t>		statement</a:t>
            </a:r>
            <a:endParaRPr lang="en-US" altLang="en-US" dirty="0"/>
          </a:p>
        </p:txBody>
      </p:sp>
      <p:sp>
        <p:nvSpPr>
          <p:cNvPr id="2" name="Slide Number Placeholder 1">
            <a:extLst>
              <a:ext uri="{FF2B5EF4-FFF2-40B4-BE49-F238E27FC236}">
                <a16:creationId xmlns:a16="http://schemas.microsoft.com/office/drawing/2014/main" id="{DB08487E-E2D0-4853-B3BA-1DFAD9202233}"/>
              </a:ext>
            </a:extLst>
          </p:cNvPr>
          <p:cNvSpPr>
            <a:spLocks noGrp="1"/>
          </p:cNvSpPr>
          <p:nvPr>
            <p:ph type="sldNum" sz="quarter" idx="10"/>
          </p:nvPr>
        </p:nvSpPr>
        <p:spPr/>
        <p:txBody>
          <a:bodyPr/>
          <a:lstStyle/>
          <a:p>
            <a:pPr>
              <a:defRPr/>
            </a:pPr>
            <a:fld id="{3284BC65-4210-49FB-96AA-6DD8E0F0E87F}" type="slidenum">
              <a:rPr lang="en-US" altLang="en-US" smtClean="0"/>
              <a:pPr>
                <a:defRPr/>
              </a:pPr>
              <a:t>6</a:t>
            </a:fld>
            <a:endParaRPr lang="en-US" altLang="en-US"/>
          </a:p>
        </p:txBody>
      </p:sp>
      <p:cxnSp>
        <p:nvCxnSpPr>
          <p:cNvPr id="5" name="Straight Arrow Connector 4">
            <a:extLst>
              <a:ext uri="{FF2B5EF4-FFF2-40B4-BE49-F238E27FC236}">
                <a16:creationId xmlns:a16="http://schemas.microsoft.com/office/drawing/2014/main" id="{496B7C96-A558-457F-A8D6-BB47ED6935F8}"/>
              </a:ext>
            </a:extLst>
          </p:cNvPr>
          <p:cNvCxnSpPr>
            <a:cxnSpLocks/>
          </p:cNvCxnSpPr>
          <p:nvPr/>
        </p:nvCxnSpPr>
        <p:spPr bwMode="auto">
          <a:xfrm flipH="1">
            <a:off x="5029200" y="5410200"/>
            <a:ext cx="1295400" cy="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7" name="Right Brace 6">
            <a:extLst>
              <a:ext uri="{FF2B5EF4-FFF2-40B4-BE49-F238E27FC236}">
                <a16:creationId xmlns:a16="http://schemas.microsoft.com/office/drawing/2014/main" id="{19937E3D-A00B-4135-83FC-F824FDFD65AB}"/>
              </a:ext>
            </a:extLst>
          </p:cNvPr>
          <p:cNvSpPr/>
          <p:nvPr/>
        </p:nvSpPr>
        <p:spPr bwMode="auto">
          <a:xfrm>
            <a:off x="5029200" y="5653824"/>
            <a:ext cx="457200" cy="838197"/>
          </a:xfrm>
          <a:prstGeom prst="rightBrac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TextBox 7">
            <a:extLst>
              <a:ext uri="{FF2B5EF4-FFF2-40B4-BE49-F238E27FC236}">
                <a16:creationId xmlns:a16="http://schemas.microsoft.com/office/drawing/2014/main" id="{BF8B48D1-9F4C-4AC7-8106-DF20577610EE}"/>
              </a:ext>
            </a:extLst>
          </p:cNvPr>
          <p:cNvSpPr txBox="1"/>
          <p:nvPr/>
        </p:nvSpPr>
        <p:spPr>
          <a:xfrm>
            <a:off x="6421821" y="5180589"/>
            <a:ext cx="2209800" cy="430887"/>
          </a:xfrm>
          <a:prstGeom prst="rect">
            <a:avLst/>
          </a:prstGeom>
          <a:noFill/>
        </p:spPr>
        <p:txBody>
          <a:bodyPr wrap="square" rtlCol="0">
            <a:spAutoFit/>
          </a:bodyPr>
          <a:lstStyle/>
          <a:p>
            <a:r>
              <a:rPr lang="en-US" sz="2200" dirty="0"/>
              <a:t>Function header</a:t>
            </a:r>
          </a:p>
        </p:txBody>
      </p:sp>
      <p:sp>
        <p:nvSpPr>
          <p:cNvPr id="10" name="TextBox 9">
            <a:extLst>
              <a:ext uri="{FF2B5EF4-FFF2-40B4-BE49-F238E27FC236}">
                <a16:creationId xmlns:a16="http://schemas.microsoft.com/office/drawing/2014/main" id="{663AC66C-3917-4439-A527-F41C9459668E}"/>
              </a:ext>
            </a:extLst>
          </p:cNvPr>
          <p:cNvSpPr txBox="1"/>
          <p:nvPr/>
        </p:nvSpPr>
        <p:spPr>
          <a:xfrm>
            <a:off x="5676900" y="5857478"/>
            <a:ext cx="876300" cy="430887"/>
          </a:xfrm>
          <a:prstGeom prst="rect">
            <a:avLst/>
          </a:prstGeom>
          <a:noFill/>
        </p:spPr>
        <p:txBody>
          <a:bodyPr wrap="square" rtlCol="0">
            <a:spAutoFit/>
          </a:bodyPr>
          <a:lstStyle/>
          <a:p>
            <a:r>
              <a:rPr lang="en-US" sz="2200" dirty="0"/>
              <a:t>Block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7549F76-802F-4C12-B82B-AD90E19EBFCF}"/>
              </a:ext>
            </a:extLst>
          </p:cNvPr>
          <p:cNvSpPr>
            <a:spLocks noGrp="1"/>
          </p:cNvSpPr>
          <p:nvPr>
            <p:ph type="title"/>
          </p:nvPr>
        </p:nvSpPr>
        <p:spPr/>
        <p:txBody>
          <a:bodyPr/>
          <a:lstStyle/>
          <a:p>
            <a:r>
              <a:rPr lang="en-US" altLang="en-US"/>
              <a:t>Defining and Calling a Function (cont’d.)</a:t>
            </a:r>
          </a:p>
        </p:txBody>
      </p:sp>
      <p:sp>
        <p:nvSpPr>
          <p:cNvPr id="3" name="Content Placeholder 2">
            <a:extLst>
              <a:ext uri="{FF2B5EF4-FFF2-40B4-BE49-F238E27FC236}">
                <a16:creationId xmlns:a16="http://schemas.microsoft.com/office/drawing/2014/main" id="{F95B9FAC-9D59-4908-96A1-952107DF01D0}"/>
              </a:ext>
            </a:extLst>
          </p:cNvPr>
          <p:cNvSpPr>
            <a:spLocks noGrp="1"/>
          </p:cNvSpPr>
          <p:nvPr>
            <p:ph idx="1"/>
          </p:nvPr>
        </p:nvSpPr>
        <p:spPr/>
        <p:txBody>
          <a:bodyPr/>
          <a:lstStyle/>
          <a:p>
            <a:pPr eaLnBrk="1" hangingPunct="1">
              <a:defRPr/>
            </a:pPr>
            <a:r>
              <a:rPr lang="en-US" altLang="en-US" dirty="0"/>
              <a:t>Call a function to execute it</a:t>
            </a:r>
          </a:p>
          <a:p>
            <a:pPr eaLnBrk="1" hangingPunct="1">
              <a:defRPr/>
            </a:pPr>
            <a:r>
              <a:rPr lang="en-US" altLang="en-US" dirty="0"/>
              <a:t>Example program:</a:t>
            </a:r>
          </a:p>
          <a:p>
            <a:pPr eaLnBrk="1" hangingPunct="1">
              <a:defRPr/>
            </a:pPr>
            <a:endParaRPr lang="en-US" altLang="en-US" dirty="0"/>
          </a:p>
          <a:p>
            <a:pPr eaLnBrk="1" hangingPunct="1">
              <a:defRPr/>
            </a:pPr>
            <a:endParaRPr lang="en-US" altLang="en-US" dirty="0"/>
          </a:p>
          <a:p>
            <a:pPr eaLnBrk="1" hangingPunct="1">
              <a:defRPr/>
            </a:pPr>
            <a:endParaRPr lang="en-US" altLang="en-US" dirty="0"/>
          </a:p>
          <a:p>
            <a:pPr eaLnBrk="1" hangingPunct="1">
              <a:defRPr/>
            </a:pPr>
            <a:r>
              <a:rPr lang="en-US" altLang="en-US" dirty="0"/>
              <a:t>Output:</a:t>
            </a:r>
          </a:p>
        </p:txBody>
      </p:sp>
      <p:sp>
        <p:nvSpPr>
          <p:cNvPr id="2" name="Slide Number Placeholder 1">
            <a:extLst>
              <a:ext uri="{FF2B5EF4-FFF2-40B4-BE49-F238E27FC236}">
                <a16:creationId xmlns:a16="http://schemas.microsoft.com/office/drawing/2014/main" id="{99630EC0-E9BC-4B41-8984-2833DFF67221}"/>
              </a:ext>
            </a:extLst>
          </p:cNvPr>
          <p:cNvSpPr>
            <a:spLocks noGrp="1"/>
          </p:cNvSpPr>
          <p:nvPr>
            <p:ph type="sldNum" sz="quarter" idx="10"/>
          </p:nvPr>
        </p:nvSpPr>
        <p:spPr/>
        <p:txBody>
          <a:bodyPr/>
          <a:lstStyle/>
          <a:p>
            <a:pPr>
              <a:defRPr/>
            </a:pPr>
            <a:fld id="{3284BC65-4210-49FB-96AA-6DD8E0F0E87F}" type="slidenum">
              <a:rPr lang="en-US" altLang="en-US" smtClean="0"/>
              <a:pPr>
                <a:defRPr/>
              </a:pPr>
              <a:t>7</a:t>
            </a:fld>
            <a:endParaRPr lang="en-US" altLang="en-US"/>
          </a:p>
        </p:txBody>
      </p:sp>
      <p:pic>
        <p:nvPicPr>
          <p:cNvPr id="5" name="Picture 4">
            <a:extLst>
              <a:ext uri="{FF2B5EF4-FFF2-40B4-BE49-F238E27FC236}">
                <a16:creationId xmlns:a16="http://schemas.microsoft.com/office/drawing/2014/main" id="{CB5DDE27-457F-4C97-BFC3-98248D782313}"/>
              </a:ext>
            </a:extLst>
          </p:cNvPr>
          <p:cNvPicPr>
            <a:picLocks noChangeAspect="1"/>
          </p:cNvPicPr>
          <p:nvPr/>
        </p:nvPicPr>
        <p:blipFill>
          <a:blip r:embed="rId3"/>
          <a:stretch>
            <a:fillRect/>
          </a:stretch>
        </p:blipFill>
        <p:spPr>
          <a:xfrm>
            <a:off x="2147887" y="5183664"/>
            <a:ext cx="1924050" cy="647700"/>
          </a:xfrm>
          <a:prstGeom prst="rect">
            <a:avLst/>
          </a:prstGeom>
        </p:spPr>
      </p:pic>
      <p:pic>
        <p:nvPicPr>
          <p:cNvPr id="6" name="Picture 5">
            <a:extLst>
              <a:ext uri="{FF2B5EF4-FFF2-40B4-BE49-F238E27FC236}">
                <a16:creationId xmlns:a16="http://schemas.microsoft.com/office/drawing/2014/main" id="{8CD3A910-774E-4CDD-B9FB-774C30DD0081}"/>
              </a:ext>
            </a:extLst>
          </p:cNvPr>
          <p:cNvPicPr>
            <a:picLocks noChangeAspect="1"/>
          </p:cNvPicPr>
          <p:nvPr/>
        </p:nvPicPr>
        <p:blipFill>
          <a:blip r:embed="rId4"/>
          <a:stretch>
            <a:fillRect/>
          </a:stretch>
        </p:blipFill>
        <p:spPr>
          <a:xfrm>
            <a:off x="2216944" y="2819400"/>
            <a:ext cx="4710112" cy="1842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2FC83A3-7C46-4B66-8DE1-89375E03DD64}"/>
              </a:ext>
            </a:extLst>
          </p:cNvPr>
          <p:cNvSpPr>
            <a:spLocks noGrp="1"/>
          </p:cNvSpPr>
          <p:nvPr>
            <p:ph type="title"/>
          </p:nvPr>
        </p:nvSpPr>
        <p:spPr/>
        <p:txBody>
          <a:bodyPr/>
          <a:lstStyle/>
          <a:p>
            <a:r>
              <a:rPr lang="en-US" altLang="en-US"/>
              <a:t>Defining and Calling a Function (cont’d.)</a:t>
            </a:r>
          </a:p>
        </p:txBody>
      </p:sp>
      <p:sp>
        <p:nvSpPr>
          <p:cNvPr id="14339" name="Content Placeholder 2">
            <a:extLst>
              <a:ext uri="{FF2B5EF4-FFF2-40B4-BE49-F238E27FC236}">
                <a16:creationId xmlns:a16="http://schemas.microsoft.com/office/drawing/2014/main" id="{EFED3867-F5E0-408B-97D6-5219CE5AA3CA}"/>
              </a:ext>
            </a:extLst>
          </p:cNvPr>
          <p:cNvSpPr>
            <a:spLocks noGrp="1"/>
          </p:cNvSpPr>
          <p:nvPr>
            <p:ph idx="1"/>
          </p:nvPr>
        </p:nvSpPr>
        <p:spPr>
          <a:xfrm>
            <a:off x="381000" y="1942673"/>
            <a:ext cx="3581400" cy="4525963"/>
          </a:xfrm>
        </p:spPr>
        <p:txBody>
          <a:bodyPr/>
          <a:lstStyle/>
          <a:p>
            <a:pPr eaLnBrk="1" hangingPunct="1">
              <a:buFontTx/>
              <a:buChar char="•"/>
            </a:pPr>
            <a:r>
              <a:rPr lang="en-US" altLang="en-US" sz="2800" u="sng" dirty="0">
                <a:latin typeface="Courier New" panose="02070309020205020404" pitchFamily="49" charset="0"/>
                <a:cs typeface="Courier New" panose="02070309020205020404" pitchFamily="49" charset="0"/>
              </a:rPr>
              <a:t>main</a:t>
            </a:r>
            <a:r>
              <a:rPr lang="en-US" altLang="en-US" sz="2800" u="sng" dirty="0"/>
              <a:t> function</a:t>
            </a:r>
            <a:r>
              <a:rPr lang="en-US" altLang="en-US" sz="2800" dirty="0"/>
              <a:t>: called when the program starts</a:t>
            </a:r>
          </a:p>
          <a:p>
            <a:pPr lvl="1" eaLnBrk="1" hangingPunct="1"/>
            <a:r>
              <a:rPr lang="en-US" altLang="en-US" sz="2400" dirty="0"/>
              <a:t>Calls other functions when they are needed </a:t>
            </a:r>
          </a:p>
          <a:p>
            <a:pPr lvl="1" eaLnBrk="1" hangingPunct="1"/>
            <a:r>
              <a:rPr lang="en-US" altLang="en-US" sz="2400" dirty="0"/>
              <a:t>Defines the </a:t>
            </a:r>
            <a:r>
              <a:rPr lang="en-US" altLang="en-US" sz="2400" i="1" dirty="0"/>
              <a:t>mainline logic </a:t>
            </a:r>
            <a:r>
              <a:rPr lang="en-US" altLang="en-US" sz="2400" dirty="0"/>
              <a:t>of the program</a:t>
            </a:r>
          </a:p>
        </p:txBody>
      </p:sp>
      <p:sp>
        <p:nvSpPr>
          <p:cNvPr id="2" name="Slide Number Placeholder 1">
            <a:extLst>
              <a:ext uri="{FF2B5EF4-FFF2-40B4-BE49-F238E27FC236}">
                <a16:creationId xmlns:a16="http://schemas.microsoft.com/office/drawing/2014/main" id="{C2C701E3-1513-49EB-87D8-05402183A611}"/>
              </a:ext>
            </a:extLst>
          </p:cNvPr>
          <p:cNvSpPr>
            <a:spLocks noGrp="1"/>
          </p:cNvSpPr>
          <p:nvPr>
            <p:ph type="sldNum" sz="quarter" idx="10"/>
          </p:nvPr>
        </p:nvSpPr>
        <p:spPr/>
        <p:txBody>
          <a:bodyPr/>
          <a:lstStyle/>
          <a:p>
            <a:pPr>
              <a:defRPr/>
            </a:pPr>
            <a:fld id="{3284BC65-4210-49FB-96AA-6DD8E0F0E87F}" type="slidenum">
              <a:rPr lang="en-US" altLang="en-US" smtClean="0"/>
              <a:pPr>
                <a:defRPr/>
              </a:pPr>
              <a:t>8</a:t>
            </a:fld>
            <a:endParaRPr lang="en-US" altLang="en-US"/>
          </a:p>
        </p:txBody>
      </p:sp>
      <p:pic>
        <p:nvPicPr>
          <p:cNvPr id="3" name="Picture 2">
            <a:extLst>
              <a:ext uri="{FF2B5EF4-FFF2-40B4-BE49-F238E27FC236}">
                <a16:creationId xmlns:a16="http://schemas.microsoft.com/office/drawing/2014/main" id="{FE66132C-C6C1-4874-B979-795BE1C49902}"/>
              </a:ext>
            </a:extLst>
          </p:cNvPr>
          <p:cNvPicPr>
            <a:picLocks noChangeAspect="1"/>
          </p:cNvPicPr>
          <p:nvPr/>
        </p:nvPicPr>
        <p:blipFill>
          <a:blip r:embed="rId3"/>
          <a:stretch>
            <a:fillRect/>
          </a:stretch>
        </p:blipFill>
        <p:spPr>
          <a:xfrm>
            <a:off x="3733800" y="2133600"/>
            <a:ext cx="5233987" cy="36174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DE1A126-B547-4C7F-BF18-FEF36B38DF71}"/>
              </a:ext>
            </a:extLst>
          </p:cNvPr>
          <p:cNvSpPr>
            <a:spLocks noGrp="1"/>
          </p:cNvSpPr>
          <p:nvPr>
            <p:ph type="title"/>
          </p:nvPr>
        </p:nvSpPr>
        <p:spPr/>
        <p:txBody>
          <a:bodyPr/>
          <a:lstStyle/>
          <a:p>
            <a:r>
              <a:rPr lang="en-US" altLang="en-US"/>
              <a:t>Designing a Program to Use Functions</a:t>
            </a:r>
          </a:p>
        </p:txBody>
      </p:sp>
      <p:sp>
        <p:nvSpPr>
          <p:cNvPr id="16387" name="Content Placeholder 2">
            <a:extLst>
              <a:ext uri="{FF2B5EF4-FFF2-40B4-BE49-F238E27FC236}">
                <a16:creationId xmlns:a16="http://schemas.microsoft.com/office/drawing/2014/main" id="{30E3A1F8-9570-449B-A1F3-63DAE3814EB3}"/>
              </a:ext>
            </a:extLst>
          </p:cNvPr>
          <p:cNvSpPr>
            <a:spLocks noGrp="1"/>
          </p:cNvSpPr>
          <p:nvPr>
            <p:ph idx="1"/>
          </p:nvPr>
        </p:nvSpPr>
        <p:spPr>
          <a:xfrm>
            <a:off x="304800" y="1706124"/>
            <a:ext cx="4267200" cy="4525963"/>
          </a:xfrm>
        </p:spPr>
        <p:txBody>
          <a:bodyPr/>
          <a:lstStyle/>
          <a:p>
            <a:pPr eaLnBrk="1" hangingPunct="1">
              <a:buFontTx/>
              <a:buChar char="•"/>
            </a:pPr>
            <a:r>
              <a:rPr lang="en-US" altLang="en-US" sz="2600" dirty="0"/>
              <a:t>In a flowchart, function call shown as rectangle with vertical bars at each side</a:t>
            </a:r>
          </a:p>
          <a:p>
            <a:pPr lvl="1" eaLnBrk="1" hangingPunct="1"/>
            <a:r>
              <a:rPr lang="en-US" altLang="en-US" sz="2200" dirty="0"/>
              <a:t>Function name written in the symbol</a:t>
            </a:r>
          </a:p>
          <a:p>
            <a:pPr lvl="1" eaLnBrk="1" hangingPunct="1"/>
            <a:r>
              <a:rPr lang="en-US" altLang="en-US" sz="2200" dirty="0"/>
              <a:t>Typically draw separate flow chart for each function in the program</a:t>
            </a:r>
          </a:p>
          <a:p>
            <a:pPr lvl="2" eaLnBrk="1" hangingPunct="1">
              <a:buFontTx/>
              <a:buChar char="•"/>
            </a:pPr>
            <a:r>
              <a:rPr lang="en-US" altLang="en-US" sz="2000" dirty="0"/>
              <a:t>End terminal symbol usually reads </a:t>
            </a:r>
            <a:r>
              <a:rPr lang="en-US" altLang="en-US" sz="2000" dirty="0">
                <a:latin typeface="Courier New" panose="02070309020205020404" pitchFamily="49" charset="0"/>
                <a:cs typeface="Courier New" panose="02070309020205020404" pitchFamily="49" charset="0"/>
              </a:rPr>
              <a:t>Return</a:t>
            </a:r>
          </a:p>
        </p:txBody>
      </p:sp>
      <p:sp>
        <p:nvSpPr>
          <p:cNvPr id="2" name="Slide Number Placeholder 1">
            <a:extLst>
              <a:ext uri="{FF2B5EF4-FFF2-40B4-BE49-F238E27FC236}">
                <a16:creationId xmlns:a16="http://schemas.microsoft.com/office/drawing/2014/main" id="{B5200636-077C-4036-A85D-BAE080A78AAC}"/>
              </a:ext>
            </a:extLst>
          </p:cNvPr>
          <p:cNvSpPr>
            <a:spLocks noGrp="1"/>
          </p:cNvSpPr>
          <p:nvPr>
            <p:ph type="sldNum" sz="quarter" idx="10"/>
          </p:nvPr>
        </p:nvSpPr>
        <p:spPr/>
        <p:txBody>
          <a:bodyPr/>
          <a:lstStyle/>
          <a:p>
            <a:pPr>
              <a:defRPr/>
            </a:pPr>
            <a:fld id="{3284BC65-4210-49FB-96AA-6DD8E0F0E87F}" type="slidenum">
              <a:rPr lang="en-US" altLang="en-US" smtClean="0"/>
              <a:pPr>
                <a:defRPr/>
              </a:pPr>
              <a:t>9</a:t>
            </a:fld>
            <a:endParaRPr lang="en-US" altLang="en-US"/>
          </a:p>
        </p:txBody>
      </p:sp>
      <p:pic>
        <p:nvPicPr>
          <p:cNvPr id="3" name="Picture 2">
            <a:extLst>
              <a:ext uri="{FF2B5EF4-FFF2-40B4-BE49-F238E27FC236}">
                <a16:creationId xmlns:a16="http://schemas.microsoft.com/office/drawing/2014/main" id="{25E47264-5AA8-43CD-ABF5-D72D60BC02C2}"/>
              </a:ext>
            </a:extLst>
          </p:cNvPr>
          <p:cNvPicPr>
            <a:picLocks noChangeAspect="1"/>
          </p:cNvPicPr>
          <p:nvPr/>
        </p:nvPicPr>
        <p:blipFill>
          <a:blip r:embed="rId2"/>
          <a:stretch>
            <a:fillRect/>
          </a:stretch>
        </p:blipFill>
        <p:spPr>
          <a:xfrm>
            <a:off x="4581459" y="1910893"/>
            <a:ext cx="4431208" cy="411642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4684</TotalTime>
  <Words>2439</Words>
  <Application>Microsoft Office PowerPoint</Application>
  <PresentationFormat>On-screen Show (4:3)</PresentationFormat>
  <Paragraphs>303</Paragraphs>
  <Slides>33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Courier New</vt:lpstr>
      <vt:lpstr>Tw Cen MT</vt:lpstr>
      <vt:lpstr>Default Design</vt:lpstr>
      <vt:lpstr>PowerPoint Presentation</vt:lpstr>
      <vt:lpstr>Introduction to Functions</vt:lpstr>
      <vt:lpstr>PowerPoint Presentation</vt:lpstr>
      <vt:lpstr>Benefits of Modularizing a Program with Functions</vt:lpstr>
      <vt:lpstr>Void Functions and Value-Returning Functions</vt:lpstr>
      <vt:lpstr>Defining and Calling a Function</vt:lpstr>
      <vt:lpstr>Defining and Calling a Function (cont’d.)</vt:lpstr>
      <vt:lpstr>Defining and Calling a Function (cont’d.)</vt:lpstr>
      <vt:lpstr>Designing a Program to Use Functions</vt:lpstr>
      <vt:lpstr>Local Variables</vt:lpstr>
      <vt:lpstr>Knowledge Check</vt:lpstr>
      <vt:lpstr>Passing Arguments to Functions</vt:lpstr>
      <vt:lpstr>Passing Multiple Arguments</vt:lpstr>
      <vt:lpstr>Making Changes to Parameters</vt:lpstr>
      <vt:lpstr>Keyword Arguments</vt:lpstr>
      <vt:lpstr>Global Variables and Global Constants</vt:lpstr>
      <vt:lpstr>Global Variables and Global Constants (cont’d.)</vt:lpstr>
      <vt:lpstr>Global Variables and Global Constants (cont’d.)</vt:lpstr>
      <vt:lpstr>Introduction to Value-Returning Functions</vt:lpstr>
      <vt:lpstr>Standard Library Functions and the import Statement</vt:lpstr>
      <vt:lpstr>Modules</vt:lpstr>
      <vt:lpstr>Dot Notation</vt:lpstr>
      <vt:lpstr>Random Number Seeds</vt:lpstr>
      <vt:lpstr>Writing Your Own Value-Returning Functions</vt:lpstr>
      <vt:lpstr>Value-Returning Function Example</vt:lpstr>
      <vt:lpstr>Returning Strings</vt:lpstr>
      <vt:lpstr>Returning Boolean Values</vt:lpstr>
      <vt:lpstr>Returning Multiple Values</vt:lpstr>
      <vt:lpstr>Returning Multiple Values Example</vt:lpstr>
      <vt:lpstr>Knowledge Check</vt:lpstr>
      <vt:lpstr>Summary</vt:lpstr>
      <vt:lpstr>Summary (cont’d.)</vt:lpstr>
      <vt:lpstr>In-class Exercise 4</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Carol Jim</dc:creator>
  <cp:lastModifiedBy>jiang li</cp:lastModifiedBy>
  <cp:revision>213</cp:revision>
  <dcterms:created xsi:type="dcterms:W3CDTF">2011-02-21T19:15:53Z</dcterms:created>
  <dcterms:modified xsi:type="dcterms:W3CDTF">2019-10-01T00:07:25Z</dcterms:modified>
</cp:coreProperties>
</file>