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6" r:id="rId3"/>
    <p:sldId id="305" r:id="rId4"/>
    <p:sldId id="287" r:id="rId5"/>
    <p:sldId id="306" r:id="rId6"/>
    <p:sldId id="307" r:id="rId7"/>
    <p:sldId id="290" r:id="rId8"/>
    <p:sldId id="291" r:id="rId9"/>
    <p:sldId id="292" r:id="rId10"/>
    <p:sldId id="294" r:id="rId11"/>
    <p:sldId id="309" r:id="rId12"/>
    <p:sldId id="308" r:id="rId13"/>
    <p:sldId id="295" r:id="rId14"/>
    <p:sldId id="296" r:id="rId15"/>
    <p:sldId id="297" r:id="rId16"/>
    <p:sldId id="310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11" r:id="rId25"/>
    <p:sldId id="285" r:id="rId2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C4"/>
    <a:srgbClr val="FFCC00"/>
    <a:srgbClr val="FFF7D5"/>
    <a:srgbClr val="FEF7C2"/>
    <a:srgbClr val="EDE1EF"/>
    <a:srgbClr val="E7E2EE"/>
    <a:srgbClr val="270A70"/>
    <a:srgbClr val="300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85075" autoAdjust="0"/>
  </p:normalViewPr>
  <p:slideViewPr>
    <p:cSldViewPr>
      <p:cViewPr varScale="1">
        <p:scale>
          <a:sx n="77" d="100"/>
          <a:sy n="77" d="100"/>
        </p:scale>
        <p:origin x="120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5BB158-41FF-4BA7-9550-ED72D85B1F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2E38E-967C-4081-BAD7-F7E854AFD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8D09AAB-5D21-406B-BFFC-3CA5014E5FA1}" type="datetimeFigureOut">
              <a:rPr lang="en-US"/>
              <a:pPr>
                <a:defRPr/>
              </a:pPr>
              <a:t>10/2/2018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DF416-60A6-4D19-B7A4-157120EF5B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5B2BA-E4E0-4E94-900D-F408D95A33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A3BC95E-DF8A-4642-9279-D3C75ACE9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C389F-0CB2-4CD4-A257-76E92D553E63}" type="datetimeFigureOut">
              <a:rPr lang="en-US" smtClean="0"/>
              <a:t>10/2/2018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0D0F8-0FCA-456E-BFAF-83C7367B4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41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Topics: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Basic String Operations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String Slicing</a:t>
            </a:r>
          </a:p>
          <a:p>
            <a:pPr eaLnBrk="1" hangingPunct="1">
              <a:buFontTx/>
              <a:buChar char="•"/>
            </a:pPr>
            <a:r>
              <a:rPr lang="en-US" altLang="en-US" dirty="0"/>
              <a:t>Testing, Searching, and Manipulating Strings</a:t>
            </a: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0D0F8-0FCA-456E-BFAF-83C7367B49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8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Many types of programs perform operations on strings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In Python, many tools for examining and manipulating strings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-- </a:t>
            </a:r>
            <a:r>
              <a:rPr lang="en-US" altLang="en-US" dirty="0"/>
              <a:t>Strings are sequences, so many of the tools that work with sequences work with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D0F8-0FCA-456E-BFAF-83C7367B49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3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Courier New" panose="02070309020205020404" pitchFamily="49" charset="0"/>
              </a:rPr>
              <a:t>The operand on the left side of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>
                <a:cs typeface="Courier New" panose="02070309020205020404" pitchFamily="49" charset="0"/>
              </a:rPr>
              <a:t> operator must be an existing variable; otherwise,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D0F8-0FCA-456E-BFAF-83C7367B49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01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Concatenation doesn’t actually change the existing string, but rather creates a new string and assigns the new string to the previously used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D0F8-0FCA-456E-BFAF-83C7367B49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810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dk</a:t>
            </a:r>
          </a:p>
          <a:p>
            <a:pPr marL="228600" indent="-228600">
              <a:buAutoNum type="arabicPeriod"/>
            </a:pPr>
            <a:r>
              <a:rPr lang="en-US" dirty="0" err="1"/>
              <a:t>vlspad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spadktnv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vlspadktnv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D0F8-0FCA-456E-BFAF-83C7367B49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2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general format, </a:t>
            </a:r>
            <a:r>
              <a:rPr lang="en-US" dirty="0" err="1"/>
              <a:t>stringvar</a:t>
            </a:r>
            <a:r>
              <a:rPr lang="en-US" dirty="0"/>
              <a:t> is a variable that references a string, method is the name of the method that is being called, and arguments is one or more arguments being passed to the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D0F8-0FCA-456E-BFAF-83C7367B49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47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the output if </a:t>
            </a:r>
            <a:r>
              <a:rPr lang="en-US" dirty="0" err="1"/>
              <a:t>user_string</a:t>
            </a:r>
            <a:r>
              <a:rPr lang="en-US" dirty="0"/>
              <a:t> is ABC?  123?  abc123?  Abc123?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D0F8-0FCA-456E-BFAF-83C7367B49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00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cs typeface="Courier New" panose="02070309020205020404" pitchFamily="49" charset="0"/>
              </a:rPr>
              <a:t>Variable references a new string which contains multiple copies of the original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D0F8-0FCA-456E-BFAF-83C7367B49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45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mystring.split</a:t>
            </a:r>
            <a:r>
              <a:rPr lang="en-US" dirty="0"/>
              <a:t>(',')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0D0F8-0FCA-456E-BFAF-83C7367B49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23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1">
            <a:extLst>
              <a:ext uri="{FF2B5EF4-FFF2-40B4-BE49-F238E27FC236}">
                <a16:creationId xmlns:a16="http://schemas.microsoft.com/office/drawing/2014/main" id="{68202B23-7AEB-4EA2-B253-DEE36897510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1500" y="1066800"/>
            <a:ext cx="80010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3400" b="1" dirty="0">
                <a:solidFill>
                  <a:srgbClr val="007DC4"/>
                </a:solidFill>
                <a:latin typeface="Tw Cen MT" pitchFamily="34" charset="0"/>
              </a:rPr>
              <a:t>BIFX 502 Foundations in Computer Science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9DD12627-7F84-4B1A-98DC-262E29883D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2874442"/>
            <a:ext cx="7924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latin typeface="Tw Cen MT" pitchFamily="34" charset="0"/>
              </a:rPr>
              <a:t>Chapter 8:  More About Strings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2875699E-1088-4B3A-A8D1-16F3C55394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4651306"/>
            <a:ext cx="7924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2400" b="0" dirty="0">
                <a:latin typeface="Tw Cen MT" pitchFamily="34" charset="0"/>
              </a:rPr>
              <a:t>Dr. Jim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2400" b="0" dirty="0">
                <a:latin typeface="Tw Cen MT" pitchFamily="34" charset="0"/>
              </a:rPr>
              <a:t>Hood College</a:t>
            </a:r>
          </a:p>
        </p:txBody>
      </p:sp>
    </p:spTree>
    <p:extLst>
      <p:ext uri="{BB962C8B-B14F-4D97-AF65-F5344CB8AC3E}">
        <p14:creationId xmlns:p14="http://schemas.microsoft.com/office/powerpoint/2010/main" val="344213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4CCF425-7BAE-4848-8034-C162B2230C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72A37-D2DC-44BD-9124-0BF1049F1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359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DFEC885-592B-4A04-BF18-3DE1FE8CAC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E39A68-CA16-4EE9-B33E-D2322CD22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682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69DE5FA-56FF-470C-B972-1DB48C3294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D3B94-E626-4E06-B79F-B831927499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2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41CDA38-D7FA-423B-8E86-70B5A415C9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5CD96-A9A9-4147-BFD5-F471E6F230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7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94BF0FD-0FF0-4E9F-84B2-14281E9A03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348FEF-695E-4A78-A624-08C4B114D4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39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CCF57D8-905E-40E3-A80F-4D89195625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9B075-FFF3-49C3-B1BE-64A4A52612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47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666B093-6FC3-491B-817C-F2FB9AA0CE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4096C-94F3-4C12-A5E3-851A42C495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84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B742F56-CFAC-45F1-BBB8-5C741B12B8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1EBE1-7E8E-4782-B225-3EC0429D9D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82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115E18C-892B-4F06-A3AC-77AB901D96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9003FC-0F67-4FC9-924A-A7992DC866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193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7EFE09E-8B69-4611-B51A-3920D438BE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EA7BF-91A6-414C-9249-164905266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56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017D84E-705B-4F41-A4A0-27F1505B6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BDAD58-C598-49C2-B4E8-01FA65A6F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77DFCC4D-961F-4F6E-AC79-CD7F8C293A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4B26DCE-9153-4C72-8AA3-5BD7372A3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B67203B-D564-49D8-AF3C-DF18480A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Slicing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E0D18A1-1348-4CAA-8CA3-99E8D3467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>
                <a:cs typeface="Courier New" panose="02070309020205020404" pitchFamily="49" charset="0"/>
              </a:rPr>
              <a:t>Slice</a:t>
            </a:r>
            <a:r>
              <a:rPr lang="en-US" altLang="en-US">
                <a:cs typeface="Courier New" panose="02070309020205020404" pitchFamily="49" charset="0"/>
              </a:rPr>
              <a:t>: span of items taken from a sequence, known as </a:t>
            </a:r>
            <a:r>
              <a:rPr lang="en-US" altLang="en-US" i="1">
                <a:cs typeface="Courier New" panose="02070309020205020404" pitchFamily="49" charset="0"/>
              </a:rPr>
              <a:t>substring</a:t>
            </a:r>
          </a:p>
          <a:p>
            <a:pPr lvl="1"/>
            <a:r>
              <a:rPr lang="en-US" altLang="en-US"/>
              <a:t>Slicing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Expression will return a string containing a copy of the characters from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>
                <a:cs typeface="Courier New" panose="02070309020205020404" pitchFamily="49" charset="0"/>
              </a:rPr>
              <a:t> up to, but not including,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i="1"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altLang="en-US">
                <a:cs typeface="Courier New" panose="02070309020205020404" pitchFamily="49" charset="0"/>
              </a:rPr>
              <a:t> not specified,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>
                <a:cs typeface="Courier New" panose="02070309020205020404" pitchFamily="49" charset="0"/>
              </a:rPr>
              <a:t> is used for start index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If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altLang="en-US">
                <a:cs typeface="Courier New" panose="02070309020205020404" pitchFamily="49" charset="0"/>
              </a:rPr>
              <a:t> not specified,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len(string)</a:t>
            </a:r>
            <a:r>
              <a:rPr lang="en-US" altLang="en-US">
                <a:cs typeface="Courier New" panose="02070309020205020404" pitchFamily="49" charset="0"/>
              </a:rPr>
              <a:t> is used for end index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Slicing expressions can include a step value and negative indexes relative to end of string</a:t>
            </a:r>
            <a:endParaRPr lang="he-IL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33988-2B18-49DE-8D4E-4B0CFEF871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B99C-5B29-440C-9E8B-86151AA9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2745"/>
            <a:ext cx="8229600" cy="1143000"/>
          </a:xfrm>
        </p:spPr>
        <p:txBody>
          <a:bodyPr/>
          <a:lstStyle/>
          <a:p>
            <a:r>
              <a:rPr lang="en-US" altLang="en-US" dirty="0"/>
              <a:t>String Slicing 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9D3D3-75AC-4D0E-AF32-FB64FEAF5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34200" y="6242440"/>
            <a:ext cx="2133600" cy="476250"/>
          </a:xfrm>
        </p:spPr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AF600B-E7D6-46A6-8FE2-A22FA990E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371600"/>
            <a:ext cx="8458200" cy="51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2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AB5A-55F8-4930-911D-B857D4F5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A4A3-C213-43A7-87D5-6F58921E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have the following protein sequence stored in the variable protein:</a:t>
            </a:r>
          </a:p>
          <a:p>
            <a:endParaRPr lang="en-US" dirty="0"/>
          </a:p>
          <a:p>
            <a:r>
              <a:rPr lang="en-US" dirty="0"/>
              <a:t>What would be the output?</a:t>
            </a:r>
          </a:p>
          <a:p>
            <a:pPr lvl="1"/>
            <a:r>
              <a:rPr lang="en-US" dirty="0"/>
              <a:t>1.  print(protein[5:7])</a:t>
            </a:r>
          </a:p>
          <a:p>
            <a:pPr lvl="1"/>
            <a:r>
              <a:rPr lang="en-US" dirty="0"/>
              <a:t>2.  print(protein[:6])</a:t>
            </a:r>
          </a:p>
          <a:p>
            <a:pPr lvl="1"/>
            <a:r>
              <a:rPr lang="en-US" dirty="0"/>
              <a:t>3.  print(protein[2:])</a:t>
            </a:r>
          </a:p>
          <a:p>
            <a:pPr lvl="1"/>
            <a:r>
              <a:rPr lang="en-US" dirty="0"/>
              <a:t>4.  print(protein[:])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58E15-90A4-4A35-909B-1734DE4DB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4FFED-48C1-4F73-8610-D80CBA7B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2743200"/>
            <a:ext cx="43434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945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053ACF9-0F6B-43CF-92BB-30A4C2EC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Testing, Searching, and Manipulating Strings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9AFAF0F-F232-4021-8ED9-9AA44B6E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You can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/>
              <a:t> operator to determine whether one string is contained in another string</a:t>
            </a:r>
          </a:p>
          <a:p>
            <a:pPr lvl="1"/>
            <a:r>
              <a:rPr lang="en-US" altLang="en-US"/>
              <a:t>General 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string1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string2</a:t>
            </a:r>
          </a:p>
          <a:p>
            <a:pPr lvl="2">
              <a:buFontTx/>
              <a:buChar char="•"/>
            </a:pP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string1 </a:t>
            </a:r>
            <a:r>
              <a:rPr lang="en-US" altLang="en-US">
                <a:cs typeface="Courier New" panose="02070309020205020404" pitchFamily="49" charset="0"/>
              </a:rPr>
              <a:t>and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 string2 </a:t>
            </a:r>
            <a:r>
              <a:rPr lang="en-US" altLang="en-US">
                <a:cs typeface="Courier New" panose="02070309020205020404" pitchFamily="49" charset="0"/>
              </a:rPr>
              <a:t>can be string literals or variables referencing strings</a:t>
            </a:r>
          </a:p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Similarly you can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altLang="en-US">
                <a:cs typeface="Courier New" panose="02070309020205020404" pitchFamily="49" charset="0"/>
              </a:rPr>
              <a:t> operator to determine whether one string is not contained in another string</a:t>
            </a:r>
            <a:endParaRPr lang="he-IL" altLang="en-US"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6619B5-696D-45E2-9A60-28701A1EA2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61D9A74-10DA-490B-BDC5-566B60DE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96766B3-F47F-44D7-B94A-8AA8FA400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Strings in Python have many types of methods, divided into different types of operations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General format: 							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stringvar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arguments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Some methods test a string for specific characteristics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Generally Boolean methods, that return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dirty="0">
                <a:cs typeface="Courier New" panose="02070309020205020404" pitchFamily="49" charset="0"/>
              </a:rPr>
              <a:t> if a condition exists,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dirty="0">
                <a:cs typeface="Courier New" panose="02070309020205020404" pitchFamily="49" charset="0"/>
              </a:rPr>
              <a:t> otherwise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84EEBD-125C-4530-8B8D-03CBC59B86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6B98DB6-7486-4960-BF6E-9E2FA3E8C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16387" name="Content Placeholder 3">
            <a:extLst>
              <a:ext uri="{FF2B5EF4-FFF2-40B4-BE49-F238E27FC236}">
                <a16:creationId xmlns:a16="http://schemas.microsoft.com/office/drawing/2014/main" id="{37DB35E3-B639-47F4-A2DB-BE6485110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90700"/>
            <a:ext cx="8229600" cy="414496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E2730-0119-46AC-974F-92B8B25DD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291F5-A217-4603-8FC7-4B917381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7194"/>
            <a:ext cx="8229600" cy="1143000"/>
          </a:xfrm>
        </p:spPr>
        <p:txBody>
          <a:bodyPr/>
          <a:lstStyle/>
          <a:p>
            <a:r>
              <a:rPr lang="en-US" dirty="0"/>
              <a:t>String Methods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B5631-D8A2-4761-AE4E-4CEF2B160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DF994-2E1F-4295-9A46-DFBEF439E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308063"/>
            <a:ext cx="7584420" cy="51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4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AD4388F-001E-4070-B11B-3589F898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1DF9761-59EA-45EC-817F-A23F8CDDA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Some methods return a copy of the string, to which modifications have been made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Simulate strings as mutable objects</a:t>
            </a:r>
          </a:p>
          <a:p>
            <a:pPr eaLnBrk="1" hangingPunct="1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String comparisons are case-sensitive</a:t>
            </a:r>
          </a:p>
          <a:p>
            <a:pPr lvl="1" eaLnBrk="1" hangingPunct="1"/>
            <a:r>
              <a:rPr lang="en-US" altLang="en-US">
                <a:cs typeface="Courier New" panose="02070309020205020404" pitchFamily="49" charset="0"/>
              </a:rPr>
              <a:t>Uppercase characters are distinguished from lowercase characters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en-US" altLang="en-US">
                <a:cs typeface="Courier New" panose="02070309020205020404" pitchFamily="49" charset="0"/>
              </a:rPr>
              <a:t> methods can be used for making case-insensitive string comparisons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4EEED-8ED2-443D-BB91-E5C40D8ED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7A68C06-542E-47AF-B991-0921E054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18435" name="Content Placeholder 3">
            <a:extLst>
              <a:ext uri="{FF2B5EF4-FFF2-40B4-BE49-F238E27FC236}">
                <a16:creationId xmlns:a16="http://schemas.microsoft.com/office/drawing/2014/main" id="{35C480D4-FD75-46CA-B27A-9A4A903D7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03338" y="1600200"/>
            <a:ext cx="6537325" cy="452596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B61B0-756D-4A4A-A086-F7D2A4D2B9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1B50935-0A42-44DB-BACE-C729D0E3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305"/>
            <a:ext cx="8229600" cy="1143000"/>
          </a:xfrm>
        </p:spPr>
        <p:txBody>
          <a:bodyPr/>
          <a:lstStyle/>
          <a:p>
            <a:r>
              <a:rPr lang="en-US" altLang="en-US" dirty="0"/>
              <a:t>String Methods (cont’d.)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80B5624D-7949-4E23-B3EC-11E5E716C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356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600" dirty="0">
                <a:cs typeface="Courier New" panose="02070309020205020404" pitchFamily="49" charset="0"/>
              </a:rPr>
              <a:t>Programs commonly need to search for substrings</a:t>
            </a:r>
          </a:p>
          <a:p>
            <a:pPr eaLnBrk="1" hangingPunct="1">
              <a:buFontTx/>
              <a:buChar char="•"/>
            </a:pPr>
            <a:r>
              <a:rPr lang="en-US" altLang="en-US" sz="2600" dirty="0">
                <a:cs typeface="Courier New" panose="02070309020205020404" pitchFamily="49" charset="0"/>
              </a:rPr>
              <a:t>Several methods to accomplish this:</a:t>
            </a:r>
          </a:p>
          <a:p>
            <a:pPr lvl="1" eaLnBrk="1" hangingPunct="1"/>
            <a:r>
              <a:rPr lang="en-US" altLang="en-US" sz="2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cs typeface="Courier New" panose="02070309020205020404" pitchFamily="49" charset="0"/>
              </a:rPr>
              <a:t>: checks if the string ends with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lvl="2" eaLnBrk="1" hangingPunct="1">
              <a:buFontTx/>
              <a:buChar char="•"/>
            </a:pPr>
            <a:r>
              <a:rPr lang="en-US" altLang="en-US" sz="2200" dirty="0">
                <a:cs typeface="Courier New" panose="02070309020205020404" pitchFamily="49" charset="0"/>
              </a:rPr>
              <a:t>Returns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200" dirty="0">
                <a:cs typeface="Courier New" panose="02070309020205020404" pitchFamily="49" charset="0"/>
              </a:rPr>
              <a:t> or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2" eaLnBrk="1" hangingPunct="1">
              <a:buFontTx/>
              <a:buChar char="•"/>
            </a:pPr>
            <a:r>
              <a:rPr lang="en-US" altLang="en-US" sz="2200" dirty="0">
                <a:cs typeface="Courier New" panose="02070309020205020404" pitchFamily="49" charset="0"/>
              </a:rPr>
              <a:t>Ex:</a:t>
            </a:r>
          </a:p>
          <a:p>
            <a:pPr lvl="2" eaLnBrk="1" hangingPunct="1">
              <a:buFontTx/>
              <a:buChar char="•"/>
            </a:pPr>
            <a:endParaRPr lang="en-US" altLang="en-US" sz="1200" dirty="0"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cs typeface="Courier New" panose="02070309020205020404" pitchFamily="49" charset="0"/>
              </a:rPr>
              <a:t>: checks if the string starts with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</a:p>
          <a:p>
            <a:pPr lvl="2" eaLnBrk="1" hangingPunct="1">
              <a:buFontTx/>
              <a:buChar char="•"/>
            </a:pPr>
            <a:r>
              <a:rPr lang="en-US" altLang="en-US" sz="2200" dirty="0">
                <a:cs typeface="Courier New" panose="02070309020205020404" pitchFamily="49" charset="0"/>
              </a:rPr>
              <a:t>Returns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200" dirty="0">
                <a:cs typeface="Courier New" panose="02070309020205020404" pitchFamily="49" charset="0"/>
              </a:rPr>
              <a:t> or 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lvl="2" eaLnBrk="1" hangingPunct="1">
              <a:buFontTx/>
              <a:buChar char="•"/>
            </a:pPr>
            <a:r>
              <a:rPr lang="en-US" altLang="en-US" sz="2200" dirty="0">
                <a:cs typeface="Courier New" panose="02070309020205020404" pitchFamily="49" charset="0"/>
              </a:rPr>
              <a:t>Ex: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F0E47C-1F02-4028-910F-17C0AD775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256A4-E5AF-43BD-9443-F0E1F131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98" y="3962400"/>
            <a:ext cx="3838575" cy="5063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A63C01-DE66-40C2-ABEB-64369978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698" y="5865001"/>
            <a:ext cx="3757612" cy="4887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347D2E0-3131-45B2-A387-AD17C58B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Are Strings Important?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8E4D524-68A6-4EE6-BEEE-CC68CE0C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Sequences are strings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catgaaggaa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ccacagccca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gagcaccaag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ggctatccat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dirty="0"/>
              <a:t>Database records contain strings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LOCUS AC005138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DEFINITION Homo sapiens chromosome 17, clone hRPK.261_A_13, complete sequence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AUTHORS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Birren,B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Fasman,K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Linton,L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Nusbaum,C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and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Lander,E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•"/>
            </a:pPr>
            <a:r>
              <a:rPr lang="en-US" altLang="en-US" dirty="0"/>
              <a:t>HTML is one (big) string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D2B370-FFD2-40C4-8981-7B451C31F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770BC06-93E5-4FD3-87D9-5EDC9D8D6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dirty="0"/>
              <a:t>String Methods (cont’d.)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3CBCFF0-B3E4-4893-8111-BDDE69FC6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3662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600" dirty="0">
                <a:cs typeface="Courier New" panose="02070309020205020404" pitchFamily="49" charset="0"/>
              </a:rPr>
              <a:t>Several methods to accomplish this (cont’d):</a:t>
            </a:r>
          </a:p>
          <a:p>
            <a:pPr lvl="1" eaLnBrk="1" hangingPunct="1"/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find(</a:t>
            </a:r>
            <a:r>
              <a:rPr lang="en-US" altLang="en-US" sz="24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cs typeface="Courier New" panose="02070309020205020404" pitchFamily="49" charset="0"/>
              </a:rPr>
              <a:t>: searches for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sz="2400" dirty="0">
                <a:cs typeface="Courier New" panose="02070309020205020404" pitchFamily="49" charset="0"/>
              </a:rPr>
              <a:t>  within the string</a:t>
            </a:r>
          </a:p>
          <a:p>
            <a:pPr lvl="2" eaLnBrk="1" hangingPunct="1">
              <a:buFontTx/>
              <a:buChar char="•"/>
            </a:pPr>
            <a:r>
              <a:rPr lang="en-US" altLang="en-US" sz="2200" dirty="0">
                <a:cs typeface="Courier New" panose="02070309020205020404" pitchFamily="49" charset="0"/>
              </a:rPr>
              <a:t>Returns lowest index of the substring, or if the substring is not contained in the string, returns -1</a:t>
            </a:r>
          </a:p>
          <a:p>
            <a:pPr lvl="2" eaLnBrk="1" hangingPunct="1">
              <a:buFontTx/>
              <a:buChar char="•"/>
            </a:pPr>
            <a:r>
              <a:rPr lang="en-US" altLang="en-US" sz="2200" dirty="0">
                <a:cs typeface="Courier New" panose="02070309020205020404" pitchFamily="49" charset="0"/>
              </a:rPr>
              <a:t>Ex: </a:t>
            </a:r>
          </a:p>
          <a:p>
            <a:pPr lvl="2" eaLnBrk="1" hangingPunct="1">
              <a:buFontTx/>
              <a:buChar char="•"/>
            </a:pPr>
            <a:endParaRPr lang="en-US" altLang="en-US" sz="1200" dirty="0"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replace(</a:t>
            </a:r>
            <a:r>
              <a:rPr lang="en-US" altLang="en-US" sz="2400" i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r>
              <a:rPr lang="en-US" altLang="en-US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>
                <a:cs typeface="Courier New" panose="02070309020205020404" pitchFamily="49" charset="0"/>
              </a:rPr>
              <a:t>: </a:t>
            </a:r>
          </a:p>
          <a:p>
            <a:pPr lvl="2" eaLnBrk="1" hangingPunct="1">
              <a:buFontTx/>
              <a:buChar char="•"/>
            </a:pPr>
            <a:r>
              <a:rPr lang="en-US" altLang="en-US" sz="2200" dirty="0">
                <a:cs typeface="Courier New" panose="02070309020205020404" pitchFamily="49" charset="0"/>
              </a:rPr>
              <a:t>Returns a copy of the string where every occurrence of </a:t>
            </a:r>
            <a:r>
              <a:rPr lang="en-US" alt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altLang="en-US" sz="2200" dirty="0">
                <a:cs typeface="Courier New" panose="02070309020205020404" pitchFamily="49" charset="0"/>
              </a:rPr>
              <a:t> is replaced with </a:t>
            </a:r>
            <a:r>
              <a:rPr lang="en-US" alt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new_string</a:t>
            </a:r>
            <a:endParaRPr lang="en-US" altLang="en-US" sz="2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buFontTx/>
              <a:buChar char="•"/>
            </a:pPr>
            <a:r>
              <a:rPr lang="en-US" altLang="en-US" sz="2200" dirty="0">
                <a:cs typeface="Courier New" panose="02070309020205020404" pitchFamily="49" charset="0"/>
              </a:rPr>
              <a:t>Ex: 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B6013-F055-45EF-9A45-0DA6B92B8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2E3EE-D5C8-486F-8D0B-CF2A26125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298" y="3464767"/>
            <a:ext cx="3638550" cy="5556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303A4C-C03C-4EE0-A419-A44D27787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188" y="5301041"/>
            <a:ext cx="4524375" cy="5621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5CA411A-8386-402A-9C7A-EEFE1840A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Methods (cont’d.)</a:t>
            </a:r>
          </a:p>
        </p:txBody>
      </p:sp>
      <p:pic>
        <p:nvPicPr>
          <p:cNvPr id="21507" name="Content Placeholder 3">
            <a:extLst>
              <a:ext uri="{FF2B5EF4-FFF2-40B4-BE49-F238E27FC236}">
                <a16:creationId xmlns:a16="http://schemas.microsoft.com/office/drawing/2014/main" id="{5D27B789-3E7E-4330-8E8E-AFA855A46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33625"/>
            <a:ext cx="8229600" cy="305911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68198-901F-442E-AFD0-C658854ED8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101532F-2866-4000-850A-4469CAE0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Repetition Operator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08EA6824-33E9-4746-87A1-52D17778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/>
              <a:t>Repetition operator</a:t>
            </a:r>
            <a:r>
              <a:rPr lang="en-US" altLang="en-US" dirty="0"/>
              <a:t>: makes multiple copies of a string and joins them together</a:t>
            </a:r>
          </a:p>
          <a:p>
            <a:pPr lvl="1"/>
            <a:r>
              <a:rPr lang="en-US" altLang="en-US" dirty="0"/>
              <a:t>The * symbol is a repetition operator when applied to a string and an integer</a:t>
            </a:r>
          </a:p>
          <a:p>
            <a:pPr lvl="2">
              <a:buFontTx/>
              <a:buChar char="•"/>
            </a:pPr>
            <a:r>
              <a:rPr lang="en-US" altLang="en-US" dirty="0"/>
              <a:t>String is left operand; number is right</a:t>
            </a:r>
          </a:p>
          <a:p>
            <a:pPr lvl="1"/>
            <a:r>
              <a:rPr lang="en-US" altLang="en-US" dirty="0"/>
              <a:t>General format: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string_to_copy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>
              <a:buFontTx/>
              <a:buChar char="•"/>
            </a:pPr>
            <a:r>
              <a:rPr lang="en-US" altLang="en-US" dirty="0"/>
              <a:t>Ex: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A3D50-C5EE-4E32-A8A5-585FA24A42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E19AE2-54AF-47F8-A39A-25E06E9C5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181600"/>
            <a:ext cx="3924300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AD3E7586-5224-46C6-B6BB-9AD441E7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/>
          <a:lstStyle/>
          <a:p>
            <a:r>
              <a:rPr lang="en-US" altLang="en-US" dirty="0"/>
              <a:t>Splitting a String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F1D07AC-2888-4CE5-9FE9-B8BE2AF8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456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u="sng" dirty="0"/>
              <a:t> method</a:t>
            </a:r>
            <a:r>
              <a:rPr lang="en-US" altLang="en-US" dirty="0"/>
              <a:t>: returns a list containing the words in the string</a:t>
            </a:r>
          </a:p>
          <a:p>
            <a:pPr lvl="1" eaLnBrk="1" hangingPunct="1"/>
            <a:r>
              <a:rPr lang="en-US" altLang="en-US" dirty="0"/>
              <a:t>By default, uses space as separator</a:t>
            </a:r>
          </a:p>
          <a:p>
            <a:pPr lvl="1" eaLnBrk="1" hangingPunct="1"/>
            <a:r>
              <a:rPr lang="en-US" altLang="en-US" dirty="0"/>
              <a:t>Can specify a different separator by passing it as an argument to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en-US" altLang="en-US" dirty="0"/>
              <a:t> method</a:t>
            </a:r>
            <a:endParaRPr lang="he-IL" altLang="en-US" dirty="0"/>
          </a:p>
          <a:p>
            <a:pPr lvl="1">
              <a:buFontTx/>
              <a:buChar char="•"/>
            </a:pPr>
            <a:r>
              <a:rPr lang="en-US" altLang="en-US" dirty="0"/>
              <a:t>Ex. 1:</a:t>
            </a:r>
          </a:p>
          <a:p>
            <a:pPr lvl="1">
              <a:buFontTx/>
              <a:buChar char="•"/>
            </a:pPr>
            <a:endParaRPr lang="en-US" altLang="en-US" dirty="0"/>
          </a:p>
          <a:p>
            <a:pPr lvl="1">
              <a:buFontTx/>
              <a:buChar char="•"/>
            </a:pPr>
            <a:endParaRPr lang="en-US" altLang="en-US" sz="2000" dirty="0"/>
          </a:p>
          <a:p>
            <a:pPr lvl="1">
              <a:buFontTx/>
              <a:buChar char="•"/>
            </a:pPr>
            <a:r>
              <a:rPr lang="en-US" altLang="en-US" dirty="0"/>
              <a:t>Ex. 2: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8FB746-0F74-46DC-8B89-4C6FF3A73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CC079-E8CE-42F4-87C8-3CD920C7B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2" y="3962400"/>
            <a:ext cx="5229225" cy="1040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DFA3F0-3285-4D0E-A40F-DD0927F1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589" y="5367264"/>
            <a:ext cx="5229226" cy="1056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0F77-4C8B-473C-9135-63BABF71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68FC3-0B8D-44A7-88A4-84A21524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we have the following statement: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Write a statement that splits this string, creating the following list: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1F77E-B65B-4B48-8B60-027E52A74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72B3B-1E4B-4CCB-8294-F04FABA1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19400"/>
            <a:ext cx="7162800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E1DE94-D205-4BA2-94EF-4FB8F3550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" y="4572000"/>
            <a:ext cx="75723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2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DD17330-CEF3-4FF4-B9F4-D1FE8B65D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  <a:endParaRPr lang="he-IL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E81BE34C-1BEA-4A3F-8008-8B7A1C20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/>
              <a:t>This chapter covered:</a:t>
            </a:r>
          </a:p>
          <a:p>
            <a:pPr lvl="1" eaLnBrk="1" hangingPunct="1"/>
            <a:r>
              <a:rPr lang="en-US" altLang="en-US"/>
              <a:t>String operations, including: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Methods for iterating over strings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Repetition and concatenation operators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Strings as immutable objects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Slicing strings and testing strings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String methods</a:t>
            </a:r>
          </a:p>
          <a:p>
            <a:pPr lvl="2" eaLnBrk="1" hangingPunct="1">
              <a:buFontTx/>
              <a:buChar char="•"/>
            </a:pPr>
            <a:r>
              <a:rPr lang="en-US" altLang="en-US"/>
              <a:t>Splitting a string</a:t>
            </a:r>
            <a:endParaRPr lang="he-IL" altLang="en-US"/>
          </a:p>
          <a:p>
            <a:pPr lvl="1" eaLnBrk="1" hangingPunct="1"/>
            <a:endParaRPr lang="he-IL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C31AE-1DA0-4322-8142-79F01A2B2B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19E7-1D92-4B4D-98C6-AB6CECC0C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Store Text as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BBE5-F7AB-4DF8-A6B3-FAD6661A1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F3ABE-6996-49E5-AFBE-4A8B1BB3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57400"/>
            <a:ext cx="7848600" cy="38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AE282F7-C9D8-4B71-BE2A-D2F688B0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the Individual Characters in a String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360D231-A9FB-4E93-8FAA-F81003FA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To access an individual character in a string: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cs typeface="Courier New" panose="02070309020205020404" pitchFamily="49" charset="0"/>
              </a:rPr>
              <a:t> loop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Useful when need to iterate over the whole string, such as to count the occurrences of a specific character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indexing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Each character has an index specifying its position in the string, starting at 0</a:t>
            </a:r>
          </a:p>
          <a:p>
            <a:pPr lvl="2">
              <a:buFontTx/>
              <a:buChar char="•"/>
            </a:pPr>
            <a:r>
              <a:rPr lang="en-US" altLang="en-US">
                <a:cs typeface="Courier New" panose="02070309020205020404" pitchFamily="49" charset="0"/>
              </a:rPr>
              <a:t>Format: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my_string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52174-85DA-4BB8-9C52-EDB74ECC1F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32F0-B92B-4A5A-8E29-464CE62C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Using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088F2-C965-4885-B148-69A20C302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980B7-B5B1-47E3-9652-E6DFCAEA7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889" y="1256522"/>
            <a:ext cx="6766221" cy="545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4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BC38-5386-434F-94AB-5D0CB1E1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D1DF2-5B29-4FCA-A534-C511A3EB9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65ADB-10E6-40E5-AFBA-A79CE2E1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1" y="1449355"/>
            <a:ext cx="8675197" cy="480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1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1CBB902-1A6B-432A-BA84-9672FE64B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Accessing the Individual Characters in a String (cont’d.)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6D27EFE-3CDB-4230-8214-FA3996792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altLang="en-US">
                <a:cs typeface="Courier New" panose="02070309020205020404" pitchFamily="49" charset="0"/>
              </a:rPr>
              <a:t> exception will occur if: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You try to use an index that is out of range for the string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Likely to happen when loop iterates beyond the end of the string</a:t>
            </a:r>
          </a:p>
          <a:p>
            <a:pPr>
              <a:buFontTx/>
              <a:buChar char="•"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len(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>
                <a:cs typeface="Courier New" panose="02070309020205020404" pitchFamily="49" charset="0"/>
              </a:rPr>
              <a:t> function can be used to obtain the length of a string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altLang="en-US">
                <a:cs typeface="Courier New" panose="02070309020205020404" pitchFamily="49" charset="0"/>
              </a:rPr>
              <a:t>Useful to prevent loops from iterating beyond the end of a string</a:t>
            </a:r>
          </a:p>
          <a:p>
            <a:pPr>
              <a:buFontTx/>
              <a:buChar char="•"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0B559-8182-44F8-974D-E9FB79E40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5992B5A-1FB0-4E05-A56F-BDC1BC11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Concatenation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91F4E1AD-CA45-41E3-9192-4929BDA0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u="sng" dirty="0">
                <a:cs typeface="Courier New" panose="02070309020205020404" pitchFamily="49" charset="0"/>
              </a:rPr>
              <a:t>Concatenation</a:t>
            </a:r>
            <a:r>
              <a:rPr lang="en-US" altLang="en-US" dirty="0">
                <a:cs typeface="Courier New" panose="02070309020205020404" pitchFamily="49" charset="0"/>
              </a:rPr>
              <a:t>: appending one string to the end of another string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>
                <a:cs typeface="Courier New" panose="02070309020205020404" pitchFamily="49" charset="0"/>
              </a:rPr>
              <a:t> operator to produce a string that is a combination of its operands</a:t>
            </a:r>
          </a:p>
          <a:p>
            <a:pPr lvl="1"/>
            <a:r>
              <a:rPr lang="en-US" altLang="en-US" dirty="0">
                <a:cs typeface="Courier New" panose="02070309020205020404" pitchFamily="49" charset="0"/>
              </a:rPr>
              <a:t>The augmented assignment operator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dirty="0">
                <a:cs typeface="Courier New" panose="02070309020205020404" pitchFamily="49" charset="0"/>
              </a:rPr>
              <a:t> can also be used to concatenate strings</a:t>
            </a: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Example: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B7BF8-16E9-424A-84A4-E85FBA2BAD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1A8D2-15D3-4D6F-9095-C93FDFB4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4672012"/>
            <a:ext cx="310515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A4DACCE-5528-4742-B1E7-21A402843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Strings Are Immutable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C609B9E-E5AC-4E4B-AB76-C6EEDBC35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 dirty="0"/>
              <a:t>Strings are immutable</a:t>
            </a:r>
          </a:p>
          <a:p>
            <a:pPr lvl="1"/>
            <a:r>
              <a:rPr lang="en-US" altLang="en-US" dirty="0"/>
              <a:t>Once they are created, they cannot be changed</a:t>
            </a:r>
          </a:p>
          <a:p>
            <a:pPr lvl="1"/>
            <a:r>
              <a:rPr lang="en-US" altLang="en-US" dirty="0"/>
              <a:t>Cannot use an expression of the form </a:t>
            </a:r>
          </a:p>
          <a:p>
            <a:pPr lvl="1"/>
            <a:r>
              <a:rPr lang="en-US" altLang="en-US" dirty="0"/>
              <a:t>	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alt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new_character</a:t>
            </a:r>
            <a:endParaRPr lang="en-US" alt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Tx/>
              <a:buChar char="•"/>
            </a:pPr>
            <a:r>
              <a:rPr lang="en-US" altLang="en-US" dirty="0">
                <a:cs typeface="Courier New" panose="02070309020205020404" pitchFamily="49" charset="0"/>
              </a:rPr>
              <a:t>Statement of this type will raise an exception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8D647-8B14-4A0C-A481-728BDD9EC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934200" y="6266122"/>
            <a:ext cx="2133600" cy="476250"/>
          </a:xfrm>
        </p:spPr>
        <p:txBody>
          <a:bodyPr/>
          <a:lstStyle/>
          <a:p>
            <a:pPr>
              <a:defRPr/>
            </a:pPr>
            <a:fld id="{5D6D3B94-E626-4E06-B79F-B83192749929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C46B4-D455-4C1A-B3F0-E0EF2099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4800600"/>
            <a:ext cx="8048625" cy="1634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</TotalTime>
  <Words>1049</Words>
  <Application>Microsoft Office PowerPoint</Application>
  <PresentationFormat>On-screen Show (4:3)</PresentationFormat>
  <Paragraphs>168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Tw Cen MT</vt:lpstr>
      <vt:lpstr>Default Design</vt:lpstr>
      <vt:lpstr>PowerPoint Presentation</vt:lpstr>
      <vt:lpstr>Why Are Strings Important?</vt:lpstr>
      <vt:lpstr>Computers Store Text as Strings</vt:lpstr>
      <vt:lpstr>Accessing the Individual Characters in a String</vt:lpstr>
      <vt:lpstr>Using a for loop</vt:lpstr>
      <vt:lpstr>Using Indexing</vt:lpstr>
      <vt:lpstr>Accessing the Individual Characters in a String (cont’d.)</vt:lpstr>
      <vt:lpstr>String Concatenation</vt:lpstr>
      <vt:lpstr>Strings Are Immutable</vt:lpstr>
      <vt:lpstr>String Slicing</vt:lpstr>
      <vt:lpstr>String Slicing Examples</vt:lpstr>
      <vt:lpstr>Knowledge Check</vt:lpstr>
      <vt:lpstr>Testing, Searching, and Manipulating Strings</vt:lpstr>
      <vt:lpstr>String Methods</vt:lpstr>
      <vt:lpstr>String Methods (cont’d.)</vt:lpstr>
      <vt:lpstr>String Methods Example</vt:lpstr>
      <vt:lpstr>String Methods (cont’d.)</vt:lpstr>
      <vt:lpstr>String Methods (cont’d.)</vt:lpstr>
      <vt:lpstr>String Methods (cont’d.)</vt:lpstr>
      <vt:lpstr>String Methods (cont’d.)</vt:lpstr>
      <vt:lpstr>String Methods (cont’d.)</vt:lpstr>
      <vt:lpstr>The Repetition Operator</vt:lpstr>
      <vt:lpstr>Splitting a String</vt:lpstr>
      <vt:lpstr>Knowledge Check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Carol Jim</dc:creator>
  <cp:lastModifiedBy>Jim, Carol</cp:lastModifiedBy>
  <cp:revision>114</cp:revision>
  <dcterms:created xsi:type="dcterms:W3CDTF">2011-02-21T19:15:53Z</dcterms:created>
  <dcterms:modified xsi:type="dcterms:W3CDTF">2018-10-02T15:07:01Z</dcterms:modified>
</cp:coreProperties>
</file>