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258" r:id="rId3"/>
    <p:sldId id="260" r:id="rId4"/>
    <p:sldId id="308" r:id="rId5"/>
    <p:sldId id="261" r:id="rId6"/>
    <p:sldId id="262" r:id="rId7"/>
    <p:sldId id="263" r:id="rId8"/>
    <p:sldId id="264" r:id="rId9"/>
    <p:sldId id="265" r:id="rId10"/>
    <p:sldId id="289" r:id="rId11"/>
    <p:sldId id="309" r:id="rId12"/>
    <p:sldId id="290" r:id="rId13"/>
    <p:sldId id="310" r:id="rId14"/>
    <p:sldId id="291" r:id="rId15"/>
    <p:sldId id="311" r:id="rId16"/>
    <p:sldId id="292" r:id="rId17"/>
    <p:sldId id="293" r:id="rId18"/>
    <p:sldId id="294" r:id="rId19"/>
    <p:sldId id="295" r:id="rId20"/>
    <p:sldId id="296" r:id="rId21"/>
    <p:sldId id="312" r:id="rId22"/>
    <p:sldId id="313" r:id="rId23"/>
    <p:sldId id="297" r:id="rId24"/>
    <p:sldId id="299" r:id="rId25"/>
    <p:sldId id="300" r:id="rId26"/>
    <p:sldId id="301" r:id="rId27"/>
    <p:sldId id="302" r:id="rId28"/>
    <p:sldId id="314" r:id="rId29"/>
    <p:sldId id="315" r:id="rId30"/>
    <p:sldId id="303" r:id="rId31"/>
    <p:sldId id="316" r:id="rId32"/>
    <p:sldId id="304" r:id="rId33"/>
    <p:sldId id="305" r:id="rId34"/>
    <p:sldId id="306" r:id="rId35"/>
    <p:sldId id="307" r:id="rId36"/>
    <p:sldId id="285"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4"/>
    <a:srgbClr val="FFCC00"/>
    <a:srgbClr val="FFF7D5"/>
    <a:srgbClr val="FEF7C2"/>
    <a:srgbClr val="EDE1EF"/>
    <a:srgbClr val="E7E2EE"/>
    <a:srgbClr val="270A70"/>
    <a:srgbClr val="300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85970" autoAdjust="0"/>
  </p:normalViewPr>
  <p:slideViewPr>
    <p:cSldViewPr>
      <p:cViewPr varScale="1">
        <p:scale>
          <a:sx n="78" d="100"/>
          <a:sy n="78" d="100"/>
        </p:scale>
        <p:origin x="117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482C8E-084F-42E4-8104-3C9468558EF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4A295C37-CE5B-43A1-B576-BA9BFEB61DD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37F7A95-67EB-4392-8D87-131E293107B4}" type="datetimeFigureOut">
              <a:rPr lang="en-US"/>
              <a:pPr>
                <a:defRPr/>
              </a:pPr>
              <a:t>10/23/2018</a:t>
            </a:fld>
            <a:endParaRPr lang="en-US"/>
          </a:p>
        </p:txBody>
      </p:sp>
      <p:sp>
        <p:nvSpPr>
          <p:cNvPr id="4" name="Footer Placeholder 3">
            <a:extLst>
              <a:ext uri="{FF2B5EF4-FFF2-40B4-BE49-F238E27FC236}">
                <a16:creationId xmlns:a16="http://schemas.microsoft.com/office/drawing/2014/main" id="{AA310CD7-8283-4F41-BE76-29E09953BEF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A4CF73BC-35EE-4F7C-AFE5-CF2F4C0FEF8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5B385EF-088F-496B-8DEA-1A0D606D76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96830-CE6C-4FEA-AC9D-F74D5D9F6E67}" type="datetimeFigureOut">
              <a:rPr lang="en-US" smtClean="0"/>
              <a:t>10/23/2018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FF260-5B58-4EE9-A139-5B7941DC7FF6}" type="slidenum">
              <a:rPr lang="en-US" smtClean="0"/>
              <a:t>‹#›</a:t>
            </a:fld>
            <a:endParaRPr lang="en-US"/>
          </a:p>
        </p:txBody>
      </p:sp>
    </p:spTree>
    <p:extLst>
      <p:ext uri="{BB962C8B-B14F-4D97-AF65-F5344CB8AC3E}">
        <p14:creationId xmlns:p14="http://schemas.microsoft.com/office/powerpoint/2010/main" val="360175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altLang="en-US" dirty="0"/>
              <a:t>Topics:</a:t>
            </a:r>
          </a:p>
          <a:p>
            <a:pPr eaLnBrk="1" hangingPunct="1">
              <a:buFontTx/>
              <a:buChar char="•"/>
            </a:pPr>
            <a:r>
              <a:rPr lang="en-US" altLang="en-US" dirty="0"/>
              <a:t>Introduction to File Input and Output</a:t>
            </a:r>
          </a:p>
          <a:p>
            <a:pPr eaLnBrk="1" hangingPunct="1">
              <a:buFontTx/>
              <a:buChar char="•"/>
            </a:pPr>
            <a:r>
              <a:rPr lang="en-US" altLang="en-US" dirty="0"/>
              <a:t>Using Loops to Process Files</a:t>
            </a:r>
          </a:p>
          <a:p>
            <a:pPr eaLnBrk="1" hangingPunct="1">
              <a:buFontTx/>
              <a:buChar char="•"/>
            </a:pPr>
            <a:r>
              <a:rPr lang="en-US" altLang="en-US" dirty="0"/>
              <a:t>Processing Records</a:t>
            </a:r>
          </a:p>
          <a:p>
            <a:pPr eaLnBrk="1" hangingPunct="1">
              <a:buFontTx/>
              <a:buChar char="•"/>
            </a:pPr>
            <a:r>
              <a:rPr lang="en-US" altLang="en-US" dirty="0"/>
              <a:t>Exceptions</a:t>
            </a:r>
          </a:p>
        </p:txBody>
      </p:sp>
      <p:sp>
        <p:nvSpPr>
          <p:cNvPr id="4" name="Slide Number Placeholder 3"/>
          <p:cNvSpPr>
            <a:spLocks noGrp="1"/>
          </p:cNvSpPr>
          <p:nvPr>
            <p:ph type="sldNum" sz="quarter" idx="10"/>
          </p:nvPr>
        </p:nvSpPr>
        <p:spPr/>
        <p:txBody>
          <a:bodyPr/>
          <a:lstStyle/>
          <a:p>
            <a:fld id="{FADFF260-5B58-4EE9-A139-5B7941DC7FF6}" type="slidenum">
              <a:rPr lang="en-US" smtClean="0"/>
              <a:t>1</a:t>
            </a:fld>
            <a:endParaRPr lang="en-US"/>
          </a:p>
        </p:txBody>
      </p:sp>
    </p:spTree>
    <p:extLst>
      <p:ext uri="{BB962C8B-B14F-4D97-AF65-F5344CB8AC3E}">
        <p14:creationId xmlns:p14="http://schemas.microsoft.com/office/powerpoint/2010/main" val="286552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which does not use exception handling, gets the name of a file from the user then displays the contents of the file. The program works as long as the user enters the name of an existing file. An exception will be raised, however, if the file specified by the user does not exist. This is what happened in the sample run.</a:t>
            </a:r>
          </a:p>
          <a:p>
            <a:endParaRPr lang="en-US" dirty="0"/>
          </a:p>
          <a:p>
            <a:r>
              <a:rPr lang="en-US" dirty="0"/>
              <a:t>The statement in line 9 raised the exception when it called the open function. Notice in the traceback error message that the name of the exception that occurred is </a:t>
            </a:r>
            <a:r>
              <a:rPr lang="en-US" dirty="0" err="1"/>
              <a:t>IOError</a:t>
            </a:r>
            <a:r>
              <a:rPr lang="en-US" dirty="0"/>
              <a:t>. This is an exception that is raised when a file I/O operation fails. You can see in the traceback message that the cause of the error was No such file or directory: 'bad_file.txt'.</a:t>
            </a:r>
          </a:p>
        </p:txBody>
      </p:sp>
      <p:sp>
        <p:nvSpPr>
          <p:cNvPr id="4" name="Slide Number Placeholder 3"/>
          <p:cNvSpPr>
            <a:spLocks noGrp="1"/>
          </p:cNvSpPr>
          <p:nvPr>
            <p:ph type="sldNum" sz="quarter" idx="5"/>
          </p:nvPr>
        </p:nvSpPr>
        <p:spPr/>
        <p:txBody>
          <a:bodyPr/>
          <a:lstStyle/>
          <a:p>
            <a:fld id="{FADFF260-5B58-4EE9-A139-5B7941DC7FF6}" type="slidenum">
              <a:rPr lang="en-US" smtClean="0"/>
              <a:t>28</a:t>
            </a:fld>
            <a:endParaRPr lang="en-US"/>
          </a:p>
        </p:txBody>
      </p:sp>
    </p:spTree>
    <p:extLst>
      <p:ext uri="{BB962C8B-B14F-4D97-AF65-F5344CB8AC3E}">
        <p14:creationId xmlns:p14="http://schemas.microsoft.com/office/powerpoint/2010/main" val="19956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modified program with a try/except statement that gracefully responds to an </a:t>
            </a:r>
            <a:r>
              <a:rPr lang="en-US" dirty="0" err="1"/>
              <a:t>IOError</a:t>
            </a:r>
            <a:r>
              <a:rPr lang="en-US" dirty="0"/>
              <a:t> exception. In the sample run, assume the file bad_file.txt does not exist.</a:t>
            </a:r>
          </a:p>
          <a:p>
            <a:endParaRPr lang="en-US" dirty="0"/>
          </a:p>
          <a:p>
            <a:r>
              <a:rPr lang="en-US" dirty="0"/>
              <a:t>Let’s look at what happened in the sample run. When line 6 executed, the user entered bad_file.txt, which was assigned to the filename variable. Inside the try suite, line 10 attempts to open the file bad_file.txt. Because this file does not exist, the statement raises an </a:t>
            </a:r>
            <a:r>
              <a:rPr lang="en-US" dirty="0" err="1"/>
              <a:t>IOError</a:t>
            </a:r>
            <a:r>
              <a:rPr lang="en-US" dirty="0"/>
              <a:t> exception. When this happens, the program exits the try suite, skipping lines 11 through 19. Because the except clause in line 20 specifies the </a:t>
            </a:r>
            <a:r>
              <a:rPr lang="en-US" dirty="0" err="1"/>
              <a:t>IOError</a:t>
            </a:r>
            <a:r>
              <a:rPr lang="en-US" dirty="0"/>
              <a:t> exception, the program jumps to the handler that begins in line 21.</a:t>
            </a:r>
          </a:p>
        </p:txBody>
      </p:sp>
      <p:sp>
        <p:nvSpPr>
          <p:cNvPr id="4" name="Slide Number Placeholder 3"/>
          <p:cNvSpPr>
            <a:spLocks noGrp="1"/>
          </p:cNvSpPr>
          <p:nvPr>
            <p:ph type="sldNum" sz="quarter" idx="5"/>
          </p:nvPr>
        </p:nvSpPr>
        <p:spPr/>
        <p:txBody>
          <a:bodyPr/>
          <a:lstStyle/>
          <a:p>
            <a:fld id="{FADFF260-5B58-4EE9-A139-5B7941DC7FF6}" type="slidenum">
              <a:rPr lang="en-US" smtClean="0"/>
              <a:t>29</a:t>
            </a:fld>
            <a:endParaRPr lang="en-US"/>
          </a:p>
        </p:txBody>
      </p:sp>
    </p:spTree>
    <p:extLst>
      <p:ext uri="{BB962C8B-B14F-4D97-AF65-F5344CB8AC3E}">
        <p14:creationId xmlns:p14="http://schemas.microsoft.com/office/powerpoint/2010/main" val="272395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try suite contains code that can raise different types of exceptions. For example:</a:t>
            </a:r>
          </a:p>
          <a:p>
            <a:endParaRPr lang="en-US" dirty="0"/>
          </a:p>
          <a:p>
            <a:r>
              <a:rPr lang="en-US" dirty="0"/>
              <a:t>    The statement in line 10 can raise an </a:t>
            </a:r>
            <a:r>
              <a:rPr lang="en-US" dirty="0" err="1"/>
              <a:t>IOError</a:t>
            </a:r>
            <a:r>
              <a:rPr lang="en-US" dirty="0"/>
              <a:t> exception if the sales_data.txt file does not exist. The for loop in line 14 can also raise an </a:t>
            </a:r>
            <a:r>
              <a:rPr lang="en-US" dirty="0" err="1"/>
              <a:t>IOError</a:t>
            </a:r>
            <a:r>
              <a:rPr lang="en-US" dirty="0"/>
              <a:t> exception if it encounters a problem reading data from the file.</a:t>
            </a:r>
          </a:p>
          <a:p>
            <a:endParaRPr lang="en-US" dirty="0"/>
          </a:p>
          <a:p>
            <a:r>
              <a:rPr lang="en-US" dirty="0"/>
              <a:t>    The float function in line 15 can raise a </a:t>
            </a:r>
            <a:r>
              <a:rPr lang="en-US" dirty="0" err="1"/>
              <a:t>ValueError</a:t>
            </a:r>
            <a:r>
              <a:rPr lang="en-US" dirty="0"/>
              <a:t> exception if the line variable references a string that cannot be converted to a floating-point number (an alphabetic string, for example).</a:t>
            </a:r>
          </a:p>
          <a:p>
            <a:endParaRPr lang="en-US" dirty="0"/>
          </a:p>
          <a:p>
            <a:r>
              <a:rPr lang="en-US" dirty="0"/>
              <a:t>Notice the try/except statement has three except clauses:</a:t>
            </a:r>
          </a:p>
          <a:p>
            <a:endParaRPr lang="en-US" dirty="0"/>
          </a:p>
          <a:p>
            <a:r>
              <a:rPr lang="en-US" dirty="0"/>
              <a:t>    The except clause in line 24 specifies the </a:t>
            </a:r>
            <a:r>
              <a:rPr lang="en-US" dirty="0" err="1"/>
              <a:t>IOError</a:t>
            </a:r>
            <a:r>
              <a:rPr lang="en-US" dirty="0"/>
              <a:t> exception. Its handler in line 25 will execute if an </a:t>
            </a:r>
            <a:r>
              <a:rPr lang="en-US" dirty="0" err="1"/>
              <a:t>IOError</a:t>
            </a:r>
            <a:r>
              <a:rPr lang="en-US" dirty="0"/>
              <a:t> exception is raised.</a:t>
            </a:r>
          </a:p>
          <a:p>
            <a:endParaRPr lang="en-US" dirty="0"/>
          </a:p>
          <a:p>
            <a:r>
              <a:rPr lang="en-US" dirty="0"/>
              <a:t>    The except clause in line 27 specifies the </a:t>
            </a:r>
            <a:r>
              <a:rPr lang="en-US" dirty="0" err="1"/>
              <a:t>ValueError</a:t>
            </a:r>
            <a:r>
              <a:rPr lang="en-US" dirty="0"/>
              <a:t> exception. Its handler in line 28 will execute if a </a:t>
            </a:r>
            <a:r>
              <a:rPr lang="en-US" dirty="0" err="1"/>
              <a:t>ValueError</a:t>
            </a:r>
            <a:r>
              <a:rPr lang="en-US" dirty="0"/>
              <a:t> exception is raised.</a:t>
            </a:r>
          </a:p>
          <a:p>
            <a:endParaRPr lang="en-US" dirty="0"/>
          </a:p>
          <a:p>
            <a:r>
              <a:rPr lang="en-US" dirty="0"/>
              <a:t>    The except clause in line 30 does not list a specific exception. Its handler in line 31 will execute if an exception that is not handled by the other except clauses is raised.</a:t>
            </a:r>
          </a:p>
        </p:txBody>
      </p:sp>
      <p:sp>
        <p:nvSpPr>
          <p:cNvPr id="4" name="Slide Number Placeholder 3"/>
          <p:cNvSpPr>
            <a:spLocks noGrp="1"/>
          </p:cNvSpPr>
          <p:nvPr>
            <p:ph type="sldNum" sz="quarter" idx="5"/>
          </p:nvPr>
        </p:nvSpPr>
        <p:spPr/>
        <p:txBody>
          <a:bodyPr/>
          <a:lstStyle/>
          <a:p>
            <a:fld id="{FADFF260-5B58-4EE9-A139-5B7941DC7FF6}" type="slidenum">
              <a:rPr lang="en-US" smtClean="0"/>
              <a:t>31</a:t>
            </a:fld>
            <a:endParaRPr lang="en-US"/>
          </a:p>
        </p:txBody>
      </p:sp>
    </p:spTree>
    <p:extLst>
      <p:ext uri="{BB962C8B-B14F-4D97-AF65-F5344CB8AC3E}">
        <p14:creationId xmlns:p14="http://schemas.microsoft.com/office/powerpoint/2010/main" val="2234891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FF260-5B58-4EE9-A139-5B7941DC7FF6}" type="slidenum">
              <a:rPr lang="en-US" smtClean="0"/>
              <a:t>32</a:t>
            </a:fld>
            <a:endParaRPr lang="en-US"/>
          </a:p>
        </p:txBody>
      </p:sp>
    </p:spTree>
    <p:extLst>
      <p:ext uri="{BB962C8B-B14F-4D97-AF65-F5344CB8AC3E}">
        <p14:creationId xmlns:p14="http://schemas.microsoft.com/office/powerpoint/2010/main" val="71657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Syntax similar to </a:t>
            </a:r>
            <a:r>
              <a:rPr lang="en-US" altLang="en-US" sz="2400" dirty="0">
                <a:latin typeface="Courier New" panose="02070309020205020404" pitchFamily="49" charset="0"/>
                <a:cs typeface="Courier New" panose="02070309020205020404" pitchFamily="49" charset="0"/>
              </a:rPr>
              <a:t>else</a:t>
            </a:r>
            <a:r>
              <a:rPr lang="en-US" altLang="en-US" sz="2400" dirty="0">
                <a:cs typeface="Courier New" panose="02070309020205020404" pitchFamily="49" charset="0"/>
              </a:rPr>
              <a:t> clause in decision structure</a:t>
            </a:r>
          </a:p>
        </p:txBody>
      </p:sp>
      <p:sp>
        <p:nvSpPr>
          <p:cNvPr id="4" name="Slide Number Placeholder 3"/>
          <p:cNvSpPr>
            <a:spLocks noGrp="1"/>
          </p:cNvSpPr>
          <p:nvPr>
            <p:ph type="sldNum" sz="quarter" idx="5"/>
          </p:nvPr>
        </p:nvSpPr>
        <p:spPr/>
        <p:txBody>
          <a:bodyPr/>
          <a:lstStyle/>
          <a:p>
            <a:fld id="{FADFF260-5B58-4EE9-A139-5B7941DC7FF6}" type="slidenum">
              <a:rPr lang="en-US" smtClean="0"/>
              <a:t>33</a:t>
            </a:fld>
            <a:endParaRPr lang="en-US"/>
          </a:p>
        </p:txBody>
      </p:sp>
    </p:spTree>
    <p:extLst>
      <p:ext uri="{BB962C8B-B14F-4D97-AF65-F5344CB8AC3E}">
        <p14:creationId xmlns:p14="http://schemas.microsoft.com/office/powerpoint/2010/main" val="3046079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cs typeface="Courier New" panose="02070309020205020404" pitchFamily="49" charset="0"/>
              </a:rPr>
              <a:t>Aligned with </a:t>
            </a:r>
            <a:r>
              <a:rPr lang="en-US" altLang="en-US" sz="1200" dirty="0">
                <a:latin typeface="Courier New" panose="02070309020205020404" pitchFamily="49" charset="0"/>
                <a:cs typeface="Courier New" panose="02070309020205020404" pitchFamily="49" charset="0"/>
              </a:rPr>
              <a:t>try </a:t>
            </a:r>
            <a:r>
              <a:rPr lang="en-US" altLang="en-US" sz="1200" dirty="0">
                <a:cs typeface="Courier New" panose="02070309020205020404" pitchFamily="49" charset="0"/>
              </a:rPr>
              <a:t>and </a:t>
            </a:r>
            <a:r>
              <a:rPr lang="en-US" altLang="en-US" sz="1200" dirty="0">
                <a:latin typeface="Courier New" panose="02070309020205020404" pitchFamily="49" charset="0"/>
                <a:cs typeface="Courier New" panose="02070309020205020404" pitchFamily="49" charset="0"/>
              </a:rPr>
              <a:t>except</a:t>
            </a:r>
            <a:r>
              <a:rPr lang="en-US" altLang="en-US" sz="1200" dirty="0">
                <a:cs typeface="Courier New" panose="02070309020205020404" pitchFamily="49" charset="0"/>
              </a:rPr>
              <a:t> clauses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cs typeface="Courier New" panose="02070309020205020404" pitchFamily="49" charset="0"/>
              </a:rPr>
              <a:t>The block of statements that appears after the finally clause is known as the finally suite. The statements in the finally suite are always executed after the try suite has executed, and after any exception handlers have executed. The statements in the finally suite execute whether an exception occurs or not. The purpose of the finally suite is to perform cleanup operations, such as closing files or other resources. Any code that is written in the finally suite will always execute, even if the try suite raises an exception.</a:t>
            </a:r>
          </a:p>
        </p:txBody>
      </p:sp>
      <p:sp>
        <p:nvSpPr>
          <p:cNvPr id="4" name="Slide Number Placeholder 3"/>
          <p:cNvSpPr>
            <a:spLocks noGrp="1"/>
          </p:cNvSpPr>
          <p:nvPr>
            <p:ph type="sldNum" sz="quarter" idx="5"/>
          </p:nvPr>
        </p:nvSpPr>
        <p:spPr/>
        <p:txBody>
          <a:bodyPr/>
          <a:lstStyle/>
          <a:p>
            <a:fld id="{FADFF260-5B58-4EE9-A139-5B7941DC7FF6}" type="slidenum">
              <a:rPr lang="en-US" smtClean="0"/>
              <a:t>34</a:t>
            </a:fld>
            <a:endParaRPr lang="en-US"/>
          </a:p>
        </p:txBody>
      </p:sp>
    </p:spTree>
    <p:extLst>
      <p:ext uri="{BB962C8B-B14F-4D97-AF65-F5344CB8AC3E}">
        <p14:creationId xmlns:p14="http://schemas.microsoft.com/office/powerpoint/2010/main" val="78105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Data is saved to a file, typically on computer disk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Saved data can be retrieved and used at a later time</a:t>
            </a:r>
          </a:p>
        </p:txBody>
      </p:sp>
      <p:sp>
        <p:nvSpPr>
          <p:cNvPr id="4" name="Slide Number Placeholder 3"/>
          <p:cNvSpPr>
            <a:spLocks noGrp="1"/>
          </p:cNvSpPr>
          <p:nvPr>
            <p:ph type="sldNum" sz="quarter" idx="5"/>
          </p:nvPr>
        </p:nvSpPr>
        <p:spPr/>
        <p:txBody>
          <a:bodyPr/>
          <a:lstStyle/>
          <a:p>
            <a:fld id="{FADFF260-5B58-4EE9-A139-5B7941DC7FF6}" type="slidenum">
              <a:rPr lang="en-US" smtClean="0"/>
              <a:t>2</a:t>
            </a:fld>
            <a:endParaRPr lang="en-US"/>
          </a:p>
        </p:txBody>
      </p:sp>
    </p:spTree>
    <p:extLst>
      <p:ext uri="{BB962C8B-B14F-4D97-AF65-F5344CB8AC3E}">
        <p14:creationId xmlns:p14="http://schemas.microsoft.com/office/powerpoint/2010/main" val="41139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Open the file</a:t>
            </a:r>
            <a:r>
              <a:rPr lang="en-US" dirty="0"/>
              <a:t>. Opening a file creates a connection between the file and the program. Opening an output file usually creates the file on the disk and allows the program to write data to it. Opening an input file allows the program to read data from the file.</a:t>
            </a:r>
          </a:p>
          <a:p>
            <a:endParaRPr lang="en-US" dirty="0"/>
          </a:p>
          <a:p>
            <a:r>
              <a:rPr lang="en-US" b="1" dirty="0"/>
              <a:t>Process the file</a:t>
            </a:r>
            <a:r>
              <a:rPr lang="en-US" dirty="0"/>
              <a:t>. In this step, data is either written to the file (if it is an output file) or read from the file (if it is an input file).</a:t>
            </a:r>
          </a:p>
          <a:p>
            <a:endParaRPr lang="en-US" dirty="0"/>
          </a:p>
          <a:p>
            <a:r>
              <a:rPr lang="en-US" b="1" dirty="0"/>
              <a:t>Close the file</a:t>
            </a:r>
            <a:r>
              <a:rPr lang="en-US" dirty="0"/>
              <a:t>. When the program is finished using the file, the file must be closed. Closing a file disconnects the file from the program.</a:t>
            </a:r>
          </a:p>
        </p:txBody>
      </p:sp>
      <p:sp>
        <p:nvSpPr>
          <p:cNvPr id="4" name="Slide Number Placeholder 3"/>
          <p:cNvSpPr>
            <a:spLocks noGrp="1"/>
          </p:cNvSpPr>
          <p:nvPr>
            <p:ph type="sldNum" sz="quarter" idx="5"/>
          </p:nvPr>
        </p:nvSpPr>
        <p:spPr/>
        <p:txBody>
          <a:bodyPr/>
          <a:lstStyle/>
          <a:p>
            <a:fld id="{FADFF260-5B58-4EE9-A139-5B7941DC7FF6}" type="slidenum">
              <a:rPr lang="en-US" smtClean="0"/>
              <a:t>4</a:t>
            </a:fld>
            <a:endParaRPr lang="en-US"/>
          </a:p>
        </p:txBody>
      </p:sp>
    </p:spTree>
    <p:extLst>
      <p:ext uri="{BB962C8B-B14F-4D97-AF65-F5344CB8AC3E}">
        <p14:creationId xmlns:p14="http://schemas.microsoft.com/office/powerpoint/2010/main" val="414590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text file </a:t>
            </a:r>
            <a:r>
              <a:rPr lang="en-US" dirty="0"/>
              <a:t>contains data that has been encoded as text, using a scheme such as ASCII or Unicode. Even if the file contains numbers, those numbers are stored in the file as a series of characters. As a result, the file may be opened and viewed in a text editor such as Notepad. A </a:t>
            </a:r>
            <a:r>
              <a:rPr lang="en-US" b="1" dirty="0"/>
              <a:t>binary file </a:t>
            </a:r>
            <a:r>
              <a:rPr lang="en-US" dirty="0"/>
              <a:t>contains data that has not been converted to text. The data that is stored in a binary file is intended only for a program to read. As a consequence, you cannot view the contents of a binary file with a text editor.</a:t>
            </a:r>
          </a:p>
          <a:p>
            <a:endParaRPr lang="en-US" dirty="0"/>
          </a:p>
          <a:p>
            <a:r>
              <a:rPr lang="en-US" dirty="0"/>
              <a:t>When you work with a </a:t>
            </a:r>
            <a:r>
              <a:rPr lang="en-US" b="1" dirty="0"/>
              <a:t>sequential access file</a:t>
            </a:r>
            <a:r>
              <a:rPr lang="en-US" dirty="0"/>
              <a:t>, you access data from the beginning of the file to the end of the file. If you want to read a piece of data that is stored at the very end of the file, you have to read all of the data that comes before it—you cannot jump directly to the desired data. This is similar to the way older cassette tape players work. If you want to listen to the last song on a cassette tape, you have to either fast-forward over all of the songs that come before it or listen to them. There is no way to jump directly to a specific song.</a:t>
            </a:r>
          </a:p>
          <a:p>
            <a:endParaRPr lang="en-US" dirty="0"/>
          </a:p>
          <a:p>
            <a:r>
              <a:rPr lang="en-US" dirty="0"/>
              <a:t>When you work with a </a:t>
            </a:r>
            <a:r>
              <a:rPr lang="en-US" b="1" dirty="0"/>
              <a:t>direct access file </a:t>
            </a:r>
            <a:r>
              <a:rPr lang="en-US" dirty="0"/>
              <a:t>(which is also known as a </a:t>
            </a:r>
            <a:r>
              <a:rPr lang="en-US" b="1" dirty="0"/>
              <a:t>random access file</a:t>
            </a:r>
            <a:r>
              <a:rPr lang="en-US" dirty="0"/>
              <a:t>), you can jump directly to any piece of data in the file without reading the data that comes before it. This is similar to the way a CD player or an MP3 player works. You can jump directly to any song that you want to listen to.</a:t>
            </a:r>
          </a:p>
        </p:txBody>
      </p:sp>
      <p:sp>
        <p:nvSpPr>
          <p:cNvPr id="4" name="Slide Number Placeholder 3"/>
          <p:cNvSpPr>
            <a:spLocks noGrp="1"/>
          </p:cNvSpPr>
          <p:nvPr>
            <p:ph type="sldNum" sz="quarter" idx="5"/>
          </p:nvPr>
        </p:nvSpPr>
        <p:spPr/>
        <p:txBody>
          <a:bodyPr/>
          <a:lstStyle/>
          <a:p>
            <a:fld id="{FADFF260-5B58-4EE9-A139-5B7941DC7FF6}" type="slidenum">
              <a:rPr lang="en-US" smtClean="0"/>
              <a:t>5</a:t>
            </a:fld>
            <a:endParaRPr lang="en-US"/>
          </a:p>
        </p:txBody>
      </p:sp>
    </p:spTree>
    <p:extLst>
      <p:ext uri="{BB962C8B-B14F-4D97-AF65-F5344CB8AC3E}">
        <p14:creationId xmlns:p14="http://schemas.microsoft.com/office/powerpoint/2010/main" val="320736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statement creates the file test.txt in the folder C:\Users\Carol\Desktop\Python. The r prefix specifies that the string is a raw string. This causes the Python interpreter to read the backslash characters as literal backslashes. Without the r prefix, the interpreter would assume that the backslash characters were part of escape sequences, and an error would occur.</a:t>
            </a:r>
          </a:p>
        </p:txBody>
      </p:sp>
      <p:sp>
        <p:nvSpPr>
          <p:cNvPr id="4" name="Slide Number Placeholder 3"/>
          <p:cNvSpPr>
            <a:spLocks noGrp="1"/>
          </p:cNvSpPr>
          <p:nvPr>
            <p:ph type="sldNum" sz="quarter" idx="5"/>
          </p:nvPr>
        </p:nvSpPr>
        <p:spPr/>
        <p:txBody>
          <a:bodyPr/>
          <a:lstStyle/>
          <a:p>
            <a:fld id="{FADFF260-5B58-4EE9-A139-5B7941DC7FF6}" type="slidenum">
              <a:rPr lang="en-US" smtClean="0"/>
              <a:t>9</a:t>
            </a:fld>
            <a:endParaRPr lang="en-US"/>
          </a:p>
        </p:txBody>
      </p:sp>
    </p:spTree>
    <p:extLst>
      <p:ext uri="{BB962C8B-B14F-4D97-AF65-F5344CB8AC3E}">
        <p14:creationId xmlns:p14="http://schemas.microsoft.com/office/powerpoint/2010/main" val="305728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Ensures each piece of data is written to a separate line</a:t>
            </a:r>
          </a:p>
        </p:txBody>
      </p:sp>
      <p:sp>
        <p:nvSpPr>
          <p:cNvPr id="4" name="Slide Number Placeholder 3"/>
          <p:cNvSpPr>
            <a:spLocks noGrp="1"/>
          </p:cNvSpPr>
          <p:nvPr>
            <p:ph type="sldNum" sz="quarter" idx="5"/>
          </p:nvPr>
        </p:nvSpPr>
        <p:spPr/>
        <p:txBody>
          <a:bodyPr/>
          <a:lstStyle/>
          <a:p>
            <a:fld id="{FADFF260-5B58-4EE9-A139-5B7941DC7FF6}" type="slidenum">
              <a:rPr lang="en-US" smtClean="0"/>
              <a:t>14</a:t>
            </a:fld>
            <a:endParaRPr lang="en-US"/>
          </a:p>
        </p:txBody>
      </p:sp>
    </p:spTree>
    <p:extLst>
      <p:ext uri="{BB962C8B-B14F-4D97-AF65-F5344CB8AC3E}">
        <p14:creationId xmlns:p14="http://schemas.microsoft.com/office/powerpoint/2010/main" val="28316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blank lines do not appear in the output</a:t>
            </a:r>
          </a:p>
        </p:txBody>
      </p:sp>
      <p:sp>
        <p:nvSpPr>
          <p:cNvPr id="4" name="Slide Number Placeholder 3"/>
          <p:cNvSpPr>
            <a:spLocks noGrp="1"/>
          </p:cNvSpPr>
          <p:nvPr>
            <p:ph type="sldNum" sz="quarter" idx="5"/>
          </p:nvPr>
        </p:nvSpPr>
        <p:spPr/>
        <p:txBody>
          <a:bodyPr/>
          <a:lstStyle/>
          <a:p>
            <a:fld id="{FADFF260-5B58-4EE9-A139-5B7941DC7FF6}" type="slidenum">
              <a:rPr lang="en-US" smtClean="0"/>
              <a:t>15</a:t>
            </a:fld>
            <a:endParaRPr lang="en-US"/>
          </a:p>
        </p:txBody>
      </p:sp>
    </p:spTree>
    <p:extLst>
      <p:ext uri="{BB962C8B-B14F-4D97-AF65-F5344CB8AC3E}">
        <p14:creationId xmlns:p14="http://schemas.microsoft.com/office/powerpoint/2010/main" val="239851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a:t>
            </a:r>
          </a:p>
          <a:p>
            <a:r>
              <a:rPr lang="en-US" dirty="0" err="1"/>
              <a:t>infile</a:t>
            </a:r>
            <a:r>
              <a:rPr lang="en-US" dirty="0"/>
              <a:t> = open(‘data.txt’, ‘r’)</a:t>
            </a:r>
          </a:p>
          <a:p>
            <a:r>
              <a:rPr lang="en-US" dirty="0"/>
              <a:t>line = </a:t>
            </a:r>
            <a:r>
              <a:rPr lang="en-US" dirty="0" err="1"/>
              <a:t>infile.readline</a:t>
            </a:r>
            <a:r>
              <a:rPr lang="en-US" dirty="0"/>
              <a:t>()</a:t>
            </a:r>
          </a:p>
          <a:p>
            <a:r>
              <a:rPr lang="en-US" dirty="0"/>
              <a:t>while line != ‘’:</a:t>
            </a:r>
          </a:p>
          <a:p>
            <a:r>
              <a:rPr lang="en-US" dirty="0"/>
              <a:t>    print(line)</a:t>
            </a:r>
          </a:p>
          <a:p>
            <a:r>
              <a:rPr lang="en-US" dirty="0"/>
              <a:t>    line = </a:t>
            </a:r>
            <a:r>
              <a:rPr lang="en-US" dirty="0" err="1"/>
              <a:t>infile.readline</a:t>
            </a:r>
            <a:r>
              <a:rPr lang="en-US" dirty="0"/>
              <a:t>()</a:t>
            </a:r>
          </a:p>
          <a:p>
            <a:r>
              <a:rPr lang="en-US" dirty="0" err="1"/>
              <a:t>infile.close</a:t>
            </a:r>
            <a:r>
              <a:rPr lang="en-US" dirty="0"/>
              <a:t>()</a:t>
            </a:r>
          </a:p>
          <a:p>
            <a:endParaRPr lang="en-US" dirty="0"/>
          </a:p>
          <a:p>
            <a:r>
              <a:rPr lang="en-US" b="1" dirty="0"/>
              <a:t>Problem #2</a:t>
            </a:r>
            <a:r>
              <a:rPr lang="en-US" dirty="0"/>
              <a:t>:</a:t>
            </a:r>
          </a:p>
          <a:p>
            <a:r>
              <a:rPr lang="en-US" dirty="0" err="1"/>
              <a:t>infile</a:t>
            </a:r>
            <a:r>
              <a:rPr lang="en-US" dirty="0"/>
              <a:t> = open(‘data.txt’, ‘r’)</a:t>
            </a:r>
          </a:p>
          <a:p>
            <a:r>
              <a:rPr lang="en-US" dirty="0"/>
              <a:t>for line in </a:t>
            </a:r>
            <a:r>
              <a:rPr lang="en-US" dirty="0" err="1"/>
              <a:t>infile</a:t>
            </a:r>
            <a:r>
              <a:rPr lang="en-US" dirty="0"/>
              <a:t>:</a:t>
            </a:r>
          </a:p>
          <a:p>
            <a:r>
              <a:rPr lang="en-US" dirty="0"/>
              <a:t>    print(line)</a:t>
            </a:r>
          </a:p>
          <a:p>
            <a:r>
              <a:rPr lang="en-US" dirty="0" err="1"/>
              <a:t>infile.close</a:t>
            </a:r>
            <a:r>
              <a:rPr lang="en-US" dirty="0"/>
              <a:t>()</a:t>
            </a:r>
          </a:p>
        </p:txBody>
      </p:sp>
      <p:sp>
        <p:nvSpPr>
          <p:cNvPr id="4" name="Slide Number Placeholder 3"/>
          <p:cNvSpPr>
            <a:spLocks noGrp="1"/>
          </p:cNvSpPr>
          <p:nvPr>
            <p:ph type="sldNum" sz="quarter" idx="5"/>
          </p:nvPr>
        </p:nvSpPr>
        <p:spPr/>
        <p:txBody>
          <a:bodyPr/>
          <a:lstStyle/>
          <a:p>
            <a:fld id="{FADFF260-5B58-4EE9-A139-5B7941DC7FF6}" type="slidenum">
              <a:rPr lang="en-US" smtClean="0"/>
              <a:t>22</a:t>
            </a:fld>
            <a:endParaRPr lang="en-US"/>
          </a:p>
        </p:txBody>
      </p:sp>
    </p:spTree>
    <p:extLst>
      <p:ext uri="{BB962C8B-B14F-4D97-AF65-F5344CB8AC3E}">
        <p14:creationId xmlns:p14="http://schemas.microsoft.com/office/powerpoint/2010/main" val="2747419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altLang="en-US" dirty="0">
                <a:cs typeface="Courier New" panose="02070309020205020404" pitchFamily="49" charset="0"/>
              </a:rPr>
              <a:t>When working with records, it is also important to be able to:</a:t>
            </a:r>
          </a:p>
          <a:p>
            <a:pPr lvl="1" eaLnBrk="1" hangingPunct="1"/>
            <a:r>
              <a:rPr lang="en-US" altLang="en-US" dirty="0">
                <a:cs typeface="Courier New" panose="02070309020205020404" pitchFamily="49" charset="0"/>
              </a:rPr>
              <a:t>Add records</a:t>
            </a:r>
          </a:p>
          <a:p>
            <a:pPr lvl="1" eaLnBrk="1" hangingPunct="1"/>
            <a:r>
              <a:rPr lang="en-US" altLang="en-US" dirty="0">
                <a:cs typeface="Courier New" panose="02070309020205020404" pitchFamily="49" charset="0"/>
              </a:rPr>
              <a:t>Display records</a:t>
            </a:r>
          </a:p>
          <a:p>
            <a:pPr lvl="1" eaLnBrk="1" hangingPunct="1"/>
            <a:r>
              <a:rPr lang="en-US" altLang="en-US" dirty="0">
                <a:cs typeface="Courier New" panose="02070309020205020404" pitchFamily="49" charset="0"/>
              </a:rPr>
              <a:t>Search for a specific record</a:t>
            </a:r>
          </a:p>
          <a:p>
            <a:pPr lvl="1" eaLnBrk="1" hangingPunct="1"/>
            <a:r>
              <a:rPr lang="en-US" altLang="en-US" dirty="0">
                <a:cs typeface="Courier New" panose="02070309020205020404" pitchFamily="49" charset="0"/>
              </a:rPr>
              <a:t>Modify records</a:t>
            </a:r>
          </a:p>
          <a:p>
            <a:pPr lvl="1" eaLnBrk="1" hangingPunct="1"/>
            <a:r>
              <a:rPr lang="en-US" altLang="en-US" dirty="0">
                <a:cs typeface="Courier New" panose="02070309020205020404" pitchFamily="49" charset="0"/>
              </a:rPr>
              <a:t>Delete records</a:t>
            </a:r>
          </a:p>
        </p:txBody>
      </p:sp>
      <p:sp>
        <p:nvSpPr>
          <p:cNvPr id="4" name="Slide Number Placeholder 3"/>
          <p:cNvSpPr>
            <a:spLocks noGrp="1"/>
          </p:cNvSpPr>
          <p:nvPr>
            <p:ph type="sldNum" sz="quarter" idx="5"/>
          </p:nvPr>
        </p:nvSpPr>
        <p:spPr/>
        <p:txBody>
          <a:bodyPr/>
          <a:lstStyle/>
          <a:p>
            <a:fld id="{FADFF260-5B58-4EE9-A139-5B7941DC7FF6}" type="slidenum">
              <a:rPr lang="en-US" smtClean="0"/>
              <a:t>23</a:t>
            </a:fld>
            <a:endParaRPr lang="en-US"/>
          </a:p>
        </p:txBody>
      </p:sp>
    </p:spTree>
    <p:extLst>
      <p:ext uri="{BB962C8B-B14F-4D97-AF65-F5344CB8AC3E}">
        <p14:creationId xmlns:p14="http://schemas.microsoft.com/office/powerpoint/2010/main" val="324208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981F78C0-0ECA-4FBB-B0EB-DA6EF96A7A4F}"/>
              </a:ext>
            </a:extLst>
          </p:cNvPr>
          <p:cNvSpPr txBox="1">
            <a:spLocks noChangeArrowheads="1"/>
          </p:cNvSpPr>
          <p:nvPr userDrawn="1"/>
        </p:nvSpPr>
        <p:spPr bwMode="auto">
          <a:xfrm>
            <a:off x="533400" y="1143000"/>
            <a:ext cx="80772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ADF6D213-D864-4DE1-9E1B-361B092DF674}"/>
              </a:ext>
            </a:extLst>
          </p:cNvPr>
          <p:cNvSpPr txBox="1">
            <a:spLocks noChangeArrowheads="1"/>
          </p:cNvSpPr>
          <p:nvPr userDrawn="1"/>
        </p:nvSpPr>
        <p:spPr bwMode="auto">
          <a:xfrm>
            <a:off x="609600" y="2919478"/>
            <a:ext cx="792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6:  Files and Exceptions</a:t>
            </a:r>
          </a:p>
        </p:txBody>
      </p:sp>
      <p:sp>
        <p:nvSpPr>
          <p:cNvPr id="5" name="Text Box 13">
            <a:extLst>
              <a:ext uri="{FF2B5EF4-FFF2-40B4-BE49-F238E27FC236}">
                <a16:creationId xmlns:a16="http://schemas.microsoft.com/office/drawing/2014/main" id="{BFE19B08-6EC7-4F2F-A40E-59EB388F92DE}"/>
              </a:ext>
            </a:extLst>
          </p:cNvPr>
          <p:cNvSpPr txBox="1">
            <a:spLocks noChangeArrowheads="1"/>
          </p:cNvSpPr>
          <p:nvPr userDrawn="1"/>
        </p:nvSpPr>
        <p:spPr bwMode="auto">
          <a:xfrm>
            <a:off x="609600" y="4665178"/>
            <a:ext cx="7924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12068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4AE291B6-8FA8-4455-A9DF-6E2624D9AA92}"/>
              </a:ext>
            </a:extLst>
          </p:cNvPr>
          <p:cNvSpPr>
            <a:spLocks noGrp="1" noChangeArrowheads="1"/>
          </p:cNvSpPr>
          <p:nvPr>
            <p:ph type="sldNum" sz="quarter" idx="10"/>
          </p:nvPr>
        </p:nvSpPr>
        <p:spPr>
          <a:ln/>
        </p:spPr>
        <p:txBody>
          <a:bodyPr/>
          <a:lstStyle>
            <a:lvl1pPr>
              <a:defRPr/>
            </a:lvl1pPr>
          </a:lstStyle>
          <a:p>
            <a:pPr>
              <a:defRPr/>
            </a:pPr>
            <a:fld id="{F17B5A03-0CC2-42A4-A40A-402952B41054}" type="slidenum">
              <a:rPr lang="en-US" altLang="en-US"/>
              <a:pPr>
                <a:defRPr/>
              </a:pPr>
              <a:t>‹#›</a:t>
            </a:fld>
            <a:endParaRPr lang="en-US" altLang="en-US"/>
          </a:p>
        </p:txBody>
      </p:sp>
    </p:spTree>
    <p:extLst>
      <p:ext uri="{BB962C8B-B14F-4D97-AF65-F5344CB8AC3E}">
        <p14:creationId xmlns:p14="http://schemas.microsoft.com/office/powerpoint/2010/main" val="335279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2BE761DE-6A0F-4E0A-B06E-D1AFD785279C}"/>
              </a:ext>
            </a:extLst>
          </p:cNvPr>
          <p:cNvSpPr>
            <a:spLocks noGrp="1" noChangeArrowheads="1"/>
          </p:cNvSpPr>
          <p:nvPr>
            <p:ph type="sldNum" sz="quarter" idx="10"/>
          </p:nvPr>
        </p:nvSpPr>
        <p:spPr>
          <a:ln/>
        </p:spPr>
        <p:txBody>
          <a:bodyPr/>
          <a:lstStyle>
            <a:lvl1pPr>
              <a:defRPr/>
            </a:lvl1pPr>
          </a:lstStyle>
          <a:p>
            <a:pPr>
              <a:defRPr/>
            </a:pPr>
            <a:fld id="{8C261020-66DD-4DA6-9FC2-88E18D129999}" type="slidenum">
              <a:rPr lang="en-US" altLang="en-US"/>
              <a:pPr>
                <a:defRPr/>
              </a:pPr>
              <a:t>‹#›</a:t>
            </a:fld>
            <a:endParaRPr lang="en-US" altLang="en-US"/>
          </a:p>
        </p:txBody>
      </p:sp>
    </p:spTree>
    <p:extLst>
      <p:ext uri="{BB962C8B-B14F-4D97-AF65-F5344CB8AC3E}">
        <p14:creationId xmlns:p14="http://schemas.microsoft.com/office/powerpoint/2010/main" val="207530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20932E6A-7D19-4303-B104-F0241891E7CF}"/>
              </a:ext>
            </a:extLst>
          </p:cNvPr>
          <p:cNvSpPr>
            <a:spLocks noGrp="1" noChangeArrowheads="1"/>
          </p:cNvSpPr>
          <p:nvPr>
            <p:ph type="sldNum" sz="quarter" idx="10"/>
          </p:nvPr>
        </p:nvSpPr>
        <p:spPr>
          <a:ln/>
        </p:spPr>
        <p:txBody>
          <a:bodyPr/>
          <a:lstStyle>
            <a:lvl1pPr>
              <a:defRPr/>
            </a:lvl1pPr>
          </a:lstStyle>
          <a:p>
            <a:pPr>
              <a:defRPr/>
            </a:pPr>
            <a:fld id="{5F65F078-3F0C-4E60-84BF-740E3FCDF848}" type="slidenum">
              <a:rPr lang="en-US" altLang="en-US"/>
              <a:pPr>
                <a:defRPr/>
              </a:pPr>
              <a:t>‹#›</a:t>
            </a:fld>
            <a:endParaRPr lang="en-US" altLang="en-US"/>
          </a:p>
        </p:txBody>
      </p:sp>
    </p:spTree>
    <p:extLst>
      <p:ext uri="{BB962C8B-B14F-4D97-AF65-F5344CB8AC3E}">
        <p14:creationId xmlns:p14="http://schemas.microsoft.com/office/powerpoint/2010/main" val="373230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BBA14B37-B41A-4AFB-8B91-C12201A6A973}"/>
              </a:ext>
            </a:extLst>
          </p:cNvPr>
          <p:cNvSpPr>
            <a:spLocks noGrp="1" noChangeArrowheads="1"/>
          </p:cNvSpPr>
          <p:nvPr>
            <p:ph type="sldNum" sz="quarter" idx="10"/>
          </p:nvPr>
        </p:nvSpPr>
        <p:spPr>
          <a:ln/>
        </p:spPr>
        <p:txBody>
          <a:bodyPr/>
          <a:lstStyle>
            <a:lvl1pPr>
              <a:defRPr/>
            </a:lvl1pPr>
          </a:lstStyle>
          <a:p>
            <a:pPr>
              <a:defRPr/>
            </a:pPr>
            <a:fld id="{6FEBE953-C047-4A11-9778-518974F3F70F}" type="slidenum">
              <a:rPr lang="en-US" altLang="en-US"/>
              <a:pPr>
                <a:defRPr/>
              </a:pPr>
              <a:t>‹#›</a:t>
            </a:fld>
            <a:endParaRPr lang="en-US" altLang="en-US"/>
          </a:p>
        </p:txBody>
      </p:sp>
    </p:spTree>
    <p:extLst>
      <p:ext uri="{BB962C8B-B14F-4D97-AF65-F5344CB8AC3E}">
        <p14:creationId xmlns:p14="http://schemas.microsoft.com/office/powerpoint/2010/main" val="98609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91EFE46C-9F28-4008-869C-9E19D297BC53}"/>
              </a:ext>
            </a:extLst>
          </p:cNvPr>
          <p:cNvSpPr>
            <a:spLocks noGrp="1" noChangeArrowheads="1"/>
          </p:cNvSpPr>
          <p:nvPr>
            <p:ph type="sldNum" sz="quarter" idx="10"/>
          </p:nvPr>
        </p:nvSpPr>
        <p:spPr>
          <a:ln/>
        </p:spPr>
        <p:txBody>
          <a:bodyPr/>
          <a:lstStyle>
            <a:lvl1pPr>
              <a:defRPr/>
            </a:lvl1pPr>
          </a:lstStyle>
          <a:p>
            <a:pPr>
              <a:defRPr/>
            </a:pPr>
            <a:fld id="{641D376C-7262-4093-AA9C-F3F74596EFC1}" type="slidenum">
              <a:rPr lang="en-US" altLang="en-US"/>
              <a:pPr>
                <a:defRPr/>
              </a:pPr>
              <a:t>‹#›</a:t>
            </a:fld>
            <a:endParaRPr lang="en-US" altLang="en-US"/>
          </a:p>
        </p:txBody>
      </p:sp>
    </p:spTree>
    <p:extLst>
      <p:ext uri="{BB962C8B-B14F-4D97-AF65-F5344CB8AC3E}">
        <p14:creationId xmlns:p14="http://schemas.microsoft.com/office/powerpoint/2010/main" val="69875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72421AD4-0D9B-4228-AD6F-39FFB2FCC6EE}"/>
              </a:ext>
            </a:extLst>
          </p:cNvPr>
          <p:cNvSpPr>
            <a:spLocks noGrp="1" noChangeArrowheads="1"/>
          </p:cNvSpPr>
          <p:nvPr>
            <p:ph type="sldNum" sz="quarter" idx="10"/>
          </p:nvPr>
        </p:nvSpPr>
        <p:spPr>
          <a:ln/>
        </p:spPr>
        <p:txBody>
          <a:bodyPr/>
          <a:lstStyle>
            <a:lvl1pPr>
              <a:defRPr/>
            </a:lvl1pPr>
          </a:lstStyle>
          <a:p>
            <a:pPr>
              <a:defRPr/>
            </a:pPr>
            <a:fld id="{BF59F9E5-8884-4618-B765-2E4189205458}" type="slidenum">
              <a:rPr lang="en-US" altLang="en-US"/>
              <a:pPr>
                <a:defRPr/>
              </a:pPr>
              <a:t>‹#›</a:t>
            </a:fld>
            <a:endParaRPr lang="en-US" altLang="en-US"/>
          </a:p>
        </p:txBody>
      </p:sp>
    </p:spTree>
    <p:extLst>
      <p:ext uri="{BB962C8B-B14F-4D97-AF65-F5344CB8AC3E}">
        <p14:creationId xmlns:p14="http://schemas.microsoft.com/office/powerpoint/2010/main" val="362104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7B62903B-3428-4E87-9411-AEE50CB10F12}"/>
              </a:ext>
            </a:extLst>
          </p:cNvPr>
          <p:cNvSpPr>
            <a:spLocks noGrp="1" noChangeArrowheads="1"/>
          </p:cNvSpPr>
          <p:nvPr>
            <p:ph type="sldNum" sz="quarter" idx="10"/>
          </p:nvPr>
        </p:nvSpPr>
        <p:spPr>
          <a:ln/>
        </p:spPr>
        <p:txBody>
          <a:bodyPr/>
          <a:lstStyle>
            <a:lvl1pPr>
              <a:defRPr/>
            </a:lvl1pPr>
          </a:lstStyle>
          <a:p>
            <a:pPr>
              <a:defRPr/>
            </a:pPr>
            <a:fld id="{A135DD38-306F-47D4-B35F-23DD02FA5F41}" type="slidenum">
              <a:rPr lang="en-US" altLang="en-US"/>
              <a:pPr>
                <a:defRPr/>
              </a:pPr>
              <a:t>‹#›</a:t>
            </a:fld>
            <a:endParaRPr lang="en-US" altLang="en-US"/>
          </a:p>
        </p:txBody>
      </p:sp>
    </p:spTree>
    <p:extLst>
      <p:ext uri="{BB962C8B-B14F-4D97-AF65-F5344CB8AC3E}">
        <p14:creationId xmlns:p14="http://schemas.microsoft.com/office/powerpoint/2010/main" val="282126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31E8421-6AA9-4180-891B-28411F9E33B9}"/>
              </a:ext>
            </a:extLst>
          </p:cNvPr>
          <p:cNvSpPr>
            <a:spLocks noGrp="1" noChangeArrowheads="1"/>
          </p:cNvSpPr>
          <p:nvPr>
            <p:ph type="sldNum" sz="quarter" idx="10"/>
          </p:nvPr>
        </p:nvSpPr>
        <p:spPr>
          <a:ln/>
        </p:spPr>
        <p:txBody>
          <a:bodyPr/>
          <a:lstStyle>
            <a:lvl1pPr>
              <a:defRPr/>
            </a:lvl1pPr>
          </a:lstStyle>
          <a:p>
            <a:pPr>
              <a:defRPr/>
            </a:pPr>
            <a:fld id="{ECECE9D6-8505-4520-8BDD-954D420A0F7F}" type="slidenum">
              <a:rPr lang="en-US" altLang="en-US"/>
              <a:pPr>
                <a:defRPr/>
              </a:pPr>
              <a:t>‹#›</a:t>
            </a:fld>
            <a:endParaRPr lang="en-US" altLang="en-US"/>
          </a:p>
        </p:txBody>
      </p:sp>
    </p:spTree>
    <p:extLst>
      <p:ext uri="{BB962C8B-B14F-4D97-AF65-F5344CB8AC3E}">
        <p14:creationId xmlns:p14="http://schemas.microsoft.com/office/powerpoint/2010/main" val="36992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4BE232D5-C26C-4B21-9E57-F1D283DCA567}"/>
              </a:ext>
            </a:extLst>
          </p:cNvPr>
          <p:cNvSpPr>
            <a:spLocks noGrp="1" noChangeArrowheads="1"/>
          </p:cNvSpPr>
          <p:nvPr>
            <p:ph type="sldNum" sz="quarter" idx="10"/>
          </p:nvPr>
        </p:nvSpPr>
        <p:spPr>
          <a:ln/>
        </p:spPr>
        <p:txBody>
          <a:bodyPr/>
          <a:lstStyle>
            <a:lvl1pPr>
              <a:defRPr/>
            </a:lvl1pPr>
          </a:lstStyle>
          <a:p>
            <a:pPr>
              <a:defRPr/>
            </a:pPr>
            <a:fld id="{0C48F3FF-D33D-40A7-9D6A-D5E6154CD5AB}" type="slidenum">
              <a:rPr lang="en-US" altLang="en-US"/>
              <a:pPr>
                <a:defRPr/>
              </a:pPr>
              <a:t>‹#›</a:t>
            </a:fld>
            <a:endParaRPr lang="en-US" altLang="en-US"/>
          </a:p>
        </p:txBody>
      </p:sp>
    </p:spTree>
    <p:extLst>
      <p:ext uri="{BB962C8B-B14F-4D97-AF65-F5344CB8AC3E}">
        <p14:creationId xmlns:p14="http://schemas.microsoft.com/office/powerpoint/2010/main" val="83072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F4F5A265-1A7E-4BB3-B22E-5374BD4AE7CD}"/>
              </a:ext>
            </a:extLst>
          </p:cNvPr>
          <p:cNvSpPr>
            <a:spLocks noGrp="1" noChangeArrowheads="1"/>
          </p:cNvSpPr>
          <p:nvPr>
            <p:ph type="sldNum" sz="quarter" idx="10"/>
          </p:nvPr>
        </p:nvSpPr>
        <p:spPr>
          <a:ln/>
        </p:spPr>
        <p:txBody>
          <a:bodyPr/>
          <a:lstStyle>
            <a:lvl1pPr>
              <a:defRPr/>
            </a:lvl1pPr>
          </a:lstStyle>
          <a:p>
            <a:pPr>
              <a:defRPr/>
            </a:pPr>
            <a:fld id="{C9BB4046-0634-452F-B2DA-1C890BA16F7B}" type="slidenum">
              <a:rPr lang="en-US" altLang="en-US"/>
              <a:pPr>
                <a:defRPr/>
              </a:pPr>
              <a:t>‹#›</a:t>
            </a:fld>
            <a:endParaRPr lang="en-US" altLang="en-US"/>
          </a:p>
        </p:txBody>
      </p:sp>
    </p:spTree>
    <p:extLst>
      <p:ext uri="{BB962C8B-B14F-4D97-AF65-F5344CB8AC3E}">
        <p14:creationId xmlns:p14="http://schemas.microsoft.com/office/powerpoint/2010/main" val="159243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2455D84-A8D2-4E8C-9F41-6F1760EA501C}"/>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64C1AC6-D385-4E6C-822E-32E488CADFD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21DE7DD8-2529-4E17-98FC-D901626894F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1BF52A4-9845-4ED1-B87B-B96FE4A2E4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8C0E150-405A-42F4-8A69-17662AD3D19D}"/>
              </a:ext>
            </a:extLst>
          </p:cNvPr>
          <p:cNvSpPr>
            <a:spLocks noGrp="1"/>
          </p:cNvSpPr>
          <p:nvPr>
            <p:ph type="title"/>
          </p:nvPr>
        </p:nvSpPr>
        <p:spPr/>
        <p:txBody>
          <a:bodyPr/>
          <a:lstStyle/>
          <a:p>
            <a:r>
              <a:rPr lang="en-US" altLang="en-US" dirty="0"/>
              <a:t>Writing Data to a File</a:t>
            </a:r>
          </a:p>
        </p:txBody>
      </p:sp>
      <p:sp>
        <p:nvSpPr>
          <p:cNvPr id="14339" name="Content Placeholder 2">
            <a:extLst>
              <a:ext uri="{FF2B5EF4-FFF2-40B4-BE49-F238E27FC236}">
                <a16:creationId xmlns:a16="http://schemas.microsoft.com/office/drawing/2014/main" id="{C97977B1-9637-47AE-888E-D8C71C24F193}"/>
              </a:ext>
            </a:extLst>
          </p:cNvPr>
          <p:cNvSpPr>
            <a:spLocks noGrp="1"/>
          </p:cNvSpPr>
          <p:nvPr>
            <p:ph idx="1"/>
          </p:nvPr>
        </p:nvSpPr>
        <p:spPr/>
        <p:txBody>
          <a:bodyPr/>
          <a:lstStyle/>
          <a:p>
            <a:pPr>
              <a:buFontTx/>
              <a:buChar char="•"/>
            </a:pPr>
            <a:r>
              <a:rPr lang="en-US" altLang="en-US" u="sng"/>
              <a:t>Method</a:t>
            </a:r>
            <a:r>
              <a:rPr lang="en-US" altLang="en-US"/>
              <a:t>: a function that belongs to an object </a:t>
            </a:r>
          </a:p>
          <a:p>
            <a:pPr lvl="1"/>
            <a:r>
              <a:rPr lang="en-US" altLang="en-US"/>
              <a:t>Performs operations using that object</a:t>
            </a:r>
          </a:p>
          <a:p>
            <a:pPr>
              <a:buFontTx/>
              <a:buChar char="•"/>
            </a:pPr>
            <a:r>
              <a:rPr lang="en-US" altLang="en-US"/>
              <a:t>File object’s </a:t>
            </a:r>
            <a:r>
              <a:rPr lang="en-US" altLang="en-US">
                <a:latin typeface="Courier New" panose="02070309020205020404" pitchFamily="49" charset="0"/>
                <a:cs typeface="Courier New" panose="02070309020205020404" pitchFamily="49" charset="0"/>
              </a:rPr>
              <a:t>write</a:t>
            </a:r>
            <a:r>
              <a:rPr lang="en-US" altLang="en-US"/>
              <a:t> method used to write data to the file</a:t>
            </a:r>
          </a:p>
          <a:p>
            <a:pPr lvl="1"/>
            <a:r>
              <a:rPr lang="en-US" altLang="en-US"/>
              <a:t>Format: </a:t>
            </a:r>
            <a:r>
              <a:rPr lang="en-US" altLang="en-US" i="1">
                <a:latin typeface="Courier New" panose="02070309020205020404" pitchFamily="49" charset="0"/>
                <a:cs typeface="Courier New" panose="02070309020205020404" pitchFamily="49" charset="0"/>
              </a:rPr>
              <a:t>file_variable</a:t>
            </a:r>
            <a:r>
              <a:rPr lang="en-US" altLang="en-US">
                <a:latin typeface="Courier New" panose="02070309020205020404" pitchFamily="49" charset="0"/>
                <a:cs typeface="Courier New" panose="02070309020205020404" pitchFamily="49" charset="0"/>
              </a:rPr>
              <a:t>.write(</a:t>
            </a:r>
            <a:r>
              <a:rPr lang="en-US" altLang="en-US" i="1">
                <a:latin typeface="Courier New" panose="02070309020205020404" pitchFamily="49" charset="0"/>
                <a:cs typeface="Courier New" panose="02070309020205020404" pitchFamily="49" charset="0"/>
              </a:rPr>
              <a:t>string</a:t>
            </a:r>
            <a:r>
              <a:rPr lang="en-US" altLang="en-US">
                <a:latin typeface="Courier New" panose="02070309020205020404" pitchFamily="49" charset="0"/>
                <a:cs typeface="Courier New" panose="02070309020205020404" pitchFamily="49" charset="0"/>
              </a:rPr>
              <a:t>)</a:t>
            </a:r>
          </a:p>
          <a:p>
            <a:pPr>
              <a:buFontTx/>
              <a:buChar char="•"/>
            </a:pPr>
            <a:r>
              <a:rPr lang="en-US" altLang="en-US">
                <a:cs typeface="Courier New" panose="02070309020205020404" pitchFamily="49" charset="0"/>
              </a:rPr>
              <a:t>File should be closed using file object </a:t>
            </a:r>
            <a:r>
              <a:rPr lang="en-US" altLang="en-US">
                <a:latin typeface="Courier New" panose="02070309020205020404" pitchFamily="49" charset="0"/>
                <a:cs typeface="Courier New" panose="02070309020205020404" pitchFamily="49" charset="0"/>
              </a:rPr>
              <a:t>close</a:t>
            </a:r>
            <a:r>
              <a:rPr lang="en-US" altLang="en-US">
                <a:cs typeface="Courier New" panose="02070309020205020404" pitchFamily="49" charset="0"/>
              </a:rPr>
              <a:t> method</a:t>
            </a:r>
          </a:p>
          <a:p>
            <a:pPr lvl="1"/>
            <a:r>
              <a:rPr lang="en-US" altLang="en-US"/>
              <a:t>Format: </a:t>
            </a:r>
            <a:r>
              <a:rPr lang="en-US" altLang="en-US" i="1">
                <a:latin typeface="Courier New" panose="02070309020205020404" pitchFamily="49" charset="0"/>
                <a:cs typeface="Courier New" panose="02070309020205020404" pitchFamily="49" charset="0"/>
              </a:rPr>
              <a:t>file_variable</a:t>
            </a:r>
            <a:r>
              <a:rPr lang="en-US" altLang="en-US">
                <a:latin typeface="Courier New" panose="02070309020205020404" pitchFamily="49" charset="0"/>
                <a:cs typeface="Courier New" panose="02070309020205020404" pitchFamily="49" charset="0"/>
              </a:rPr>
              <a:t>.close()</a:t>
            </a:r>
          </a:p>
          <a:p>
            <a:pPr>
              <a:buFontTx/>
              <a:buChar char="•"/>
            </a:pPr>
            <a:endParaRPr lang="en-US" altLang="en-US"/>
          </a:p>
        </p:txBody>
      </p:sp>
      <p:sp>
        <p:nvSpPr>
          <p:cNvPr id="2" name="Slide Number Placeholder 1">
            <a:extLst>
              <a:ext uri="{FF2B5EF4-FFF2-40B4-BE49-F238E27FC236}">
                <a16:creationId xmlns:a16="http://schemas.microsoft.com/office/drawing/2014/main" id="{BA1E8535-FB8E-424D-BE2D-C6268BFCD117}"/>
              </a:ext>
            </a:extLst>
          </p:cNvPr>
          <p:cNvSpPr>
            <a:spLocks noGrp="1"/>
          </p:cNvSpPr>
          <p:nvPr>
            <p:ph type="sldNum" sz="quarter" idx="10"/>
          </p:nvPr>
        </p:nvSpPr>
        <p:spPr/>
        <p:txBody>
          <a:bodyPr/>
          <a:lstStyle/>
          <a:p>
            <a:pPr>
              <a:defRPr/>
            </a:pPr>
            <a:fld id="{5F65F078-3F0C-4E60-84BF-740E3FCDF848}"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6D7C-9A62-4180-AFDF-0349962FFC03}"/>
              </a:ext>
            </a:extLst>
          </p:cNvPr>
          <p:cNvSpPr>
            <a:spLocks noGrp="1"/>
          </p:cNvSpPr>
          <p:nvPr>
            <p:ph type="title"/>
          </p:nvPr>
        </p:nvSpPr>
        <p:spPr/>
        <p:txBody>
          <a:bodyPr/>
          <a:lstStyle/>
          <a:p>
            <a:r>
              <a:rPr lang="en-US" dirty="0"/>
              <a:t>Writing Data to a File - Example</a:t>
            </a:r>
          </a:p>
        </p:txBody>
      </p:sp>
      <p:sp>
        <p:nvSpPr>
          <p:cNvPr id="4" name="Slide Number Placeholder 3">
            <a:extLst>
              <a:ext uri="{FF2B5EF4-FFF2-40B4-BE49-F238E27FC236}">
                <a16:creationId xmlns:a16="http://schemas.microsoft.com/office/drawing/2014/main" id="{88573E7A-6200-42E3-AEB0-20C336CF841C}"/>
              </a:ext>
            </a:extLst>
          </p:cNvPr>
          <p:cNvSpPr>
            <a:spLocks noGrp="1"/>
          </p:cNvSpPr>
          <p:nvPr>
            <p:ph type="sldNum" sz="quarter" idx="10"/>
          </p:nvPr>
        </p:nvSpPr>
        <p:spPr/>
        <p:txBody>
          <a:bodyPr/>
          <a:lstStyle/>
          <a:p>
            <a:pPr>
              <a:defRPr/>
            </a:pPr>
            <a:fld id="{5F65F078-3F0C-4E60-84BF-740E3FCDF848}"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727E5A0F-E34D-40A8-9AD8-CBCF9E0A7716}"/>
              </a:ext>
            </a:extLst>
          </p:cNvPr>
          <p:cNvPicPr>
            <a:picLocks noChangeAspect="1"/>
          </p:cNvPicPr>
          <p:nvPr/>
        </p:nvPicPr>
        <p:blipFill>
          <a:blip r:embed="rId2"/>
          <a:stretch>
            <a:fillRect/>
          </a:stretch>
        </p:blipFill>
        <p:spPr>
          <a:xfrm>
            <a:off x="1202531" y="1828800"/>
            <a:ext cx="6738937" cy="4545897"/>
          </a:xfrm>
          <a:prstGeom prst="rect">
            <a:avLst/>
          </a:prstGeom>
        </p:spPr>
      </p:pic>
    </p:spTree>
    <p:extLst>
      <p:ext uri="{BB962C8B-B14F-4D97-AF65-F5344CB8AC3E}">
        <p14:creationId xmlns:p14="http://schemas.microsoft.com/office/powerpoint/2010/main" val="352257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ADAC8E4-81EA-4FF0-897F-4059E103927F}"/>
              </a:ext>
            </a:extLst>
          </p:cNvPr>
          <p:cNvSpPr>
            <a:spLocks noGrp="1"/>
          </p:cNvSpPr>
          <p:nvPr>
            <p:ph type="title"/>
          </p:nvPr>
        </p:nvSpPr>
        <p:spPr>
          <a:xfrm>
            <a:off x="457200" y="101238"/>
            <a:ext cx="8229600" cy="1143000"/>
          </a:xfrm>
        </p:spPr>
        <p:txBody>
          <a:bodyPr/>
          <a:lstStyle/>
          <a:p>
            <a:r>
              <a:rPr lang="en-US" altLang="en-US" dirty="0"/>
              <a:t>Reading Data From a File</a:t>
            </a:r>
          </a:p>
        </p:txBody>
      </p:sp>
      <p:sp>
        <p:nvSpPr>
          <p:cNvPr id="15363" name="Content Placeholder 2">
            <a:extLst>
              <a:ext uri="{FF2B5EF4-FFF2-40B4-BE49-F238E27FC236}">
                <a16:creationId xmlns:a16="http://schemas.microsoft.com/office/drawing/2014/main" id="{7F7BB144-A5B4-4303-B959-9CB21B54B125}"/>
              </a:ext>
            </a:extLst>
          </p:cNvPr>
          <p:cNvSpPr>
            <a:spLocks noGrp="1"/>
          </p:cNvSpPr>
          <p:nvPr>
            <p:ph idx="1"/>
          </p:nvPr>
        </p:nvSpPr>
        <p:spPr>
          <a:xfrm>
            <a:off x="457200" y="1166018"/>
            <a:ext cx="8229600" cy="4525963"/>
          </a:xfrm>
        </p:spPr>
        <p:txBody>
          <a:bodyPr/>
          <a:lstStyle/>
          <a:p>
            <a:pPr>
              <a:buFontTx/>
              <a:buChar char="•"/>
            </a:pPr>
            <a:r>
              <a:rPr lang="en-US" altLang="en-US" u="sng" dirty="0">
                <a:latin typeface="Courier New" panose="02070309020205020404" pitchFamily="49" charset="0"/>
                <a:cs typeface="Courier New" panose="02070309020205020404" pitchFamily="49" charset="0"/>
              </a:rPr>
              <a:t>read</a:t>
            </a:r>
            <a:r>
              <a:rPr lang="en-US" altLang="en-US" u="sng" dirty="0"/>
              <a:t> method</a:t>
            </a:r>
            <a:r>
              <a:rPr lang="en-US" altLang="en-US" dirty="0"/>
              <a:t>: file object method that  reads entire file contents into memory</a:t>
            </a:r>
          </a:p>
          <a:p>
            <a:pPr lvl="1"/>
            <a:r>
              <a:rPr lang="en-US" altLang="en-US" dirty="0"/>
              <a:t>Only works if file has been opened for reading</a:t>
            </a:r>
          </a:p>
          <a:p>
            <a:pPr lvl="1"/>
            <a:r>
              <a:rPr lang="en-US" altLang="en-US" dirty="0"/>
              <a:t>Contents returned as a string</a:t>
            </a:r>
          </a:p>
        </p:txBody>
      </p:sp>
      <p:sp>
        <p:nvSpPr>
          <p:cNvPr id="2" name="Slide Number Placeholder 1">
            <a:extLst>
              <a:ext uri="{FF2B5EF4-FFF2-40B4-BE49-F238E27FC236}">
                <a16:creationId xmlns:a16="http://schemas.microsoft.com/office/drawing/2014/main" id="{9BEA7322-A621-463B-BBDA-793CE8D2317F}"/>
              </a:ext>
            </a:extLst>
          </p:cNvPr>
          <p:cNvSpPr>
            <a:spLocks noGrp="1"/>
          </p:cNvSpPr>
          <p:nvPr>
            <p:ph type="sldNum" sz="quarter" idx="10"/>
          </p:nvPr>
        </p:nvSpPr>
        <p:spPr/>
        <p:txBody>
          <a:bodyPr/>
          <a:lstStyle/>
          <a:p>
            <a:pPr>
              <a:defRPr/>
            </a:pPr>
            <a:fld id="{5F65F078-3F0C-4E60-84BF-740E3FCDF848}"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B3F9F358-808C-4C2B-AEA7-67968CEEEA95}"/>
              </a:ext>
            </a:extLst>
          </p:cNvPr>
          <p:cNvPicPr>
            <a:picLocks noChangeAspect="1"/>
          </p:cNvPicPr>
          <p:nvPr/>
        </p:nvPicPr>
        <p:blipFill>
          <a:blip r:embed="rId2"/>
          <a:stretch>
            <a:fillRect/>
          </a:stretch>
        </p:blipFill>
        <p:spPr>
          <a:xfrm>
            <a:off x="2152650" y="3352800"/>
            <a:ext cx="4838700" cy="32816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2051-3799-4E2D-8AD6-9E410180C4AA}"/>
              </a:ext>
            </a:extLst>
          </p:cNvPr>
          <p:cNvSpPr>
            <a:spLocks noGrp="1"/>
          </p:cNvSpPr>
          <p:nvPr>
            <p:ph type="title"/>
          </p:nvPr>
        </p:nvSpPr>
        <p:spPr/>
        <p:txBody>
          <a:bodyPr/>
          <a:lstStyle/>
          <a:p>
            <a:r>
              <a:rPr lang="en-US" altLang="en-US" sz="4000" dirty="0"/>
              <a:t>Reading Data From a File (cont’d.)</a:t>
            </a:r>
            <a:endParaRPr lang="en-US" sz="4000" dirty="0"/>
          </a:p>
        </p:txBody>
      </p:sp>
      <p:sp>
        <p:nvSpPr>
          <p:cNvPr id="3" name="Content Placeholder 2">
            <a:extLst>
              <a:ext uri="{FF2B5EF4-FFF2-40B4-BE49-F238E27FC236}">
                <a16:creationId xmlns:a16="http://schemas.microsoft.com/office/drawing/2014/main" id="{4194F3DD-C71B-40A7-A14C-0BD4C1C2E789}"/>
              </a:ext>
            </a:extLst>
          </p:cNvPr>
          <p:cNvSpPr>
            <a:spLocks noGrp="1"/>
          </p:cNvSpPr>
          <p:nvPr>
            <p:ph idx="1"/>
          </p:nvPr>
        </p:nvSpPr>
        <p:spPr>
          <a:xfrm>
            <a:off x="152400" y="1719262"/>
            <a:ext cx="4343400" cy="4525963"/>
          </a:xfrm>
        </p:spPr>
        <p:txBody>
          <a:bodyPr/>
          <a:lstStyle/>
          <a:p>
            <a:pPr>
              <a:buFontTx/>
              <a:buChar char="•"/>
            </a:pPr>
            <a:r>
              <a:rPr lang="en-US" altLang="en-US" sz="2800" u="sng" dirty="0" err="1">
                <a:latin typeface="Courier New" panose="02070309020205020404" pitchFamily="49" charset="0"/>
                <a:cs typeface="Courier New" panose="02070309020205020404" pitchFamily="49" charset="0"/>
              </a:rPr>
              <a:t>readline</a:t>
            </a:r>
            <a:r>
              <a:rPr lang="en-US" altLang="en-US" sz="2800" u="sng" dirty="0"/>
              <a:t> method</a:t>
            </a:r>
            <a:r>
              <a:rPr lang="en-US" altLang="en-US" sz="2800" dirty="0"/>
              <a:t>: file object method that reads a line from the file</a:t>
            </a:r>
          </a:p>
          <a:p>
            <a:pPr lvl="1"/>
            <a:r>
              <a:rPr lang="en-US" altLang="en-US" sz="2400" dirty="0"/>
              <a:t>Line returned as a string, including </a:t>
            </a:r>
            <a:r>
              <a:rPr lang="en-US" altLang="en-US" sz="2400" dirty="0">
                <a:latin typeface="Courier New" panose="02070309020205020404" pitchFamily="49" charset="0"/>
                <a:cs typeface="Courier New" panose="02070309020205020404" pitchFamily="49" charset="0"/>
              </a:rPr>
              <a:t>'\n'</a:t>
            </a:r>
          </a:p>
          <a:p>
            <a:pPr>
              <a:buFontTx/>
              <a:buChar char="•"/>
            </a:pPr>
            <a:r>
              <a:rPr lang="en-US" altLang="en-US" sz="2800" u="sng" dirty="0"/>
              <a:t>Read position</a:t>
            </a:r>
            <a:r>
              <a:rPr lang="en-US" altLang="en-US" sz="2800" dirty="0"/>
              <a:t>: marks the location of the next item to be read from a file</a:t>
            </a:r>
            <a:endParaRPr lang="he-IL" altLang="en-US" sz="2800" dirty="0"/>
          </a:p>
        </p:txBody>
      </p:sp>
      <p:sp>
        <p:nvSpPr>
          <p:cNvPr id="4" name="Slide Number Placeholder 3">
            <a:extLst>
              <a:ext uri="{FF2B5EF4-FFF2-40B4-BE49-F238E27FC236}">
                <a16:creationId xmlns:a16="http://schemas.microsoft.com/office/drawing/2014/main" id="{D206C7EB-953A-467A-9BCF-CD1A8C206875}"/>
              </a:ext>
            </a:extLst>
          </p:cNvPr>
          <p:cNvSpPr>
            <a:spLocks noGrp="1"/>
          </p:cNvSpPr>
          <p:nvPr>
            <p:ph type="sldNum" sz="quarter" idx="10"/>
          </p:nvPr>
        </p:nvSpPr>
        <p:spPr/>
        <p:txBody>
          <a:bodyPr/>
          <a:lstStyle/>
          <a:p>
            <a:pPr>
              <a:defRPr/>
            </a:pPr>
            <a:fld id="{5F65F078-3F0C-4E60-84BF-740E3FCDF848}"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DD362E7B-D3CD-48D8-B719-5642B77EA54E}"/>
              </a:ext>
            </a:extLst>
          </p:cNvPr>
          <p:cNvPicPr>
            <a:picLocks noChangeAspect="1"/>
          </p:cNvPicPr>
          <p:nvPr/>
        </p:nvPicPr>
        <p:blipFill>
          <a:blip r:embed="rId2"/>
          <a:stretch>
            <a:fillRect/>
          </a:stretch>
        </p:blipFill>
        <p:spPr>
          <a:xfrm>
            <a:off x="4497846" y="1988121"/>
            <a:ext cx="4519612" cy="3988244"/>
          </a:xfrm>
          <a:prstGeom prst="rect">
            <a:avLst/>
          </a:prstGeom>
        </p:spPr>
      </p:pic>
    </p:spTree>
    <p:extLst>
      <p:ext uri="{BB962C8B-B14F-4D97-AF65-F5344CB8AC3E}">
        <p14:creationId xmlns:p14="http://schemas.microsoft.com/office/powerpoint/2010/main" val="374613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6B15F3B-6CDF-4939-9448-2A3C976B25B6}"/>
              </a:ext>
            </a:extLst>
          </p:cNvPr>
          <p:cNvSpPr>
            <a:spLocks noGrp="1"/>
          </p:cNvSpPr>
          <p:nvPr>
            <p:ph type="title"/>
          </p:nvPr>
        </p:nvSpPr>
        <p:spPr/>
        <p:txBody>
          <a:bodyPr/>
          <a:lstStyle/>
          <a:p>
            <a:r>
              <a:rPr lang="en-US" altLang="en-US" dirty="0"/>
              <a:t>Concatenating a Newline to a String</a:t>
            </a:r>
          </a:p>
        </p:txBody>
      </p:sp>
      <p:sp>
        <p:nvSpPr>
          <p:cNvPr id="16387" name="Content Placeholder 2">
            <a:extLst>
              <a:ext uri="{FF2B5EF4-FFF2-40B4-BE49-F238E27FC236}">
                <a16:creationId xmlns:a16="http://schemas.microsoft.com/office/drawing/2014/main" id="{D28A0958-3B4F-4650-B66A-D3E4147D0372}"/>
              </a:ext>
            </a:extLst>
          </p:cNvPr>
          <p:cNvSpPr>
            <a:spLocks noGrp="1"/>
          </p:cNvSpPr>
          <p:nvPr>
            <p:ph idx="1"/>
          </p:nvPr>
        </p:nvSpPr>
        <p:spPr/>
        <p:txBody>
          <a:bodyPr/>
          <a:lstStyle/>
          <a:p>
            <a:pPr>
              <a:buFontTx/>
              <a:buChar char="•"/>
            </a:pPr>
            <a:r>
              <a:rPr lang="en-US" altLang="en-US" dirty="0"/>
              <a:t>In most cases, data items written to a file are values referenced by variables</a:t>
            </a:r>
          </a:p>
          <a:p>
            <a:pPr lvl="1"/>
            <a:r>
              <a:rPr lang="en-US" altLang="en-US" dirty="0"/>
              <a:t>Usually necessary to concatenate a </a:t>
            </a:r>
            <a:r>
              <a:rPr lang="en-US" altLang="en-US" dirty="0">
                <a:latin typeface="Courier New" panose="02070309020205020404" pitchFamily="49" charset="0"/>
                <a:cs typeface="Courier New" panose="02070309020205020404" pitchFamily="49" charset="0"/>
              </a:rPr>
              <a:t>'\n'</a:t>
            </a:r>
            <a:r>
              <a:rPr lang="en-US" altLang="en-US" dirty="0"/>
              <a:t> to data before writing it</a:t>
            </a:r>
          </a:p>
          <a:p>
            <a:pPr lvl="2">
              <a:buFontTx/>
              <a:buChar char="•"/>
            </a:pPr>
            <a:r>
              <a:rPr lang="en-US" altLang="en-US" dirty="0"/>
              <a:t>Carried out using the </a:t>
            </a:r>
            <a:r>
              <a:rPr lang="en-US" altLang="en-US" dirty="0">
                <a:latin typeface="Courier New" panose="02070309020205020404" pitchFamily="49" charset="0"/>
                <a:cs typeface="Courier New" panose="02070309020205020404" pitchFamily="49" charset="0"/>
              </a:rPr>
              <a:t>+</a:t>
            </a:r>
            <a:r>
              <a:rPr lang="en-US" altLang="en-US" dirty="0"/>
              <a:t> operator in the argument of the </a:t>
            </a:r>
            <a:r>
              <a:rPr lang="en-US" altLang="en-US" dirty="0">
                <a:latin typeface="Courier New" panose="02070309020205020404" pitchFamily="49" charset="0"/>
                <a:cs typeface="Courier New" panose="02070309020205020404" pitchFamily="49" charset="0"/>
              </a:rPr>
              <a:t>write</a:t>
            </a:r>
            <a:r>
              <a:rPr lang="en-US" altLang="en-US" dirty="0"/>
              <a:t> method</a:t>
            </a:r>
          </a:p>
        </p:txBody>
      </p:sp>
      <p:sp>
        <p:nvSpPr>
          <p:cNvPr id="2" name="Slide Number Placeholder 1">
            <a:extLst>
              <a:ext uri="{FF2B5EF4-FFF2-40B4-BE49-F238E27FC236}">
                <a16:creationId xmlns:a16="http://schemas.microsoft.com/office/drawing/2014/main" id="{7260069C-0A0A-4EA3-A4B6-711E33FFE15A}"/>
              </a:ext>
            </a:extLst>
          </p:cNvPr>
          <p:cNvSpPr>
            <a:spLocks noGrp="1"/>
          </p:cNvSpPr>
          <p:nvPr>
            <p:ph type="sldNum" sz="quarter" idx="10"/>
          </p:nvPr>
        </p:nvSpPr>
        <p:spPr/>
        <p:txBody>
          <a:bodyPr/>
          <a:lstStyle/>
          <a:p>
            <a:pPr>
              <a:defRPr/>
            </a:pPr>
            <a:fld id="{5F65F078-3F0C-4E60-84BF-740E3FCDF848}" type="slidenum">
              <a:rPr lang="en-US" altLang="en-US" smtClean="0"/>
              <a:pPr>
                <a:defRPr/>
              </a:pPr>
              <a:t>14</a:t>
            </a:fld>
            <a:endParaRPr lang="en-US" altLang="en-US"/>
          </a:p>
        </p:txBody>
      </p:sp>
      <p:pic>
        <p:nvPicPr>
          <p:cNvPr id="3" name="Picture 2">
            <a:extLst>
              <a:ext uri="{FF2B5EF4-FFF2-40B4-BE49-F238E27FC236}">
                <a16:creationId xmlns:a16="http://schemas.microsoft.com/office/drawing/2014/main" id="{F43A128E-BB21-4291-815E-896CD2ADECDD}"/>
              </a:ext>
            </a:extLst>
          </p:cNvPr>
          <p:cNvPicPr>
            <a:picLocks noChangeAspect="1"/>
          </p:cNvPicPr>
          <p:nvPr/>
        </p:nvPicPr>
        <p:blipFill>
          <a:blip r:embed="rId3"/>
          <a:stretch>
            <a:fillRect/>
          </a:stretch>
        </p:blipFill>
        <p:spPr>
          <a:xfrm>
            <a:off x="2486025" y="4772025"/>
            <a:ext cx="4171950" cy="97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D5D8-467A-45D7-98BE-DE911028478D}"/>
              </a:ext>
            </a:extLst>
          </p:cNvPr>
          <p:cNvSpPr>
            <a:spLocks noGrp="1"/>
          </p:cNvSpPr>
          <p:nvPr>
            <p:ph type="title"/>
          </p:nvPr>
        </p:nvSpPr>
        <p:spPr/>
        <p:txBody>
          <a:bodyPr/>
          <a:lstStyle/>
          <a:p>
            <a:r>
              <a:rPr lang="en-US" altLang="en-US" dirty="0"/>
              <a:t>Stripping Newline from String</a:t>
            </a:r>
            <a:endParaRPr lang="en-US" dirty="0"/>
          </a:p>
        </p:txBody>
      </p:sp>
      <p:sp>
        <p:nvSpPr>
          <p:cNvPr id="3" name="Content Placeholder 2">
            <a:extLst>
              <a:ext uri="{FF2B5EF4-FFF2-40B4-BE49-F238E27FC236}">
                <a16:creationId xmlns:a16="http://schemas.microsoft.com/office/drawing/2014/main" id="{E0FF6206-AD4F-4E1D-9D5F-C5B25833C5F8}"/>
              </a:ext>
            </a:extLst>
          </p:cNvPr>
          <p:cNvSpPr>
            <a:spLocks noGrp="1"/>
          </p:cNvSpPr>
          <p:nvPr>
            <p:ph idx="1"/>
          </p:nvPr>
        </p:nvSpPr>
        <p:spPr/>
        <p:txBody>
          <a:bodyPr/>
          <a:lstStyle/>
          <a:p>
            <a:pPr>
              <a:buFontTx/>
              <a:buChar char="•"/>
            </a:pPr>
            <a:r>
              <a:rPr lang="en-US" altLang="en-US" dirty="0"/>
              <a:t>In many cases need to remove </a:t>
            </a:r>
            <a:r>
              <a:rPr lang="en-US" altLang="en-US" dirty="0">
                <a:latin typeface="Courier New" panose="02070309020205020404" pitchFamily="49" charset="0"/>
                <a:cs typeface="Courier New" panose="02070309020205020404" pitchFamily="49" charset="0"/>
              </a:rPr>
              <a:t>'\n'</a:t>
            </a:r>
            <a:r>
              <a:rPr lang="en-US" altLang="en-US" dirty="0"/>
              <a:t> from string after it is read from a file</a:t>
            </a:r>
          </a:p>
          <a:p>
            <a:pPr lvl="1"/>
            <a:r>
              <a:rPr lang="en-US" altLang="en-US" dirty="0" err="1">
                <a:latin typeface="Courier New" panose="02070309020205020404" pitchFamily="49" charset="0"/>
                <a:cs typeface="Courier New" panose="02070309020205020404" pitchFamily="49" charset="0"/>
              </a:rPr>
              <a:t>rstrip</a:t>
            </a:r>
            <a:r>
              <a:rPr lang="en-US" altLang="en-US" dirty="0"/>
              <a:t> method: string method that strips specific characters from end of the string</a:t>
            </a:r>
            <a:endParaRPr lang="he-IL" altLang="en-US" dirty="0"/>
          </a:p>
        </p:txBody>
      </p:sp>
      <p:sp>
        <p:nvSpPr>
          <p:cNvPr id="4" name="Slide Number Placeholder 3">
            <a:extLst>
              <a:ext uri="{FF2B5EF4-FFF2-40B4-BE49-F238E27FC236}">
                <a16:creationId xmlns:a16="http://schemas.microsoft.com/office/drawing/2014/main" id="{EAB19610-AE62-4677-9E24-5DCBF762AB02}"/>
              </a:ext>
            </a:extLst>
          </p:cNvPr>
          <p:cNvSpPr>
            <a:spLocks noGrp="1"/>
          </p:cNvSpPr>
          <p:nvPr>
            <p:ph type="sldNum" sz="quarter" idx="10"/>
          </p:nvPr>
        </p:nvSpPr>
        <p:spPr/>
        <p:txBody>
          <a:bodyPr/>
          <a:lstStyle/>
          <a:p>
            <a:pPr>
              <a:defRPr/>
            </a:pPr>
            <a:fld id="{5F65F078-3F0C-4E60-84BF-740E3FCDF848}"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19CDA1F9-F054-4778-88C4-12162206C980}"/>
              </a:ext>
            </a:extLst>
          </p:cNvPr>
          <p:cNvPicPr>
            <a:picLocks noChangeAspect="1"/>
          </p:cNvPicPr>
          <p:nvPr/>
        </p:nvPicPr>
        <p:blipFill>
          <a:blip r:embed="rId3"/>
          <a:stretch>
            <a:fillRect/>
          </a:stretch>
        </p:blipFill>
        <p:spPr>
          <a:xfrm>
            <a:off x="1957387" y="3749675"/>
            <a:ext cx="5229225" cy="2733675"/>
          </a:xfrm>
          <a:prstGeom prst="rect">
            <a:avLst/>
          </a:prstGeom>
        </p:spPr>
      </p:pic>
    </p:spTree>
    <p:extLst>
      <p:ext uri="{BB962C8B-B14F-4D97-AF65-F5344CB8AC3E}">
        <p14:creationId xmlns:p14="http://schemas.microsoft.com/office/powerpoint/2010/main" val="268443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D36B7B-9B35-46CE-8F93-8AA1AB3292C5}"/>
              </a:ext>
            </a:extLst>
          </p:cNvPr>
          <p:cNvSpPr>
            <a:spLocks noGrp="1"/>
          </p:cNvSpPr>
          <p:nvPr>
            <p:ph type="title"/>
          </p:nvPr>
        </p:nvSpPr>
        <p:spPr/>
        <p:txBody>
          <a:bodyPr/>
          <a:lstStyle/>
          <a:p>
            <a:r>
              <a:rPr lang="en-US" altLang="en-US"/>
              <a:t>Appending Data to an Existing File</a:t>
            </a:r>
          </a:p>
        </p:txBody>
      </p:sp>
      <p:sp>
        <p:nvSpPr>
          <p:cNvPr id="17411" name="Content Placeholder 2">
            <a:extLst>
              <a:ext uri="{FF2B5EF4-FFF2-40B4-BE49-F238E27FC236}">
                <a16:creationId xmlns:a16="http://schemas.microsoft.com/office/drawing/2014/main" id="{D428EA8F-8233-4252-8420-C02123EEA840}"/>
              </a:ext>
            </a:extLst>
          </p:cNvPr>
          <p:cNvSpPr>
            <a:spLocks noGrp="1"/>
          </p:cNvSpPr>
          <p:nvPr>
            <p:ph idx="1"/>
          </p:nvPr>
        </p:nvSpPr>
        <p:spPr/>
        <p:txBody>
          <a:bodyPr/>
          <a:lstStyle/>
          <a:p>
            <a:pPr eaLnBrk="1" hangingPunct="1">
              <a:buFontTx/>
              <a:buChar char="•"/>
            </a:pPr>
            <a:r>
              <a:rPr lang="en-US" altLang="en-US" dirty="0"/>
              <a:t>When open file with </a:t>
            </a:r>
            <a:r>
              <a:rPr lang="en-US" altLang="en-US" dirty="0">
                <a:latin typeface="Courier New" panose="02070309020205020404" pitchFamily="49" charset="0"/>
                <a:cs typeface="Courier New" panose="02070309020205020404" pitchFamily="49" charset="0"/>
              </a:rPr>
              <a:t>'w'</a:t>
            </a:r>
            <a:r>
              <a:rPr lang="en-US" altLang="en-US" dirty="0"/>
              <a:t> mode, if the file already exists, it is overwritten </a:t>
            </a:r>
          </a:p>
          <a:p>
            <a:pPr eaLnBrk="1" hangingPunct="1">
              <a:buFontTx/>
              <a:buChar char="•"/>
            </a:pPr>
            <a:r>
              <a:rPr lang="en-US" altLang="en-US" dirty="0"/>
              <a:t>To append data to a file, use the </a:t>
            </a:r>
            <a:r>
              <a:rPr lang="en-US" altLang="en-US" dirty="0">
                <a:latin typeface="Courier New" panose="02070309020205020404" pitchFamily="49" charset="0"/>
                <a:cs typeface="Courier New" panose="02070309020205020404" pitchFamily="49" charset="0"/>
              </a:rPr>
              <a:t>'a' </a:t>
            </a:r>
            <a:r>
              <a:rPr lang="en-US" altLang="en-US" dirty="0"/>
              <a:t>mode </a:t>
            </a:r>
          </a:p>
          <a:p>
            <a:pPr lvl="1" eaLnBrk="1" hangingPunct="1"/>
            <a:r>
              <a:rPr lang="en-US" altLang="en-US" dirty="0"/>
              <a:t>If file exists, it is not erased, and if it does not exist, it is created</a:t>
            </a:r>
          </a:p>
          <a:p>
            <a:pPr lvl="1" eaLnBrk="1" hangingPunct="1"/>
            <a:r>
              <a:rPr lang="en-US" altLang="en-US" dirty="0"/>
              <a:t>Data is written to the file at the end of the current contents</a:t>
            </a:r>
          </a:p>
          <a:p>
            <a:pPr>
              <a:buFontTx/>
              <a:buChar char="•"/>
            </a:pPr>
            <a:endParaRPr lang="en-US" altLang="en-US" dirty="0"/>
          </a:p>
        </p:txBody>
      </p:sp>
      <p:sp>
        <p:nvSpPr>
          <p:cNvPr id="2" name="Slide Number Placeholder 1">
            <a:extLst>
              <a:ext uri="{FF2B5EF4-FFF2-40B4-BE49-F238E27FC236}">
                <a16:creationId xmlns:a16="http://schemas.microsoft.com/office/drawing/2014/main" id="{6F276F00-F196-47F0-B039-6843DD826348}"/>
              </a:ext>
            </a:extLst>
          </p:cNvPr>
          <p:cNvSpPr>
            <a:spLocks noGrp="1"/>
          </p:cNvSpPr>
          <p:nvPr>
            <p:ph type="sldNum" sz="quarter" idx="10"/>
          </p:nvPr>
        </p:nvSpPr>
        <p:spPr/>
        <p:txBody>
          <a:bodyPr/>
          <a:lstStyle/>
          <a:p>
            <a:pPr>
              <a:defRPr/>
            </a:pPr>
            <a:fld id="{5F65F078-3F0C-4E60-84BF-740E3FCDF848}"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030A22E-58B9-4010-9BE7-419A766F80FF}"/>
              </a:ext>
            </a:extLst>
          </p:cNvPr>
          <p:cNvSpPr>
            <a:spLocks noGrp="1"/>
          </p:cNvSpPr>
          <p:nvPr>
            <p:ph type="title"/>
          </p:nvPr>
        </p:nvSpPr>
        <p:spPr/>
        <p:txBody>
          <a:bodyPr/>
          <a:lstStyle/>
          <a:p>
            <a:r>
              <a:rPr lang="en-US" altLang="en-US"/>
              <a:t>Writing and Reading     Numeric Data</a:t>
            </a:r>
          </a:p>
        </p:txBody>
      </p:sp>
      <p:sp>
        <p:nvSpPr>
          <p:cNvPr id="18435" name="Content Placeholder 2">
            <a:extLst>
              <a:ext uri="{FF2B5EF4-FFF2-40B4-BE49-F238E27FC236}">
                <a16:creationId xmlns:a16="http://schemas.microsoft.com/office/drawing/2014/main" id="{35618ECB-393B-4AEC-9714-518D176F1639}"/>
              </a:ext>
            </a:extLst>
          </p:cNvPr>
          <p:cNvSpPr>
            <a:spLocks noGrp="1"/>
          </p:cNvSpPr>
          <p:nvPr>
            <p:ph idx="1"/>
          </p:nvPr>
        </p:nvSpPr>
        <p:spPr/>
        <p:txBody>
          <a:bodyPr/>
          <a:lstStyle/>
          <a:p>
            <a:pPr eaLnBrk="1" hangingPunct="1">
              <a:buFontTx/>
              <a:buChar char="•"/>
            </a:pPr>
            <a:r>
              <a:rPr lang="en-US" altLang="en-US" dirty="0"/>
              <a:t>Numbers must be converted to strings before they are written to a file</a:t>
            </a:r>
          </a:p>
          <a:p>
            <a:pPr eaLnBrk="1" hangingPunct="1">
              <a:buFontTx/>
              <a:buChar char="•"/>
            </a:pPr>
            <a:r>
              <a:rPr lang="en-US" altLang="en-US" u="sng" dirty="0">
                <a:latin typeface="Courier New" panose="02070309020205020404" pitchFamily="49" charset="0"/>
                <a:cs typeface="Courier New" panose="02070309020205020404" pitchFamily="49" charset="0"/>
              </a:rPr>
              <a:t>str</a:t>
            </a:r>
            <a:r>
              <a:rPr lang="en-US" altLang="en-US" u="sng" dirty="0"/>
              <a:t> function</a:t>
            </a:r>
            <a:r>
              <a:rPr lang="en-US" altLang="en-US" dirty="0"/>
              <a:t>: converts value to string</a:t>
            </a:r>
          </a:p>
          <a:p>
            <a:pPr eaLnBrk="1" hangingPunct="1">
              <a:buFontTx/>
              <a:buChar char="•"/>
            </a:pPr>
            <a:r>
              <a:rPr lang="en-US" altLang="en-US" dirty="0"/>
              <a:t>Numbers are read from a text file as strings</a:t>
            </a:r>
          </a:p>
          <a:p>
            <a:pPr lvl="1" eaLnBrk="1" hangingPunct="1"/>
            <a:r>
              <a:rPr lang="en-US" altLang="en-US" dirty="0"/>
              <a:t>Must be converted to numeric type in order to perform mathematical operations</a:t>
            </a:r>
          </a:p>
          <a:p>
            <a:pPr lvl="1" eaLnBrk="1" hangingPunct="1"/>
            <a:r>
              <a:rPr lang="en-US" altLang="en-US" dirty="0"/>
              <a:t>Use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to convert string to numeric value</a:t>
            </a:r>
            <a:endParaRPr lang="he-IL" altLang="en-US" dirty="0"/>
          </a:p>
          <a:p>
            <a:pPr>
              <a:buFontTx/>
              <a:buChar char="•"/>
            </a:pPr>
            <a:endParaRPr lang="en-US" altLang="en-US" dirty="0"/>
          </a:p>
        </p:txBody>
      </p:sp>
      <p:sp>
        <p:nvSpPr>
          <p:cNvPr id="2" name="Slide Number Placeholder 1">
            <a:extLst>
              <a:ext uri="{FF2B5EF4-FFF2-40B4-BE49-F238E27FC236}">
                <a16:creationId xmlns:a16="http://schemas.microsoft.com/office/drawing/2014/main" id="{AAAC45CD-C31D-4610-9783-C866647E4294}"/>
              </a:ext>
            </a:extLst>
          </p:cNvPr>
          <p:cNvSpPr>
            <a:spLocks noGrp="1"/>
          </p:cNvSpPr>
          <p:nvPr>
            <p:ph type="sldNum" sz="quarter" idx="10"/>
          </p:nvPr>
        </p:nvSpPr>
        <p:spPr/>
        <p:txBody>
          <a:bodyPr/>
          <a:lstStyle/>
          <a:p>
            <a:pPr>
              <a:defRPr/>
            </a:pPr>
            <a:fld id="{5F65F078-3F0C-4E60-84BF-740E3FCDF848}"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A86FB55-5E44-4B15-943E-36BD9DA41DD7}"/>
              </a:ext>
            </a:extLst>
          </p:cNvPr>
          <p:cNvSpPr>
            <a:spLocks noGrp="1"/>
          </p:cNvSpPr>
          <p:nvPr>
            <p:ph type="title"/>
          </p:nvPr>
        </p:nvSpPr>
        <p:spPr/>
        <p:txBody>
          <a:bodyPr/>
          <a:lstStyle/>
          <a:p>
            <a:r>
              <a:rPr lang="en-US" altLang="en-US"/>
              <a:t>Using Loops to Process Files</a:t>
            </a:r>
          </a:p>
        </p:txBody>
      </p:sp>
      <p:sp>
        <p:nvSpPr>
          <p:cNvPr id="19459" name="Content Placeholder 2">
            <a:extLst>
              <a:ext uri="{FF2B5EF4-FFF2-40B4-BE49-F238E27FC236}">
                <a16:creationId xmlns:a16="http://schemas.microsoft.com/office/drawing/2014/main" id="{3FE2E427-9C88-4E10-8D73-3DE939238D7C}"/>
              </a:ext>
            </a:extLst>
          </p:cNvPr>
          <p:cNvSpPr>
            <a:spLocks noGrp="1"/>
          </p:cNvSpPr>
          <p:nvPr>
            <p:ph idx="1"/>
          </p:nvPr>
        </p:nvSpPr>
        <p:spPr/>
        <p:txBody>
          <a:bodyPr/>
          <a:lstStyle/>
          <a:p>
            <a:pPr>
              <a:buFontTx/>
              <a:buChar char="•"/>
            </a:pPr>
            <a:r>
              <a:rPr lang="en-US" altLang="en-US"/>
              <a:t>Files typically used to hold large amounts of data</a:t>
            </a:r>
          </a:p>
          <a:p>
            <a:pPr lvl="1"/>
            <a:r>
              <a:rPr lang="en-US" altLang="en-US"/>
              <a:t>Loop typically involved in reading from and writing to a file</a:t>
            </a:r>
          </a:p>
          <a:p>
            <a:pPr>
              <a:buFontTx/>
              <a:buChar char="•"/>
            </a:pPr>
            <a:r>
              <a:rPr lang="en-US" altLang="en-US"/>
              <a:t>Often the number of items stored in file is unknown</a:t>
            </a:r>
          </a:p>
          <a:p>
            <a:pPr lvl="1"/>
            <a:r>
              <a:rPr lang="en-US" altLang="en-US"/>
              <a:t>The </a:t>
            </a:r>
            <a:r>
              <a:rPr lang="en-US" altLang="en-US">
                <a:latin typeface="Courier New" panose="02070309020205020404" pitchFamily="49" charset="0"/>
                <a:cs typeface="Courier New" panose="02070309020205020404" pitchFamily="49" charset="0"/>
              </a:rPr>
              <a:t>readline</a:t>
            </a:r>
            <a:r>
              <a:rPr lang="en-US" altLang="en-US"/>
              <a:t> method uses an empty string as a sentinel when end of file is reached</a:t>
            </a:r>
          </a:p>
          <a:p>
            <a:pPr lvl="2">
              <a:buFontTx/>
              <a:buChar char="•"/>
            </a:pPr>
            <a:r>
              <a:rPr lang="en-US" altLang="en-US"/>
              <a:t>Can write a while loop with the condition </a:t>
            </a:r>
          </a:p>
          <a:p>
            <a:pPr lvl="2">
              <a:buFontTx/>
              <a:buNone/>
            </a:pPr>
            <a:r>
              <a:rPr lang="en-US" altLang="en-US">
                <a:latin typeface="Courier New" panose="02070309020205020404" pitchFamily="49" charset="0"/>
                <a:cs typeface="Courier New" panose="02070309020205020404" pitchFamily="49" charset="0"/>
              </a:rPr>
              <a:t>	while </a:t>
            </a:r>
            <a:r>
              <a:rPr lang="en-US" altLang="en-US" i="1">
                <a:latin typeface="Courier New" panose="02070309020205020404" pitchFamily="49" charset="0"/>
                <a:cs typeface="Courier New" panose="02070309020205020404" pitchFamily="49" charset="0"/>
              </a:rPr>
              <a:t>line</a:t>
            </a:r>
            <a:r>
              <a:rPr lang="en-US" altLang="en-US">
                <a:latin typeface="Courier New" panose="02070309020205020404" pitchFamily="49" charset="0"/>
                <a:cs typeface="Courier New" panose="02070309020205020404" pitchFamily="49" charset="0"/>
              </a:rPr>
              <a:t> != ''</a:t>
            </a:r>
            <a:endParaRPr lang="en-US" altLang="en-US"/>
          </a:p>
        </p:txBody>
      </p:sp>
      <p:sp>
        <p:nvSpPr>
          <p:cNvPr id="2" name="Slide Number Placeholder 1">
            <a:extLst>
              <a:ext uri="{FF2B5EF4-FFF2-40B4-BE49-F238E27FC236}">
                <a16:creationId xmlns:a16="http://schemas.microsoft.com/office/drawing/2014/main" id="{A850BD53-D66B-42BC-9D4E-40596FC62B61}"/>
              </a:ext>
            </a:extLst>
          </p:cNvPr>
          <p:cNvSpPr>
            <a:spLocks noGrp="1"/>
          </p:cNvSpPr>
          <p:nvPr>
            <p:ph type="sldNum" sz="quarter" idx="10"/>
          </p:nvPr>
        </p:nvSpPr>
        <p:spPr/>
        <p:txBody>
          <a:bodyPr/>
          <a:lstStyle/>
          <a:p>
            <a:pPr>
              <a:defRPr/>
            </a:pPr>
            <a:fld id="{5F65F078-3F0C-4E60-84BF-740E3FCDF848}"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30DE1A6B-EAD1-44BD-886D-C8DAE51A5B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87388"/>
            <a:ext cx="705802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83EFDE8-6C28-4626-93E3-0B14CFC9B611}"/>
              </a:ext>
            </a:extLst>
          </p:cNvPr>
          <p:cNvSpPr>
            <a:spLocks noGrp="1"/>
          </p:cNvSpPr>
          <p:nvPr>
            <p:ph type="sldNum" sz="quarter" idx="10"/>
          </p:nvPr>
        </p:nvSpPr>
        <p:spPr/>
        <p:txBody>
          <a:bodyPr/>
          <a:lstStyle/>
          <a:p>
            <a:pPr>
              <a:defRPr/>
            </a:pPr>
            <a:fld id="{5F65F078-3F0C-4E60-84BF-740E3FCDF848}"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3F16552-8ADF-46C5-83D3-89AC985A2C67}"/>
              </a:ext>
            </a:extLst>
          </p:cNvPr>
          <p:cNvSpPr>
            <a:spLocks noGrp="1"/>
          </p:cNvSpPr>
          <p:nvPr>
            <p:ph type="title"/>
          </p:nvPr>
        </p:nvSpPr>
        <p:spPr/>
        <p:txBody>
          <a:bodyPr/>
          <a:lstStyle/>
          <a:p>
            <a:pPr eaLnBrk="1" hangingPunct="1"/>
            <a:r>
              <a:rPr lang="en-US" altLang="en-US"/>
              <a:t>Introduction to File Input    and Output</a:t>
            </a:r>
            <a:endParaRPr lang="he-IL" altLang="en-US"/>
          </a:p>
        </p:txBody>
      </p:sp>
      <p:sp>
        <p:nvSpPr>
          <p:cNvPr id="5123" name="Content Placeholder 2">
            <a:extLst>
              <a:ext uri="{FF2B5EF4-FFF2-40B4-BE49-F238E27FC236}">
                <a16:creationId xmlns:a16="http://schemas.microsoft.com/office/drawing/2014/main" id="{8027C4CC-35C1-42A7-B42B-5FEE9ABCCC94}"/>
              </a:ext>
            </a:extLst>
          </p:cNvPr>
          <p:cNvSpPr>
            <a:spLocks noGrp="1"/>
          </p:cNvSpPr>
          <p:nvPr>
            <p:ph idx="1"/>
          </p:nvPr>
        </p:nvSpPr>
        <p:spPr/>
        <p:txBody>
          <a:bodyPr/>
          <a:lstStyle/>
          <a:p>
            <a:pPr>
              <a:buFontTx/>
              <a:buChar char="•"/>
            </a:pPr>
            <a:r>
              <a:rPr lang="en-US" altLang="en-US" sz="2800" dirty="0"/>
              <a:t>For program to retain data between the times it is run, you must save the data</a:t>
            </a:r>
          </a:p>
          <a:p>
            <a:pPr>
              <a:buFontTx/>
              <a:buChar char="•"/>
            </a:pPr>
            <a:r>
              <a:rPr lang="en-US" altLang="en-US" sz="2800" dirty="0"/>
              <a:t>“</a:t>
            </a:r>
            <a:r>
              <a:rPr lang="en-US" altLang="en-US" sz="2800" u="sng" dirty="0"/>
              <a:t>Writing data to</a:t>
            </a:r>
            <a:r>
              <a:rPr lang="en-US" altLang="en-US" sz="2800" dirty="0"/>
              <a:t>”: saving data on a file</a:t>
            </a:r>
          </a:p>
          <a:p>
            <a:pPr>
              <a:buFontTx/>
              <a:buChar char="•"/>
            </a:pPr>
            <a:r>
              <a:rPr lang="en-US" altLang="en-US" sz="2800" u="sng" dirty="0"/>
              <a:t>Output file</a:t>
            </a:r>
            <a:r>
              <a:rPr lang="en-US" altLang="en-US" sz="2800" dirty="0"/>
              <a:t>: a file that data is written to</a:t>
            </a:r>
          </a:p>
        </p:txBody>
      </p:sp>
      <p:sp>
        <p:nvSpPr>
          <p:cNvPr id="2" name="Slide Number Placeholder 1">
            <a:extLst>
              <a:ext uri="{FF2B5EF4-FFF2-40B4-BE49-F238E27FC236}">
                <a16:creationId xmlns:a16="http://schemas.microsoft.com/office/drawing/2014/main" id="{FE38CA74-7DE0-43A1-81B8-44CB5BA2A44A}"/>
              </a:ext>
            </a:extLst>
          </p:cNvPr>
          <p:cNvSpPr>
            <a:spLocks noGrp="1"/>
          </p:cNvSpPr>
          <p:nvPr>
            <p:ph type="sldNum" sz="quarter" idx="10"/>
          </p:nvPr>
        </p:nvSpPr>
        <p:spPr/>
        <p:txBody>
          <a:bodyPr/>
          <a:lstStyle/>
          <a:p>
            <a:pPr>
              <a:defRPr/>
            </a:pPr>
            <a:fld id="{5F65F078-3F0C-4E60-84BF-740E3FCDF848}" type="slidenum">
              <a:rPr lang="en-US" altLang="en-US" smtClean="0"/>
              <a:pPr>
                <a:defRPr/>
              </a:pPr>
              <a:t>2</a:t>
            </a:fld>
            <a:endParaRPr lang="en-US" altLang="en-US"/>
          </a:p>
        </p:txBody>
      </p:sp>
      <p:pic>
        <p:nvPicPr>
          <p:cNvPr id="3" name="Picture 2">
            <a:extLst>
              <a:ext uri="{FF2B5EF4-FFF2-40B4-BE49-F238E27FC236}">
                <a16:creationId xmlns:a16="http://schemas.microsoft.com/office/drawing/2014/main" id="{BDCD203E-7398-4E3F-87D4-3C77353299A3}"/>
              </a:ext>
            </a:extLst>
          </p:cNvPr>
          <p:cNvPicPr>
            <a:picLocks noChangeAspect="1"/>
          </p:cNvPicPr>
          <p:nvPr/>
        </p:nvPicPr>
        <p:blipFill>
          <a:blip r:embed="rId3"/>
          <a:stretch>
            <a:fillRect/>
          </a:stretch>
        </p:blipFill>
        <p:spPr>
          <a:xfrm>
            <a:off x="1943100" y="3733800"/>
            <a:ext cx="5257800" cy="29270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332FD82-F026-4DD3-8CEE-75399849DEF0}"/>
              </a:ext>
            </a:extLst>
          </p:cNvPr>
          <p:cNvSpPr>
            <a:spLocks noGrp="1"/>
          </p:cNvSpPr>
          <p:nvPr>
            <p:ph type="title"/>
          </p:nvPr>
        </p:nvSpPr>
        <p:spPr/>
        <p:txBody>
          <a:bodyPr/>
          <a:lstStyle/>
          <a:p>
            <a:r>
              <a:rPr lang="en-US" altLang="en-US" dirty="0"/>
              <a:t>Using Python’s </a:t>
            </a:r>
            <a:r>
              <a:rPr lang="en-US" altLang="en-US" dirty="0">
                <a:latin typeface="Courier New" panose="02070309020205020404" pitchFamily="49" charset="0"/>
                <a:cs typeface="Courier New" panose="02070309020205020404" pitchFamily="49" charset="0"/>
              </a:rPr>
              <a:t>for</a:t>
            </a:r>
            <a:r>
              <a:rPr lang="en-US" altLang="en-US" dirty="0"/>
              <a:t> Loop to Read Lines</a:t>
            </a:r>
          </a:p>
        </p:txBody>
      </p:sp>
      <p:sp>
        <p:nvSpPr>
          <p:cNvPr id="21507" name="Content Placeholder 2">
            <a:extLst>
              <a:ext uri="{FF2B5EF4-FFF2-40B4-BE49-F238E27FC236}">
                <a16:creationId xmlns:a16="http://schemas.microsoft.com/office/drawing/2014/main" id="{D3C29DE1-B679-49CE-8B34-81D145A129B4}"/>
              </a:ext>
            </a:extLst>
          </p:cNvPr>
          <p:cNvSpPr>
            <a:spLocks noGrp="1"/>
          </p:cNvSpPr>
          <p:nvPr>
            <p:ph idx="1"/>
          </p:nvPr>
        </p:nvSpPr>
        <p:spPr/>
        <p:txBody>
          <a:bodyPr/>
          <a:lstStyle/>
          <a:p>
            <a:pPr>
              <a:buFontTx/>
              <a:buChar char="•"/>
            </a:pPr>
            <a:r>
              <a:rPr lang="en-US" altLang="en-US"/>
              <a:t>Python allows the programmer to write a </a:t>
            </a:r>
            <a:r>
              <a:rPr lang="en-US" altLang="en-US">
                <a:latin typeface="Courier New" panose="02070309020205020404" pitchFamily="49" charset="0"/>
                <a:cs typeface="Courier New" panose="02070309020205020404" pitchFamily="49" charset="0"/>
              </a:rPr>
              <a:t>for</a:t>
            </a:r>
            <a:r>
              <a:rPr lang="en-US" altLang="en-US"/>
              <a:t> loop that automatically reads lines in a file and stops when end of file is reached</a:t>
            </a:r>
          </a:p>
          <a:p>
            <a:pPr lvl="1"/>
            <a:r>
              <a:rPr lang="en-US" altLang="en-US"/>
              <a:t>Format: </a:t>
            </a:r>
            <a:r>
              <a:rPr lang="en-US" altLang="en-US">
                <a:latin typeface="Courier New" panose="02070309020205020404" pitchFamily="49" charset="0"/>
                <a:cs typeface="Courier New" panose="02070309020205020404" pitchFamily="49" charset="0"/>
              </a:rPr>
              <a:t>for </a:t>
            </a:r>
            <a:r>
              <a:rPr lang="en-US" altLang="en-US" i="1">
                <a:latin typeface="Courier New" panose="02070309020205020404" pitchFamily="49" charset="0"/>
                <a:cs typeface="Courier New" panose="02070309020205020404" pitchFamily="49" charset="0"/>
              </a:rPr>
              <a:t>line</a:t>
            </a:r>
            <a:r>
              <a:rPr lang="en-US" altLang="en-US">
                <a:latin typeface="Courier New" panose="02070309020205020404" pitchFamily="49" charset="0"/>
                <a:cs typeface="Courier New" panose="02070309020205020404" pitchFamily="49" charset="0"/>
              </a:rPr>
              <a:t> in </a:t>
            </a:r>
            <a:r>
              <a:rPr lang="en-US" altLang="en-US" i="1">
                <a:latin typeface="Courier New" panose="02070309020205020404" pitchFamily="49" charset="0"/>
                <a:cs typeface="Courier New" panose="02070309020205020404" pitchFamily="49" charset="0"/>
              </a:rPr>
              <a:t>file_object</a:t>
            </a:r>
            <a:r>
              <a:rPr lang="en-US" altLang="en-US">
                <a:latin typeface="Courier New" panose="02070309020205020404" pitchFamily="49" charset="0"/>
                <a:cs typeface="Courier New" panose="02070309020205020404" pitchFamily="49" charset="0"/>
              </a:rPr>
              <a:t>:</a:t>
            </a:r>
          </a:p>
          <a:p>
            <a:pPr lvl="1"/>
            <a:r>
              <a:rPr lang="en-US" altLang="en-US">
                <a:latin typeface="Courier New" panose="02070309020205020404" pitchFamily="49" charset="0"/>
                <a:cs typeface="Courier New" panose="02070309020205020404" pitchFamily="49" charset="0"/>
              </a:rPr>
              <a:t>				statements</a:t>
            </a:r>
          </a:p>
          <a:p>
            <a:pPr lvl="1"/>
            <a:r>
              <a:rPr lang="en-US" altLang="en-US">
                <a:cs typeface="Courier New" panose="02070309020205020404" pitchFamily="49" charset="0"/>
              </a:rPr>
              <a:t>The loop iterates once over each line in the file</a:t>
            </a:r>
            <a:endParaRPr lang="he-IL" altLang="en-US">
              <a:cs typeface="Courier New" panose="02070309020205020404" pitchFamily="49" charset="0"/>
            </a:endParaRPr>
          </a:p>
          <a:p>
            <a:pPr>
              <a:buFontTx/>
              <a:buChar char="•"/>
            </a:pPr>
            <a:endParaRPr lang="en-US" altLang="en-US"/>
          </a:p>
        </p:txBody>
      </p:sp>
      <p:sp>
        <p:nvSpPr>
          <p:cNvPr id="2" name="Slide Number Placeholder 1">
            <a:extLst>
              <a:ext uri="{FF2B5EF4-FFF2-40B4-BE49-F238E27FC236}">
                <a16:creationId xmlns:a16="http://schemas.microsoft.com/office/drawing/2014/main" id="{B3815649-0565-488B-B673-C5E2E8051DEF}"/>
              </a:ext>
            </a:extLst>
          </p:cNvPr>
          <p:cNvSpPr>
            <a:spLocks noGrp="1"/>
          </p:cNvSpPr>
          <p:nvPr>
            <p:ph type="sldNum" sz="quarter" idx="10"/>
          </p:nvPr>
        </p:nvSpPr>
        <p:spPr/>
        <p:txBody>
          <a:bodyPr/>
          <a:lstStyle/>
          <a:p>
            <a:pPr>
              <a:defRPr/>
            </a:pPr>
            <a:fld id="{5F65F078-3F0C-4E60-84BF-740E3FCDF848}"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1685-41D8-4DB9-AB68-7280D737A9DA}"/>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for</a:t>
            </a:r>
            <a:r>
              <a:rPr lang="en-US" altLang="en-US" dirty="0"/>
              <a:t> Loop to Read Lines - </a:t>
            </a:r>
            <a:r>
              <a:rPr lang="en-US" dirty="0"/>
              <a:t>Example</a:t>
            </a:r>
          </a:p>
        </p:txBody>
      </p:sp>
      <p:sp>
        <p:nvSpPr>
          <p:cNvPr id="4" name="Slide Number Placeholder 3">
            <a:extLst>
              <a:ext uri="{FF2B5EF4-FFF2-40B4-BE49-F238E27FC236}">
                <a16:creationId xmlns:a16="http://schemas.microsoft.com/office/drawing/2014/main" id="{26D24778-0FA2-4D35-A1FD-3D70D2A87865}"/>
              </a:ext>
            </a:extLst>
          </p:cNvPr>
          <p:cNvSpPr>
            <a:spLocks noGrp="1"/>
          </p:cNvSpPr>
          <p:nvPr>
            <p:ph type="sldNum" sz="quarter" idx="10"/>
          </p:nvPr>
        </p:nvSpPr>
        <p:spPr/>
        <p:txBody>
          <a:bodyPr/>
          <a:lstStyle/>
          <a:p>
            <a:pPr>
              <a:defRPr/>
            </a:pPr>
            <a:fld id="{5F65F078-3F0C-4E60-84BF-740E3FCDF848}" type="slidenum">
              <a:rPr lang="en-US" altLang="en-US" smtClean="0"/>
              <a:pPr>
                <a:defRPr/>
              </a:pPr>
              <a:t>21</a:t>
            </a:fld>
            <a:endParaRPr lang="en-US" altLang="en-US"/>
          </a:p>
        </p:txBody>
      </p:sp>
      <p:pic>
        <p:nvPicPr>
          <p:cNvPr id="5" name="Picture 4">
            <a:extLst>
              <a:ext uri="{FF2B5EF4-FFF2-40B4-BE49-F238E27FC236}">
                <a16:creationId xmlns:a16="http://schemas.microsoft.com/office/drawing/2014/main" id="{7FFC8A3D-0D83-44F3-9D06-4F1A61E76AE2}"/>
              </a:ext>
            </a:extLst>
          </p:cNvPr>
          <p:cNvPicPr>
            <a:picLocks noChangeAspect="1"/>
          </p:cNvPicPr>
          <p:nvPr/>
        </p:nvPicPr>
        <p:blipFill>
          <a:blip r:embed="rId2"/>
          <a:stretch>
            <a:fillRect/>
          </a:stretch>
        </p:blipFill>
        <p:spPr>
          <a:xfrm>
            <a:off x="1543050" y="1752600"/>
            <a:ext cx="6057900" cy="4665560"/>
          </a:xfrm>
          <a:prstGeom prst="rect">
            <a:avLst/>
          </a:prstGeom>
        </p:spPr>
      </p:pic>
    </p:spTree>
    <p:extLst>
      <p:ext uri="{BB962C8B-B14F-4D97-AF65-F5344CB8AC3E}">
        <p14:creationId xmlns:p14="http://schemas.microsoft.com/office/powerpoint/2010/main" val="17413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C9A1-4BA7-4CFE-87C6-2B69CE4436AA}"/>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8F0D30BB-81D5-44C2-9796-70507CBFD35B}"/>
              </a:ext>
            </a:extLst>
          </p:cNvPr>
          <p:cNvSpPr>
            <a:spLocks noGrp="1"/>
          </p:cNvSpPr>
          <p:nvPr>
            <p:ph idx="1"/>
          </p:nvPr>
        </p:nvSpPr>
        <p:spPr/>
        <p:txBody>
          <a:bodyPr/>
          <a:lstStyle/>
          <a:p>
            <a:r>
              <a:rPr lang="en-US" dirty="0"/>
              <a:t>1.  Assume we have a file called </a:t>
            </a:r>
            <a:r>
              <a:rPr lang="en-US" dirty="0">
                <a:latin typeface="Courier New" panose="02070309020205020404" pitchFamily="49" charset="0"/>
                <a:cs typeface="Courier New" panose="02070309020205020404" pitchFamily="49" charset="0"/>
              </a:rPr>
              <a:t>data.txt </a:t>
            </a:r>
            <a:r>
              <a:rPr lang="en-US" dirty="0"/>
              <a:t>which contains many lines of text.  Write a short program using the </a:t>
            </a:r>
            <a:r>
              <a:rPr lang="en-US" dirty="0">
                <a:latin typeface="Courier New" panose="02070309020205020404" pitchFamily="49" charset="0"/>
                <a:cs typeface="Courier New" panose="02070309020205020404" pitchFamily="49" charset="0"/>
              </a:rPr>
              <a:t>while</a:t>
            </a:r>
            <a:r>
              <a:rPr lang="en-US" dirty="0"/>
              <a:t> loop that displays each line in the file.</a:t>
            </a:r>
          </a:p>
          <a:p>
            <a:r>
              <a:rPr lang="en-US" dirty="0"/>
              <a:t>2.  Rewrite the program in #1 to use a </a:t>
            </a:r>
            <a:r>
              <a:rPr lang="en-US" dirty="0">
                <a:latin typeface="Courier New" panose="02070309020205020404" pitchFamily="49" charset="0"/>
                <a:cs typeface="Courier New" panose="02070309020205020404" pitchFamily="49" charset="0"/>
              </a:rPr>
              <a:t>for</a:t>
            </a:r>
            <a:r>
              <a:rPr lang="en-US" dirty="0"/>
              <a:t> loop instead of a </a:t>
            </a:r>
            <a:r>
              <a:rPr lang="en-US" dirty="0">
                <a:latin typeface="Courier New" panose="02070309020205020404" pitchFamily="49" charset="0"/>
                <a:cs typeface="Courier New" panose="02070309020205020404" pitchFamily="49" charset="0"/>
              </a:rPr>
              <a:t>while</a:t>
            </a:r>
            <a:r>
              <a:rPr lang="en-US" dirty="0"/>
              <a:t> loop.</a:t>
            </a:r>
          </a:p>
        </p:txBody>
      </p:sp>
      <p:sp>
        <p:nvSpPr>
          <p:cNvPr id="4" name="Slide Number Placeholder 3">
            <a:extLst>
              <a:ext uri="{FF2B5EF4-FFF2-40B4-BE49-F238E27FC236}">
                <a16:creationId xmlns:a16="http://schemas.microsoft.com/office/drawing/2014/main" id="{5791DD10-2F66-44F4-9B10-D8E35C3FD2EB}"/>
              </a:ext>
            </a:extLst>
          </p:cNvPr>
          <p:cNvSpPr>
            <a:spLocks noGrp="1"/>
          </p:cNvSpPr>
          <p:nvPr>
            <p:ph type="sldNum" sz="quarter" idx="10"/>
          </p:nvPr>
        </p:nvSpPr>
        <p:spPr/>
        <p:txBody>
          <a:bodyPr/>
          <a:lstStyle/>
          <a:p>
            <a:pPr>
              <a:defRPr/>
            </a:pPr>
            <a:fld id="{5F65F078-3F0C-4E60-84BF-740E3FCDF848}" type="slidenum">
              <a:rPr lang="en-US" altLang="en-US" smtClean="0"/>
              <a:pPr>
                <a:defRPr/>
              </a:pPr>
              <a:t>22</a:t>
            </a:fld>
            <a:endParaRPr lang="en-US" altLang="en-US"/>
          </a:p>
        </p:txBody>
      </p:sp>
    </p:spTree>
    <p:extLst>
      <p:ext uri="{BB962C8B-B14F-4D97-AF65-F5344CB8AC3E}">
        <p14:creationId xmlns:p14="http://schemas.microsoft.com/office/powerpoint/2010/main" val="70912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8118C97-76EB-4A68-90FF-A763E44F5A02}"/>
              </a:ext>
            </a:extLst>
          </p:cNvPr>
          <p:cNvSpPr>
            <a:spLocks noGrp="1"/>
          </p:cNvSpPr>
          <p:nvPr>
            <p:ph type="title"/>
          </p:nvPr>
        </p:nvSpPr>
        <p:spPr/>
        <p:txBody>
          <a:bodyPr/>
          <a:lstStyle/>
          <a:p>
            <a:r>
              <a:rPr lang="en-US" altLang="en-US"/>
              <a:t>Processing Records</a:t>
            </a:r>
          </a:p>
        </p:txBody>
      </p:sp>
      <p:sp>
        <p:nvSpPr>
          <p:cNvPr id="22531" name="Content Placeholder 2">
            <a:extLst>
              <a:ext uri="{FF2B5EF4-FFF2-40B4-BE49-F238E27FC236}">
                <a16:creationId xmlns:a16="http://schemas.microsoft.com/office/drawing/2014/main" id="{DBC4C103-D46A-4BCA-85AD-4B0FBDEB0660}"/>
              </a:ext>
            </a:extLst>
          </p:cNvPr>
          <p:cNvSpPr>
            <a:spLocks noGrp="1"/>
          </p:cNvSpPr>
          <p:nvPr>
            <p:ph idx="1"/>
          </p:nvPr>
        </p:nvSpPr>
        <p:spPr/>
        <p:txBody>
          <a:bodyPr/>
          <a:lstStyle/>
          <a:p>
            <a:pPr eaLnBrk="1" hangingPunct="1">
              <a:buFontTx/>
              <a:buChar char="•"/>
            </a:pPr>
            <a:r>
              <a:rPr lang="en-US" altLang="en-US" sz="2800" u="sng" dirty="0">
                <a:cs typeface="Courier New" panose="02070309020205020404" pitchFamily="49" charset="0"/>
              </a:rPr>
              <a:t>Record</a:t>
            </a:r>
            <a:r>
              <a:rPr lang="en-US" altLang="en-US" sz="2800" dirty="0">
                <a:cs typeface="Courier New" panose="02070309020205020404" pitchFamily="49" charset="0"/>
              </a:rPr>
              <a:t>: set of data that describes one item</a:t>
            </a:r>
          </a:p>
          <a:p>
            <a:pPr eaLnBrk="1" hangingPunct="1">
              <a:buFontTx/>
              <a:buChar char="•"/>
            </a:pPr>
            <a:r>
              <a:rPr lang="en-US" altLang="en-US" sz="2800" u="sng" dirty="0">
                <a:cs typeface="Courier New" panose="02070309020205020404" pitchFamily="49" charset="0"/>
              </a:rPr>
              <a:t>Field</a:t>
            </a:r>
            <a:r>
              <a:rPr lang="en-US" altLang="en-US" sz="2800" dirty="0">
                <a:cs typeface="Courier New" panose="02070309020205020404" pitchFamily="49" charset="0"/>
              </a:rPr>
              <a:t>: single piece of data within a record</a:t>
            </a:r>
          </a:p>
          <a:p>
            <a:pPr eaLnBrk="1" hangingPunct="1">
              <a:buFontTx/>
              <a:buChar char="•"/>
            </a:pPr>
            <a:r>
              <a:rPr lang="en-US" altLang="en-US" sz="2800" dirty="0">
                <a:cs typeface="Courier New" panose="02070309020205020404" pitchFamily="49" charset="0"/>
              </a:rPr>
              <a:t>Write record to sequential access file by writing the fields one after the other</a:t>
            </a:r>
          </a:p>
          <a:p>
            <a:pPr eaLnBrk="1" hangingPunct="1">
              <a:buFontTx/>
              <a:buChar char="•"/>
            </a:pPr>
            <a:r>
              <a:rPr lang="en-US" altLang="en-US" sz="2800" dirty="0">
                <a:cs typeface="Courier New" panose="02070309020205020404" pitchFamily="49" charset="0"/>
              </a:rPr>
              <a:t>Read record from sequential access file by reading each field until record complete</a:t>
            </a:r>
          </a:p>
          <a:p>
            <a:pPr>
              <a:buFontTx/>
              <a:buChar char="•"/>
            </a:pPr>
            <a:endParaRPr lang="en-US" altLang="en-US" dirty="0"/>
          </a:p>
        </p:txBody>
      </p:sp>
      <p:sp>
        <p:nvSpPr>
          <p:cNvPr id="2" name="Slide Number Placeholder 1">
            <a:extLst>
              <a:ext uri="{FF2B5EF4-FFF2-40B4-BE49-F238E27FC236}">
                <a16:creationId xmlns:a16="http://schemas.microsoft.com/office/drawing/2014/main" id="{EF2A73AF-D6A0-499E-BCD4-B8897173E2F7}"/>
              </a:ext>
            </a:extLst>
          </p:cNvPr>
          <p:cNvSpPr>
            <a:spLocks noGrp="1"/>
          </p:cNvSpPr>
          <p:nvPr>
            <p:ph type="sldNum" sz="quarter" idx="10"/>
          </p:nvPr>
        </p:nvSpPr>
        <p:spPr/>
        <p:txBody>
          <a:bodyPr/>
          <a:lstStyle/>
          <a:p>
            <a:pPr>
              <a:defRPr/>
            </a:pPr>
            <a:fld id="{5F65F078-3F0C-4E60-84BF-740E3FCDF848}" type="slidenum">
              <a:rPr lang="en-US" altLang="en-US" smtClean="0"/>
              <a:pPr>
                <a:defRPr/>
              </a:pPr>
              <a:t>23</a:t>
            </a:fld>
            <a:endParaRPr lang="en-US" altLang="en-US"/>
          </a:p>
        </p:txBody>
      </p:sp>
      <p:pic>
        <p:nvPicPr>
          <p:cNvPr id="3" name="Picture 2">
            <a:extLst>
              <a:ext uri="{FF2B5EF4-FFF2-40B4-BE49-F238E27FC236}">
                <a16:creationId xmlns:a16="http://schemas.microsoft.com/office/drawing/2014/main" id="{1D7465D7-902D-45FA-B789-9B5CAA1379E2}"/>
              </a:ext>
            </a:extLst>
          </p:cNvPr>
          <p:cNvPicPr>
            <a:picLocks noChangeAspect="1"/>
          </p:cNvPicPr>
          <p:nvPr/>
        </p:nvPicPr>
        <p:blipFill>
          <a:blip r:embed="rId3"/>
          <a:stretch>
            <a:fillRect/>
          </a:stretch>
        </p:blipFill>
        <p:spPr>
          <a:xfrm>
            <a:off x="342900" y="4876800"/>
            <a:ext cx="8458200" cy="10604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71FC2A2-B49C-4B1A-A644-BE46536FDFB2}"/>
              </a:ext>
            </a:extLst>
          </p:cNvPr>
          <p:cNvSpPr>
            <a:spLocks noGrp="1"/>
          </p:cNvSpPr>
          <p:nvPr>
            <p:ph type="title"/>
          </p:nvPr>
        </p:nvSpPr>
        <p:spPr/>
        <p:txBody>
          <a:bodyPr/>
          <a:lstStyle/>
          <a:p>
            <a:r>
              <a:rPr lang="en-US" altLang="en-US"/>
              <a:t>Exceptions</a:t>
            </a:r>
          </a:p>
        </p:txBody>
      </p:sp>
      <p:sp>
        <p:nvSpPr>
          <p:cNvPr id="24579" name="Content Placeholder 2">
            <a:extLst>
              <a:ext uri="{FF2B5EF4-FFF2-40B4-BE49-F238E27FC236}">
                <a16:creationId xmlns:a16="http://schemas.microsoft.com/office/drawing/2014/main" id="{D05EA3F6-E681-4BD3-9B6A-1ED5AD79B0DA}"/>
              </a:ext>
            </a:extLst>
          </p:cNvPr>
          <p:cNvSpPr>
            <a:spLocks noGrp="1"/>
          </p:cNvSpPr>
          <p:nvPr>
            <p:ph idx="1"/>
          </p:nvPr>
        </p:nvSpPr>
        <p:spPr/>
        <p:txBody>
          <a:bodyPr/>
          <a:lstStyle/>
          <a:p>
            <a:pPr eaLnBrk="1" hangingPunct="1">
              <a:buFontTx/>
              <a:buChar char="•"/>
            </a:pPr>
            <a:r>
              <a:rPr lang="en-US" altLang="en-US" u="sng"/>
              <a:t>Exception</a:t>
            </a:r>
            <a:r>
              <a:rPr lang="en-US" altLang="en-US"/>
              <a:t>: error that occurs while a program is running</a:t>
            </a:r>
          </a:p>
          <a:p>
            <a:pPr lvl="1" eaLnBrk="1" hangingPunct="1"/>
            <a:r>
              <a:rPr lang="en-US" altLang="en-US"/>
              <a:t>Usually causes program to abruptly halt</a:t>
            </a:r>
          </a:p>
          <a:p>
            <a:pPr eaLnBrk="1" hangingPunct="1">
              <a:buFontTx/>
              <a:buChar char="•"/>
            </a:pPr>
            <a:r>
              <a:rPr lang="en-US" altLang="en-US" u="sng"/>
              <a:t>Traceback</a:t>
            </a:r>
            <a:r>
              <a:rPr lang="en-US" altLang="en-US"/>
              <a:t>: error message that gives information regarding line numbers that caused the exception</a:t>
            </a:r>
          </a:p>
          <a:p>
            <a:pPr lvl="1" eaLnBrk="1" hangingPunct="1"/>
            <a:r>
              <a:rPr lang="en-US" altLang="en-US"/>
              <a:t>Indicates the type of exception and brief description of the error that caused exception to be raised</a:t>
            </a:r>
          </a:p>
          <a:p>
            <a:pPr>
              <a:buFontTx/>
              <a:buChar char="•"/>
            </a:pPr>
            <a:endParaRPr lang="en-US" altLang="en-US"/>
          </a:p>
        </p:txBody>
      </p:sp>
      <p:sp>
        <p:nvSpPr>
          <p:cNvPr id="2" name="Slide Number Placeholder 1">
            <a:extLst>
              <a:ext uri="{FF2B5EF4-FFF2-40B4-BE49-F238E27FC236}">
                <a16:creationId xmlns:a16="http://schemas.microsoft.com/office/drawing/2014/main" id="{4B53BEC4-0B32-4193-9092-CBD721D70AE9}"/>
              </a:ext>
            </a:extLst>
          </p:cNvPr>
          <p:cNvSpPr>
            <a:spLocks noGrp="1"/>
          </p:cNvSpPr>
          <p:nvPr>
            <p:ph type="sldNum" sz="quarter" idx="10"/>
          </p:nvPr>
        </p:nvSpPr>
        <p:spPr/>
        <p:txBody>
          <a:bodyPr/>
          <a:lstStyle/>
          <a:p>
            <a:pPr>
              <a:defRPr/>
            </a:pPr>
            <a:fld id="{5F65F078-3F0C-4E60-84BF-740E3FCDF848}"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6D37077-E2C6-414F-9A8B-4310C805FDC2}"/>
              </a:ext>
            </a:extLst>
          </p:cNvPr>
          <p:cNvSpPr>
            <a:spLocks noGrp="1"/>
          </p:cNvSpPr>
          <p:nvPr>
            <p:ph type="title"/>
          </p:nvPr>
        </p:nvSpPr>
        <p:spPr/>
        <p:txBody>
          <a:bodyPr/>
          <a:lstStyle/>
          <a:p>
            <a:r>
              <a:rPr lang="en-US" altLang="en-US"/>
              <a:t>Exceptions (cont’d.)</a:t>
            </a:r>
          </a:p>
        </p:txBody>
      </p:sp>
      <p:sp>
        <p:nvSpPr>
          <p:cNvPr id="25603" name="Content Placeholder 2">
            <a:extLst>
              <a:ext uri="{FF2B5EF4-FFF2-40B4-BE49-F238E27FC236}">
                <a16:creationId xmlns:a16="http://schemas.microsoft.com/office/drawing/2014/main" id="{12DC206E-0578-47F5-B082-9545950320D8}"/>
              </a:ext>
            </a:extLst>
          </p:cNvPr>
          <p:cNvSpPr>
            <a:spLocks noGrp="1"/>
          </p:cNvSpPr>
          <p:nvPr>
            <p:ph idx="1"/>
          </p:nvPr>
        </p:nvSpPr>
        <p:spPr/>
        <p:txBody>
          <a:bodyPr/>
          <a:lstStyle/>
          <a:p>
            <a:pPr eaLnBrk="1" hangingPunct="1">
              <a:buFontTx/>
              <a:buChar char="•"/>
            </a:pPr>
            <a:r>
              <a:rPr lang="en-US" altLang="en-US" dirty="0"/>
              <a:t>Many exceptions can be prevented by careful coding</a:t>
            </a:r>
          </a:p>
          <a:p>
            <a:pPr lvl="1" eaLnBrk="1" hangingPunct="1"/>
            <a:r>
              <a:rPr lang="en-US" altLang="en-US" dirty="0"/>
              <a:t>Example: input validation</a:t>
            </a:r>
          </a:p>
          <a:p>
            <a:pPr lvl="1" eaLnBrk="1" hangingPunct="1"/>
            <a:r>
              <a:rPr lang="en-US" altLang="en-US" dirty="0"/>
              <a:t>Usually involves a simple decision construct</a:t>
            </a:r>
          </a:p>
          <a:p>
            <a:pPr eaLnBrk="1" hangingPunct="1">
              <a:buFontTx/>
              <a:buChar char="•"/>
            </a:pPr>
            <a:r>
              <a:rPr lang="en-US" altLang="en-US" dirty="0"/>
              <a:t>Some exceptions cannot be avoided by careful coding</a:t>
            </a:r>
          </a:p>
          <a:p>
            <a:pPr lvl="1" eaLnBrk="1" hangingPunct="1"/>
            <a:r>
              <a:rPr lang="en-US" altLang="en-US" dirty="0"/>
              <a:t>Examples </a:t>
            </a:r>
          </a:p>
          <a:p>
            <a:pPr lvl="2" eaLnBrk="1" hangingPunct="1">
              <a:buFontTx/>
              <a:buChar char="•"/>
            </a:pPr>
            <a:r>
              <a:rPr lang="en-US" altLang="en-US" dirty="0"/>
              <a:t>Trying to convert non-numeric string to an integer</a:t>
            </a:r>
          </a:p>
          <a:p>
            <a:pPr lvl="2" eaLnBrk="1" hangingPunct="1">
              <a:buFontTx/>
              <a:buChar char="•"/>
            </a:pPr>
            <a:r>
              <a:rPr lang="en-US" altLang="en-US" dirty="0"/>
              <a:t>Trying to open for reading a file that doesn’t exist</a:t>
            </a:r>
          </a:p>
          <a:p>
            <a:pPr>
              <a:buFontTx/>
              <a:buChar char="•"/>
            </a:pPr>
            <a:endParaRPr lang="en-US" altLang="en-US" dirty="0"/>
          </a:p>
        </p:txBody>
      </p:sp>
      <p:sp>
        <p:nvSpPr>
          <p:cNvPr id="2" name="Slide Number Placeholder 1">
            <a:extLst>
              <a:ext uri="{FF2B5EF4-FFF2-40B4-BE49-F238E27FC236}">
                <a16:creationId xmlns:a16="http://schemas.microsoft.com/office/drawing/2014/main" id="{F2F78115-3F7E-4D9A-B550-11C7DF3079ED}"/>
              </a:ext>
            </a:extLst>
          </p:cNvPr>
          <p:cNvSpPr>
            <a:spLocks noGrp="1"/>
          </p:cNvSpPr>
          <p:nvPr>
            <p:ph type="sldNum" sz="quarter" idx="10"/>
          </p:nvPr>
        </p:nvSpPr>
        <p:spPr/>
        <p:txBody>
          <a:bodyPr/>
          <a:lstStyle/>
          <a:p>
            <a:pPr>
              <a:defRPr/>
            </a:pPr>
            <a:fld id="{5F65F078-3F0C-4E60-84BF-740E3FCDF848}"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7A11383-DA8C-465D-8977-FD7AAD5D64B0}"/>
              </a:ext>
            </a:extLst>
          </p:cNvPr>
          <p:cNvSpPr>
            <a:spLocks noGrp="1"/>
          </p:cNvSpPr>
          <p:nvPr>
            <p:ph type="title"/>
          </p:nvPr>
        </p:nvSpPr>
        <p:spPr/>
        <p:txBody>
          <a:bodyPr/>
          <a:lstStyle/>
          <a:p>
            <a:r>
              <a:rPr lang="en-US" altLang="en-US"/>
              <a:t>Exceptions (cont’d.)</a:t>
            </a:r>
          </a:p>
        </p:txBody>
      </p:sp>
      <p:sp>
        <p:nvSpPr>
          <p:cNvPr id="26627" name="Content Placeholder 2">
            <a:extLst>
              <a:ext uri="{FF2B5EF4-FFF2-40B4-BE49-F238E27FC236}">
                <a16:creationId xmlns:a16="http://schemas.microsoft.com/office/drawing/2014/main" id="{D253D7D0-F1C5-4140-9EED-E1EC2678D7FF}"/>
              </a:ext>
            </a:extLst>
          </p:cNvPr>
          <p:cNvSpPr>
            <a:spLocks noGrp="1"/>
          </p:cNvSpPr>
          <p:nvPr>
            <p:ph idx="1"/>
          </p:nvPr>
        </p:nvSpPr>
        <p:spPr/>
        <p:txBody>
          <a:bodyPr/>
          <a:lstStyle/>
          <a:p>
            <a:pPr eaLnBrk="1" hangingPunct="1">
              <a:buFontTx/>
              <a:buChar char="•"/>
            </a:pPr>
            <a:r>
              <a:rPr lang="en-US" altLang="en-US" u="sng"/>
              <a:t>Exception handler</a:t>
            </a:r>
            <a:r>
              <a:rPr lang="en-US" altLang="en-US"/>
              <a:t>: code that responds when exceptions are raised and prevents program from crashing</a:t>
            </a:r>
          </a:p>
          <a:p>
            <a:pPr lvl="1" eaLnBrk="1" hangingPunct="1">
              <a:buFont typeface="Arial" panose="020B0604020202020204" pitchFamily="34" charset="0"/>
              <a:buChar char="–"/>
            </a:pPr>
            <a:r>
              <a:rPr lang="en-US" altLang="en-US"/>
              <a:t>In Python, written as </a:t>
            </a:r>
            <a:r>
              <a:rPr lang="en-US" altLang="en-US">
                <a:latin typeface="Courier New" panose="02070309020205020404" pitchFamily="49" charset="0"/>
                <a:cs typeface="Courier New" panose="02070309020205020404" pitchFamily="49" charset="0"/>
              </a:rPr>
              <a:t>try/except</a:t>
            </a:r>
            <a:r>
              <a:rPr lang="en-US" altLang="en-US"/>
              <a:t> statement </a:t>
            </a:r>
          </a:p>
          <a:p>
            <a:pPr lvl="2" eaLnBrk="1" hangingPunct="1">
              <a:buFontTx/>
              <a:buChar char="•"/>
            </a:pPr>
            <a:r>
              <a:rPr lang="en-US" altLang="en-US"/>
              <a:t>General format: </a:t>
            </a:r>
            <a:r>
              <a:rPr lang="en-US" altLang="en-US" sz="2000">
                <a:latin typeface="Courier New" panose="02070309020205020404" pitchFamily="49" charset="0"/>
                <a:cs typeface="Courier New" panose="02070309020205020404" pitchFamily="49" charset="0"/>
              </a:rPr>
              <a:t>try:</a:t>
            </a:r>
          </a:p>
          <a:p>
            <a:pPr lvl="3" eaLnBrk="1" hangingPunct="1">
              <a:buFont typeface="Arial" panose="020B0604020202020204" pitchFamily="34" charset="0"/>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statements</a:t>
            </a:r>
          </a:p>
          <a:p>
            <a:pPr lvl="3" eaLnBrk="1" hangingPunct="1">
              <a:buFont typeface="Arial" panose="020B0604020202020204" pitchFamily="34" charset="0"/>
              <a:buNone/>
            </a:pPr>
            <a:r>
              <a:rPr lang="en-US" altLang="en-US">
                <a:latin typeface="Courier New" panose="02070309020205020404" pitchFamily="49" charset="0"/>
                <a:cs typeface="Courier New" panose="02070309020205020404" pitchFamily="49" charset="0"/>
              </a:rPr>
              <a:t>			    except </a:t>
            </a:r>
            <a:r>
              <a:rPr lang="en-US" altLang="en-US" i="1">
                <a:latin typeface="Courier New" panose="02070309020205020404" pitchFamily="49" charset="0"/>
                <a:cs typeface="Courier New" panose="02070309020205020404" pitchFamily="49" charset="0"/>
              </a:rPr>
              <a:t>exceptionName</a:t>
            </a:r>
            <a:r>
              <a:rPr lang="en-US" altLang="en-US">
                <a:latin typeface="Courier New" panose="02070309020205020404" pitchFamily="49" charset="0"/>
                <a:cs typeface="Courier New" panose="02070309020205020404" pitchFamily="49" charset="0"/>
              </a:rPr>
              <a:t>:</a:t>
            </a:r>
          </a:p>
          <a:p>
            <a:pPr lvl="3" eaLnBrk="1" hangingPunct="1">
              <a:buFont typeface="Arial" panose="020B0604020202020204" pitchFamily="34" charset="0"/>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statements</a:t>
            </a:r>
          </a:p>
          <a:p>
            <a:pPr lvl="2" eaLnBrk="1" hangingPunct="1">
              <a:buFontTx/>
              <a:buChar char="•"/>
            </a:pPr>
            <a:r>
              <a:rPr lang="en-US" altLang="en-US" u="sng">
                <a:cs typeface="Courier New" panose="02070309020205020404" pitchFamily="49" charset="0"/>
              </a:rPr>
              <a:t>Try suite</a:t>
            </a:r>
            <a:r>
              <a:rPr lang="en-US" altLang="en-US">
                <a:cs typeface="Courier New" panose="02070309020205020404" pitchFamily="49" charset="0"/>
              </a:rPr>
              <a:t>: statements that can potentially raise an exception</a:t>
            </a:r>
          </a:p>
          <a:p>
            <a:pPr lvl="2" eaLnBrk="1" hangingPunct="1">
              <a:buFontTx/>
              <a:buChar char="•"/>
            </a:pPr>
            <a:r>
              <a:rPr lang="en-US" altLang="en-US" u="sng">
                <a:cs typeface="Courier New" panose="02070309020205020404" pitchFamily="49" charset="0"/>
              </a:rPr>
              <a:t>Handler</a:t>
            </a:r>
            <a:r>
              <a:rPr lang="en-US" altLang="en-US">
                <a:cs typeface="Courier New" panose="02070309020205020404" pitchFamily="49" charset="0"/>
              </a:rPr>
              <a:t>: statements contained in </a:t>
            </a:r>
            <a:r>
              <a:rPr lang="en-US" altLang="en-US">
                <a:latin typeface="Courier New" panose="02070309020205020404" pitchFamily="49" charset="0"/>
                <a:cs typeface="Courier New" panose="02070309020205020404" pitchFamily="49" charset="0"/>
              </a:rPr>
              <a:t>except</a:t>
            </a:r>
            <a:r>
              <a:rPr lang="en-US" altLang="en-US">
                <a:cs typeface="Courier New" panose="02070309020205020404" pitchFamily="49" charset="0"/>
              </a:rPr>
              <a:t> block</a:t>
            </a:r>
          </a:p>
          <a:p>
            <a:pPr>
              <a:buFontTx/>
              <a:buChar char="•"/>
            </a:pPr>
            <a:endParaRPr lang="en-US" altLang="en-US"/>
          </a:p>
        </p:txBody>
      </p:sp>
      <p:sp>
        <p:nvSpPr>
          <p:cNvPr id="2" name="Slide Number Placeholder 1">
            <a:extLst>
              <a:ext uri="{FF2B5EF4-FFF2-40B4-BE49-F238E27FC236}">
                <a16:creationId xmlns:a16="http://schemas.microsoft.com/office/drawing/2014/main" id="{3EF7645C-A492-4252-8313-ED0D6B0BE200}"/>
              </a:ext>
            </a:extLst>
          </p:cNvPr>
          <p:cNvSpPr>
            <a:spLocks noGrp="1"/>
          </p:cNvSpPr>
          <p:nvPr>
            <p:ph type="sldNum" sz="quarter" idx="10"/>
          </p:nvPr>
        </p:nvSpPr>
        <p:spPr/>
        <p:txBody>
          <a:bodyPr/>
          <a:lstStyle/>
          <a:p>
            <a:pPr>
              <a:defRPr/>
            </a:pPr>
            <a:fld id="{5F65F078-3F0C-4E60-84BF-740E3FCDF848}"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E4411AC-F6B0-4144-8E5D-661EFD9E4B97}"/>
              </a:ext>
            </a:extLst>
          </p:cNvPr>
          <p:cNvSpPr>
            <a:spLocks noGrp="1"/>
          </p:cNvSpPr>
          <p:nvPr>
            <p:ph type="title"/>
          </p:nvPr>
        </p:nvSpPr>
        <p:spPr/>
        <p:txBody>
          <a:bodyPr/>
          <a:lstStyle/>
          <a:p>
            <a:r>
              <a:rPr lang="en-US" altLang="en-US"/>
              <a:t>Exceptions (cont’d.)</a:t>
            </a:r>
          </a:p>
        </p:txBody>
      </p:sp>
      <p:sp>
        <p:nvSpPr>
          <p:cNvPr id="27651" name="Content Placeholder 2">
            <a:extLst>
              <a:ext uri="{FF2B5EF4-FFF2-40B4-BE49-F238E27FC236}">
                <a16:creationId xmlns:a16="http://schemas.microsoft.com/office/drawing/2014/main" id="{B9ACA30C-AAE0-440F-9EA8-93DED0484636}"/>
              </a:ext>
            </a:extLst>
          </p:cNvPr>
          <p:cNvSpPr>
            <a:spLocks noGrp="1"/>
          </p:cNvSpPr>
          <p:nvPr>
            <p:ph idx="1"/>
          </p:nvPr>
        </p:nvSpPr>
        <p:spPr/>
        <p:txBody>
          <a:bodyPr/>
          <a:lstStyle/>
          <a:p>
            <a:pPr eaLnBrk="1" hangingPunct="1">
              <a:buFontTx/>
              <a:buChar char="•"/>
            </a:pPr>
            <a:r>
              <a:rPr lang="en-US" altLang="en-US" sz="2800"/>
              <a:t>If statement in try suite raises exception: </a:t>
            </a:r>
          </a:p>
          <a:p>
            <a:pPr lvl="1" eaLnBrk="1" hangingPunct="1"/>
            <a:r>
              <a:rPr lang="en-US" altLang="en-US" sz="2400"/>
              <a:t>Exception specified in except clause:</a:t>
            </a:r>
          </a:p>
          <a:p>
            <a:pPr lvl="2" eaLnBrk="1" hangingPunct="1">
              <a:buFontTx/>
              <a:buChar char="•"/>
            </a:pPr>
            <a:r>
              <a:rPr lang="en-US" altLang="en-US" sz="2000">
                <a:cs typeface="Courier New" panose="02070309020205020404" pitchFamily="49" charset="0"/>
              </a:rPr>
              <a:t>Handler immediately following except clause executes</a:t>
            </a:r>
          </a:p>
          <a:p>
            <a:pPr lvl="2" eaLnBrk="1" hangingPunct="1">
              <a:buFontTx/>
              <a:buChar char="•"/>
            </a:pPr>
            <a:r>
              <a:rPr lang="en-US" altLang="en-US" sz="2000">
                <a:cs typeface="Courier New" panose="02070309020205020404" pitchFamily="49" charset="0"/>
              </a:rPr>
              <a:t>Continue program after try/except statement</a:t>
            </a:r>
          </a:p>
          <a:p>
            <a:pPr lvl="1" eaLnBrk="1" hangingPunct="1"/>
            <a:r>
              <a:rPr lang="en-US" altLang="en-US" sz="2400">
                <a:cs typeface="Courier New" panose="02070309020205020404" pitchFamily="49" charset="0"/>
              </a:rPr>
              <a:t>Other exceptions:</a:t>
            </a:r>
          </a:p>
          <a:p>
            <a:pPr lvl="2" eaLnBrk="1" hangingPunct="1">
              <a:buFontTx/>
              <a:buChar char="•"/>
            </a:pPr>
            <a:r>
              <a:rPr lang="en-US" altLang="en-US" sz="2000">
                <a:cs typeface="Courier New" panose="02070309020205020404" pitchFamily="49" charset="0"/>
              </a:rPr>
              <a:t>Program halts with traceback error message</a:t>
            </a:r>
          </a:p>
          <a:p>
            <a:pPr eaLnBrk="1" hangingPunct="1">
              <a:buFontTx/>
              <a:buChar char="•"/>
            </a:pPr>
            <a:r>
              <a:rPr lang="en-US" altLang="en-US" sz="2800">
                <a:cs typeface="Courier New" panose="02070309020205020404" pitchFamily="49" charset="0"/>
              </a:rPr>
              <a:t>If no exception is raised, handlers are skipped</a:t>
            </a:r>
          </a:p>
          <a:p>
            <a:pPr>
              <a:buFontTx/>
              <a:buChar char="•"/>
            </a:pPr>
            <a:endParaRPr lang="en-US" altLang="en-US" sz="2800"/>
          </a:p>
        </p:txBody>
      </p:sp>
      <p:sp>
        <p:nvSpPr>
          <p:cNvPr id="2" name="Slide Number Placeholder 1">
            <a:extLst>
              <a:ext uri="{FF2B5EF4-FFF2-40B4-BE49-F238E27FC236}">
                <a16:creationId xmlns:a16="http://schemas.microsoft.com/office/drawing/2014/main" id="{0190245E-6F9C-4169-88ED-3F1FA1F8C6CC}"/>
              </a:ext>
            </a:extLst>
          </p:cNvPr>
          <p:cNvSpPr>
            <a:spLocks noGrp="1"/>
          </p:cNvSpPr>
          <p:nvPr>
            <p:ph type="sldNum" sz="quarter" idx="10"/>
          </p:nvPr>
        </p:nvSpPr>
        <p:spPr/>
        <p:txBody>
          <a:bodyPr/>
          <a:lstStyle/>
          <a:p>
            <a:pPr>
              <a:defRPr/>
            </a:pPr>
            <a:fld id="{5F65F078-3F0C-4E60-84BF-740E3FCDF848}"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0084-8530-4A77-B93B-6DB7B04E5BB4}"/>
              </a:ext>
            </a:extLst>
          </p:cNvPr>
          <p:cNvSpPr>
            <a:spLocks noGrp="1"/>
          </p:cNvSpPr>
          <p:nvPr>
            <p:ph type="title"/>
          </p:nvPr>
        </p:nvSpPr>
        <p:spPr>
          <a:xfrm>
            <a:off x="457200" y="110671"/>
            <a:ext cx="8229600" cy="1143000"/>
          </a:xfrm>
        </p:spPr>
        <p:txBody>
          <a:bodyPr/>
          <a:lstStyle/>
          <a:p>
            <a:r>
              <a:rPr lang="en-US" dirty="0"/>
              <a:t>Exceptions Example</a:t>
            </a:r>
          </a:p>
        </p:txBody>
      </p:sp>
      <p:sp>
        <p:nvSpPr>
          <p:cNvPr id="3" name="Content Placeholder 2">
            <a:extLst>
              <a:ext uri="{FF2B5EF4-FFF2-40B4-BE49-F238E27FC236}">
                <a16:creationId xmlns:a16="http://schemas.microsoft.com/office/drawing/2014/main" id="{3FB51937-9D08-4ED0-99CD-F1F129D75429}"/>
              </a:ext>
            </a:extLst>
          </p:cNvPr>
          <p:cNvSpPr>
            <a:spLocks noGrp="1"/>
          </p:cNvSpPr>
          <p:nvPr>
            <p:ph idx="1"/>
          </p:nvPr>
        </p:nvSpPr>
        <p:spPr>
          <a:xfrm>
            <a:off x="457200" y="1253671"/>
            <a:ext cx="8229600" cy="4525963"/>
          </a:xfrm>
        </p:spPr>
        <p:txBody>
          <a:bodyPr/>
          <a:lstStyle/>
          <a:p>
            <a:r>
              <a:rPr lang="en-US" dirty="0"/>
              <a:t>An okay program…with flaws</a:t>
            </a:r>
          </a:p>
        </p:txBody>
      </p:sp>
      <p:sp>
        <p:nvSpPr>
          <p:cNvPr id="4" name="Slide Number Placeholder 3">
            <a:extLst>
              <a:ext uri="{FF2B5EF4-FFF2-40B4-BE49-F238E27FC236}">
                <a16:creationId xmlns:a16="http://schemas.microsoft.com/office/drawing/2014/main" id="{79CBCC40-5863-42B0-9F48-29918EA92D3A}"/>
              </a:ext>
            </a:extLst>
          </p:cNvPr>
          <p:cNvSpPr>
            <a:spLocks noGrp="1"/>
          </p:cNvSpPr>
          <p:nvPr>
            <p:ph type="sldNum" sz="quarter" idx="10"/>
          </p:nvPr>
        </p:nvSpPr>
        <p:spPr/>
        <p:txBody>
          <a:bodyPr/>
          <a:lstStyle/>
          <a:p>
            <a:pPr>
              <a:defRPr/>
            </a:pPr>
            <a:fld id="{5F65F078-3F0C-4E60-84BF-740E3FCDF848}" type="slidenum">
              <a:rPr lang="en-US" altLang="en-US" smtClean="0"/>
              <a:pPr>
                <a:defRPr/>
              </a:pPr>
              <a:t>28</a:t>
            </a:fld>
            <a:endParaRPr lang="en-US" altLang="en-US"/>
          </a:p>
        </p:txBody>
      </p:sp>
      <p:pic>
        <p:nvPicPr>
          <p:cNvPr id="5" name="Picture 4">
            <a:extLst>
              <a:ext uri="{FF2B5EF4-FFF2-40B4-BE49-F238E27FC236}">
                <a16:creationId xmlns:a16="http://schemas.microsoft.com/office/drawing/2014/main" id="{2AFEDC09-AF5C-4D9F-BD0F-BEED6EAF3F7F}"/>
              </a:ext>
            </a:extLst>
          </p:cNvPr>
          <p:cNvPicPr>
            <a:picLocks noChangeAspect="1"/>
          </p:cNvPicPr>
          <p:nvPr/>
        </p:nvPicPr>
        <p:blipFill>
          <a:blip r:embed="rId3"/>
          <a:stretch>
            <a:fillRect/>
          </a:stretch>
        </p:blipFill>
        <p:spPr>
          <a:xfrm>
            <a:off x="1857375" y="1981200"/>
            <a:ext cx="5429250" cy="4666220"/>
          </a:xfrm>
          <a:prstGeom prst="rect">
            <a:avLst/>
          </a:prstGeom>
        </p:spPr>
      </p:pic>
    </p:spTree>
    <p:extLst>
      <p:ext uri="{BB962C8B-B14F-4D97-AF65-F5344CB8AC3E}">
        <p14:creationId xmlns:p14="http://schemas.microsoft.com/office/powerpoint/2010/main" val="333760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4001-516D-4798-A806-49DB478CE4FF}"/>
              </a:ext>
            </a:extLst>
          </p:cNvPr>
          <p:cNvSpPr>
            <a:spLocks noGrp="1"/>
          </p:cNvSpPr>
          <p:nvPr>
            <p:ph type="title"/>
          </p:nvPr>
        </p:nvSpPr>
        <p:spPr>
          <a:xfrm>
            <a:off x="457200" y="93929"/>
            <a:ext cx="8229600" cy="1143000"/>
          </a:xfrm>
        </p:spPr>
        <p:txBody>
          <a:bodyPr/>
          <a:lstStyle/>
          <a:p>
            <a:r>
              <a:rPr lang="en-US" dirty="0"/>
              <a:t>Exceptions Example (cont’d.)</a:t>
            </a:r>
          </a:p>
        </p:txBody>
      </p:sp>
      <p:sp>
        <p:nvSpPr>
          <p:cNvPr id="3" name="Content Placeholder 2">
            <a:extLst>
              <a:ext uri="{FF2B5EF4-FFF2-40B4-BE49-F238E27FC236}">
                <a16:creationId xmlns:a16="http://schemas.microsoft.com/office/drawing/2014/main" id="{BEC3131E-7E91-497F-8765-6E469F84AFAA}"/>
              </a:ext>
            </a:extLst>
          </p:cNvPr>
          <p:cNvSpPr>
            <a:spLocks noGrp="1"/>
          </p:cNvSpPr>
          <p:nvPr>
            <p:ph idx="1"/>
          </p:nvPr>
        </p:nvSpPr>
        <p:spPr>
          <a:xfrm>
            <a:off x="461291" y="1253806"/>
            <a:ext cx="8229600" cy="4525963"/>
          </a:xfrm>
        </p:spPr>
        <p:txBody>
          <a:bodyPr/>
          <a:lstStyle/>
          <a:p>
            <a:r>
              <a:rPr lang="en-US" dirty="0"/>
              <a:t>A better program</a:t>
            </a:r>
          </a:p>
        </p:txBody>
      </p:sp>
      <p:sp>
        <p:nvSpPr>
          <p:cNvPr id="4" name="Slide Number Placeholder 3">
            <a:extLst>
              <a:ext uri="{FF2B5EF4-FFF2-40B4-BE49-F238E27FC236}">
                <a16:creationId xmlns:a16="http://schemas.microsoft.com/office/drawing/2014/main" id="{EDC80569-2201-4C53-A58E-043C56687B3A}"/>
              </a:ext>
            </a:extLst>
          </p:cNvPr>
          <p:cNvSpPr>
            <a:spLocks noGrp="1"/>
          </p:cNvSpPr>
          <p:nvPr>
            <p:ph type="sldNum" sz="quarter" idx="10"/>
          </p:nvPr>
        </p:nvSpPr>
        <p:spPr/>
        <p:txBody>
          <a:bodyPr/>
          <a:lstStyle/>
          <a:p>
            <a:pPr>
              <a:defRPr/>
            </a:pPr>
            <a:fld id="{5F65F078-3F0C-4E60-84BF-740E3FCDF848}"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34C10861-5FF6-4A0A-9DF8-5526B29328A0}"/>
              </a:ext>
            </a:extLst>
          </p:cNvPr>
          <p:cNvPicPr>
            <a:picLocks noChangeAspect="1"/>
          </p:cNvPicPr>
          <p:nvPr/>
        </p:nvPicPr>
        <p:blipFill>
          <a:blip r:embed="rId3"/>
          <a:stretch>
            <a:fillRect/>
          </a:stretch>
        </p:blipFill>
        <p:spPr>
          <a:xfrm>
            <a:off x="1880053" y="1938604"/>
            <a:ext cx="5383893" cy="4782871"/>
          </a:xfrm>
          <a:prstGeom prst="rect">
            <a:avLst/>
          </a:prstGeom>
        </p:spPr>
      </p:pic>
    </p:spTree>
    <p:extLst>
      <p:ext uri="{BB962C8B-B14F-4D97-AF65-F5344CB8AC3E}">
        <p14:creationId xmlns:p14="http://schemas.microsoft.com/office/powerpoint/2010/main" val="107888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9CF29D6-7272-42E0-ACAD-33ADFBD1A9F8}"/>
              </a:ext>
            </a:extLst>
          </p:cNvPr>
          <p:cNvSpPr>
            <a:spLocks noGrp="1"/>
          </p:cNvSpPr>
          <p:nvPr>
            <p:ph type="title"/>
          </p:nvPr>
        </p:nvSpPr>
        <p:spPr/>
        <p:txBody>
          <a:bodyPr/>
          <a:lstStyle/>
          <a:p>
            <a:pPr eaLnBrk="1" hangingPunct="1"/>
            <a:r>
              <a:rPr lang="en-US" altLang="en-US"/>
              <a:t>Introduction to File Input     and Output (cont’d.)</a:t>
            </a:r>
            <a:endParaRPr lang="he-IL" altLang="en-US"/>
          </a:p>
        </p:txBody>
      </p:sp>
      <p:sp>
        <p:nvSpPr>
          <p:cNvPr id="7171" name="Content Placeholder 2">
            <a:extLst>
              <a:ext uri="{FF2B5EF4-FFF2-40B4-BE49-F238E27FC236}">
                <a16:creationId xmlns:a16="http://schemas.microsoft.com/office/drawing/2014/main" id="{CCB43E92-B7A4-4AC4-B891-19D36410C269}"/>
              </a:ext>
            </a:extLst>
          </p:cNvPr>
          <p:cNvSpPr>
            <a:spLocks noGrp="1"/>
          </p:cNvSpPr>
          <p:nvPr>
            <p:ph idx="1"/>
          </p:nvPr>
        </p:nvSpPr>
        <p:spPr/>
        <p:txBody>
          <a:bodyPr/>
          <a:lstStyle/>
          <a:p>
            <a:pPr>
              <a:buFontTx/>
              <a:buChar char="•"/>
            </a:pPr>
            <a:r>
              <a:rPr lang="en-US" altLang="en-US" sz="2800" dirty="0"/>
              <a:t>“</a:t>
            </a:r>
            <a:r>
              <a:rPr lang="en-US" altLang="en-US" sz="2800" u="sng" dirty="0"/>
              <a:t>Reading data from</a:t>
            </a:r>
            <a:r>
              <a:rPr lang="en-US" altLang="en-US" sz="2800" dirty="0"/>
              <a:t>”: process of retrieving data from a file</a:t>
            </a:r>
          </a:p>
          <a:p>
            <a:pPr>
              <a:buFontTx/>
              <a:buChar char="•"/>
            </a:pPr>
            <a:r>
              <a:rPr lang="en-US" altLang="en-US" sz="2800" u="sng" dirty="0"/>
              <a:t>Input file</a:t>
            </a:r>
            <a:r>
              <a:rPr lang="en-US" altLang="en-US" sz="2800" dirty="0"/>
              <a:t>: a file from which data is read</a:t>
            </a:r>
          </a:p>
        </p:txBody>
      </p:sp>
      <p:sp>
        <p:nvSpPr>
          <p:cNvPr id="2" name="Slide Number Placeholder 1">
            <a:extLst>
              <a:ext uri="{FF2B5EF4-FFF2-40B4-BE49-F238E27FC236}">
                <a16:creationId xmlns:a16="http://schemas.microsoft.com/office/drawing/2014/main" id="{1A998C78-764A-4505-A904-CDCAC70E570F}"/>
              </a:ext>
            </a:extLst>
          </p:cNvPr>
          <p:cNvSpPr>
            <a:spLocks noGrp="1"/>
          </p:cNvSpPr>
          <p:nvPr>
            <p:ph type="sldNum" sz="quarter" idx="10"/>
          </p:nvPr>
        </p:nvSpPr>
        <p:spPr/>
        <p:txBody>
          <a:bodyPr/>
          <a:lstStyle/>
          <a:p>
            <a:pPr>
              <a:defRPr/>
            </a:pPr>
            <a:fld id="{5F65F078-3F0C-4E60-84BF-740E3FCDF848}" type="slidenum">
              <a:rPr lang="en-US" altLang="en-US" smtClean="0"/>
              <a:pPr>
                <a:defRPr/>
              </a:pPr>
              <a:t>3</a:t>
            </a:fld>
            <a:endParaRPr lang="en-US" altLang="en-US"/>
          </a:p>
        </p:txBody>
      </p:sp>
      <p:pic>
        <p:nvPicPr>
          <p:cNvPr id="3" name="Picture 2">
            <a:extLst>
              <a:ext uri="{FF2B5EF4-FFF2-40B4-BE49-F238E27FC236}">
                <a16:creationId xmlns:a16="http://schemas.microsoft.com/office/drawing/2014/main" id="{8ACC024D-A089-46E8-B634-313D4E873AAB}"/>
              </a:ext>
            </a:extLst>
          </p:cNvPr>
          <p:cNvPicPr>
            <a:picLocks noChangeAspect="1"/>
          </p:cNvPicPr>
          <p:nvPr/>
        </p:nvPicPr>
        <p:blipFill>
          <a:blip r:embed="rId2"/>
          <a:stretch>
            <a:fillRect/>
          </a:stretch>
        </p:blipFill>
        <p:spPr>
          <a:xfrm>
            <a:off x="1510316" y="3200400"/>
            <a:ext cx="6123367" cy="34681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F79FD74-FB88-413E-B61D-45F8068DA235}"/>
              </a:ext>
            </a:extLst>
          </p:cNvPr>
          <p:cNvSpPr>
            <a:spLocks noGrp="1"/>
          </p:cNvSpPr>
          <p:nvPr>
            <p:ph type="title"/>
          </p:nvPr>
        </p:nvSpPr>
        <p:spPr/>
        <p:txBody>
          <a:bodyPr/>
          <a:lstStyle/>
          <a:p>
            <a:r>
              <a:rPr lang="en-US" altLang="en-US" dirty="0"/>
              <a:t>Handling Multiple Exceptions</a:t>
            </a:r>
          </a:p>
        </p:txBody>
      </p:sp>
      <p:sp>
        <p:nvSpPr>
          <p:cNvPr id="28675" name="Content Placeholder 2">
            <a:extLst>
              <a:ext uri="{FF2B5EF4-FFF2-40B4-BE49-F238E27FC236}">
                <a16:creationId xmlns:a16="http://schemas.microsoft.com/office/drawing/2014/main" id="{64E4D058-BC44-4740-A90D-29026A1B13E6}"/>
              </a:ext>
            </a:extLst>
          </p:cNvPr>
          <p:cNvSpPr>
            <a:spLocks noGrp="1"/>
          </p:cNvSpPr>
          <p:nvPr>
            <p:ph idx="1"/>
          </p:nvPr>
        </p:nvSpPr>
        <p:spPr/>
        <p:txBody>
          <a:bodyPr/>
          <a:lstStyle/>
          <a:p>
            <a:pPr>
              <a:buFontTx/>
              <a:buChar char="•"/>
            </a:pPr>
            <a:r>
              <a:rPr lang="en-US" altLang="en-US"/>
              <a:t>Often code in try suite can throw more than one type of exception</a:t>
            </a:r>
          </a:p>
          <a:p>
            <a:pPr lvl="1"/>
            <a:r>
              <a:rPr lang="en-US" altLang="en-US"/>
              <a:t>Need to write </a:t>
            </a:r>
            <a:r>
              <a:rPr lang="en-US" altLang="en-US">
                <a:latin typeface="Courier New" panose="02070309020205020404" pitchFamily="49" charset="0"/>
                <a:cs typeface="Courier New" panose="02070309020205020404" pitchFamily="49" charset="0"/>
              </a:rPr>
              <a:t>except</a:t>
            </a:r>
            <a:r>
              <a:rPr lang="en-US" altLang="en-US"/>
              <a:t> clause for each type of exception that needs to be handled</a:t>
            </a:r>
          </a:p>
          <a:p>
            <a:pPr>
              <a:buFontTx/>
              <a:buChar char="•"/>
            </a:pPr>
            <a:r>
              <a:rPr lang="en-US" altLang="en-US"/>
              <a:t>An </a:t>
            </a:r>
            <a:r>
              <a:rPr lang="en-US" altLang="en-US">
                <a:latin typeface="Courier New" panose="02070309020205020404" pitchFamily="49" charset="0"/>
                <a:cs typeface="Courier New" panose="02070309020205020404" pitchFamily="49" charset="0"/>
              </a:rPr>
              <a:t>except</a:t>
            </a:r>
            <a:r>
              <a:rPr lang="en-US" altLang="en-US"/>
              <a:t> clause that does not list a specific exception will handle any exception that is raised in the try suite</a:t>
            </a:r>
          </a:p>
          <a:p>
            <a:pPr lvl="1"/>
            <a:r>
              <a:rPr lang="en-US" altLang="en-US"/>
              <a:t>Should always be last in a series of </a:t>
            </a:r>
            <a:r>
              <a:rPr lang="en-US" altLang="en-US">
                <a:latin typeface="Courier New" panose="02070309020205020404" pitchFamily="49" charset="0"/>
                <a:cs typeface="Courier New" panose="02070309020205020404" pitchFamily="49" charset="0"/>
              </a:rPr>
              <a:t>except</a:t>
            </a:r>
            <a:r>
              <a:rPr lang="en-US" altLang="en-US"/>
              <a:t> clauses</a:t>
            </a:r>
            <a:endParaRPr lang="he-IL" altLang="en-US"/>
          </a:p>
          <a:p>
            <a:pPr>
              <a:buFontTx/>
              <a:buChar char="•"/>
            </a:pPr>
            <a:endParaRPr lang="en-US" altLang="en-US"/>
          </a:p>
        </p:txBody>
      </p:sp>
      <p:sp>
        <p:nvSpPr>
          <p:cNvPr id="2" name="Slide Number Placeholder 1">
            <a:extLst>
              <a:ext uri="{FF2B5EF4-FFF2-40B4-BE49-F238E27FC236}">
                <a16:creationId xmlns:a16="http://schemas.microsoft.com/office/drawing/2014/main" id="{2618C54C-6EA2-4929-8114-25B1B2751056}"/>
              </a:ext>
            </a:extLst>
          </p:cNvPr>
          <p:cNvSpPr>
            <a:spLocks noGrp="1"/>
          </p:cNvSpPr>
          <p:nvPr>
            <p:ph type="sldNum" sz="quarter" idx="10"/>
          </p:nvPr>
        </p:nvSpPr>
        <p:spPr/>
        <p:txBody>
          <a:bodyPr/>
          <a:lstStyle/>
          <a:p>
            <a:pPr>
              <a:defRPr/>
            </a:pPr>
            <a:fld id="{5F65F078-3F0C-4E60-84BF-740E3FCDF848}"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67A1-6D6E-4568-ADB5-4ADF7C785B39}"/>
              </a:ext>
            </a:extLst>
          </p:cNvPr>
          <p:cNvSpPr>
            <a:spLocks noGrp="1"/>
          </p:cNvSpPr>
          <p:nvPr>
            <p:ph type="title"/>
          </p:nvPr>
        </p:nvSpPr>
        <p:spPr>
          <a:xfrm>
            <a:off x="457200" y="111466"/>
            <a:ext cx="8229600" cy="1143000"/>
          </a:xfrm>
        </p:spPr>
        <p:txBody>
          <a:bodyPr/>
          <a:lstStyle/>
          <a:p>
            <a:r>
              <a:rPr lang="en-US" altLang="en-US" sz="3400" dirty="0"/>
              <a:t>Handling Multiple Exceptions - Example</a:t>
            </a:r>
            <a:endParaRPr lang="en-US" sz="3400" dirty="0"/>
          </a:p>
        </p:txBody>
      </p:sp>
      <p:sp>
        <p:nvSpPr>
          <p:cNvPr id="4" name="Slide Number Placeholder 3">
            <a:extLst>
              <a:ext uri="{FF2B5EF4-FFF2-40B4-BE49-F238E27FC236}">
                <a16:creationId xmlns:a16="http://schemas.microsoft.com/office/drawing/2014/main" id="{FAD7FF1E-79C0-4305-8789-DF2AC286A8D1}"/>
              </a:ext>
            </a:extLst>
          </p:cNvPr>
          <p:cNvSpPr>
            <a:spLocks noGrp="1"/>
          </p:cNvSpPr>
          <p:nvPr>
            <p:ph type="sldNum" sz="quarter" idx="10"/>
          </p:nvPr>
        </p:nvSpPr>
        <p:spPr/>
        <p:txBody>
          <a:bodyPr/>
          <a:lstStyle/>
          <a:p>
            <a:pPr>
              <a:defRPr/>
            </a:pPr>
            <a:fld id="{5F65F078-3F0C-4E60-84BF-740E3FCDF848}" type="slidenum">
              <a:rPr lang="en-US" altLang="en-US" smtClean="0"/>
              <a:pPr>
                <a:defRPr/>
              </a:pPr>
              <a:t>31</a:t>
            </a:fld>
            <a:endParaRPr lang="en-US" altLang="en-US"/>
          </a:p>
        </p:txBody>
      </p:sp>
      <p:pic>
        <p:nvPicPr>
          <p:cNvPr id="5" name="Picture 4">
            <a:extLst>
              <a:ext uri="{FF2B5EF4-FFF2-40B4-BE49-F238E27FC236}">
                <a16:creationId xmlns:a16="http://schemas.microsoft.com/office/drawing/2014/main" id="{0A5730A2-4B83-491A-9D69-9770D0639DAB}"/>
              </a:ext>
            </a:extLst>
          </p:cNvPr>
          <p:cNvPicPr>
            <a:picLocks noChangeAspect="1"/>
          </p:cNvPicPr>
          <p:nvPr/>
        </p:nvPicPr>
        <p:blipFill>
          <a:blip r:embed="rId3"/>
          <a:stretch>
            <a:fillRect/>
          </a:stretch>
        </p:blipFill>
        <p:spPr>
          <a:xfrm>
            <a:off x="1918703" y="1249551"/>
            <a:ext cx="5306593" cy="5471924"/>
          </a:xfrm>
          <a:prstGeom prst="rect">
            <a:avLst/>
          </a:prstGeom>
        </p:spPr>
      </p:pic>
    </p:spTree>
    <p:extLst>
      <p:ext uri="{BB962C8B-B14F-4D97-AF65-F5344CB8AC3E}">
        <p14:creationId xmlns:p14="http://schemas.microsoft.com/office/powerpoint/2010/main" val="4090707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F541A6B-C0FA-4330-8999-51CE086945F5}"/>
              </a:ext>
            </a:extLst>
          </p:cNvPr>
          <p:cNvSpPr>
            <a:spLocks noGrp="1"/>
          </p:cNvSpPr>
          <p:nvPr>
            <p:ph type="title"/>
          </p:nvPr>
        </p:nvSpPr>
        <p:spPr/>
        <p:txBody>
          <a:bodyPr/>
          <a:lstStyle/>
          <a:p>
            <a:r>
              <a:rPr lang="en-US" altLang="en-US"/>
              <a:t>Displaying an Exception’s Default Error Message</a:t>
            </a:r>
          </a:p>
        </p:txBody>
      </p:sp>
      <p:sp>
        <p:nvSpPr>
          <p:cNvPr id="29699" name="Content Placeholder 2">
            <a:extLst>
              <a:ext uri="{FF2B5EF4-FFF2-40B4-BE49-F238E27FC236}">
                <a16:creationId xmlns:a16="http://schemas.microsoft.com/office/drawing/2014/main" id="{1B9F536E-64B7-4EB7-9903-DC2924A5AF4B}"/>
              </a:ext>
            </a:extLst>
          </p:cNvPr>
          <p:cNvSpPr>
            <a:spLocks noGrp="1"/>
          </p:cNvSpPr>
          <p:nvPr>
            <p:ph idx="1"/>
          </p:nvPr>
        </p:nvSpPr>
        <p:spPr/>
        <p:txBody>
          <a:bodyPr/>
          <a:lstStyle/>
          <a:p>
            <a:pPr>
              <a:buFontTx/>
              <a:buChar char="•"/>
            </a:pPr>
            <a:r>
              <a:rPr lang="en-US" altLang="en-US" sz="2800" dirty="0"/>
              <a:t>Exception object: object created in memory when an exception is thrown</a:t>
            </a:r>
          </a:p>
          <a:p>
            <a:pPr lvl="1"/>
            <a:r>
              <a:rPr lang="en-US" altLang="en-US" sz="2400" dirty="0"/>
              <a:t>Usually contains default error message pertaining to the exception</a:t>
            </a:r>
          </a:p>
          <a:p>
            <a:pPr lvl="1"/>
            <a:r>
              <a:rPr lang="en-US" altLang="en-US" sz="2400" dirty="0"/>
              <a:t>Can assign the exception object to a variable in an </a:t>
            </a:r>
            <a:r>
              <a:rPr lang="en-US" altLang="en-US" sz="2400" dirty="0">
                <a:latin typeface="Courier New" panose="02070309020205020404" pitchFamily="49" charset="0"/>
                <a:cs typeface="Courier New" panose="02070309020205020404" pitchFamily="49" charset="0"/>
              </a:rPr>
              <a:t>except</a:t>
            </a:r>
            <a:r>
              <a:rPr lang="en-US" altLang="en-US" sz="2400" dirty="0"/>
              <a:t> clause</a:t>
            </a:r>
          </a:p>
          <a:p>
            <a:pPr lvl="2">
              <a:buFontTx/>
              <a:buChar char="•"/>
            </a:pPr>
            <a:r>
              <a:rPr lang="en-US" altLang="en-US" sz="2200" dirty="0"/>
              <a:t>Example: </a:t>
            </a:r>
            <a:r>
              <a:rPr lang="en-US" altLang="en-US" sz="2200" dirty="0">
                <a:latin typeface="Courier New" panose="02070309020205020404" pitchFamily="49" charset="0"/>
                <a:cs typeface="Courier New" panose="02070309020205020404" pitchFamily="49" charset="0"/>
              </a:rPr>
              <a:t>except </a:t>
            </a:r>
            <a:r>
              <a:rPr lang="en-US" altLang="en-US" sz="2200" dirty="0" err="1">
                <a:latin typeface="Courier New" panose="02070309020205020404" pitchFamily="49" charset="0"/>
                <a:cs typeface="Courier New" panose="02070309020205020404" pitchFamily="49" charset="0"/>
              </a:rPr>
              <a:t>ValueError</a:t>
            </a:r>
            <a:r>
              <a:rPr lang="en-US" altLang="en-US" sz="2200" dirty="0">
                <a:latin typeface="Courier New" panose="02070309020205020404" pitchFamily="49" charset="0"/>
                <a:cs typeface="Courier New" panose="02070309020205020404" pitchFamily="49" charset="0"/>
              </a:rPr>
              <a:t> as err:</a:t>
            </a:r>
          </a:p>
          <a:p>
            <a:pPr lvl="1"/>
            <a:r>
              <a:rPr lang="en-US" altLang="en-US" sz="2400" dirty="0">
                <a:cs typeface="Courier New" panose="02070309020205020404" pitchFamily="49" charset="0"/>
              </a:rPr>
              <a:t>Can pass exception object variable to </a:t>
            </a:r>
            <a:r>
              <a:rPr lang="en-US" altLang="en-US" sz="2400" dirty="0">
                <a:latin typeface="Courier New" panose="02070309020205020404" pitchFamily="49" charset="0"/>
                <a:cs typeface="Courier New" panose="02070309020205020404" pitchFamily="49" charset="0"/>
              </a:rPr>
              <a:t>print</a:t>
            </a:r>
            <a:r>
              <a:rPr lang="en-US" altLang="en-US" sz="2400" dirty="0">
                <a:cs typeface="Courier New" panose="02070309020205020404" pitchFamily="49" charset="0"/>
              </a:rPr>
              <a:t> function to display the default error message</a:t>
            </a:r>
          </a:p>
          <a:p>
            <a:pPr>
              <a:buFontTx/>
              <a:buChar char="•"/>
            </a:pPr>
            <a:endParaRPr lang="en-US" altLang="en-US" dirty="0"/>
          </a:p>
        </p:txBody>
      </p:sp>
      <p:sp>
        <p:nvSpPr>
          <p:cNvPr id="2" name="Slide Number Placeholder 1">
            <a:extLst>
              <a:ext uri="{FF2B5EF4-FFF2-40B4-BE49-F238E27FC236}">
                <a16:creationId xmlns:a16="http://schemas.microsoft.com/office/drawing/2014/main" id="{22BC126A-2F93-4443-8FB6-1FA2142A7F90}"/>
              </a:ext>
            </a:extLst>
          </p:cNvPr>
          <p:cNvSpPr>
            <a:spLocks noGrp="1"/>
          </p:cNvSpPr>
          <p:nvPr>
            <p:ph type="sldNum" sz="quarter" idx="10"/>
          </p:nvPr>
        </p:nvSpPr>
        <p:spPr/>
        <p:txBody>
          <a:bodyPr/>
          <a:lstStyle/>
          <a:p>
            <a:pPr>
              <a:defRPr/>
            </a:pPr>
            <a:fld id="{5F65F078-3F0C-4E60-84BF-740E3FCDF848}" type="slidenum">
              <a:rPr lang="en-US" altLang="en-US" smtClean="0"/>
              <a:pPr>
                <a:defRPr/>
              </a:pPr>
              <a:t>32</a:t>
            </a:fld>
            <a:endParaRPr lang="en-US" altLang="en-US"/>
          </a:p>
        </p:txBody>
      </p:sp>
      <p:pic>
        <p:nvPicPr>
          <p:cNvPr id="3" name="Picture 2">
            <a:extLst>
              <a:ext uri="{FF2B5EF4-FFF2-40B4-BE49-F238E27FC236}">
                <a16:creationId xmlns:a16="http://schemas.microsoft.com/office/drawing/2014/main" id="{C551C5D8-E76A-45F0-A814-1B2D3D481F01}"/>
              </a:ext>
            </a:extLst>
          </p:cNvPr>
          <p:cNvPicPr>
            <a:picLocks noChangeAspect="1"/>
          </p:cNvPicPr>
          <p:nvPr/>
        </p:nvPicPr>
        <p:blipFill>
          <a:blip r:embed="rId3"/>
          <a:stretch>
            <a:fillRect/>
          </a:stretch>
        </p:blipFill>
        <p:spPr>
          <a:xfrm>
            <a:off x="2581275" y="5611813"/>
            <a:ext cx="3971925" cy="666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0608079-7300-4188-ABFA-6C76170C0350}"/>
              </a:ext>
            </a:extLst>
          </p:cNvPr>
          <p:cNvSpPr>
            <a:spLocks noGrp="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else</a:t>
            </a:r>
            <a:r>
              <a:rPr lang="en-US" altLang="en-US"/>
              <a:t> Clause</a:t>
            </a:r>
          </a:p>
        </p:txBody>
      </p:sp>
      <p:sp>
        <p:nvSpPr>
          <p:cNvPr id="30723" name="Content Placeholder 2">
            <a:extLst>
              <a:ext uri="{FF2B5EF4-FFF2-40B4-BE49-F238E27FC236}">
                <a16:creationId xmlns:a16="http://schemas.microsoft.com/office/drawing/2014/main" id="{52A580D5-B919-4274-A734-F4921334B84B}"/>
              </a:ext>
            </a:extLst>
          </p:cNvPr>
          <p:cNvSpPr>
            <a:spLocks noGrp="1"/>
          </p:cNvSpPr>
          <p:nvPr>
            <p:ph idx="1"/>
          </p:nvPr>
        </p:nvSpPr>
        <p:spPr>
          <a:xfrm>
            <a:off x="457200" y="1600200"/>
            <a:ext cx="4724400" cy="4525963"/>
          </a:xfrm>
        </p:spPr>
        <p:txBody>
          <a:bodyPr/>
          <a:lstStyle/>
          <a:p>
            <a:pPr eaLnBrk="1" hangingPunct="1">
              <a:buFontTx/>
              <a:buChar char="•"/>
            </a:pPr>
            <a:r>
              <a:rPr lang="en-US" altLang="en-US" sz="2800" dirty="0">
                <a:latin typeface="Courier New" panose="02070309020205020404" pitchFamily="49" charset="0"/>
                <a:cs typeface="Courier New" panose="02070309020205020404" pitchFamily="49" charset="0"/>
              </a:rPr>
              <a:t>try/except </a:t>
            </a:r>
            <a:r>
              <a:rPr lang="en-US" altLang="en-US" sz="2800" dirty="0">
                <a:cs typeface="Courier New" panose="02070309020205020404" pitchFamily="49" charset="0"/>
              </a:rPr>
              <a:t>statement may include an optional </a:t>
            </a:r>
            <a:r>
              <a:rPr lang="en-US" altLang="en-US" sz="2800" dirty="0">
                <a:latin typeface="Courier New" panose="02070309020205020404" pitchFamily="49" charset="0"/>
                <a:cs typeface="Courier New" panose="02070309020205020404" pitchFamily="49" charset="0"/>
              </a:rPr>
              <a:t>else</a:t>
            </a:r>
            <a:r>
              <a:rPr lang="en-US" altLang="en-US" sz="2800" dirty="0">
                <a:cs typeface="Courier New" panose="02070309020205020404" pitchFamily="49" charset="0"/>
              </a:rPr>
              <a:t> clause, which appears after all the </a:t>
            </a:r>
            <a:r>
              <a:rPr lang="en-US" altLang="en-US" sz="2800" dirty="0">
                <a:latin typeface="Courier New" panose="02070309020205020404" pitchFamily="49" charset="0"/>
                <a:cs typeface="Courier New" panose="02070309020205020404" pitchFamily="49" charset="0"/>
              </a:rPr>
              <a:t>except</a:t>
            </a:r>
            <a:r>
              <a:rPr lang="en-US" altLang="en-US" sz="2800" dirty="0">
                <a:cs typeface="Courier New" panose="02070309020205020404" pitchFamily="49" charset="0"/>
              </a:rPr>
              <a:t> clauses</a:t>
            </a:r>
          </a:p>
          <a:p>
            <a:pPr lvl="1" eaLnBrk="1" hangingPunct="1"/>
            <a:r>
              <a:rPr lang="en-US" altLang="en-US" sz="2400" u="sng" dirty="0">
                <a:cs typeface="Courier New" panose="02070309020205020404" pitchFamily="49" charset="0"/>
              </a:rPr>
              <a:t>Else suite</a:t>
            </a:r>
            <a:r>
              <a:rPr lang="en-US" altLang="en-US" sz="2400" dirty="0">
                <a:cs typeface="Courier New" panose="02070309020205020404" pitchFamily="49" charset="0"/>
              </a:rPr>
              <a:t>: block of statements executed after statements in try suite, only if no exceptions were raised</a:t>
            </a:r>
          </a:p>
          <a:p>
            <a:pPr lvl="2" eaLnBrk="1" hangingPunct="1">
              <a:buFontTx/>
              <a:buChar char="•"/>
            </a:pPr>
            <a:r>
              <a:rPr lang="en-US" altLang="en-US" sz="2000" dirty="0">
                <a:cs typeface="Courier New" panose="02070309020205020404" pitchFamily="49" charset="0"/>
              </a:rPr>
              <a:t>If exception was raised, the else suite is skipped</a:t>
            </a:r>
            <a:endParaRPr lang="en-US" altLang="en-US" sz="2000" dirty="0">
              <a:latin typeface="Courier New" panose="02070309020205020404" pitchFamily="49" charset="0"/>
              <a:cs typeface="Courier New" panose="02070309020205020404" pitchFamily="49" charset="0"/>
            </a:endParaRPr>
          </a:p>
          <a:p>
            <a:pPr>
              <a:buFontTx/>
              <a:buChar char="•"/>
            </a:pPr>
            <a:endParaRPr lang="en-US" altLang="en-US" sz="2800" dirty="0"/>
          </a:p>
        </p:txBody>
      </p:sp>
      <p:sp>
        <p:nvSpPr>
          <p:cNvPr id="2" name="Slide Number Placeholder 1">
            <a:extLst>
              <a:ext uri="{FF2B5EF4-FFF2-40B4-BE49-F238E27FC236}">
                <a16:creationId xmlns:a16="http://schemas.microsoft.com/office/drawing/2014/main" id="{F5E4616A-C577-4516-81AA-EBBF5840833A}"/>
              </a:ext>
            </a:extLst>
          </p:cNvPr>
          <p:cNvSpPr>
            <a:spLocks noGrp="1"/>
          </p:cNvSpPr>
          <p:nvPr>
            <p:ph type="sldNum" sz="quarter" idx="10"/>
          </p:nvPr>
        </p:nvSpPr>
        <p:spPr/>
        <p:txBody>
          <a:bodyPr/>
          <a:lstStyle/>
          <a:p>
            <a:pPr>
              <a:defRPr/>
            </a:pPr>
            <a:fld id="{5F65F078-3F0C-4E60-84BF-740E3FCDF848}" type="slidenum">
              <a:rPr lang="en-US" altLang="en-US" smtClean="0"/>
              <a:pPr>
                <a:defRPr/>
              </a:pPr>
              <a:t>33</a:t>
            </a:fld>
            <a:endParaRPr lang="en-US" altLang="en-US"/>
          </a:p>
        </p:txBody>
      </p:sp>
      <p:pic>
        <p:nvPicPr>
          <p:cNvPr id="4" name="Picture 3">
            <a:extLst>
              <a:ext uri="{FF2B5EF4-FFF2-40B4-BE49-F238E27FC236}">
                <a16:creationId xmlns:a16="http://schemas.microsoft.com/office/drawing/2014/main" id="{79F6AFED-ECE0-4DA8-939C-735A1247D1E6}"/>
              </a:ext>
            </a:extLst>
          </p:cNvPr>
          <p:cNvPicPr>
            <a:picLocks noChangeAspect="1"/>
          </p:cNvPicPr>
          <p:nvPr/>
        </p:nvPicPr>
        <p:blipFill>
          <a:blip r:embed="rId3"/>
          <a:stretch>
            <a:fillRect/>
          </a:stretch>
        </p:blipFill>
        <p:spPr>
          <a:xfrm>
            <a:off x="5562600" y="2057400"/>
            <a:ext cx="3276600" cy="3476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3A941E5-0B2C-42FE-B9A6-FB062972F78A}"/>
              </a:ext>
            </a:extLst>
          </p:cNvPr>
          <p:cNvSpPr>
            <a:spLocks noGrp="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finally</a:t>
            </a:r>
            <a:r>
              <a:rPr lang="en-US" altLang="en-US"/>
              <a:t> Clause</a:t>
            </a:r>
          </a:p>
        </p:txBody>
      </p:sp>
      <p:sp>
        <p:nvSpPr>
          <p:cNvPr id="31747" name="Content Placeholder 2">
            <a:extLst>
              <a:ext uri="{FF2B5EF4-FFF2-40B4-BE49-F238E27FC236}">
                <a16:creationId xmlns:a16="http://schemas.microsoft.com/office/drawing/2014/main" id="{1670D509-4FAC-4C1A-8E7A-AA80CE0B57AB}"/>
              </a:ext>
            </a:extLst>
          </p:cNvPr>
          <p:cNvSpPr>
            <a:spLocks noGrp="1"/>
          </p:cNvSpPr>
          <p:nvPr>
            <p:ph idx="1"/>
          </p:nvPr>
        </p:nvSpPr>
        <p:spPr>
          <a:xfrm>
            <a:off x="228600" y="1600200"/>
            <a:ext cx="5410200" cy="4525963"/>
          </a:xfrm>
        </p:spPr>
        <p:txBody>
          <a:bodyPr/>
          <a:lstStyle/>
          <a:p>
            <a:pPr eaLnBrk="1" hangingPunct="1">
              <a:buFontTx/>
              <a:buChar char="•"/>
            </a:pPr>
            <a:r>
              <a:rPr lang="en-US" altLang="en-US" sz="2800" dirty="0">
                <a:latin typeface="Courier New" panose="02070309020205020404" pitchFamily="49" charset="0"/>
                <a:cs typeface="Courier New" panose="02070309020205020404" pitchFamily="49" charset="0"/>
              </a:rPr>
              <a:t>try/except </a:t>
            </a:r>
            <a:r>
              <a:rPr lang="en-US" altLang="en-US" sz="2800" dirty="0">
                <a:cs typeface="Courier New" panose="02070309020205020404" pitchFamily="49" charset="0"/>
              </a:rPr>
              <a:t>statement may include an optional </a:t>
            </a:r>
            <a:r>
              <a:rPr lang="en-US" altLang="en-US" sz="2800" dirty="0">
                <a:latin typeface="Courier New" panose="02070309020205020404" pitchFamily="49" charset="0"/>
                <a:cs typeface="Courier New" panose="02070309020205020404" pitchFamily="49" charset="0"/>
              </a:rPr>
              <a:t>finally </a:t>
            </a:r>
            <a:r>
              <a:rPr lang="en-US" altLang="en-US" sz="2800" dirty="0">
                <a:cs typeface="Courier New" panose="02070309020205020404" pitchFamily="49" charset="0"/>
              </a:rPr>
              <a:t>clause, which appears after all the </a:t>
            </a:r>
            <a:r>
              <a:rPr lang="en-US" altLang="en-US" sz="2800" dirty="0">
                <a:latin typeface="Courier New" panose="02070309020205020404" pitchFamily="49" charset="0"/>
                <a:cs typeface="Courier New" panose="02070309020205020404" pitchFamily="49" charset="0"/>
              </a:rPr>
              <a:t>except</a:t>
            </a:r>
            <a:r>
              <a:rPr lang="en-US" altLang="en-US" sz="2800" dirty="0">
                <a:cs typeface="Courier New" panose="02070309020205020404" pitchFamily="49" charset="0"/>
              </a:rPr>
              <a:t> clauses</a:t>
            </a:r>
          </a:p>
          <a:p>
            <a:pPr lvl="1" eaLnBrk="1" hangingPunct="1"/>
            <a:r>
              <a:rPr lang="en-US" altLang="en-US" sz="2400" u="sng" dirty="0">
                <a:cs typeface="Courier New" panose="02070309020205020404" pitchFamily="49" charset="0"/>
              </a:rPr>
              <a:t>Finally suite</a:t>
            </a:r>
            <a:r>
              <a:rPr lang="en-US" altLang="en-US" sz="2400" dirty="0">
                <a:cs typeface="Courier New" panose="02070309020205020404" pitchFamily="49" charset="0"/>
              </a:rPr>
              <a:t>: block of statements after the  </a:t>
            </a:r>
            <a:r>
              <a:rPr lang="en-US" altLang="en-US" sz="2400" dirty="0">
                <a:latin typeface="Courier New" panose="02070309020205020404" pitchFamily="49" charset="0"/>
                <a:cs typeface="Courier New" panose="02070309020205020404" pitchFamily="49" charset="0"/>
              </a:rPr>
              <a:t>finally</a:t>
            </a:r>
            <a:r>
              <a:rPr lang="en-US" altLang="en-US" sz="2400" dirty="0">
                <a:cs typeface="Courier New" panose="02070309020205020404" pitchFamily="49" charset="0"/>
              </a:rPr>
              <a:t> clause</a:t>
            </a:r>
          </a:p>
          <a:p>
            <a:pPr lvl="2" eaLnBrk="1" hangingPunct="1">
              <a:buFontTx/>
              <a:buChar char="•"/>
            </a:pPr>
            <a:r>
              <a:rPr lang="en-US" altLang="en-US" sz="2000" dirty="0">
                <a:cs typeface="Courier New" panose="02070309020205020404" pitchFamily="49" charset="0"/>
              </a:rPr>
              <a:t>Execute whether an exception occurs or not</a:t>
            </a:r>
          </a:p>
          <a:p>
            <a:pPr lvl="2" eaLnBrk="1" hangingPunct="1">
              <a:buFontTx/>
              <a:buChar char="•"/>
            </a:pPr>
            <a:r>
              <a:rPr lang="en-US" altLang="en-US" sz="2000" dirty="0">
                <a:cs typeface="Courier New" panose="02070309020205020404" pitchFamily="49" charset="0"/>
              </a:rPr>
              <a:t>Purpose is to perform cleanup before exiting</a:t>
            </a:r>
          </a:p>
          <a:p>
            <a:pPr>
              <a:buFontTx/>
              <a:buChar char="•"/>
            </a:pPr>
            <a:endParaRPr lang="en-US" altLang="en-US" sz="2800" dirty="0"/>
          </a:p>
        </p:txBody>
      </p:sp>
      <p:sp>
        <p:nvSpPr>
          <p:cNvPr id="2" name="Slide Number Placeholder 1">
            <a:extLst>
              <a:ext uri="{FF2B5EF4-FFF2-40B4-BE49-F238E27FC236}">
                <a16:creationId xmlns:a16="http://schemas.microsoft.com/office/drawing/2014/main" id="{17E1F5F3-D1C7-4C8F-8A17-A8DD76F7AD13}"/>
              </a:ext>
            </a:extLst>
          </p:cNvPr>
          <p:cNvSpPr>
            <a:spLocks noGrp="1"/>
          </p:cNvSpPr>
          <p:nvPr>
            <p:ph type="sldNum" sz="quarter" idx="10"/>
          </p:nvPr>
        </p:nvSpPr>
        <p:spPr/>
        <p:txBody>
          <a:bodyPr/>
          <a:lstStyle/>
          <a:p>
            <a:pPr>
              <a:defRPr/>
            </a:pPr>
            <a:fld id="{5F65F078-3F0C-4E60-84BF-740E3FCDF848}" type="slidenum">
              <a:rPr lang="en-US" altLang="en-US" smtClean="0"/>
              <a:pPr>
                <a:defRPr/>
              </a:pPr>
              <a:t>34</a:t>
            </a:fld>
            <a:endParaRPr lang="en-US" altLang="en-US"/>
          </a:p>
        </p:txBody>
      </p:sp>
      <p:pic>
        <p:nvPicPr>
          <p:cNvPr id="3" name="Picture 2">
            <a:extLst>
              <a:ext uri="{FF2B5EF4-FFF2-40B4-BE49-F238E27FC236}">
                <a16:creationId xmlns:a16="http://schemas.microsoft.com/office/drawing/2014/main" id="{7E519118-499A-472D-98BA-DBF1901A79A1}"/>
              </a:ext>
            </a:extLst>
          </p:cNvPr>
          <p:cNvPicPr>
            <a:picLocks noChangeAspect="1"/>
          </p:cNvPicPr>
          <p:nvPr/>
        </p:nvPicPr>
        <p:blipFill>
          <a:blip r:embed="rId3"/>
          <a:stretch>
            <a:fillRect/>
          </a:stretch>
        </p:blipFill>
        <p:spPr>
          <a:xfrm>
            <a:off x="5943600" y="2057400"/>
            <a:ext cx="2971800" cy="315321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5644675-1028-431F-9339-8C10137B2174}"/>
              </a:ext>
            </a:extLst>
          </p:cNvPr>
          <p:cNvSpPr>
            <a:spLocks noGrp="1"/>
          </p:cNvSpPr>
          <p:nvPr>
            <p:ph type="title"/>
          </p:nvPr>
        </p:nvSpPr>
        <p:spPr/>
        <p:txBody>
          <a:bodyPr/>
          <a:lstStyle/>
          <a:p>
            <a:r>
              <a:rPr lang="en-US" altLang="en-US"/>
              <a:t>What If an Exception Is Not Handled?</a:t>
            </a:r>
          </a:p>
        </p:txBody>
      </p:sp>
      <p:sp>
        <p:nvSpPr>
          <p:cNvPr id="32771" name="Content Placeholder 2">
            <a:extLst>
              <a:ext uri="{FF2B5EF4-FFF2-40B4-BE49-F238E27FC236}">
                <a16:creationId xmlns:a16="http://schemas.microsoft.com/office/drawing/2014/main" id="{B35B50E3-1B82-4C1B-AC36-06C59021DA59}"/>
              </a:ext>
            </a:extLst>
          </p:cNvPr>
          <p:cNvSpPr>
            <a:spLocks noGrp="1"/>
          </p:cNvSpPr>
          <p:nvPr>
            <p:ph idx="1"/>
          </p:nvPr>
        </p:nvSpPr>
        <p:spPr/>
        <p:txBody>
          <a:bodyPr/>
          <a:lstStyle/>
          <a:p>
            <a:pPr>
              <a:buFontTx/>
              <a:buChar char="•"/>
            </a:pPr>
            <a:r>
              <a:rPr lang="en-US" altLang="en-US"/>
              <a:t>Two ways for exception to go unhandled:</a:t>
            </a:r>
          </a:p>
          <a:p>
            <a:pPr lvl="1"/>
            <a:r>
              <a:rPr lang="en-US" altLang="en-US"/>
              <a:t>No except clause specifying exception of the right type</a:t>
            </a:r>
          </a:p>
          <a:p>
            <a:pPr lvl="1"/>
            <a:r>
              <a:rPr lang="en-US" altLang="en-US"/>
              <a:t>Exception raised outside a try suite</a:t>
            </a:r>
          </a:p>
          <a:p>
            <a:pPr>
              <a:buFontTx/>
              <a:buChar char="•"/>
            </a:pPr>
            <a:r>
              <a:rPr lang="en-US" altLang="en-US"/>
              <a:t>In both cases, exception will cause the program to halt</a:t>
            </a:r>
          </a:p>
          <a:p>
            <a:pPr lvl="1"/>
            <a:r>
              <a:rPr lang="en-US" altLang="en-US"/>
              <a:t>Python documentation provides information about exceptions that can be raised by different functions</a:t>
            </a:r>
          </a:p>
          <a:p>
            <a:pPr>
              <a:buFontTx/>
              <a:buChar char="•"/>
            </a:pPr>
            <a:endParaRPr lang="en-US" altLang="en-US"/>
          </a:p>
        </p:txBody>
      </p:sp>
      <p:sp>
        <p:nvSpPr>
          <p:cNvPr id="2" name="Slide Number Placeholder 1">
            <a:extLst>
              <a:ext uri="{FF2B5EF4-FFF2-40B4-BE49-F238E27FC236}">
                <a16:creationId xmlns:a16="http://schemas.microsoft.com/office/drawing/2014/main" id="{59864B83-67E0-4595-A062-21A5E5811736}"/>
              </a:ext>
            </a:extLst>
          </p:cNvPr>
          <p:cNvSpPr>
            <a:spLocks noGrp="1"/>
          </p:cNvSpPr>
          <p:nvPr>
            <p:ph type="sldNum" sz="quarter" idx="10"/>
          </p:nvPr>
        </p:nvSpPr>
        <p:spPr/>
        <p:txBody>
          <a:bodyPr/>
          <a:lstStyle/>
          <a:p>
            <a:pPr>
              <a:defRPr/>
            </a:pPr>
            <a:fld id="{5F65F078-3F0C-4E60-84BF-740E3FCDF848}"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52DA0D1-BE55-4CB5-9874-13BC25EC4B62}"/>
              </a:ext>
            </a:extLst>
          </p:cNvPr>
          <p:cNvSpPr>
            <a:spLocks noGrp="1"/>
          </p:cNvSpPr>
          <p:nvPr>
            <p:ph type="title"/>
          </p:nvPr>
        </p:nvSpPr>
        <p:spPr>
          <a:xfrm>
            <a:off x="457200" y="228600"/>
            <a:ext cx="8229600" cy="1143000"/>
          </a:xfrm>
        </p:spPr>
        <p:txBody>
          <a:bodyPr/>
          <a:lstStyle/>
          <a:p>
            <a:pPr eaLnBrk="1" hangingPunct="1"/>
            <a:r>
              <a:rPr lang="en-US" altLang="en-US" dirty="0"/>
              <a:t>Summary</a:t>
            </a:r>
            <a:endParaRPr lang="he-IL" altLang="en-US" dirty="0"/>
          </a:p>
        </p:txBody>
      </p:sp>
      <p:sp>
        <p:nvSpPr>
          <p:cNvPr id="33795" name="Content Placeholder 2">
            <a:extLst>
              <a:ext uri="{FF2B5EF4-FFF2-40B4-BE49-F238E27FC236}">
                <a16:creationId xmlns:a16="http://schemas.microsoft.com/office/drawing/2014/main" id="{9BC180E2-802F-4BD4-B417-BCD719F72DE7}"/>
              </a:ext>
            </a:extLst>
          </p:cNvPr>
          <p:cNvSpPr>
            <a:spLocks noGrp="1"/>
          </p:cNvSpPr>
          <p:nvPr>
            <p:ph idx="1"/>
          </p:nvPr>
        </p:nvSpPr>
        <p:spPr>
          <a:xfrm>
            <a:off x="457200" y="1447800"/>
            <a:ext cx="8229600" cy="4525963"/>
          </a:xfrm>
        </p:spPr>
        <p:txBody>
          <a:bodyPr/>
          <a:lstStyle/>
          <a:p>
            <a:pPr eaLnBrk="1" hangingPunct="1">
              <a:buFontTx/>
              <a:buChar char="•"/>
            </a:pPr>
            <a:r>
              <a:rPr lang="en-US" altLang="en-US" dirty="0"/>
              <a:t>This chapter covered:</a:t>
            </a:r>
          </a:p>
          <a:p>
            <a:pPr lvl="1" eaLnBrk="1" hangingPunct="1"/>
            <a:r>
              <a:rPr lang="en-US" altLang="en-US" dirty="0"/>
              <a:t>Types of files and file access methods</a:t>
            </a:r>
          </a:p>
          <a:p>
            <a:pPr lvl="1" eaLnBrk="1" hangingPunct="1"/>
            <a:r>
              <a:rPr lang="en-US" altLang="en-US" dirty="0"/>
              <a:t>Filenames and file objects</a:t>
            </a:r>
          </a:p>
          <a:p>
            <a:pPr lvl="1" eaLnBrk="1" hangingPunct="1"/>
            <a:r>
              <a:rPr lang="en-US" altLang="en-US" dirty="0"/>
              <a:t>Writing data to a file</a:t>
            </a:r>
          </a:p>
          <a:p>
            <a:pPr lvl="1" eaLnBrk="1" hangingPunct="1"/>
            <a:r>
              <a:rPr lang="en-US" altLang="en-US" dirty="0"/>
              <a:t>Reading data from a file and determining when the end of the file is reached</a:t>
            </a:r>
          </a:p>
          <a:p>
            <a:pPr lvl="1" eaLnBrk="1" hangingPunct="1"/>
            <a:r>
              <a:rPr lang="en-US" altLang="en-US" dirty="0"/>
              <a:t>Processing records</a:t>
            </a:r>
          </a:p>
          <a:p>
            <a:pPr lvl="1" eaLnBrk="1" hangingPunct="1"/>
            <a:r>
              <a:rPr lang="en-US" altLang="en-US" dirty="0"/>
              <a:t>Exceptions, including:</a:t>
            </a:r>
          </a:p>
          <a:p>
            <a:pPr lvl="2" eaLnBrk="1" hangingPunct="1">
              <a:buFontTx/>
              <a:buChar char="•"/>
            </a:pPr>
            <a:r>
              <a:rPr lang="en-US" altLang="en-US" dirty="0"/>
              <a:t>Traceback messages</a:t>
            </a:r>
          </a:p>
          <a:p>
            <a:pPr lvl="2" eaLnBrk="1" hangingPunct="1">
              <a:buFontTx/>
              <a:buChar char="•"/>
            </a:pPr>
            <a:r>
              <a:rPr lang="en-US" altLang="en-US" dirty="0"/>
              <a:t>Handling exceptions</a:t>
            </a:r>
            <a:endParaRPr lang="he-IL" altLang="en-US" dirty="0"/>
          </a:p>
          <a:p>
            <a:pPr lvl="1" eaLnBrk="1" hangingPunct="1"/>
            <a:endParaRPr lang="he-IL" altLang="en-US" dirty="0"/>
          </a:p>
        </p:txBody>
      </p:sp>
      <p:sp>
        <p:nvSpPr>
          <p:cNvPr id="2" name="Slide Number Placeholder 1">
            <a:extLst>
              <a:ext uri="{FF2B5EF4-FFF2-40B4-BE49-F238E27FC236}">
                <a16:creationId xmlns:a16="http://schemas.microsoft.com/office/drawing/2014/main" id="{50FC0E73-34E8-4755-B132-06700269307D}"/>
              </a:ext>
            </a:extLst>
          </p:cNvPr>
          <p:cNvSpPr>
            <a:spLocks noGrp="1"/>
          </p:cNvSpPr>
          <p:nvPr>
            <p:ph type="sldNum" sz="quarter" idx="10"/>
          </p:nvPr>
        </p:nvSpPr>
        <p:spPr/>
        <p:txBody>
          <a:bodyPr/>
          <a:lstStyle/>
          <a:p>
            <a:pPr>
              <a:defRPr/>
            </a:pPr>
            <a:fld id="{5F65F078-3F0C-4E60-84BF-740E3FCDF848}" type="slidenum">
              <a:rPr lang="en-US" altLang="en-US" smtClean="0"/>
              <a:pPr>
                <a:defRPr/>
              </a:pPr>
              <a:t>36</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4564-A607-4555-BF58-6A31ADD078A3}"/>
              </a:ext>
            </a:extLst>
          </p:cNvPr>
          <p:cNvSpPr>
            <a:spLocks noGrp="1"/>
          </p:cNvSpPr>
          <p:nvPr>
            <p:ph type="title"/>
          </p:nvPr>
        </p:nvSpPr>
        <p:spPr/>
        <p:txBody>
          <a:bodyPr/>
          <a:lstStyle/>
          <a:p>
            <a:r>
              <a:rPr lang="en-US" dirty="0"/>
              <a:t>When a File Is Used…</a:t>
            </a:r>
          </a:p>
        </p:txBody>
      </p:sp>
      <p:sp>
        <p:nvSpPr>
          <p:cNvPr id="3" name="Content Placeholder 2">
            <a:extLst>
              <a:ext uri="{FF2B5EF4-FFF2-40B4-BE49-F238E27FC236}">
                <a16:creationId xmlns:a16="http://schemas.microsoft.com/office/drawing/2014/main" id="{D1BD25D5-BFBB-49E2-8D4B-B2BB05E13F2F}"/>
              </a:ext>
            </a:extLst>
          </p:cNvPr>
          <p:cNvSpPr>
            <a:spLocks noGrp="1"/>
          </p:cNvSpPr>
          <p:nvPr>
            <p:ph idx="1"/>
          </p:nvPr>
        </p:nvSpPr>
        <p:spPr/>
        <p:txBody>
          <a:bodyPr/>
          <a:lstStyle/>
          <a:p>
            <a:pPr>
              <a:buFontTx/>
              <a:buChar char="•"/>
            </a:pPr>
            <a:r>
              <a:rPr lang="en-US" altLang="en-US" dirty="0"/>
              <a:t>Three steps when a program uses a file</a:t>
            </a:r>
          </a:p>
          <a:p>
            <a:pPr lvl="1"/>
            <a:r>
              <a:rPr lang="en-US" altLang="en-US" dirty="0"/>
              <a:t>Open the file</a:t>
            </a:r>
          </a:p>
          <a:p>
            <a:pPr lvl="1"/>
            <a:r>
              <a:rPr lang="en-US" altLang="en-US" dirty="0"/>
              <a:t>Process the file</a:t>
            </a:r>
          </a:p>
          <a:p>
            <a:pPr lvl="1"/>
            <a:r>
              <a:rPr lang="en-US" altLang="en-US" dirty="0"/>
              <a:t>Close the file</a:t>
            </a:r>
          </a:p>
        </p:txBody>
      </p:sp>
      <p:sp>
        <p:nvSpPr>
          <p:cNvPr id="4" name="Slide Number Placeholder 3">
            <a:extLst>
              <a:ext uri="{FF2B5EF4-FFF2-40B4-BE49-F238E27FC236}">
                <a16:creationId xmlns:a16="http://schemas.microsoft.com/office/drawing/2014/main" id="{9532B493-A716-48B5-B41E-2854C982C62C}"/>
              </a:ext>
            </a:extLst>
          </p:cNvPr>
          <p:cNvSpPr>
            <a:spLocks noGrp="1"/>
          </p:cNvSpPr>
          <p:nvPr>
            <p:ph type="sldNum" sz="quarter" idx="10"/>
          </p:nvPr>
        </p:nvSpPr>
        <p:spPr/>
        <p:txBody>
          <a:bodyPr/>
          <a:lstStyle/>
          <a:p>
            <a:pPr>
              <a:defRPr/>
            </a:pPr>
            <a:fld id="{5F65F078-3F0C-4E60-84BF-740E3FCDF848}" type="slidenum">
              <a:rPr lang="en-US" altLang="en-US" smtClean="0"/>
              <a:pPr>
                <a:defRPr/>
              </a:pPr>
              <a:t>4</a:t>
            </a:fld>
            <a:endParaRPr lang="en-US" altLang="en-US"/>
          </a:p>
        </p:txBody>
      </p:sp>
    </p:spTree>
    <p:extLst>
      <p:ext uri="{BB962C8B-B14F-4D97-AF65-F5344CB8AC3E}">
        <p14:creationId xmlns:p14="http://schemas.microsoft.com/office/powerpoint/2010/main" val="372326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F061467-17A7-4D8B-89DA-330CB8E65A32}"/>
              </a:ext>
            </a:extLst>
          </p:cNvPr>
          <p:cNvSpPr>
            <a:spLocks noGrp="1"/>
          </p:cNvSpPr>
          <p:nvPr>
            <p:ph type="title"/>
          </p:nvPr>
        </p:nvSpPr>
        <p:spPr/>
        <p:txBody>
          <a:bodyPr/>
          <a:lstStyle/>
          <a:p>
            <a:pPr eaLnBrk="1" hangingPunct="1"/>
            <a:r>
              <a:rPr lang="en-US" altLang="en-US"/>
              <a:t>Types of Files and File Access Methods</a:t>
            </a:r>
            <a:endParaRPr lang="he-IL" altLang="en-US"/>
          </a:p>
        </p:txBody>
      </p:sp>
      <p:sp>
        <p:nvSpPr>
          <p:cNvPr id="9219" name="Content Placeholder 2">
            <a:extLst>
              <a:ext uri="{FF2B5EF4-FFF2-40B4-BE49-F238E27FC236}">
                <a16:creationId xmlns:a16="http://schemas.microsoft.com/office/drawing/2014/main" id="{AF5C5FD4-CBC0-42D2-BCD3-53BB64D979F2}"/>
              </a:ext>
            </a:extLst>
          </p:cNvPr>
          <p:cNvSpPr>
            <a:spLocks noGrp="1"/>
          </p:cNvSpPr>
          <p:nvPr>
            <p:ph idx="1"/>
          </p:nvPr>
        </p:nvSpPr>
        <p:spPr/>
        <p:txBody>
          <a:bodyPr/>
          <a:lstStyle/>
          <a:p>
            <a:pPr>
              <a:buFontTx/>
              <a:buChar char="•"/>
            </a:pPr>
            <a:r>
              <a:rPr lang="en-US" altLang="en-US"/>
              <a:t>In general, two types of files</a:t>
            </a:r>
          </a:p>
          <a:p>
            <a:pPr lvl="1"/>
            <a:r>
              <a:rPr lang="en-US" altLang="en-US" u="sng"/>
              <a:t>Text file</a:t>
            </a:r>
            <a:r>
              <a:rPr lang="en-US" altLang="en-US"/>
              <a:t>: contains data that has been encoded as text</a:t>
            </a:r>
          </a:p>
          <a:p>
            <a:pPr lvl="1"/>
            <a:r>
              <a:rPr lang="en-US" altLang="en-US" u="sng"/>
              <a:t>Binary file</a:t>
            </a:r>
            <a:r>
              <a:rPr lang="en-US" altLang="en-US"/>
              <a:t>: contains data that has not been converted to text</a:t>
            </a:r>
          </a:p>
          <a:p>
            <a:pPr>
              <a:buFontTx/>
              <a:buChar char="•"/>
            </a:pPr>
            <a:r>
              <a:rPr lang="en-US" altLang="en-US"/>
              <a:t>Two ways to access data stored in file</a:t>
            </a:r>
          </a:p>
          <a:p>
            <a:pPr lvl="1"/>
            <a:r>
              <a:rPr lang="en-US" altLang="en-US" u="sng"/>
              <a:t>Sequential access</a:t>
            </a:r>
            <a:r>
              <a:rPr lang="en-US" altLang="en-US"/>
              <a:t>: file read sequentially from beginning to end, can’t skip ahead</a:t>
            </a:r>
          </a:p>
          <a:p>
            <a:pPr lvl="1"/>
            <a:r>
              <a:rPr lang="en-US" altLang="en-US" u="sng"/>
              <a:t>Direct access</a:t>
            </a:r>
            <a:r>
              <a:rPr lang="en-US" altLang="en-US"/>
              <a:t>: can jump directly to any piece of data in the file</a:t>
            </a:r>
          </a:p>
        </p:txBody>
      </p:sp>
      <p:sp>
        <p:nvSpPr>
          <p:cNvPr id="2" name="Slide Number Placeholder 1">
            <a:extLst>
              <a:ext uri="{FF2B5EF4-FFF2-40B4-BE49-F238E27FC236}">
                <a16:creationId xmlns:a16="http://schemas.microsoft.com/office/drawing/2014/main" id="{33C5B5DD-A4E1-44EF-8788-4D57B2FE257F}"/>
              </a:ext>
            </a:extLst>
          </p:cNvPr>
          <p:cNvSpPr>
            <a:spLocks noGrp="1"/>
          </p:cNvSpPr>
          <p:nvPr>
            <p:ph type="sldNum" sz="quarter" idx="10"/>
          </p:nvPr>
        </p:nvSpPr>
        <p:spPr/>
        <p:txBody>
          <a:bodyPr/>
          <a:lstStyle/>
          <a:p>
            <a:pPr>
              <a:defRPr/>
            </a:pPr>
            <a:fld id="{5F65F078-3F0C-4E60-84BF-740E3FCDF848}"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917F951-C417-48B5-B646-08749C5EF8EE}"/>
              </a:ext>
            </a:extLst>
          </p:cNvPr>
          <p:cNvSpPr>
            <a:spLocks noGrp="1"/>
          </p:cNvSpPr>
          <p:nvPr>
            <p:ph type="title"/>
          </p:nvPr>
        </p:nvSpPr>
        <p:spPr/>
        <p:txBody>
          <a:bodyPr/>
          <a:lstStyle/>
          <a:p>
            <a:pPr eaLnBrk="1" hangingPunct="1"/>
            <a:r>
              <a:rPr lang="en-US" altLang="en-US"/>
              <a:t>Filenames and File Objects</a:t>
            </a:r>
            <a:endParaRPr lang="he-IL" altLang="en-US"/>
          </a:p>
        </p:txBody>
      </p:sp>
      <p:sp>
        <p:nvSpPr>
          <p:cNvPr id="10243" name="Content Placeholder 2">
            <a:extLst>
              <a:ext uri="{FF2B5EF4-FFF2-40B4-BE49-F238E27FC236}">
                <a16:creationId xmlns:a16="http://schemas.microsoft.com/office/drawing/2014/main" id="{8439F394-6007-4072-A2E9-47005727123D}"/>
              </a:ext>
            </a:extLst>
          </p:cNvPr>
          <p:cNvSpPr>
            <a:spLocks noGrp="1"/>
          </p:cNvSpPr>
          <p:nvPr>
            <p:ph idx="1"/>
          </p:nvPr>
        </p:nvSpPr>
        <p:spPr/>
        <p:txBody>
          <a:bodyPr/>
          <a:lstStyle/>
          <a:p>
            <a:pPr>
              <a:buFontTx/>
              <a:buChar char="•"/>
            </a:pPr>
            <a:r>
              <a:rPr lang="en-US" altLang="en-US" u="sng"/>
              <a:t>Filename extensions</a:t>
            </a:r>
            <a:r>
              <a:rPr lang="en-US" altLang="en-US"/>
              <a:t>: short sequences of characters that appear at the end of a filename preceded by a period</a:t>
            </a:r>
          </a:p>
          <a:p>
            <a:pPr lvl="1"/>
            <a:r>
              <a:rPr lang="en-US" altLang="en-US"/>
              <a:t>Extension indicates type of data stored in the file</a:t>
            </a:r>
          </a:p>
          <a:p>
            <a:pPr>
              <a:buFontTx/>
              <a:buChar char="•"/>
            </a:pPr>
            <a:r>
              <a:rPr lang="en-US" altLang="en-US" u="sng"/>
              <a:t>File object</a:t>
            </a:r>
            <a:r>
              <a:rPr lang="en-US" altLang="en-US"/>
              <a:t>: object associated with a specific file</a:t>
            </a:r>
          </a:p>
          <a:p>
            <a:pPr lvl="1"/>
            <a:r>
              <a:rPr lang="en-US" altLang="en-US"/>
              <a:t>Provides a way for a program to work with the file: file object referenced by a variable</a:t>
            </a:r>
          </a:p>
        </p:txBody>
      </p:sp>
      <p:sp>
        <p:nvSpPr>
          <p:cNvPr id="2" name="Slide Number Placeholder 1">
            <a:extLst>
              <a:ext uri="{FF2B5EF4-FFF2-40B4-BE49-F238E27FC236}">
                <a16:creationId xmlns:a16="http://schemas.microsoft.com/office/drawing/2014/main" id="{D3F31482-A540-48EE-AA36-CD92376CF2A9}"/>
              </a:ext>
            </a:extLst>
          </p:cNvPr>
          <p:cNvSpPr>
            <a:spLocks noGrp="1"/>
          </p:cNvSpPr>
          <p:nvPr>
            <p:ph type="sldNum" sz="quarter" idx="10"/>
          </p:nvPr>
        </p:nvSpPr>
        <p:spPr/>
        <p:txBody>
          <a:bodyPr/>
          <a:lstStyle/>
          <a:p>
            <a:pPr>
              <a:defRPr/>
            </a:pPr>
            <a:fld id="{5F65F078-3F0C-4E60-84BF-740E3FCDF848}"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434A9A7-3EBD-4863-8F03-EAAC0C072E90}"/>
              </a:ext>
            </a:extLst>
          </p:cNvPr>
          <p:cNvSpPr>
            <a:spLocks noGrp="1"/>
          </p:cNvSpPr>
          <p:nvPr>
            <p:ph type="title"/>
          </p:nvPr>
        </p:nvSpPr>
        <p:spPr/>
        <p:txBody>
          <a:bodyPr/>
          <a:lstStyle/>
          <a:p>
            <a:pPr eaLnBrk="1" hangingPunct="1"/>
            <a:r>
              <a:rPr lang="en-US" altLang="en-US"/>
              <a:t>Filenames and File Objects (cont’d.)</a:t>
            </a:r>
            <a:endParaRPr lang="he-IL" altLang="en-US"/>
          </a:p>
        </p:txBody>
      </p:sp>
      <p:pic>
        <p:nvPicPr>
          <p:cNvPr id="11267" name="Content Placeholder 2">
            <a:extLst>
              <a:ext uri="{FF2B5EF4-FFF2-40B4-BE49-F238E27FC236}">
                <a16:creationId xmlns:a16="http://schemas.microsoft.com/office/drawing/2014/main" id="{3D502CAF-86E3-44AA-A87E-E562153539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051050"/>
            <a:ext cx="8229600" cy="3624263"/>
          </a:xfrm>
        </p:spPr>
      </p:pic>
      <p:sp>
        <p:nvSpPr>
          <p:cNvPr id="2" name="Slide Number Placeholder 1">
            <a:extLst>
              <a:ext uri="{FF2B5EF4-FFF2-40B4-BE49-F238E27FC236}">
                <a16:creationId xmlns:a16="http://schemas.microsoft.com/office/drawing/2014/main" id="{A4F4CEE6-7DAF-4ADD-BAFC-194F30E6F7CB}"/>
              </a:ext>
            </a:extLst>
          </p:cNvPr>
          <p:cNvSpPr>
            <a:spLocks noGrp="1"/>
          </p:cNvSpPr>
          <p:nvPr>
            <p:ph type="sldNum" sz="quarter" idx="10"/>
          </p:nvPr>
        </p:nvSpPr>
        <p:spPr/>
        <p:txBody>
          <a:bodyPr/>
          <a:lstStyle/>
          <a:p>
            <a:pPr>
              <a:defRPr/>
            </a:pPr>
            <a:fld id="{5F65F078-3F0C-4E60-84BF-740E3FCDF848}"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BF5F5FF-447F-4D23-9F02-5B94E622E375}"/>
              </a:ext>
            </a:extLst>
          </p:cNvPr>
          <p:cNvSpPr>
            <a:spLocks noGrp="1"/>
          </p:cNvSpPr>
          <p:nvPr>
            <p:ph type="title"/>
          </p:nvPr>
        </p:nvSpPr>
        <p:spPr/>
        <p:txBody>
          <a:bodyPr/>
          <a:lstStyle/>
          <a:p>
            <a:pPr eaLnBrk="1" hangingPunct="1"/>
            <a:r>
              <a:rPr lang="en-US" altLang="en-US"/>
              <a:t>Opening a File</a:t>
            </a:r>
            <a:endParaRPr lang="he-IL" altLang="en-US"/>
          </a:p>
        </p:txBody>
      </p:sp>
      <p:sp>
        <p:nvSpPr>
          <p:cNvPr id="12291" name="Content Placeholder 2">
            <a:extLst>
              <a:ext uri="{FF2B5EF4-FFF2-40B4-BE49-F238E27FC236}">
                <a16:creationId xmlns:a16="http://schemas.microsoft.com/office/drawing/2014/main" id="{1B348FB5-21BB-4ADB-963F-15850F3779B5}"/>
              </a:ext>
            </a:extLst>
          </p:cNvPr>
          <p:cNvSpPr>
            <a:spLocks noGrp="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open</a:t>
            </a:r>
            <a:r>
              <a:rPr lang="en-US" altLang="en-US" u="sng" dirty="0">
                <a:cs typeface="Courier New" panose="02070309020205020404" pitchFamily="49" charset="0"/>
              </a:rPr>
              <a:t> function</a:t>
            </a:r>
            <a:r>
              <a:rPr lang="en-US" altLang="en-US" dirty="0">
                <a:cs typeface="Courier New" panose="02070309020205020404" pitchFamily="49" charset="0"/>
              </a:rPr>
              <a:t>: used to open a file</a:t>
            </a:r>
          </a:p>
          <a:p>
            <a:pPr lvl="1" eaLnBrk="1" hangingPunct="1"/>
            <a:r>
              <a:rPr lang="en-US" altLang="en-US" dirty="0">
                <a:cs typeface="Courier New" panose="02070309020205020404" pitchFamily="49" charset="0"/>
              </a:rPr>
              <a:t>Creates a file object and associates it with a file on the disk</a:t>
            </a:r>
          </a:p>
          <a:p>
            <a:pPr lvl="1" eaLnBrk="1" hangingPunct="1"/>
            <a:r>
              <a:rPr lang="en-US" altLang="en-US" dirty="0">
                <a:cs typeface="Courier New" panose="02070309020205020404" pitchFamily="49" charset="0"/>
              </a:rPr>
              <a:t>General format: </a:t>
            </a:r>
          </a:p>
          <a:p>
            <a:pPr lvl="1" eaLnBrk="1" hangingPunct="1"/>
            <a:r>
              <a:rPr lang="en-US" altLang="en-US" dirty="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file_variable</a:t>
            </a:r>
            <a:r>
              <a:rPr lang="en-US" altLang="en-US" i="1"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open(</a:t>
            </a:r>
            <a:r>
              <a:rPr lang="en-US" altLang="en-US" i="1" dirty="0">
                <a:latin typeface="Courier New" panose="02070309020205020404" pitchFamily="49" charset="0"/>
                <a:cs typeface="Courier New" panose="02070309020205020404" pitchFamily="49" charset="0"/>
              </a:rPr>
              <a:t>filename, mode</a:t>
            </a:r>
            <a:r>
              <a:rPr lang="en-US" altLang="en-US" dirty="0">
                <a:latin typeface="Courier New" panose="02070309020205020404" pitchFamily="49" charset="0"/>
                <a:cs typeface="Courier New" panose="02070309020205020404" pitchFamily="49" charset="0"/>
              </a:rPr>
              <a:t>)</a:t>
            </a:r>
          </a:p>
          <a:p>
            <a:pPr eaLnBrk="1" hangingPunct="1">
              <a:buFontTx/>
              <a:buChar char="•"/>
            </a:pPr>
            <a:r>
              <a:rPr lang="en-US" altLang="en-US" u="sng" dirty="0">
                <a:cs typeface="Courier New" panose="02070309020205020404" pitchFamily="49" charset="0"/>
              </a:rPr>
              <a:t>Mode</a:t>
            </a:r>
            <a:r>
              <a:rPr lang="en-US" altLang="en-US" dirty="0">
                <a:cs typeface="Courier New" panose="02070309020205020404" pitchFamily="49" charset="0"/>
              </a:rPr>
              <a:t>: string specifying how the file will be opened</a:t>
            </a:r>
          </a:p>
          <a:p>
            <a:pPr lvl="1" eaLnBrk="1" hangingPunct="1"/>
            <a:r>
              <a:rPr lang="en-US" altLang="en-US" dirty="0">
                <a:cs typeface="Courier New" panose="02070309020205020404" pitchFamily="49" charset="0"/>
              </a:rPr>
              <a:t>Example: reading only (</a:t>
            </a:r>
            <a:r>
              <a:rPr lang="en-US" altLang="en-US" dirty="0">
                <a:latin typeface="Courier New" panose="02070309020205020404" pitchFamily="49" charset="0"/>
                <a:cs typeface="Courier New" panose="02070309020205020404" pitchFamily="49" charset="0"/>
              </a:rPr>
              <a:t>'r'</a:t>
            </a:r>
            <a:r>
              <a:rPr lang="en-US" altLang="en-US" dirty="0">
                <a:cs typeface="Courier New" panose="02070309020205020404" pitchFamily="49" charset="0"/>
              </a:rPr>
              <a:t>), writing (</a:t>
            </a:r>
            <a:r>
              <a:rPr lang="en-US" altLang="en-US" dirty="0">
                <a:latin typeface="Courier New" panose="02070309020205020404" pitchFamily="49" charset="0"/>
                <a:cs typeface="Courier New" panose="02070309020205020404" pitchFamily="49" charset="0"/>
              </a:rPr>
              <a:t>'w'</a:t>
            </a:r>
            <a:r>
              <a:rPr lang="en-US" altLang="en-US" dirty="0">
                <a:cs typeface="Courier New" panose="02070309020205020404" pitchFamily="49" charset="0"/>
              </a:rPr>
              <a:t>), and appending (</a:t>
            </a:r>
            <a:r>
              <a:rPr lang="en-US" altLang="en-US" dirty="0">
                <a:latin typeface="Courier New" panose="02070309020205020404" pitchFamily="49" charset="0"/>
                <a:cs typeface="Courier New" panose="02070309020205020404" pitchFamily="49" charset="0"/>
              </a:rPr>
              <a:t>'a'</a:t>
            </a:r>
            <a:r>
              <a:rPr lang="en-US" altLang="en-US" dirty="0">
                <a:cs typeface="Courier New" panose="02070309020205020404" pitchFamily="49" charset="0"/>
              </a:rPr>
              <a:t>)</a:t>
            </a:r>
          </a:p>
        </p:txBody>
      </p:sp>
      <p:sp>
        <p:nvSpPr>
          <p:cNvPr id="2" name="Slide Number Placeholder 1">
            <a:extLst>
              <a:ext uri="{FF2B5EF4-FFF2-40B4-BE49-F238E27FC236}">
                <a16:creationId xmlns:a16="http://schemas.microsoft.com/office/drawing/2014/main" id="{41540574-D5E0-4C3A-A96A-86C3257F2BA4}"/>
              </a:ext>
            </a:extLst>
          </p:cNvPr>
          <p:cNvSpPr>
            <a:spLocks noGrp="1"/>
          </p:cNvSpPr>
          <p:nvPr>
            <p:ph type="sldNum" sz="quarter" idx="10"/>
          </p:nvPr>
        </p:nvSpPr>
        <p:spPr/>
        <p:txBody>
          <a:bodyPr/>
          <a:lstStyle/>
          <a:p>
            <a:pPr>
              <a:defRPr/>
            </a:pPr>
            <a:fld id="{5F65F078-3F0C-4E60-84BF-740E3FCDF848}"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67E2E91-075C-44B6-9A0D-E2C88D7328A6}"/>
              </a:ext>
            </a:extLst>
          </p:cNvPr>
          <p:cNvSpPr>
            <a:spLocks noGrp="1"/>
          </p:cNvSpPr>
          <p:nvPr>
            <p:ph type="title"/>
          </p:nvPr>
        </p:nvSpPr>
        <p:spPr/>
        <p:txBody>
          <a:bodyPr/>
          <a:lstStyle/>
          <a:p>
            <a:pPr eaLnBrk="1" hangingPunct="1"/>
            <a:r>
              <a:rPr lang="en-US" altLang="en-US"/>
              <a:t>Specifying the Location         of a File</a:t>
            </a:r>
            <a:endParaRPr lang="he-IL" altLang="en-US"/>
          </a:p>
        </p:txBody>
      </p:sp>
      <p:sp>
        <p:nvSpPr>
          <p:cNvPr id="13315" name="Content Placeholder 2">
            <a:extLst>
              <a:ext uri="{FF2B5EF4-FFF2-40B4-BE49-F238E27FC236}">
                <a16:creationId xmlns:a16="http://schemas.microsoft.com/office/drawing/2014/main" id="{8BDD722B-F3D4-458F-9912-C05B8F4DBDC6}"/>
              </a:ext>
            </a:extLst>
          </p:cNvPr>
          <p:cNvSpPr>
            <a:spLocks noGrp="1"/>
          </p:cNvSpPr>
          <p:nvPr>
            <p:ph idx="1"/>
          </p:nvPr>
        </p:nvSpPr>
        <p:spPr/>
        <p:txBody>
          <a:bodyPr/>
          <a:lstStyle/>
          <a:p>
            <a:pPr eaLnBrk="1" hangingPunct="1">
              <a:buFontTx/>
              <a:buChar char="•"/>
            </a:pPr>
            <a:r>
              <a:rPr lang="en-US" altLang="en-US" sz="2800" dirty="0">
                <a:cs typeface="Courier New" panose="02070309020205020404" pitchFamily="49" charset="0"/>
              </a:rPr>
              <a:t>If </a:t>
            </a:r>
            <a:r>
              <a:rPr lang="en-US" altLang="en-US" sz="2800" dirty="0">
                <a:latin typeface="Courier New" panose="02070309020205020404" pitchFamily="49" charset="0"/>
                <a:cs typeface="Courier New" panose="02070309020205020404" pitchFamily="49" charset="0"/>
              </a:rPr>
              <a:t>open</a:t>
            </a:r>
            <a:r>
              <a:rPr lang="en-US" altLang="en-US" sz="2800" dirty="0">
                <a:cs typeface="Courier New" panose="02070309020205020404" pitchFamily="49" charset="0"/>
              </a:rPr>
              <a:t> function receives a filename that does not contain a path, assumes that file is in same directory as program</a:t>
            </a:r>
          </a:p>
          <a:p>
            <a:pPr eaLnBrk="1" hangingPunct="1">
              <a:buFontTx/>
              <a:buChar char="•"/>
            </a:pPr>
            <a:r>
              <a:rPr lang="en-US" altLang="en-US" sz="2800" dirty="0">
                <a:cs typeface="Courier New" panose="02070309020205020404" pitchFamily="49" charset="0"/>
              </a:rPr>
              <a:t>If program is running and file is created, it is created in the same directory as the program</a:t>
            </a:r>
          </a:p>
          <a:p>
            <a:pPr lvl="1" eaLnBrk="1" hangingPunct="1">
              <a:buFontTx/>
              <a:buBlip>
                <a:blip r:embed="rId3"/>
              </a:buBlip>
            </a:pPr>
            <a:r>
              <a:rPr lang="en-US" altLang="en-US" sz="2400" dirty="0">
                <a:cs typeface="Courier New" panose="02070309020205020404" pitchFamily="49" charset="0"/>
              </a:rPr>
              <a:t>Can specify alternative path and file name in the </a:t>
            </a:r>
            <a:r>
              <a:rPr lang="en-US" altLang="en-US" sz="2400" dirty="0">
                <a:latin typeface="Courier New" panose="02070309020205020404" pitchFamily="49" charset="0"/>
                <a:cs typeface="Courier New" panose="02070309020205020404" pitchFamily="49" charset="0"/>
              </a:rPr>
              <a:t>open</a:t>
            </a:r>
            <a:r>
              <a:rPr lang="en-US" altLang="en-US" sz="2400" dirty="0">
                <a:cs typeface="Courier New" panose="02070309020205020404" pitchFamily="49" charset="0"/>
              </a:rPr>
              <a:t> function argument</a:t>
            </a:r>
          </a:p>
          <a:p>
            <a:pPr lvl="2" eaLnBrk="1" hangingPunct="1">
              <a:buFontTx/>
              <a:buChar char="•"/>
            </a:pPr>
            <a:r>
              <a:rPr lang="en-US" altLang="en-US" sz="2200" dirty="0">
                <a:cs typeface="Courier New" panose="02070309020205020404" pitchFamily="49" charset="0"/>
              </a:rPr>
              <a:t>Prefix the path string literal with the letter </a:t>
            </a:r>
            <a:r>
              <a:rPr lang="en-US" altLang="en-US" sz="2200" dirty="0">
                <a:latin typeface="Courier New" panose="02070309020205020404" pitchFamily="49" charset="0"/>
                <a:cs typeface="Courier New" panose="02070309020205020404" pitchFamily="49" charset="0"/>
              </a:rPr>
              <a:t>r</a:t>
            </a:r>
          </a:p>
        </p:txBody>
      </p:sp>
      <p:sp>
        <p:nvSpPr>
          <p:cNvPr id="2" name="Slide Number Placeholder 1">
            <a:extLst>
              <a:ext uri="{FF2B5EF4-FFF2-40B4-BE49-F238E27FC236}">
                <a16:creationId xmlns:a16="http://schemas.microsoft.com/office/drawing/2014/main" id="{B4F67E5E-6504-4A63-BDE0-53DC20CB5C64}"/>
              </a:ext>
            </a:extLst>
          </p:cNvPr>
          <p:cNvSpPr>
            <a:spLocks noGrp="1"/>
          </p:cNvSpPr>
          <p:nvPr>
            <p:ph type="sldNum" sz="quarter" idx="10"/>
          </p:nvPr>
        </p:nvSpPr>
        <p:spPr/>
        <p:txBody>
          <a:bodyPr/>
          <a:lstStyle/>
          <a:p>
            <a:pPr>
              <a:defRPr/>
            </a:pPr>
            <a:fld id="{5F65F078-3F0C-4E60-84BF-740E3FCDF848}" type="slidenum">
              <a:rPr lang="en-US" altLang="en-US" smtClean="0"/>
              <a:pPr>
                <a:defRPr/>
              </a:pPr>
              <a:t>9</a:t>
            </a:fld>
            <a:endParaRPr lang="en-US" altLang="en-US"/>
          </a:p>
        </p:txBody>
      </p:sp>
      <p:sp>
        <p:nvSpPr>
          <p:cNvPr id="3" name="TextBox 2">
            <a:extLst>
              <a:ext uri="{FF2B5EF4-FFF2-40B4-BE49-F238E27FC236}">
                <a16:creationId xmlns:a16="http://schemas.microsoft.com/office/drawing/2014/main" id="{D26CC34B-1548-45E4-86DA-2D485EBE7AFC}"/>
              </a:ext>
            </a:extLst>
          </p:cNvPr>
          <p:cNvSpPr txBox="1"/>
          <p:nvPr/>
        </p:nvSpPr>
        <p:spPr>
          <a:xfrm>
            <a:off x="76200" y="5410200"/>
            <a:ext cx="8991600" cy="369332"/>
          </a:xfrm>
          <a:prstGeom prst="rect">
            <a:avLst/>
          </a:prstGeom>
          <a:noFill/>
        </p:spPr>
        <p:txBody>
          <a:bodyPr wrap="square" rtlCol="0">
            <a:spAutoFit/>
          </a:bodyPr>
          <a:lstStyle/>
          <a:p>
            <a:r>
              <a:rPr lang="en-US" dirty="0" err="1">
                <a:solidFill>
                  <a:srgbClr val="C00000"/>
                </a:solidFill>
                <a:latin typeface="Courier New" panose="02070309020205020404" pitchFamily="49" charset="0"/>
                <a:cs typeface="Courier New" panose="02070309020205020404" pitchFamily="49" charset="0"/>
              </a:rPr>
              <a:t>test_file</a:t>
            </a:r>
            <a:r>
              <a:rPr lang="en-US" dirty="0">
                <a:solidFill>
                  <a:srgbClr val="C00000"/>
                </a:solidFill>
                <a:latin typeface="Courier New" panose="02070309020205020404" pitchFamily="49" charset="0"/>
                <a:cs typeface="Courier New" panose="02070309020205020404" pitchFamily="49" charset="0"/>
              </a:rPr>
              <a:t> = open(</a:t>
            </a:r>
            <a:r>
              <a:rPr lang="en-US" dirty="0" err="1">
                <a:solidFill>
                  <a:srgbClr val="C00000"/>
                </a:solidFill>
                <a:latin typeface="Courier New" panose="02070309020205020404" pitchFamily="49" charset="0"/>
                <a:cs typeface="Courier New" panose="02070309020205020404" pitchFamily="49" charset="0"/>
              </a:rPr>
              <a:t>r'C</a:t>
            </a:r>
            <a:r>
              <a:rPr lang="en-US" dirty="0">
                <a:solidFill>
                  <a:srgbClr val="C00000"/>
                </a:solidFill>
                <a:latin typeface="Courier New" panose="02070309020205020404" pitchFamily="49" charset="0"/>
                <a:cs typeface="Courier New" panose="02070309020205020404" pitchFamily="49" charset="0"/>
              </a:rPr>
              <a:t>:\Users\Carol\Desktop\Python\test.txt', 'w')</a:t>
            </a:r>
          </a:p>
        </p:txBody>
      </p:sp>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1406</TotalTime>
  <Words>2722</Words>
  <Application>Microsoft Office PowerPoint</Application>
  <PresentationFormat>On-screen Show (4:3)</PresentationFormat>
  <Paragraphs>277</Paragraphs>
  <Slides>36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Tw Cen MT</vt:lpstr>
      <vt:lpstr>Default Design</vt:lpstr>
      <vt:lpstr>PowerPoint Presentation</vt:lpstr>
      <vt:lpstr>Introduction to File Input    and Output</vt:lpstr>
      <vt:lpstr>Introduction to File Input     and Output (cont’d.)</vt:lpstr>
      <vt:lpstr>When a File Is Used…</vt:lpstr>
      <vt:lpstr>Types of Files and File Access Methods</vt:lpstr>
      <vt:lpstr>Filenames and File Objects</vt:lpstr>
      <vt:lpstr>Filenames and File Objects (cont’d.)</vt:lpstr>
      <vt:lpstr>Opening a File</vt:lpstr>
      <vt:lpstr>Specifying the Location         of a File</vt:lpstr>
      <vt:lpstr>Writing Data to a File</vt:lpstr>
      <vt:lpstr>Writing Data to a File - Example</vt:lpstr>
      <vt:lpstr>Reading Data From a File</vt:lpstr>
      <vt:lpstr>Reading Data From a File (cont’d.)</vt:lpstr>
      <vt:lpstr>Concatenating a Newline to a String</vt:lpstr>
      <vt:lpstr>Stripping Newline from String</vt:lpstr>
      <vt:lpstr>Appending Data to an Existing File</vt:lpstr>
      <vt:lpstr>Writing and Reading     Numeric Data</vt:lpstr>
      <vt:lpstr>Using Loops to Process Files</vt:lpstr>
      <vt:lpstr>PowerPoint Presentation</vt:lpstr>
      <vt:lpstr>Using Python’s for Loop to Read Lines</vt:lpstr>
      <vt:lpstr>for Loop to Read Lines - Example</vt:lpstr>
      <vt:lpstr>Knowledge Check</vt:lpstr>
      <vt:lpstr>Processing Records</vt:lpstr>
      <vt:lpstr>Exceptions</vt:lpstr>
      <vt:lpstr>Exceptions (cont’d.)</vt:lpstr>
      <vt:lpstr>Exceptions (cont’d.)</vt:lpstr>
      <vt:lpstr>Exceptions (cont’d.)</vt:lpstr>
      <vt:lpstr>Exceptions Example</vt:lpstr>
      <vt:lpstr>Exceptions Example (cont’d.)</vt:lpstr>
      <vt:lpstr>Handling Multiple Exceptions</vt:lpstr>
      <vt:lpstr>Handling Multiple Exceptions - Example</vt:lpstr>
      <vt:lpstr>Displaying an Exception’s Default Error Message</vt:lpstr>
      <vt:lpstr>The else Clause</vt:lpstr>
      <vt:lpstr>The finally Clause</vt:lpstr>
      <vt:lpstr>What If an Exception Is Not Handled?</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Jim, Carol</cp:lastModifiedBy>
  <cp:revision>126</cp:revision>
  <dcterms:created xsi:type="dcterms:W3CDTF">2011-02-21T19:15:53Z</dcterms:created>
  <dcterms:modified xsi:type="dcterms:W3CDTF">2018-10-23T20:22:52Z</dcterms:modified>
</cp:coreProperties>
</file>