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87" r:id="rId3"/>
    <p:sldId id="288" r:id="rId4"/>
    <p:sldId id="333" r:id="rId5"/>
    <p:sldId id="290" r:id="rId6"/>
    <p:sldId id="291" r:id="rId7"/>
    <p:sldId id="292" r:id="rId8"/>
    <p:sldId id="293" r:id="rId9"/>
    <p:sldId id="294" r:id="rId10"/>
    <p:sldId id="295" r:id="rId11"/>
    <p:sldId id="334" r:id="rId12"/>
    <p:sldId id="296" r:id="rId13"/>
    <p:sldId id="299" r:id="rId14"/>
    <p:sldId id="300" r:id="rId15"/>
    <p:sldId id="301" r:id="rId16"/>
    <p:sldId id="303" r:id="rId17"/>
    <p:sldId id="304" r:id="rId18"/>
    <p:sldId id="305" r:id="rId19"/>
    <p:sldId id="306" r:id="rId20"/>
    <p:sldId id="307" r:id="rId21"/>
    <p:sldId id="308" r:id="rId22"/>
    <p:sldId id="309" r:id="rId23"/>
    <p:sldId id="310" r:id="rId24"/>
    <p:sldId id="311" r:id="rId25"/>
    <p:sldId id="313" r:id="rId26"/>
    <p:sldId id="315" r:id="rId27"/>
    <p:sldId id="316" r:id="rId28"/>
    <p:sldId id="317" r:id="rId29"/>
    <p:sldId id="318" r:id="rId30"/>
    <p:sldId id="320" r:id="rId31"/>
    <p:sldId id="321" r:id="rId32"/>
    <p:sldId id="319" r:id="rId33"/>
    <p:sldId id="322" r:id="rId34"/>
    <p:sldId id="323" r:id="rId35"/>
    <p:sldId id="324" r:id="rId36"/>
    <p:sldId id="325" r:id="rId37"/>
    <p:sldId id="326" r:id="rId38"/>
    <p:sldId id="327" r:id="rId39"/>
    <p:sldId id="328" r:id="rId40"/>
    <p:sldId id="329" r:id="rId41"/>
    <p:sldId id="330" r:id="rId42"/>
    <p:sldId id="331" r:id="rId43"/>
    <p:sldId id="332" r:id="rId44"/>
    <p:sldId id="285" r:id="rId4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DC4"/>
    <a:srgbClr val="FFCC00"/>
    <a:srgbClr val="FFF7D5"/>
    <a:srgbClr val="FEF7C2"/>
    <a:srgbClr val="EDE1EF"/>
    <a:srgbClr val="E7E2EE"/>
    <a:srgbClr val="270A70"/>
    <a:srgbClr val="300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642" autoAdjust="0"/>
  </p:normalViewPr>
  <p:slideViewPr>
    <p:cSldViewPr>
      <p:cViewPr>
        <p:scale>
          <a:sx n="79" d="100"/>
          <a:sy n="79" d="100"/>
        </p:scale>
        <p:origin x="1125" y="39"/>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notesViewPr>
    <p:cSldViewPr>
      <p:cViewPr varScale="1">
        <p:scale>
          <a:sx n="56" d="100"/>
          <a:sy n="56" d="100"/>
        </p:scale>
        <p:origin x="-285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A7D03E-5628-454C-BA6A-5C35525BCDE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a:extLst>
              <a:ext uri="{FF2B5EF4-FFF2-40B4-BE49-F238E27FC236}">
                <a16:creationId xmlns:a16="http://schemas.microsoft.com/office/drawing/2014/main" id="{9893564D-1990-4D93-AEAA-9211CCC19B84}"/>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892CE70B-674D-4AE2-B16C-69E2C4074530}" type="datetimeFigureOut">
              <a:rPr lang="en-US"/>
              <a:pPr>
                <a:defRPr/>
              </a:pPr>
              <a:t>11/6/2018</a:t>
            </a:fld>
            <a:endParaRPr lang="en-US"/>
          </a:p>
        </p:txBody>
      </p:sp>
      <p:sp>
        <p:nvSpPr>
          <p:cNvPr id="4" name="Footer Placeholder 3">
            <a:extLst>
              <a:ext uri="{FF2B5EF4-FFF2-40B4-BE49-F238E27FC236}">
                <a16:creationId xmlns:a16="http://schemas.microsoft.com/office/drawing/2014/main" id="{E99341C2-61F9-4AB3-98E7-C08501B074CB}"/>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31EF054E-D188-4472-B553-D802FC135AF2}"/>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97EBFA32-B540-4B5A-87A8-F557FBBE256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D9987-8653-4DE0-ADF5-96775B53E18F}" type="datetimeFigureOut">
              <a:rPr lang="en-US" smtClean="0"/>
              <a:t>11/6/2018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B9CD9E-308C-471D-9751-3C5228A3B665}" type="slidenum">
              <a:rPr lang="en-US" smtClean="0"/>
              <a:t>‹#›</a:t>
            </a:fld>
            <a:endParaRPr lang="en-US"/>
          </a:p>
        </p:txBody>
      </p:sp>
    </p:spTree>
    <p:extLst>
      <p:ext uri="{BB962C8B-B14F-4D97-AF65-F5344CB8AC3E}">
        <p14:creationId xmlns:p14="http://schemas.microsoft.com/office/powerpoint/2010/main" val="1635139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Topics:</a:t>
            </a:r>
          </a:p>
          <a:p>
            <a:pPr>
              <a:buFontTx/>
              <a:buChar char="•"/>
            </a:pPr>
            <a:r>
              <a:rPr lang="en-US" altLang="en-US" dirty="0"/>
              <a:t>Sequences</a:t>
            </a:r>
          </a:p>
          <a:p>
            <a:pPr>
              <a:buFontTx/>
              <a:buChar char="•"/>
            </a:pPr>
            <a:r>
              <a:rPr lang="en-US" altLang="en-US" dirty="0"/>
              <a:t>Introduction to Lists</a:t>
            </a:r>
          </a:p>
          <a:p>
            <a:pPr>
              <a:buFontTx/>
              <a:buChar char="•"/>
            </a:pPr>
            <a:r>
              <a:rPr lang="en-US" altLang="en-US" dirty="0"/>
              <a:t>List Slicing</a:t>
            </a:r>
          </a:p>
          <a:p>
            <a:pPr>
              <a:buFontTx/>
              <a:buChar char="•"/>
            </a:pPr>
            <a:r>
              <a:rPr lang="en-US" altLang="en-US" dirty="0"/>
              <a:t>Finding Items in Lists with the in Operator</a:t>
            </a:r>
          </a:p>
          <a:p>
            <a:pPr>
              <a:buFontTx/>
              <a:buChar char="•"/>
            </a:pPr>
            <a:r>
              <a:rPr lang="en-US" altLang="en-US" dirty="0"/>
              <a:t>List Methods and Useful Built-in Functions</a:t>
            </a:r>
          </a:p>
          <a:p>
            <a:pPr>
              <a:buFontTx/>
              <a:buChar char="•"/>
            </a:pPr>
            <a:r>
              <a:rPr lang="en-US" altLang="en-US" dirty="0"/>
              <a:t>Copying Lists</a:t>
            </a:r>
          </a:p>
          <a:p>
            <a:pPr>
              <a:buFontTx/>
              <a:buChar char="•"/>
            </a:pPr>
            <a:r>
              <a:rPr lang="en-US" altLang="en-US" dirty="0"/>
              <a:t>Processing Lists</a:t>
            </a:r>
          </a:p>
          <a:p>
            <a:pPr>
              <a:buFontTx/>
              <a:buChar char="•"/>
            </a:pPr>
            <a:r>
              <a:rPr lang="en-US" altLang="en-US" dirty="0"/>
              <a:t>Two-Dimensional Lists</a:t>
            </a:r>
          </a:p>
          <a:p>
            <a:pPr>
              <a:buFontTx/>
              <a:buChar char="•"/>
            </a:pPr>
            <a:r>
              <a:rPr lang="en-US" altLang="en-US" dirty="0"/>
              <a:t>Tuples</a:t>
            </a:r>
          </a:p>
          <a:p>
            <a:pPr>
              <a:buFontTx/>
              <a:buChar char="•"/>
            </a:pPr>
            <a:r>
              <a:rPr lang="en-US" altLang="en-US" dirty="0"/>
              <a:t>Plotting List Data with the </a:t>
            </a:r>
            <a:r>
              <a:rPr lang="en-US" altLang="en-US" dirty="0">
                <a:latin typeface="Courier New" panose="02070309020205020404" pitchFamily="49" charset="0"/>
                <a:cs typeface="Courier New" panose="02070309020205020404" pitchFamily="49" charset="0"/>
              </a:rPr>
              <a:t>matplotlib</a:t>
            </a:r>
            <a:r>
              <a:rPr lang="en-US" altLang="en-US" dirty="0"/>
              <a:t> Package</a:t>
            </a:r>
            <a:endParaRPr lang="he-IL" altLang="en-US" dirty="0"/>
          </a:p>
        </p:txBody>
      </p:sp>
      <p:sp>
        <p:nvSpPr>
          <p:cNvPr id="4" name="Slide Number Placeholder 3"/>
          <p:cNvSpPr>
            <a:spLocks noGrp="1"/>
          </p:cNvSpPr>
          <p:nvPr>
            <p:ph type="sldNum" sz="quarter" idx="10"/>
          </p:nvPr>
        </p:nvSpPr>
        <p:spPr/>
        <p:txBody>
          <a:bodyPr/>
          <a:lstStyle/>
          <a:p>
            <a:fld id="{6CB9CD9E-308C-471D-9751-3C5228A3B665}" type="slidenum">
              <a:rPr lang="en-US" smtClean="0"/>
              <a:t>1</a:t>
            </a:fld>
            <a:endParaRPr lang="en-US"/>
          </a:p>
        </p:txBody>
      </p:sp>
    </p:spTree>
    <p:extLst>
      <p:ext uri="{BB962C8B-B14F-4D97-AF65-F5344CB8AC3E}">
        <p14:creationId xmlns:p14="http://schemas.microsoft.com/office/powerpoint/2010/main" val="711237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9CD9E-308C-471D-9751-3C5228A3B665}" type="slidenum">
              <a:rPr lang="en-US" smtClean="0"/>
              <a:t>25</a:t>
            </a:fld>
            <a:endParaRPr lang="en-US"/>
          </a:p>
        </p:txBody>
      </p:sp>
    </p:spTree>
    <p:extLst>
      <p:ext uri="{BB962C8B-B14F-4D97-AF65-F5344CB8AC3E}">
        <p14:creationId xmlns:p14="http://schemas.microsoft.com/office/powerpoint/2010/main" val="2522325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between lists and tuples is simple: a list is mutable, which means that a program can change its contents, but a tuple is immutable, which means that once it is created, its contents cannot be changed.</a:t>
            </a:r>
          </a:p>
        </p:txBody>
      </p:sp>
      <p:sp>
        <p:nvSpPr>
          <p:cNvPr id="4" name="Slide Number Placeholder 3"/>
          <p:cNvSpPr>
            <a:spLocks noGrp="1"/>
          </p:cNvSpPr>
          <p:nvPr>
            <p:ph type="sldNum" sz="quarter" idx="5"/>
          </p:nvPr>
        </p:nvSpPr>
        <p:spPr/>
        <p:txBody>
          <a:bodyPr/>
          <a:lstStyle/>
          <a:p>
            <a:fld id="{6CB9CD9E-308C-471D-9751-3C5228A3B665}" type="slidenum">
              <a:rPr lang="en-US" smtClean="0"/>
              <a:t>2</a:t>
            </a:fld>
            <a:endParaRPr lang="en-US"/>
          </a:p>
        </p:txBody>
      </p:sp>
    </p:spTree>
    <p:extLst>
      <p:ext uri="{BB962C8B-B14F-4D97-AF65-F5344CB8AC3E}">
        <p14:creationId xmlns:p14="http://schemas.microsoft.com/office/powerpoint/2010/main" val="88455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Lists are dynamic data structures, meaning that items may be added to them or removed from them. You can use indexing, slicing, and various methods to work with lists in a program.</a:t>
            </a:r>
          </a:p>
        </p:txBody>
      </p:sp>
      <p:sp>
        <p:nvSpPr>
          <p:cNvPr id="4" name="Slide Number Placeholder 3"/>
          <p:cNvSpPr>
            <a:spLocks noGrp="1"/>
          </p:cNvSpPr>
          <p:nvPr>
            <p:ph type="sldNum" sz="quarter" idx="5"/>
          </p:nvPr>
        </p:nvSpPr>
        <p:spPr/>
        <p:txBody>
          <a:bodyPr/>
          <a:lstStyle/>
          <a:p>
            <a:fld id="{6CB9CD9E-308C-471D-9751-3C5228A3B665}" type="slidenum">
              <a:rPr lang="en-US" smtClean="0"/>
              <a:t>3</a:t>
            </a:fld>
            <a:endParaRPr lang="en-US"/>
          </a:p>
        </p:txBody>
      </p:sp>
    </p:spTree>
    <p:extLst>
      <p:ext uri="{BB962C8B-B14F-4D97-AF65-F5344CB8AC3E}">
        <p14:creationId xmlns:p14="http://schemas.microsoft.com/office/powerpoint/2010/main" val="3131725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Sequence is left operand, number is right</a:t>
            </a:r>
          </a:p>
        </p:txBody>
      </p:sp>
      <p:sp>
        <p:nvSpPr>
          <p:cNvPr id="4" name="Slide Number Placeholder 3"/>
          <p:cNvSpPr>
            <a:spLocks noGrp="1"/>
          </p:cNvSpPr>
          <p:nvPr>
            <p:ph type="sldNum" sz="quarter" idx="5"/>
          </p:nvPr>
        </p:nvSpPr>
        <p:spPr/>
        <p:txBody>
          <a:bodyPr/>
          <a:lstStyle/>
          <a:p>
            <a:fld id="{6CB9CD9E-308C-471D-9751-3C5228A3B665}" type="slidenum">
              <a:rPr lang="en-US" smtClean="0"/>
              <a:t>5</a:t>
            </a:fld>
            <a:endParaRPr lang="en-US"/>
          </a:p>
        </p:txBody>
      </p:sp>
    </p:spTree>
    <p:extLst>
      <p:ext uri="{BB962C8B-B14F-4D97-AF65-F5344CB8AC3E}">
        <p14:creationId xmlns:p14="http://schemas.microsoft.com/office/powerpoint/2010/main" val="367513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numbers = [1, 2, 3, 4, 5]</a:t>
            </a:r>
          </a:p>
          <a:p>
            <a:r>
              <a:rPr lang="en-US" dirty="0"/>
              <a:t>2  print(numbers)     # [1, 2, 3, 4, 5]</a:t>
            </a:r>
          </a:p>
          <a:p>
            <a:r>
              <a:rPr lang="en-US" dirty="0"/>
              <a:t>3  numbers[0] = 99</a:t>
            </a:r>
          </a:p>
          <a:p>
            <a:r>
              <a:rPr lang="en-US" dirty="0"/>
              <a:t>4  print(numbers)     # [99, 2, 3, 4, 5]</a:t>
            </a:r>
          </a:p>
        </p:txBody>
      </p:sp>
      <p:sp>
        <p:nvSpPr>
          <p:cNvPr id="4" name="Slide Number Placeholder 3"/>
          <p:cNvSpPr>
            <a:spLocks noGrp="1"/>
          </p:cNvSpPr>
          <p:nvPr>
            <p:ph type="sldNum" sz="quarter" idx="5"/>
          </p:nvPr>
        </p:nvSpPr>
        <p:spPr/>
        <p:txBody>
          <a:bodyPr/>
          <a:lstStyle/>
          <a:p>
            <a:fld id="{6CB9CD9E-308C-471D-9751-3C5228A3B665}" type="slidenum">
              <a:rPr lang="en-US" smtClean="0"/>
              <a:t>8</a:t>
            </a:fld>
            <a:endParaRPr lang="en-US"/>
          </a:p>
        </p:txBody>
      </p:sp>
    </p:spTree>
    <p:extLst>
      <p:ext uri="{BB962C8B-B14F-4D97-AF65-F5344CB8AC3E}">
        <p14:creationId xmlns:p14="http://schemas.microsoft.com/office/powerpoint/2010/main" val="405642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[1, 2, 3, -99, 5]</a:t>
            </a:r>
          </a:p>
          <a:p>
            <a:pPr marL="228600" indent="-228600">
              <a:buAutoNum type="arabicPeriod"/>
            </a:pPr>
            <a:r>
              <a:rPr lang="en-US" dirty="0"/>
              <a:t>[1, 3, 5, 7, 9]</a:t>
            </a:r>
          </a:p>
          <a:p>
            <a:pPr marL="228600" indent="-228600">
              <a:buAutoNum type="arabicPeriod"/>
            </a:pPr>
            <a:r>
              <a:rPr lang="en-US" dirty="0"/>
              <a:t>[3, 4, 5]</a:t>
            </a:r>
          </a:p>
        </p:txBody>
      </p:sp>
      <p:sp>
        <p:nvSpPr>
          <p:cNvPr id="4" name="Slide Number Placeholder 3"/>
          <p:cNvSpPr>
            <a:spLocks noGrp="1"/>
          </p:cNvSpPr>
          <p:nvPr>
            <p:ph type="sldNum" sz="quarter" idx="5"/>
          </p:nvPr>
        </p:nvSpPr>
        <p:spPr/>
        <p:txBody>
          <a:bodyPr/>
          <a:lstStyle/>
          <a:p>
            <a:fld id="{6CB9CD9E-308C-471D-9751-3C5228A3B665}" type="slidenum">
              <a:rPr lang="en-US" smtClean="0"/>
              <a:t>11</a:t>
            </a:fld>
            <a:endParaRPr lang="en-US"/>
          </a:p>
        </p:txBody>
      </p:sp>
    </p:spTree>
    <p:extLst>
      <p:ext uri="{BB962C8B-B14F-4D97-AF65-F5344CB8AC3E}">
        <p14:creationId xmlns:p14="http://schemas.microsoft.com/office/powerpoint/2010/main" val="3453844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B9CD9E-308C-471D-9751-3C5228A3B665}" type="slidenum">
              <a:rPr lang="en-US" smtClean="0"/>
              <a:t>21</a:t>
            </a:fld>
            <a:endParaRPr lang="en-US"/>
          </a:p>
        </p:txBody>
      </p:sp>
    </p:spTree>
    <p:extLst>
      <p:ext uri="{BB962C8B-B14F-4D97-AF65-F5344CB8AC3E}">
        <p14:creationId xmlns:p14="http://schemas.microsoft.com/office/powerpoint/2010/main" val="3675155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the only difference between lists and tuples is immutability, you might wonder why tuples exist. One reason that tuples exist is performance. Processing a tuple is faster than processing a list, so tuples are good choices when you are processing lots of data, and that data will not be modified. Another reason is that tuples are safe. Because you are not allowed to change the contents of a tuple, you can store data in one and rest assured that it will not be modified (accidentally or otherwise) by any code in your program.</a:t>
            </a:r>
          </a:p>
        </p:txBody>
      </p:sp>
      <p:sp>
        <p:nvSpPr>
          <p:cNvPr id="4" name="Slide Number Placeholder 3"/>
          <p:cNvSpPr>
            <a:spLocks noGrp="1"/>
          </p:cNvSpPr>
          <p:nvPr>
            <p:ph type="sldNum" sz="quarter" idx="5"/>
          </p:nvPr>
        </p:nvSpPr>
        <p:spPr/>
        <p:txBody>
          <a:bodyPr/>
          <a:lstStyle/>
          <a:p>
            <a:fld id="{6CB9CD9E-308C-471D-9751-3C5228A3B665}" type="slidenum">
              <a:rPr lang="en-US" smtClean="0"/>
              <a:t>23</a:t>
            </a:fld>
            <a:endParaRPr lang="en-US"/>
          </a:p>
        </p:txBody>
      </p:sp>
    </p:spTree>
    <p:extLst>
      <p:ext uri="{BB962C8B-B14F-4D97-AF65-F5344CB8AC3E}">
        <p14:creationId xmlns:p14="http://schemas.microsoft.com/office/powerpoint/2010/main" val="38166303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200" dirty="0"/>
              <a:t>It is not part of the standard Python library, so you will have to install it separately, after you have installed Python on your system.</a:t>
            </a:r>
          </a:p>
        </p:txBody>
      </p:sp>
      <p:sp>
        <p:nvSpPr>
          <p:cNvPr id="4" name="Slide Number Placeholder 3"/>
          <p:cNvSpPr>
            <a:spLocks noGrp="1"/>
          </p:cNvSpPr>
          <p:nvPr>
            <p:ph type="sldNum" sz="quarter" idx="5"/>
          </p:nvPr>
        </p:nvSpPr>
        <p:spPr/>
        <p:txBody>
          <a:bodyPr/>
          <a:lstStyle/>
          <a:p>
            <a:fld id="{6CB9CD9E-308C-471D-9751-3C5228A3B665}" type="slidenum">
              <a:rPr lang="en-US" smtClean="0"/>
              <a:t>24</a:t>
            </a:fld>
            <a:endParaRPr lang="en-US"/>
          </a:p>
        </p:txBody>
      </p:sp>
    </p:spTree>
    <p:extLst>
      <p:ext uri="{BB962C8B-B14F-4D97-AF65-F5344CB8AC3E}">
        <p14:creationId xmlns:p14="http://schemas.microsoft.com/office/powerpoint/2010/main" val="295411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C43BE05C-96A6-413D-9F58-3E4CEFA3C2F1}"/>
              </a:ext>
            </a:extLst>
          </p:cNvPr>
          <p:cNvSpPr txBox="1">
            <a:spLocks noChangeArrowheads="1"/>
          </p:cNvSpPr>
          <p:nvPr userDrawn="1"/>
        </p:nvSpPr>
        <p:spPr bwMode="auto">
          <a:xfrm>
            <a:off x="575441" y="1143000"/>
            <a:ext cx="80010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39D40130-FF70-4A9F-8256-AA38CE4EA8EC}"/>
              </a:ext>
            </a:extLst>
          </p:cNvPr>
          <p:cNvSpPr txBox="1">
            <a:spLocks noChangeArrowheads="1"/>
          </p:cNvSpPr>
          <p:nvPr userDrawn="1"/>
        </p:nvSpPr>
        <p:spPr bwMode="auto">
          <a:xfrm>
            <a:off x="604345" y="2931302"/>
            <a:ext cx="7924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7:  Lists and Tuples</a:t>
            </a:r>
          </a:p>
        </p:txBody>
      </p:sp>
      <p:sp>
        <p:nvSpPr>
          <p:cNvPr id="5" name="Text Box 13">
            <a:extLst>
              <a:ext uri="{FF2B5EF4-FFF2-40B4-BE49-F238E27FC236}">
                <a16:creationId xmlns:a16="http://schemas.microsoft.com/office/drawing/2014/main" id="{2F778556-A6F8-4C69-86CE-9E40FF74BB80}"/>
              </a:ext>
            </a:extLst>
          </p:cNvPr>
          <p:cNvSpPr txBox="1">
            <a:spLocks noChangeArrowheads="1"/>
          </p:cNvSpPr>
          <p:nvPr userDrawn="1"/>
        </p:nvSpPr>
        <p:spPr bwMode="auto">
          <a:xfrm>
            <a:off x="604345" y="4688827"/>
            <a:ext cx="79248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250900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32060242-C8D1-408A-B239-4E45F283DE66}"/>
              </a:ext>
            </a:extLst>
          </p:cNvPr>
          <p:cNvSpPr>
            <a:spLocks noGrp="1" noChangeArrowheads="1"/>
          </p:cNvSpPr>
          <p:nvPr>
            <p:ph type="sldNum" sz="quarter" idx="10"/>
          </p:nvPr>
        </p:nvSpPr>
        <p:spPr>
          <a:ln/>
        </p:spPr>
        <p:txBody>
          <a:bodyPr/>
          <a:lstStyle>
            <a:lvl1pPr>
              <a:defRPr/>
            </a:lvl1pPr>
          </a:lstStyle>
          <a:p>
            <a:pPr>
              <a:defRPr/>
            </a:pPr>
            <a:fld id="{F38053FA-90DC-42ED-971C-186730425D78}" type="slidenum">
              <a:rPr lang="en-US" altLang="en-US"/>
              <a:pPr>
                <a:defRPr/>
              </a:pPr>
              <a:t>‹#›</a:t>
            </a:fld>
            <a:endParaRPr lang="en-US" altLang="en-US"/>
          </a:p>
        </p:txBody>
      </p:sp>
    </p:spTree>
    <p:extLst>
      <p:ext uri="{BB962C8B-B14F-4D97-AF65-F5344CB8AC3E}">
        <p14:creationId xmlns:p14="http://schemas.microsoft.com/office/powerpoint/2010/main" val="3080576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2C760B5D-F0C1-45F0-AD0E-C1DDED5DC7BC}"/>
              </a:ext>
            </a:extLst>
          </p:cNvPr>
          <p:cNvSpPr>
            <a:spLocks noGrp="1" noChangeArrowheads="1"/>
          </p:cNvSpPr>
          <p:nvPr>
            <p:ph type="sldNum" sz="quarter" idx="10"/>
          </p:nvPr>
        </p:nvSpPr>
        <p:spPr>
          <a:ln/>
        </p:spPr>
        <p:txBody>
          <a:bodyPr/>
          <a:lstStyle>
            <a:lvl1pPr>
              <a:defRPr/>
            </a:lvl1pPr>
          </a:lstStyle>
          <a:p>
            <a:pPr>
              <a:defRPr/>
            </a:pPr>
            <a:fld id="{567BBA62-CD4D-487F-95A0-EA4E0B6ABA79}" type="slidenum">
              <a:rPr lang="en-US" altLang="en-US"/>
              <a:pPr>
                <a:defRPr/>
              </a:pPr>
              <a:t>‹#›</a:t>
            </a:fld>
            <a:endParaRPr lang="en-US" altLang="en-US"/>
          </a:p>
        </p:txBody>
      </p:sp>
    </p:spTree>
    <p:extLst>
      <p:ext uri="{BB962C8B-B14F-4D97-AF65-F5344CB8AC3E}">
        <p14:creationId xmlns:p14="http://schemas.microsoft.com/office/powerpoint/2010/main" val="55806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7BECA0A3-F5A7-44BE-939C-3960DA2D43D1}"/>
              </a:ext>
            </a:extLst>
          </p:cNvPr>
          <p:cNvSpPr>
            <a:spLocks noGrp="1" noChangeArrowheads="1"/>
          </p:cNvSpPr>
          <p:nvPr>
            <p:ph type="sldNum" sz="quarter" idx="10"/>
          </p:nvPr>
        </p:nvSpPr>
        <p:spPr>
          <a:ln/>
        </p:spPr>
        <p:txBody>
          <a:bodyPr/>
          <a:lstStyle>
            <a:lvl1pPr>
              <a:defRPr/>
            </a:lvl1pPr>
          </a:lstStyle>
          <a:p>
            <a:pPr>
              <a:defRPr/>
            </a:pPr>
            <a:fld id="{A06647C6-7D59-4E09-A65B-31F56B7640E2}" type="slidenum">
              <a:rPr lang="en-US" altLang="en-US"/>
              <a:pPr>
                <a:defRPr/>
              </a:pPr>
              <a:t>‹#›</a:t>
            </a:fld>
            <a:endParaRPr lang="en-US" altLang="en-US"/>
          </a:p>
        </p:txBody>
      </p:sp>
    </p:spTree>
    <p:extLst>
      <p:ext uri="{BB962C8B-B14F-4D97-AF65-F5344CB8AC3E}">
        <p14:creationId xmlns:p14="http://schemas.microsoft.com/office/powerpoint/2010/main" val="1703391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1E3E5AC7-59F8-4CF1-B719-D41DA55B8F3B}"/>
              </a:ext>
            </a:extLst>
          </p:cNvPr>
          <p:cNvSpPr>
            <a:spLocks noGrp="1" noChangeArrowheads="1"/>
          </p:cNvSpPr>
          <p:nvPr>
            <p:ph type="sldNum" sz="quarter" idx="10"/>
          </p:nvPr>
        </p:nvSpPr>
        <p:spPr>
          <a:ln/>
        </p:spPr>
        <p:txBody>
          <a:bodyPr/>
          <a:lstStyle>
            <a:lvl1pPr>
              <a:defRPr/>
            </a:lvl1pPr>
          </a:lstStyle>
          <a:p>
            <a:pPr>
              <a:defRPr/>
            </a:pPr>
            <a:fld id="{5C3947C2-E656-4F38-99CD-797CEB918296}" type="slidenum">
              <a:rPr lang="en-US" altLang="en-US"/>
              <a:pPr>
                <a:defRPr/>
              </a:pPr>
              <a:t>‹#›</a:t>
            </a:fld>
            <a:endParaRPr lang="en-US" altLang="en-US"/>
          </a:p>
        </p:txBody>
      </p:sp>
    </p:spTree>
    <p:extLst>
      <p:ext uri="{BB962C8B-B14F-4D97-AF65-F5344CB8AC3E}">
        <p14:creationId xmlns:p14="http://schemas.microsoft.com/office/powerpoint/2010/main" val="1936180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C2BFFA77-7741-41A2-8DBF-B7A10BA6DDE5}"/>
              </a:ext>
            </a:extLst>
          </p:cNvPr>
          <p:cNvSpPr>
            <a:spLocks noGrp="1" noChangeArrowheads="1"/>
          </p:cNvSpPr>
          <p:nvPr>
            <p:ph type="sldNum" sz="quarter" idx="10"/>
          </p:nvPr>
        </p:nvSpPr>
        <p:spPr>
          <a:ln/>
        </p:spPr>
        <p:txBody>
          <a:bodyPr/>
          <a:lstStyle>
            <a:lvl1pPr>
              <a:defRPr/>
            </a:lvl1pPr>
          </a:lstStyle>
          <a:p>
            <a:pPr>
              <a:defRPr/>
            </a:pPr>
            <a:fld id="{FBAA2A45-45CE-4E78-9F19-442843C0E3E2}" type="slidenum">
              <a:rPr lang="en-US" altLang="en-US"/>
              <a:pPr>
                <a:defRPr/>
              </a:pPr>
              <a:t>‹#›</a:t>
            </a:fld>
            <a:endParaRPr lang="en-US" altLang="en-US"/>
          </a:p>
        </p:txBody>
      </p:sp>
    </p:spTree>
    <p:extLst>
      <p:ext uri="{BB962C8B-B14F-4D97-AF65-F5344CB8AC3E}">
        <p14:creationId xmlns:p14="http://schemas.microsoft.com/office/powerpoint/2010/main" val="4085464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77EA13FD-A8EE-4092-9BE7-011934406EC1}"/>
              </a:ext>
            </a:extLst>
          </p:cNvPr>
          <p:cNvSpPr>
            <a:spLocks noGrp="1" noChangeArrowheads="1"/>
          </p:cNvSpPr>
          <p:nvPr>
            <p:ph type="sldNum" sz="quarter" idx="10"/>
          </p:nvPr>
        </p:nvSpPr>
        <p:spPr>
          <a:ln/>
        </p:spPr>
        <p:txBody>
          <a:bodyPr/>
          <a:lstStyle>
            <a:lvl1pPr>
              <a:defRPr/>
            </a:lvl1pPr>
          </a:lstStyle>
          <a:p>
            <a:pPr>
              <a:defRPr/>
            </a:pPr>
            <a:fld id="{4EE0284C-FCC5-4725-9676-33533FAB494F}" type="slidenum">
              <a:rPr lang="en-US" altLang="en-US"/>
              <a:pPr>
                <a:defRPr/>
              </a:pPr>
              <a:t>‹#›</a:t>
            </a:fld>
            <a:endParaRPr lang="en-US" altLang="en-US"/>
          </a:p>
        </p:txBody>
      </p:sp>
    </p:spTree>
    <p:extLst>
      <p:ext uri="{BB962C8B-B14F-4D97-AF65-F5344CB8AC3E}">
        <p14:creationId xmlns:p14="http://schemas.microsoft.com/office/powerpoint/2010/main" val="4181881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B56E2321-2A70-4E71-972A-BAF9BAA10603}"/>
              </a:ext>
            </a:extLst>
          </p:cNvPr>
          <p:cNvSpPr>
            <a:spLocks noGrp="1" noChangeArrowheads="1"/>
          </p:cNvSpPr>
          <p:nvPr>
            <p:ph type="sldNum" sz="quarter" idx="10"/>
          </p:nvPr>
        </p:nvSpPr>
        <p:spPr>
          <a:ln/>
        </p:spPr>
        <p:txBody>
          <a:bodyPr/>
          <a:lstStyle>
            <a:lvl1pPr>
              <a:defRPr/>
            </a:lvl1pPr>
          </a:lstStyle>
          <a:p>
            <a:pPr>
              <a:defRPr/>
            </a:pPr>
            <a:fld id="{D3C75A0A-5607-49A6-B9AA-B72EC8A50AB6}" type="slidenum">
              <a:rPr lang="en-US" altLang="en-US"/>
              <a:pPr>
                <a:defRPr/>
              </a:pPr>
              <a:t>‹#›</a:t>
            </a:fld>
            <a:endParaRPr lang="en-US" altLang="en-US"/>
          </a:p>
        </p:txBody>
      </p:sp>
    </p:spTree>
    <p:extLst>
      <p:ext uri="{BB962C8B-B14F-4D97-AF65-F5344CB8AC3E}">
        <p14:creationId xmlns:p14="http://schemas.microsoft.com/office/powerpoint/2010/main" val="1833824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E0A920D7-A90D-47AA-9085-C6FA01651734}"/>
              </a:ext>
            </a:extLst>
          </p:cNvPr>
          <p:cNvSpPr>
            <a:spLocks noGrp="1" noChangeArrowheads="1"/>
          </p:cNvSpPr>
          <p:nvPr>
            <p:ph type="sldNum" sz="quarter" idx="10"/>
          </p:nvPr>
        </p:nvSpPr>
        <p:spPr>
          <a:ln/>
        </p:spPr>
        <p:txBody>
          <a:bodyPr/>
          <a:lstStyle>
            <a:lvl1pPr>
              <a:defRPr/>
            </a:lvl1pPr>
          </a:lstStyle>
          <a:p>
            <a:pPr>
              <a:defRPr/>
            </a:pPr>
            <a:fld id="{ACE4A827-E378-41F5-B9C5-408ABB9804F9}" type="slidenum">
              <a:rPr lang="en-US" altLang="en-US"/>
              <a:pPr>
                <a:defRPr/>
              </a:pPr>
              <a:t>‹#›</a:t>
            </a:fld>
            <a:endParaRPr lang="en-US" altLang="en-US"/>
          </a:p>
        </p:txBody>
      </p:sp>
    </p:spTree>
    <p:extLst>
      <p:ext uri="{BB962C8B-B14F-4D97-AF65-F5344CB8AC3E}">
        <p14:creationId xmlns:p14="http://schemas.microsoft.com/office/powerpoint/2010/main" val="16418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63D6A0D2-BB06-48CD-A53A-C107BC68B6DD}"/>
              </a:ext>
            </a:extLst>
          </p:cNvPr>
          <p:cNvSpPr>
            <a:spLocks noGrp="1" noChangeArrowheads="1"/>
          </p:cNvSpPr>
          <p:nvPr>
            <p:ph type="sldNum" sz="quarter" idx="10"/>
          </p:nvPr>
        </p:nvSpPr>
        <p:spPr>
          <a:ln/>
        </p:spPr>
        <p:txBody>
          <a:bodyPr/>
          <a:lstStyle>
            <a:lvl1pPr>
              <a:defRPr/>
            </a:lvl1pPr>
          </a:lstStyle>
          <a:p>
            <a:pPr>
              <a:defRPr/>
            </a:pPr>
            <a:fld id="{75F5E1AA-6EE2-4D86-BFAF-F657F845B186}" type="slidenum">
              <a:rPr lang="en-US" altLang="en-US"/>
              <a:pPr>
                <a:defRPr/>
              </a:pPr>
              <a:t>‹#›</a:t>
            </a:fld>
            <a:endParaRPr lang="en-US" altLang="en-US"/>
          </a:p>
        </p:txBody>
      </p:sp>
    </p:spTree>
    <p:extLst>
      <p:ext uri="{BB962C8B-B14F-4D97-AF65-F5344CB8AC3E}">
        <p14:creationId xmlns:p14="http://schemas.microsoft.com/office/powerpoint/2010/main" val="2182894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3AC51759-6596-4A8B-A4EF-B6AED7275262}"/>
              </a:ext>
            </a:extLst>
          </p:cNvPr>
          <p:cNvSpPr>
            <a:spLocks noGrp="1" noChangeArrowheads="1"/>
          </p:cNvSpPr>
          <p:nvPr>
            <p:ph type="sldNum" sz="quarter" idx="10"/>
          </p:nvPr>
        </p:nvSpPr>
        <p:spPr>
          <a:ln/>
        </p:spPr>
        <p:txBody>
          <a:bodyPr/>
          <a:lstStyle>
            <a:lvl1pPr>
              <a:defRPr/>
            </a:lvl1pPr>
          </a:lstStyle>
          <a:p>
            <a:pPr>
              <a:defRPr/>
            </a:pPr>
            <a:fld id="{8C4C95AF-9F1F-425D-9659-9F53D188F1F8}" type="slidenum">
              <a:rPr lang="en-US" altLang="en-US"/>
              <a:pPr>
                <a:defRPr/>
              </a:pPr>
              <a:t>‹#›</a:t>
            </a:fld>
            <a:endParaRPr lang="en-US" altLang="en-US"/>
          </a:p>
        </p:txBody>
      </p:sp>
    </p:spTree>
    <p:extLst>
      <p:ext uri="{BB962C8B-B14F-4D97-AF65-F5344CB8AC3E}">
        <p14:creationId xmlns:p14="http://schemas.microsoft.com/office/powerpoint/2010/main" val="2443601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F26739FD-5A85-45EF-8D96-8BA558C3B04F}"/>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68B1BA38-FB86-40C8-BC35-E2F02199E928}"/>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7AD7D0FB-3E52-4085-B95C-A1A9468E177D}"/>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7B0FBD5C-11DD-4810-AD28-C4A3269A933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43"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fontAlgn="base">
        <a:spcBef>
          <a:spcPct val="0"/>
        </a:spcBef>
        <a:spcAft>
          <a:spcPct val="0"/>
        </a:spcAft>
        <a:defRPr sz="4400" b="1">
          <a:solidFill>
            <a:srgbClr val="270A70"/>
          </a:solidFill>
          <a:latin typeface="Arial" pitchFamily="34" charset="0"/>
          <a:cs typeface="Arial" pitchFamily="34" charset="0"/>
        </a:defRPr>
      </a:lvl6pPr>
      <a:lvl7pPr marL="914400" algn="ctr" rtl="0" fontAlgn="base">
        <a:spcBef>
          <a:spcPct val="0"/>
        </a:spcBef>
        <a:spcAft>
          <a:spcPct val="0"/>
        </a:spcAft>
        <a:defRPr sz="4400" b="1">
          <a:solidFill>
            <a:srgbClr val="270A70"/>
          </a:solidFill>
          <a:latin typeface="Arial" pitchFamily="34" charset="0"/>
          <a:cs typeface="Arial" pitchFamily="34" charset="0"/>
        </a:defRPr>
      </a:lvl7pPr>
      <a:lvl8pPr marL="1371600" algn="ctr" rtl="0" fontAlgn="base">
        <a:spcBef>
          <a:spcPct val="0"/>
        </a:spcBef>
        <a:spcAft>
          <a:spcPct val="0"/>
        </a:spcAft>
        <a:defRPr sz="4400" b="1">
          <a:solidFill>
            <a:srgbClr val="270A70"/>
          </a:solidFill>
          <a:latin typeface="Arial" pitchFamily="34" charset="0"/>
          <a:cs typeface="Arial" pitchFamily="34" charset="0"/>
        </a:defRPr>
      </a:lvl8pPr>
      <a:lvl9pPr marL="1828800" algn="ctr" rtl="0" fontAlgn="base">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fontAlgn="base">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6F43737D-6F39-4873-8D4D-88A9ADD8D7A3}"/>
              </a:ext>
            </a:extLst>
          </p:cNvPr>
          <p:cNvSpPr>
            <a:spLocks noGrp="1"/>
          </p:cNvSpPr>
          <p:nvPr>
            <p:ph type="title"/>
          </p:nvPr>
        </p:nvSpPr>
        <p:spPr>
          <a:xfrm>
            <a:off x="457200" y="80051"/>
            <a:ext cx="8229600" cy="1143000"/>
          </a:xfrm>
        </p:spPr>
        <p:txBody>
          <a:bodyPr/>
          <a:lstStyle/>
          <a:p>
            <a:r>
              <a:rPr lang="en-US" altLang="en-US" dirty="0"/>
              <a:t>List Slicing</a:t>
            </a:r>
          </a:p>
        </p:txBody>
      </p:sp>
      <p:sp>
        <p:nvSpPr>
          <p:cNvPr id="14339" name="Content Placeholder 2">
            <a:extLst>
              <a:ext uri="{FF2B5EF4-FFF2-40B4-BE49-F238E27FC236}">
                <a16:creationId xmlns:a16="http://schemas.microsoft.com/office/drawing/2014/main" id="{20754C7D-BB99-4ACA-81AB-62C09D3DF87D}"/>
              </a:ext>
            </a:extLst>
          </p:cNvPr>
          <p:cNvSpPr>
            <a:spLocks noGrp="1"/>
          </p:cNvSpPr>
          <p:nvPr>
            <p:ph idx="1"/>
          </p:nvPr>
        </p:nvSpPr>
        <p:spPr>
          <a:xfrm>
            <a:off x="457200" y="1295400"/>
            <a:ext cx="8229600" cy="4525963"/>
          </a:xfrm>
        </p:spPr>
        <p:txBody>
          <a:bodyPr/>
          <a:lstStyle/>
          <a:p>
            <a:pPr>
              <a:buFontTx/>
              <a:buChar char="•"/>
            </a:pPr>
            <a:r>
              <a:rPr lang="en-US" altLang="en-US" sz="2800" u="sng"/>
              <a:t>Slice</a:t>
            </a:r>
            <a:r>
              <a:rPr lang="en-US" altLang="en-US" sz="2800"/>
              <a:t>: a span of items that are taken from a sequence</a:t>
            </a:r>
          </a:p>
          <a:p>
            <a:pPr lvl="1"/>
            <a:r>
              <a:rPr lang="en-US" altLang="en-US" sz="2400"/>
              <a:t>List slicing format: </a:t>
            </a:r>
            <a:r>
              <a:rPr lang="en-US" altLang="en-US" sz="2400" i="1">
                <a:latin typeface="Courier New" panose="02070309020205020404" pitchFamily="49" charset="0"/>
                <a:cs typeface="Courier New" panose="02070309020205020404" pitchFamily="49" charset="0"/>
              </a:rPr>
              <a:t>list</a:t>
            </a:r>
            <a:r>
              <a:rPr lang="en-US" altLang="en-US" sz="2400">
                <a:latin typeface="Courier New" panose="02070309020205020404" pitchFamily="49" charset="0"/>
                <a:cs typeface="Courier New" panose="02070309020205020404" pitchFamily="49" charset="0"/>
              </a:rPr>
              <a:t>[</a:t>
            </a:r>
            <a:r>
              <a:rPr lang="en-US" altLang="en-US" sz="2400" i="1">
                <a:latin typeface="Courier New" panose="02070309020205020404" pitchFamily="49" charset="0"/>
                <a:cs typeface="Courier New" panose="02070309020205020404" pitchFamily="49" charset="0"/>
              </a:rPr>
              <a:t>start</a:t>
            </a:r>
            <a:r>
              <a:rPr lang="en-US" altLang="en-US" sz="2400">
                <a:latin typeface="Courier New" panose="02070309020205020404" pitchFamily="49" charset="0"/>
                <a:cs typeface="Courier New" panose="02070309020205020404" pitchFamily="49" charset="0"/>
              </a:rPr>
              <a:t> : </a:t>
            </a:r>
            <a:r>
              <a:rPr lang="en-US" altLang="en-US" sz="2400" i="1">
                <a:latin typeface="Courier New" panose="02070309020205020404" pitchFamily="49" charset="0"/>
                <a:cs typeface="Courier New" panose="02070309020205020404" pitchFamily="49" charset="0"/>
              </a:rPr>
              <a:t>end</a:t>
            </a:r>
            <a:r>
              <a:rPr lang="en-US" altLang="en-US" sz="2400">
                <a:latin typeface="Courier New" panose="02070309020205020404" pitchFamily="49" charset="0"/>
                <a:cs typeface="Courier New" panose="02070309020205020404" pitchFamily="49" charset="0"/>
              </a:rPr>
              <a:t>]</a:t>
            </a:r>
          </a:p>
          <a:p>
            <a:pPr lvl="1"/>
            <a:r>
              <a:rPr lang="en-US" altLang="en-US" sz="2400">
                <a:cs typeface="Courier New" panose="02070309020205020404" pitchFamily="49" charset="0"/>
              </a:rPr>
              <a:t>Span is a list containing copies of elements from </a:t>
            </a:r>
            <a:r>
              <a:rPr lang="en-US" altLang="en-US" sz="2400" i="1">
                <a:latin typeface="Courier New" panose="02070309020205020404" pitchFamily="49" charset="0"/>
                <a:cs typeface="Courier New" panose="02070309020205020404" pitchFamily="49" charset="0"/>
              </a:rPr>
              <a:t>start</a:t>
            </a:r>
            <a:r>
              <a:rPr lang="en-US" altLang="en-US" sz="2400">
                <a:cs typeface="Courier New" panose="02070309020205020404" pitchFamily="49" charset="0"/>
              </a:rPr>
              <a:t> up to, but not including, </a:t>
            </a:r>
            <a:r>
              <a:rPr lang="en-US" altLang="en-US" sz="2400" i="1">
                <a:latin typeface="Courier New" panose="02070309020205020404" pitchFamily="49" charset="0"/>
                <a:cs typeface="Courier New" panose="02070309020205020404" pitchFamily="49" charset="0"/>
              </a:rPr>
              <a:t>end</a:t>
            </a:r>
            <a:endParaRPr lang="en-US" altLang="en-US" sz="2400" i="1">
              <a:cs typeface="Courier New" panose="02070309020205020404" pitchFamily="49" charset="0"/>
            </a:endParaRPr>
          </a:p>
          <a:p>
            <a:pPr lvl="2">
              <a:buFontTx/>
              <a:buChar char="•"/>
            </a:pPr>
            <a:r>
              <a:rPr lang="en-US" altLang="en-US" sz="2000">
                <a:cs typeface="Courier New" panose="02070309020205020404" pitchFamily="49" charset="0"/>
              </a:rPr>
              <a:t>If </a:t>
            </a:r>
            <a:r>
              <a:rPr lang="en-US" altLang="en-US" sz="2000" i="1">
                <a:latin typeface="Courier New" panose="02070309020205020404" pitchFamily="49" charset="0"/>
                <a:cs typeface="Courier New" panose="02070309020205020404" pitchFamily="49" charset="0"/>
              </a:rPr>
              <a:t>start</a:t>
            </a:r>
            <a:r>
              <a:rPr lang="en-US" altLang="en-US" sz="2000">
                <a:cs typeface="Courier New" panose="02070309020205020404" pitchFamily="49" charset="0"/>
              </a:rPr>
              <a:t> not specified, </a:t>
            </a:r>
            <a:r>
              <a:rPr lang="en-US" altLang="en-US" sz="2000">
                <a:latin typeface="Courier New" panose="02070309020205020404" pitchFamily="49" charset="0"/>
                <a:cs typeface="Courier New" panose="02070309020205020404" pitchFamily="49" charset="0"/>
              </a:rPr>
              <a:t>0</a:t>
            </a:r>
            <a:r>
              <a:rPr lang="en-US" altLang="en-US" sz="2000">
                <a:cs typeface="Courier New" panose="02070309020205020404" pitchFamily="49" charset="0"/>
              </a:rPr>
              <a:t> is used for start index</a:t>
            </a:r>
          </a:p>
          <a:p>
            <a:pPr lvl="2">
              <a:buFontTx/>
              <a:buChar char="•"/>
            </a:pPr>
            <a:r>
              <a:rPr lang="en-US" altLang="en-US" sz="2000">
                <a:cs typeface="Courier New" panose="02070309020205020404" pitchFamily="49" charset="0"/>
              </a:rPr>
              <a:t>If </a:t>
            </a:r>
            <a:r>
              <a:rPr lang="en-US" altLang="en-US" sz="2000" i="1">
                <a:latin typeface="Courier New" panose="02070309020205020404" pitchFamily="49" charset="0"/>
                <a:cs typeface="Courier New" panose="02070309020205020404" pitchFamily="49" charset="0"/>
              </a:rPr>
              <a:t>end</a:t>
            </a:r>
            <a:r>
              <a:rPr lang="en-US" altLang="en-US" sz="2000">
                <a:cs typeface="Courier New" panose="02070309020205020404" pitchFamily="49" charset="0"/>
              </a:rPr>
              <a:t> not specified, </a:t>
            </a:r>
            <a:r>
              <a:rPr lang="en-US" altLang="en-US" sz="2000">
                <a:latin typeface="Courier New" panose="02070309020205020404" pitchFamily="49" charset="0"/>
                <a:cs typeface="Courier New" panose="02070309020205020404" pitchFamily="49" charset="0"/>
              </a:rPr>
              <a:t>len(list)</a:t>
            </a:r>
            <a:r>
              <a:rPr lang="en-US" altLang="en-US" sz="2000">
                <a:cs typeface="Courier New" panose="02070309020205020404" pitchFamily="49" charset="0"/>
              </a:rPr>
              <a:t> is used for end index</a:t>
            </a:r>
          </a:p>
          <a:p>
            <a:pPr lvl="1"/>
            <a:r>
              <a:rPr lang="en-US" altLang="en-US" sz="2400">
                <a:cs typeface="Courier New" panose="02070309020205020404" pitchFamily="49" charset="0"/>
              </a:rPr>
              <a:t>Slicing expressions can include a step value and negative indexes relative to end of list</a:t>
            </a:r>
            <a:endParaRPr lang="he-IL" altLang="en-US" sz="2400">
              <a:latin typeface="Courier New" panose="02070309020205020404" pitchFamily="49" charset="0"/>
              <a:cs typeface="Courier New" panose="02070309020205020404" pitchFamily="49" charset="0"/>
            </a:endParaRPr>
          </a:p>
          <a:p>
            <a:pPr>
              <a:buFontTx/>
              <a:buChar char="•"/>
            </a:pPr>
            <a:endParaRPr lang="en-US" altLang="en-US" sz="2800"/>
          </a:p>
        </p:txBody>
      </p:sp>
      <p:sp>
        <p:nvSpPr>
          <p:cNvPr id="2" name="Slide Number Placeholder 1">
            <a:extLst>
              <a:ext uri="{FF2B5EF4-FFF2-40B4-BE49-F238E27FC236}">
                <a16:creationId xmlns:a16="http://schemas.microsoft.com/office/drawing/2014/main" id="{99119D75-2A8E-4B15-A77B-E740F5DA186C}"/>
              </a:ext>
            </a:extLst>
          </p:cNvPr>
          <p:cNvSpPr>
            <a:spLocks noGrp="1"/>
          </p:cNvSpPr>
          <p:nvPr>
            <p:ph type="sldNum" sz="quarter" idx="10"/>
          </p:nvPr>
        </p:nvSpPr>
        <p:spPr/>
        <p:txBody>
          <a:bodyPr/>
          <a:lstStyle/>
          <a:p>
            <a:pPr>
              <a:defRPr/>
            </a:pPr>
            <a:fld id="{A06647C6-7D59-4E09-A65B-31F56B7640E2}" type="slidenum">
              <a:rPr lang="en-US" altLang="en-US" smtClean="0"/>
              <a:pPr>
                <a:defRPr/>
              </a:pPr>
              <a:t>10</a:t>
            </a:fld>
            <a:endParaRPr lang="en-US" altLang="en-US"/>
          </a:p>
        </p:txBody>
      </p:sp>
      <p:pic>
        <p:nvPicPr>
          <p:cNvPr id="3" name="Picture 2">
            <a:extLst>
              <a:ext uri="{FF2B5EF4-FFF2-40B4-BE49-F238E27FC236}">
                <a16:creationId xmlns:a16="http://schemas.microsoft.com/office/drawing/2014/main" id="{C8465939-DCA5-4A1B-950F-62CDA55CCA30}"/>
              </a:ext>
            </a:extLst>
          </p:cNvPr>
          <p:cNvPicPr>
            <a:picLocks noChangeAspect="1"/>
          </p:cNvPicPr>
          <p:nvPr/>
        </p:nvPicPr>
        <p:blipFill>
          <a:blip r:embed="rId2"/>
          <a:stretch>
            <a:fillRect/>
          </a:stretch>
        </p:blipFill>
        <p:spPr>
          <a:xfrm>
            <a:off x="571500" y="5227518"/>
            <a:ext cx="8001000" cy="10177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FC910-6A10-4CF3-B81D-1E3A47C6AA3C}"/>
              </a:ext>
            </a:extLst>
          </p:cNvPr>
          <p:cNvSpPr>
            <a:spLocks noGrp="1"/>
          </p:cNvSpPr>
          <p:nvPr>
            <p:ph type="title"/>
          </p:nvPr>
        </p:nvSpPr>
        <p:spPr/>
        <p:txBody>
          <a:bodyPr/>
          <a:lstStyle/>
          <a:p>
            <a:r>
              <a:rPr lang="en-US" dirty="0"/>
              <a:t>Knowledge Check</a:t>
            </a:r>
          </a:p>
        </p:txBody>
      </p:sp>
      <p:sp>
        <p:nvSpPr>
          <p:cNvPr id="3" name="Content Placeholder 2">
            <a:extLst>
              <a:ext uri="{FF2B5EF4-FFF2-40B4-BE49-F238E27FC236}">
                <a16:creationId xmlns:a16="http://schemas.microsoft.com/office/drawing/2014/main" id="{384FA402-AD70-4DBA-B5F9-A5178BA86D0B}"/>
              </a:ext>
            </a:extLst>
          </p:cNvPr>
          <p:cNvSpPr>
            <a:spLocks noGrp="1"/>
          </p:cNvSpPr>
          <p:nvPr>
            <p:ph idx="1"/>
          </p:nvPr>
        </p:nvSpPr>
        <p:spPr/>
        <p:txBody>
          <a:bodyPr/>
          <a:lstStyle/>
          <a:p>
            <a:r>
              <a:rPr lang="en-US" sz="2600" dirty="0"/>
              <a:t>1.  What is the output?</a:t>
            </a:r>
          </a:p>
          <a:p>
            <a:endParaRPr lang="en-US" sz="2600" dirty="0"/>
          </a:p>
          <a:p>
            <a:endParaRPr lang="en-US" sz="2600" dirty="0"/>
          </a:p>
          <a:p>
            <a:r>
              <a:rPr lang="en-US" sz="2600" dirty="0"/>
              <a:t>2.  What is the output?</a:t>
            </a:r>
          </a:p>
          <a:p>
            <a:endParaRPr lang="en-US" sz="2600" dirty="0"/>
          </a:p>
          <a:p>
            <a:endParaRPr lang="en-US" sz="2600" dirty="0"/>
          </a:p>
          <a:p>
            <a:r>
              <a:rPr lang="en-US" sz="2600" dirty="0"/>
              <a:t>3.  What is the output?</a:t>
            </a:r>
          </a:p>
        </p:txBody>
      </p:sp>
      <p:sp>
        <p:nvSpPr>
          <p:cNvPr id="4" name="Slide Number Placeholder 3">
            <a:extLst>
              <a:ext uri="{FF2B5EF4-FFF2-40B4-BE49-F238E27FC236}">
                <a16:creationId xmlns:a16="http://schemas.microsoft.com/office/drawing/2014/main" id="{0D328C5E-B892-4F94-B885-8F65E49FD03A}"/>
              </a:ext>
            </a:extLst>
          </p:cNvPr>
          <p:cNvSpPr>
            <a:spLocks noGrp="1"/>
          </p:cNvSpPr>
          <p:nvPr>
            <p:ph type="sldNum" sz="quarter" idx="10"/>
          </p:nvPr>
        </p:nvSpPr>
        <p:spPr/>
        <p:txBody>
          <a:bodyPr/>
          <a:lstStyle/>
          <a:p>
            <a:pPr>
              <a:defRPr/>
            </a:pPr>
            <a:fld id="{A06647C6-7D59-4E09-A65B-31F56B7640E2}" type="slidenum">
              <a:rPr lang="en-US" altLang="en-US" smtClean="0"/>
              <a:pPr>
                <a:defRPr/>
              </a:pPr>
              <a:t>11</a:t>
            </a:fld>
            <a:endParaRPr lang="en-US" altLang="en-US"/>
          </a:p>
        </p:txBody>
      </p:sp>
      <p:pic>
        <p:nvPicPr>
          <p:cNvPr id="5" name="Picture 4">
            <a:extLst>
              <a:ext uri="{FF2B5EF4-FFF2-40B4-BE49-F238E27FC236}">
                <a16:creationId xmlns:a16="http://schemas.microsoft.com/office/drawing/2014/main" id="{4B63201D-79DA-47DE-99AB-910F14201CC5}"/>
              </a:ext>
            </a:extLst>
          </p:cNvPr>
          <p:cNvPicPr>
            <a:picLocks noChangeAspect="1"/>
          </p:cNvPicPr>
          <p:nvPr/>
        </p:nvPicPr>
        <p:blipFill>
          <a:blip r:embed="rId3"/>
          <a:stretch>
            <a:fillRect/>
          </a:stretch>
        </p:blipFill>
        <p:spPr>
          <a:xfrm>
            <a:off x="2628900" y="2057400"/>
            <a:ext cx="3886200" cy="904875"/>
          </a:xfrm>
          <a:prstGeom prst="rect">
            <a:avLst/>
          </a:prstGeom>
        </p:spPr>
      </p:pic>
      <p:pic>
        <p:nvPicPr>
          <p:cNvPr id="6" name="Picture 5">
            <a:extLst>
              <a:ext uri="{FF2B5EF4-FFF2-40B4-BE49-F238E27FC236}">
                <a16:creationId xmlns:a16="http://schemas.microsoft.com/office/drawing/2014/main" id="{64D3F7D1-F55A-4AC6-9EDC-0538F58216F3}"/>
              </a:ext>
            </a:extLst>
          </p:cNvPr>
          <p:cNvPicPr>
            <a:picLocks noChangeAspect="1"/>
          </p:cNvPicPr>
          <p:nvPr/>
        </p:nvPicPr>
        <p:blipFill>
          <a:blip r:embed="rId4"/>
          <a:stretch>
            <a:fillRect/>
          </a:stretch>
        </p:blipFill>
        <p:spPr>
          <a:xfrm>
            <a:off x="2176462" y="3623574"/>
            <a:ext cx="4791075" cy="590550"/>
          </a:xfrm>
          <a:prstGeom prst="rect">
            <a:avLst/>
          </a:prstGeom>
        </p:spPr>
      </p:pic>
      <p:pic>
        <p:nvPicPr>
          <p:cNvPr id="7" name="Picture 6">
            <a:extLst>
              <a:ext uri="{FF2B5EF4-FFF2-40B4-BE49-F238E27FC236}">
                <a16:creationId xmlns:a16="http://schemas.microsoft.com/office/drawing/2014/main" id="{5BF93A6D-0903-4723-A13E-0F81415E9CE2}"/>
              </a:ext>
            </a:extLst>
          </p:cNvPr>
          <p:cNvPicPr>
            <a:picLocks noChangeAspect="1"/>
          </p:cNvPicPr>
          <p:nvPr/>
        </p:nvPicPr>
        <p:blipFill>
          <a:blip r:embed="rId5"/>
          <a:stretch>
            <a:fillRect/>
          </a:stretch>
        </p:blipFill>
        <p:spPr>
          <a:xfrm>
            <a:off x="2628899" y="5079636"/>
            <a:ext cx="3886200" cy="904875"/>
          </a:xfrm>
          <a:prstGeom prst="rect">
            <a:avLst/>
          </a:prstGeom>
        </p:spPr>
      </p:pic>
    </p:spTree>
    <p:extLst>
      <p:ext uri="{BB962C8B-B14F-4D97-AF65-F5344CB8AC3E}">
        <p14:creationId xmlns:p14="http://schemas.microsoft.com/office/powerpoint/2010/main" val="2230711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756FEEF1-BB3B-4F96-9DFD-DA33DCAE5140}"/>
              </a:ext>
            </a:extLst>
          </p:cNvPr>
          <p:cNvSpPr>
            <a:spLocks noGrp="1"/>
          </p:cNvSpPr>
          <p:nvPr>
            <p:ph type="title"/>
          </p:nvPr>
        </p:nvSpPr>
        <p:spPr>
          <a:xfrm>
            <a:off x="457200" y="76200"/>
            <a:ext cx="8229600" cy="1143000"/>
          </a:xfrm>
        </p:spPr>
        <p:txBody>
          <a:bodyPr/>
          <a:lstStyle/>
          <a:p>
            <a:r>
              <a:rPr lang="en-US" altLang="en-US" dirty="0"/>
              <a:t>Finding Items in Lists with the </a:t>
            </a:r>
            <a:r>
              <a:rPr lang="en-US" altLang="en-US" dirty="0">
                <a:latin typeface="Courier New" panose="02070309020205020404" pitchFamily="49" charset="0"/>
                <a:cs typeface="Courier New" panose="02070309020205020404" pitchFamily="49" charset="0"/>
              </a:rPr>
              <a:t>in</a:t>
            </a:r>
            <a:r>
              <a:rPr lang="en-US" altLang="en-US" dirty="0"/>
              <a:t> Operator</a:t>
            </a:r>
          </a:p>
        </p:txBody>
      </p:sp>
      <p:sp>
        <p:nvSpPr>
          <p:cNvPr id="15363" name="Content Placeholder 2">
            <a:extLst>
              <a:ext uri="{FF2B5EF4-FFF2-40B4-BE49-F238E27FC236}">
                <a16:creationId xmlns:a16="http://schemas.microsoft.com/office/drawing/2014/main" id="{E7154CD7-F6BF-44CB-9297-FCC50D322FCB}"/>
              </a:ext>
            </a:extLst>
          </p:cNvPr>
          <p:cNvSpPr>
            <a:spLocks noGrp="1"/>
          </p:cNvSpPr>
          <p:nvPr>
            <p:ph idx="1"/>
          </p:nvPr>
        </p:nvSpPr>
        <p:spPr>
          <a:xfrm>
            <a:off x="457200" y="1469231"/>
            <a:ext cx="8153400" cy="4525963"/>
          </a:xfrm>
        </p:spPr>
        <p:txBody>
          <a:bodyPr/>
          <a:lstStyle/>
          <a:p>
            <a:pPr>
              <a:buFontTx/>
              <a:buChar char="•"/>
            </a:pPr>
            <a:r>
              <a:rPr lang="en-US" altLang="en-US" sz="2400" dirty="0"/>
              <a:t>Use the </a:t>
            </a:r>
            <a:r>
              <a:rPr lang="en-US" altLang="en-US" sz="2400" dirty="0">
                <a:latin typeface="Courier New" panose="02070309020205020404" pitchFamily="49" charset="0"/>
                <a:cs typeface="Courier New" panose="02070309020205020404" pitchFamily="49" charset="0"/>
              </a:rPr>
              <a:t>in</a:t>
            </a:r>
            <a:r>
              <a:rPr lang="en-US" altLang="en-US" sz="2400" dirty="0"/>
              <a:t> operator to determine whether an item is contained in a list</a:t>
            </a:r>
          </a:p>
          <a:p>
            <a:pPr lvl="1"/>
            <a:r>
              <a:rPr lang="en-US" altLang="en-US" sz="2200" dirty="0"/>
              <a:t>General format: </a:t>
            </a:r>
            <a:r>
              <a:rPr lang="en-US" altLang="en-US" sz="2200" i="1" dirty="0">
                <a:latin typeface="Courier New" panose="02070309020205020404" pitchFamily="49" charset="0"/>
                <a:cs typeface="Courier New" panose="02070309020205020404" pitchFamily="49" charset="0"/>
              </a:rPr>
              <a:t>item</a:t>
            </a:r>
            <a:r>
              <a:rPr lang="en-US" altLang="en-US" sz="2200" dirty="0">
                <a:latin typeface="Courier New" panose="02070309020205020404" pitchFamily="49" charset="0"/>
                <a:cs typeface="Courier New" panose="02070309020205020404" pitchFamily="49" charset="0"/>
              </a:rPr>
              <a:t> in </a:t>
            </a:r>
            <a:r>
              <a:rPr lang="en-US" altLang="en-US" sz="2200" i="1" dirty="0">
                <a:latin typeface="Courier New" panose="02070309020205020404" pitchFamily="49" charset="0"/>
                <a:cs typeface="Courier New" panose="02070309020205020404" pitchFamily="49" charset="0"/>
              </a:rPr>
              <a:t>list</a:t>
            </a:r>
          </a:p>
          <a:p>
            <a:pPr lvl="1"/>
            <a:r>
              <a:rPr lang="en-US" altLang="en-US" sz="2200" dirty="0">
                <a:cs typeface="Courier New" panose="02070309020205020404" pitchFamily="49" charset="0"/>
              </a:rPr>
              <a:t>Returns </a:t>
            </a:r>
            <a:r>
              <a:rPr lang="en-US" altLang="en-US" sz="2200" dirty="0">
                <a:latin typeface="Courier New" panose="02070309020205020404" pitchFamily="49" charset="0"/>
                <a:cs typeface="Courier New" panose="02070309020205020404" pitchFamily="49" charset="0"/>
              </a:rPr>
              <a:t>True</a:t>
            </a:r>
            <a:r>
              <a:rPr lang="en-US" altLang="en-US" sz="2200" dirty="0">
                <a:cs typeface="Courier New" panose="02070309020205020404" pitchFamily="49" charset="0"/>
              </a:rPr>
              <a:t> if the item is in the list, or </a:t>
            </a:r>
            <a:r>
              <a:rPr lang="en-US" altLang="en-US" sz="2200" dirty="0">
                <a:latin typeface="Courier New" panose="02070309020205020404" pitchFamily="49" charset="0"/>
                <a:cs typeface="Courier New" panose="02070309020205020404" pitchFamily="49" charset="0"/>
              </a:rPr>
              <a:t>False</a:t>
            </a:r>
            <a:r>
              <a:rPr lang="en-US" altLang="en-US" sz="2200" dirty="0">
                <a:cs typeface="Courier New" panose="02070309020205020404" pitchFamily="49" charset="0"/>
              </a:rPr>
              <a:t> if it is not in the list</a:t>
            </a:r>
          </a:p>
          <a:p>
            <a:pPr>
              <a:buFontTx/>
              <a:buChar char="•"/>
            </a:pPr>
            <a:r>
              <a:rPr lang="en-US" altLang="en-US" sz="2400" dirty="0">
                <a:cs typeface="Courier New" panose="02070309020205020404" pitchFamily="49" charset="0"/>
              </a:rPr>
              <a:t>Use the </a:t>
            </a:r>
            <a:r>
              <a:rPr lang="en-US" altLang="en-US" sz="2400" dirty="0">
                <a:latin typeface="Courier New" panose="02070309020205020404" pitchFamily="49" charset="0"/>
                <a:cs typeface="Courier New" panose="02070309020205020404" pitchFamily="49" charset="0"/>
              </a:rPr>
              <a:t>not in</a:t>
            </a:r>
            <a:r>
              <a:rPr lang="en-US" altLang="en-US" sz="2400" dirty="0">
                <a:cs typeface="Courier New" panose="02070309020205020404" pitchFamily="49" charset="0"/>
              </a:rPr>
              <a:t> operator to determine whether an item is not in a list</a:t>
            </a:r>
            <a:endParaRPr lang="he-IL" altLang="en-US" sz="2400" dirty="0">
              <a:cs typeface="Courier New" panose="02070309020205020404" pitchFamily="49" charset="0"/>
            </a:endParaRPr>
          </a:p>
          <a:p>
            <a:pPr>
              <a:buFontTx/>
              <a:buChar char="•"/>
            </a:pPr>
            <a:endParaRPr lang="en-US" altLang="en-US" sz="2800" dirty="0"/>
          </a:p>
        </p:txBody>
      </p:sp>
      <p:sp>
        <p:nvSpPr>
          <p:cNvPr id="2" name="Slide Number Placeholder 1">
            <a:extLst>
              <a:ext uri="{FF2B5EF4-FFF2-40B4-BE49-F238E27FC236}">
                <a16:creationId xmlns:a16="http://schemas.microsoft.com/office/drawing/2014/main" id="{61B2C9DD-4E61-4493-8109-9F52C9D8CD7F}"/>
              </a:ext>
            </a:extLst>
          </p:cNvPr>
          <p:cNvSpPr>
            <a:spLocks noGrp="1"/>
          </p:cNvSpPr>
          <p:nvPr>
            <p:ph type="sldNum" sz="quarter" idx="10"/>
          </p:nvPr>
        </p:nvSpPr>
        <p:spPr/>
        <p:txBody>
          <a:bodyPr/>
          <a:lstStyle/>
          <a:p>
            <a:pPr>
              <a:defRPr/>
            </a:pPr>
            <a:fld id="{A06647C6-7D59-4E09-A65B-31F56B7640E2}" type="slidenum">
              <a:rPr lang="en-US" altLang="en-US" smtClean="0"/>
              <a:pPr>
                <a:defRPr/>
              </a:pPr>
              <a:t>12</a:t>
            </a:fld>
            <a:endParaRPr lang="en-US" altLang="en-US"/>
          </a:p>
        </p:txBody>
      </p:sp>
      <p:pic>
        <p:nvPicPr>
          <p:cNvPr id="3" name="Picture 2">
            <a:extLst>
              <a:ext uri="{FF2B5EF4-FFF2-40B4-BE49-F238E27FC236}">
                <a16:creationId xmlns:a16="http://schemas.microsoft.com/office/drawing/2014/main" id="{E2788FC0-800A-4D65-9695-EE120B9712F9}"/>
              </a:ext>
            </a:extLst>
          </p:cNvPr>
          <p:cNvPicPr>
            <a:picLocks noChangeAspect="1"/>
          </p:cNvPicPr>
          <p:nvPr/>
        </p:nvPicPr>
        <p:blipFill>
          <a:blip r:embed="rId2"/>
          <a:stretch>
            <a:fillRect/>
          </a:stretch>
        </p:blipFill>
        <p:spPr>
          <a:xfrm>
            <a:off x="2209800" y="4196661"/>
            <a:ext cx="4724400" cy="258513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a:extLst>
              <a:ext uri="{FF2B5EF4-FFF2-40B4-BE49-F238E27FC236}">
                <a16:creationId xmlns:a16="http://schemas.microsoft.com/office/drawing/2014/main" id="{F5E0C962-0775-415D-89DF-7C049CC4424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0675" y="1600200"/>
            <a:ext cx="8502650"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2B36556B-B029-4845-BF3D-EF9BFCCD9A4C}"/>
              </a:ext>
            </a:extLst>
          </p:cNvPr>
          <p:cNvSpPr>
            <a:spLocks noGrp="1"/>
          </p:cNvSpPr>
          <p:nvPr>
            <p:ph type="sldNum" sz="quarter" idx="10"/>
          </p:nvPr>
        </p:nvSpPr>
        <p:spPr/>
        <p:txBody>
          <a:bodyPr/>
          <a:lstStyle/>
          <a:p>
            <a:pPr>
              <a:defRPr/>
            </a:pPr>
            <a:fld id="{A06647C6-7D59-4E09-A65B-31F56B7640E2}" type="slidenum">
              <a:rPr lang="en-US" altLang="en-US" smtClean="0"/>
              <a:pPr>
                <a:defRPr/>
              </a:pPr>
              <a:t>13</a:t>
            </a:fld>
            <a:endParaRPr lang="en-US" altLang="en-US"/>
          </a:p>
        </p:txBody>
      </p:sp>
      <p:sp>
        <p:nvSpPr>
          <p:cNvPr id="4" name="Title 1">
            <a:extLst>
              <a:ext uri="{FF2B5EF4-FFF2-40B4-BE49-F238E27FC236}">
                <a16:creationId xmlns:a16="http://schemas.microsoft.com/office/drawing/2014/main" id="{408156AE-3787-41BD-B2C6-D790BEFF49E1}"/>
              </a:ext>
            </a:extLst>
          </p:cNvPr>
          <p:cNvSpPr>
            <a:spLocks noGrp="1"/>
          </p:cNvSpPr>
          <p:nvPr>
            <p:ph type="title"/>
          </p:nvPr>
        </p:nvSpPr>
        <p:spPr>
          <a:xfrm>
            <a:off x="457200" y="304800"/>
            <a:ext cx="8229600" cy="1143000"/>
          </a:xfrm>
        </p:spPr>
        <p:txBody>
          <a:bodyPr/>
          <a:lstStyle/>
          <a:p>
            <a:r>
              <a:rPr lang="en-US" altLang="en-US" dirty="0"/>
              <a:t>List Methods and Useful Built-in Functions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6284D2E5-1B96-4A95-AD4C-CCE84F022C2A}"/>
              </a:ext>
            </a:extLst>
          </p:cNvPr>
          <p:cNvSpPr>
            <a:spLocks noGrp="1"/>
          </p:cNvSpPr>
          <p:nvPr>
            <p:ph type="title"/>
          </p:nvPr>
        </p:nvSpPr>
        <p:spPr>
          <a:xfrm>
            <a:off x="457200" y="113113"/>
            <a:ext cx="8229600" cy="1143000"/>
          </a:xfrm>
        </p:spPr>
        <p:txBody>
          <a:bodyPr/>
          <a:lstStyle/>
          <a:p>
            <a:r>
              <a:rPr lang="en-US" altLang="en-US" dirty="0"/>
              <a:t>List Methods and Useful Built-in Functions (cont’d.)</a:t>
            </a:r>
          </a:p>
        </p:txBody>
      </p:sp>
      <p:sp>
        <p:nvSpPr>
          <p:cNvPr id="19459" name="Content Placeholder 2">
            <a:extLst>
              <a:ext uri="{FF2B5EF4-FFF2-40B4-BE49-F238E27FC236}">
                <a16:creationId xmlns:a16="http://schemas.microsoft.com/office/drawing/2014/main" id="{50A8A46E-9D94-4A95-AA74-1E3D8A073B5E}"/>
              </a:ext>
            </a:extLst>
          </p:cNvPr>
          <p:cNvSpPr>
            <a:spLocks noGrp="1"/>
          </p:cNvSpPr>
          <p:nvPr>
            <p:ph idx="1"/>
          </p:nvPr>
        </p:nvSpPr>
        <p:spPr>
          <a:xfrm>
            <a:off x="457199" y="1513423"/>
            <a:ext cx="8229600" cy="4525963"/>
          </a:xfrm>
        </p:spPr>
        <p:txBody>
          <a:bodyPr/>
          <a:lstStyle/>
          <a:p>
            <a:pPr eaLnBrk="1" hangingPunct="1">
              <a:buFontTx/>
              <a:buChar char="•"/>
            </a:pPr>
            <a:r>
              <a:rPr lang="en-US" altLang="en-US" sz="2600" u="sng" dirty="0">
                <a:latin typeface="Courier New" panose="02070309020205020404" pitchFamily="49" charset="0"/>
                <a:cs typeface="Courier New" panose="02070309020205020404" pitchFamily="49" charset="0"/>
              </a:rPr>
              <a:t>del </a:t>
            </a:r>
            <a:r>
              <a:rPr lang="en-US" altLang="en-US" sz="2600" u="sng" dirty="0">
                <a:cs typeface="Courier New" panose="02070309020205020404" pitchFamily="49" charset="0"/>
              </a:rPr>
              <a:t>statement</a:t>
            </a:r>
            <a:r>
              <a:rPr lang="en-US" altLang="en-US" sz="2600" dirty="0">
                <a:cs typeface="Courier New" panose="02070309020205020404" pitchFamily="49" charset="0"/>
              </a:rPr>
              <a:t>: removes an element from a specific index in a list</a:t>
            </a:r>
          </a:p>
          <a:p>
            <a:pPr lvl="1" eaLnBrk="1" hangingPunct="1"/>
            <a:r>
              <a:rPr lang="en-US" altLang="en-US" sz="2200" dirty="0">
                <a:cs typeface="Courier New" panose="02070309020205020404" pitchFamily="49" charset="0"/>
              </a:rPr>
              <a:t>General format: </a:t>
            </a:r>
            <a:r>
              <a:rPr lang="en-US" altLang="en-US" sz="2200" dirty="0">
                <a:latin typeface="Courier New" panose="02070309020205020404" pitchFamily="49" charset="0"/>
                <a:cs typeface="Courier New" panose="02070309020205020404" pitchFamily="49" charset="0"/>
              </a:rPr>
              <a:t>del </a:t>
            </a:r>
            <a:r>
              <a:rPr lang="en-US" altLang="en-US" sz="2200" i="1" dirty="0">
                <a:latin typeface="Courier New" panose="02070309020205020404" pitchFamily="49" charset="0"/>
                <a:cs typeface="Courier New" panose="02070309020205020404" pitchFamily="49" charset="0"/>
              </a:rPr>
              <a:t>list</a:t>
            </a:r>
            <a:r>
              <a:rPr lang="en-US" altLang="en-US" sz="2200" dirty="0">
                <a:latin typeface="Courier New" panose="02070309020205020404" pitchFamily="49" charset="0"/>
                <a:cs typeface="Courier New" panose="02070309020205020404" pitchFamily="49" charset="0"/>
              </a:rPr>
              <a:t>[</a:t>
            </a:r>
            <a:r>
              <a:rPr lang="en-US" altLang="en-US" sz="2200" i="1" dirty="0" err="1">
                <a:latin typeface="Courier New" panose="02070309020205020404" pitchFamily="49" charset="0"/>
                <a:cs typeface="Courier New" panose="02070309020205020404" pitchFamily="49" charset="0"/>
              </a:rPr>
              <a:t>i</a:t>
            </a:r>
            <a:r>
              <a:rPr lang="en-US" altLang="en-US" sz="2200" dirty="0">
                <a:latin typeface="Courier New" panose="02070309020205020404" pitchFamily="49" charset="0"/>
                <a:cs typeface="Courier New" panose="02070309020205020404" pitchFamily="49" charset="0"/>
              </a:rPr>
              <a:t>]</a:t>
            </a:r>
          </a:p>
          <a:p>
            <a:pPr eaLnBrk="1" hangingPunct="1">
              <a:buFontTx/>
              <a:buChar char="•"/>
            </a:pPr>
            <a:endParaRPr lang="en-US" altLang="en-US" sz="2800" u="sng" dirty="0">
              <a:latin typeface="Courier New" panose="02070309020205020404" pitchFamily="49" charset="0"/>
              <a:cs typeface="Courier New" panose="02070309020205020404" pitchFamily="49" charset="0"/>
            </a:endParaRPr>
          </a:p>
          <a:p>
            <a:pPr eaLnBrk="1" hangingPunct="1">
              <a:buFontTx/>
              <a:buChar char="•"/>
            </a:pPr>
            <a:endParaRPr lang="en-US" altLang="en-US" sz="2800" u="sng" dirty="0">
              <a:latin typeface="Courier New" panose="02070309020205020404" pitchFamily="49" charset="0"/>
              <a:cs typeface="Courier New" panose="02070309020205020404" pitchFamily="49" charset="0"/>
            </a:endParaRPr>
          </a:p>
          <a:p>
            <a:pPr eaLnBrk="1" hangingPunct="1">
              <a:buFontTx/>
              <a:buChar char="•"/>
            </a:pPr>
            <a:r>
              <a:rPr lang="en-US" altLang="en-US" sz="2600" u="sng" dirty="0">
                <a:latin typeface="Courier New" panose="02070309020205020404" pitchFamily="49" charset="0"/>
                <a:cs typeface="Courier New" panose="02070309020205020404" pitchFamily="49" charset="0"/>
              </a:rPr>
              <a:t>min </a:t>
            </a:r>
            <a:r>
              <a:rPr lang="en-US" altLang="en-US" sz="2600" u="sng" dirty="0">
                <a:cs typeface="Courier New" panose="02070309020205020404" pitchFamily="49" charset="0"/>
              </a:rPr>
              <a:t>and</a:t>
            </a:r>
            <a:r>
              <a:rPr lang="en-US" altLang="en-US" sz="2600" u="sng" dirty="0">
                <a:latin typeface="Courier New" panose="02070309020205020404" pitchFamily="49" charset="0"/>
                <a:cs typeface="Courier New" panose="02070309020205020404" pitchFamily="49" charset="0"/>
              </a:rPr>
              <a:t> max </a:t>
            </a:r>
            <a:r>
              <a:rPr lang="en-US" altLang="en-US" sz="2600" u="sng" dirty="0">
                <a:cs typeface="Courier New" panose="02070309020205020404" pitchFamily="49" charset="0"/>
              </a:rPr>
              <a:t>functions</a:t>
            </a:r>
            <a:r>
              <a:rPr lang="en-US" altLang="en-US" sz="2600" dirty="0">
                <a:cs typeface="Courier New" panose="02070309020205020404" pitchFamily="49" charset="0"/>
              </a:rPr>
              <a:t>: built-in functions that returns the item that has the lowest or highest value in a sequence</a:t>
            </a:r>
          </a:p>
          <a:p>
            <a:pPr lvl="1" eaLnBrk="1" hangingPunct="1"/>
            <a:r>
              <a:rPr lang="en-US" altLang="en-US" sz="2200" dirty="0">
                <a:cs typeface="Courier New" panose="02070309020205020404" pitchFamily="49" charset="0"/>
              </a:rPr>
              <a:t>The sequence is passed as an argument </a:t>
            </a:r>
            <a:endParaRPr lang="en-US" altLang="en-US" sz="2200" dirty="0">
              <a:latin typeface="Courier New" panose="02070309020205020404" pitchFamily="49" charset="0"/>
              <a:cs typeface="Courier New" panose="02070309020205020404" pitchFamily="49" charset="0"/>
            </a:endParaRPr>
          </a:p>
          <a:p>
            <a:pPr>
              <a:buFontTx/>
              <a:buChar char="•"/>
            </a:pPr>
            <a:endParaRPr lang="en-US" altLang="en-US" sz="2800" dirty="0"/>
          </a:p>
        </p:txBody>
      </p:sp>
      <p:sp>
        <p:nvSpPr>
          <p:cNvPr id="2" name="Slide Number Placeholder 1">
            <a:extLst>
              <a:ext uri="{FF2B5EF4-FFF2-40B4-BE49-F238E27FC236}">
                <a16:creationId xmlns:a16="http://schemas.microsoft.com/office/drawing/2014/main" id="{BDC6DC4D-83DF-42B4-AC59-258AE9227AF6}"/>
              </a:ext>
            </a:extLst>
          </p:cNvPr>
          <p:cNvSpPr>
            <a:spLocks noGrp="1"/>
          </p:cNvSpPr>
          <p:nvPr>
            <p:ph type="sldNum" sz="quarter" idx="10"/>
          </p:nvPr>
        </p:nvSpPr>
        <p:spPr/>
        <p:txBody>
          <a:bodyPr/>
          <a:lstStyle/>
          <a:p>
            <a:pPr>
              <a:defRPr/>
            </a:pPr>
            <a:fld id="{A06647C6-7D59-4E09-A65B-31F56B7640E2}" type="slidenum">
              <a:rPr lang="en-US" altLang="en-US" smtClean="0"/>
              <a:pPr>
                <a:defRPr/>
              </a:pPr>
              <a:t>14</a:t>
            </a:fld>
            <a:endParaRPr lang="en-US" altLang="en-US"/>
          </a:p>
        </p:txBody>
      </p:sp>
      <p:pic>
        <p:nvPicPr>
          <p:cNvPr id="3" name="Picture 2">
            <a:extLst>
              <a:ext uri="{FF2B5EF4-FFF2-40B4-BE49-F238E27FC236}">
                <a16:creationId xmlns:a16="http://schemas.microsoft.com/office/drawing/2014/main" id="{E02C615D-BAAF-4F09-83E8-47661DAEF367}"/>
              </a:ext>
            </a:extLst>
          </p:cNvPr>
          <p:cNvPicPr>
            <a:picLocks noChangeAspect="1"/>
          </p:cNvPicPr>
          <p:nvPr/>
        </p:nvPicPr>
        <p:blipFill>
          <a:blip r:embed="rId2"/>
          <a:stretch>
            <a:fillRect/>
          </a:stretch>
        </p:blipFill>
        <p:spPr>
          <a:xfrm>
            <a:off x="2792016" y="2819400"/>
            <a:ext cx="3559967" cy="944790"/>
          </a:xfrm>
          <a:prstGeom prst="rect">
            <a:avLst/>
          </a:prstGeom>
        </p:spPr>
      </p:pic>
      <p:pic>
        <p:nvPicPr>
          <p:cNvPr id="4" name="Picture 3">
            <a:extLst>
              <a:ext uri="{FF2B5EF4-FFF2-40B4-BE49-F238E27FC236}">
                <a16:creationId xmlns:a16="http://schemas.microsoft.com/office/drawing/2014/main" id="{3425A8F8-0393-4AE4-8605-758A54359DCB}"/>
              </a:ext>
            </a:extLst>
          </p:cNvPr>
          <p:cNvPicPr>
            <a:picLocks noChangeAspect="1"/>
          </p:cNvPicPr>
          <p:nvPr/>
        </p:nvPicPr>
        <p:blipFill>
          <a:blip r:embed="rId3"/>
          <a:stretch>
            <a:fillRect/>
          </a:stretch>
        </p:blipFill>
        <p:spPr>
          <a:xfrm>
            <a:off x="2847974" y="5511849"/>
            <a:ext cx="3448050" cy="11272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EDA1DC26-5CC6-4BC2-968F-2A48A97037C8}"/>
              </a:ext>
            </a:extLst>
          </p:cNvPr>
          <p:cNvSpPr>
            <a:spLocks noGrp="1"/>
          </p:cNvSpPr>
          <p:nvPr>
            <p:ph type="title"/>
          </p:nvPr>
        </p:nvSpPr>
        <p:spPr>
          <a:xfrm>
            <a:off x="457200" y="76200"/>
            <a:ext cx="8229600" cy="1143000"/>
          </a:xfrm>
        </p:spPr>
        <p:txBody>
          <a:bodyPr/>
          <a:lstStyle/>
          <a:p>
            <a:r>
              <a:rPr lang="en-US" altLang="en-US" dirty="0"/>
              <a:t>Copying Lists</a:t>
            </a:r>
          </a:p>
        </p:txBody>
      </p:sp>
      <p:sp>
        <p:nvSpPr>
          <p:cNvPr id="20483" name="Content Placeholder 2">
            <a:extLst>
              <a:ext uri="{FF2B5EF4-FFF2-40B4-BE49-F238E27FC236}">
                <a16:creationId xmlns:a16="http://schemas.microsoft.com/office/drawing/2014/main" id="{B33694A2-8490-42B5-B29B-C0A10AF592F3}"/>
              </a:ext>
            </a:extLst>
          </p:cNvPr>
          <p:cNvSpPr>
            <a:spLocks noGrp="1"/>
          </p:cNvSpPr>
          <p:nvPr>
            <p:ph idx="1"/>
          </p:nvPr>
        </p:nvSpPr>
        <p:spPr>
          <a:xfrm>
            <a:off x="457200" y="1295400"/>
            <a:ext cx="8229600" cy="4525963"/>
          </a:xfrm>
        </p:spPr>
        <p:txBody>
          <a:bodyPr/>
          <a:lstStyle/>
          <a:p>
            <a:pPr eaLnBrk="1" hangingPunct="1">
              <a:buFontTx/>
              <a:buChar char="•"/>
            </a:pPr>
            <a:r>
              <a:rPr lang="en-US" altLang="en-US" sz="2600" dirty="0"/>
              <a:t>To make a copy of a list you must copy each element of the list</a:t>
            </a:r>
          </a:p>
          <a:p>
            <a:pPr lvl="1" eaLnBrk="1" hangingPunct="1"/>
            <a:r>
              <a:rPr lang="en-US" altLang="en-US" sz="2400" dirty="0"/>
              <a:t>Two methods to do this:</a:t>
            </a:r>
          </a:p>
          <a:p>
            <a:pPr lvl="2" eaLnBrk="1" hangingPunct="1">
              <a:buFontTx/>
              <a:buChar char="•"/>
            </a:pPr>
            <a:r>
              <a:rPr lang="en-US" altLang="en-US" sz="2000" dirty="0"/>
              <a:t>Creating a new empty list and using a </a:t>
            </a:r>
            <a:r>
              <a:rPr lang="en-US" altLang="en-US" sz="2000" dirty="0">
                <a:latin typeface="Courier New" panose="02070309020205020404" pitchFamily="49" charset="0"/>
                <a:cs typeface="Courier New" panose="02070309020205020404" pitchFamily="49" charset="0"/>
              </a:rPr>
              <a:t>for</a:t>
            </a:r>
            <a:r>
              <a:rPr lang="en-US" altLang="en-US" sz="2000" dirty="0"/>
              <a:t> loop to add a copy of each element from the original list to the new list</a:t>
            </a:r>
          </a:p>
          <a:p>
            <a:pPr lvl="2" eaLnBrk="1" hangingPunct="1">
              <a:buFontTx/>
              <a:buChar char="•"/>
            </a:pPr>
            <a:endParaRPr lang="en-US" altLang="en-US" sz="2000" dirty="0"/>
          </a:p>
          <a:p>
            <a:pPr lvl="2" eaLnBrk="1" hangingPunct="1">
              <a:buFontTx/>
              <a:buChar char="•"/>
            </a:pPr>
            <a:endParaRPr lang="en-US" altLang="en-US" sz="2000" dirty="0"/>
          </a:p>
          <a:p>
            <a:pPr lvl="2" eaLnBrk="1" hangingPunct="1">
              <a:buFontTx/>
              <a:buChar char="•"/>
            </a:pPr>
            <a:endParaRPr lang="en-US" altLang="en-US" sz="2000" dirty="0"/>
          </a:p>
          <a:p>
            <a:pPr lvl="2" eaLnBrk="1" hangingPunct="1">
              <a:buFontTx/>
              <a:buChar char="•"/>
            </a:pPr>
            <a:endParaRPr lang="en-US" altLang="en-US" sz="2000" dirty="0"/>
          </a:p>
          <a:p>
            <a:pPr lvl="2" eaLnBrk="1" hangingPunct="1">
              <a:buFontTx/>
              <a:buChar char="•"/>
            </a:pPr>
            <a:r>
              <a:rPr lang="en-US" altLang="en-US" sz="2000" dirty="0"/>
              <a:t>Creating a new empty list and concatenating the old list to the new empty list</a:t>
            </a:r>
            <a:endParaRPr lang="he-IL" altLang="en-US" sz="2000" dirty="0"/>
          </a:p>
          <a:p>
            <a:pPr>
              <a:buFontTx/>
              <a:buChar char="•"/>
            </a:pPr>
            <a:endParaRPr lang="en-US" altLang="en-US" dirty="0"/>
          </a:p>
        </p:txBody>
      </p:sp>
      <p:sp>
        <p:nvSpPr>
          <p:cNvPr id="2" name="Slide Number Placeholder 1">
            <a:extLst>
              <a:ext uri="{FF2B5EF4-FFF2-40B4-BE49-F238E27FC236}">
                <a16:creationId xmlns:a16="http://schemas.microsoft.com/office/drawing/2014/main" id="{9B051301-BA3F-4ECB-9820-021854114ABD}"/>
              </a:ext>
            </a:extLst>
          </p:cNvPr>
          <p:cNvSpPr>
            <a:spLocks noGrp="1"/>
          </p:cNvSpPr>
          <p:nvPr>
            <p:ph type="sldNum" sz="quarter" idx="10"/>
          </p:nvPr>
        </p:nvSpPr>
        <p:spPr/>
        <p:txBody>
          <a:bodyPr/>
          <a:lstStyle/>
          <a:p>
            <a:pPr>
              <a:defRPr/>
            </a:pPr>
            <a:fld id="{A06647C6-7D59-4E09-A65B-31F56B7640E2}" type="slidenum">
              <a:rPr lang="en-US" altLang="en-US" smtClean="0"/>
              <a:pPr>
                <a:defRPr/>
              </a:pPr>
              <a:t>15</a:t>
            </a:fld>
            <a:endParaRPr lang="en-US" altLang="en-US"/>
          </a:p>
        </p:txBody>
      </p:sp>
      <p:pic>
        <p:nvPicPr>
          <p:cNvPr id="3" name="Picture 2">
            <a:extLst>
              <a:ext uri="{FF2B5EF4-FFF2-40B4-BE49-F238E27FC236}">
                <a16:creationId xmlns:a16="http://schemas.microsoft.com/office/drawing/2014/main" id="{4E9D00AD-AF99-437C-A85B-5C6D7EF1DC02}"/>
              </a:ext>
            </a:extLst>
          </p:cNvPr>
          <p:cNvPicPr>
            <a:picLocks noChangeAspect="1"/>
          </p:cNvPicPr>
          <p:nvPr/>
        </p:nvPicPr>
        <p:blipFill>
          <a:blip r:embed="rId2"/>
          <a:stretch>
            <a:fillRect/>
          </a:stretch>
        </p:blipFill>
        <p:spPr>
          <a:xfrm>
            <a:off x="2576512" y="3352800"/>
            <a:ext cx="3990975" cy="1429991"/>
          </a:xfrm>
          <a:prstGeom prst="rect">
            <a:avLst/>
          </a:prstGeom>
        </p:spPr>
      </p:pic>
      <p:pic>
        <p:nvPicPr>
          <p:cNvPr id="4" name="Picture 3">
            <a:extLst>
              <a:ext uri="{FF2B5EF4-FFF2-40B4-BE49-F238E27FC236}">
                <a16:creationId xmlns:a16="http://schemas.microsoft.com/office/drawing/2014/main" id="{5F22D98D-9C08-4C75-80AC-FBFC57D7B5C9}"/>
              </a:ext>
            </a:extLst>
          </p:cNvPr>
          <p:cNvPicPr>
            <a:picLocks noChangeAspect="1"/>
          </p:cNvPicPr>
          <p:nvPr/>
        </p:nvPicPr>
        <p:blipFill>
          <a:blip r:embed="rId3"/>
          <a:stretch>
            <a:fillRect/>
          </a:stretch>
        </p:blipFill>
        <p:spPr>
          <a:xfrm>
            <a:off x="2606949" y="5522374"/>
            <a:ext cx="3305175" cy="9609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2AC8A0F8-6758-44B4-B678-DEFDA42946B6}"/>
              </a:ext>
            </a:extLst>
          </p:cNvPr>
          <p:cNvSpPr>
            <a:spLocks noGrp="1"/>
          </p:cNvSpPr>
          <p:nvPr>
            <p:ph type="title"/>
          </p:nvPr>
        </p:nvSpPr>
        <p:spPr/>
        <p:txBody>
          <a:bodyPr/>
          <a:lstStyle/>
          <a:p>
            <a:r>
              <a:rPr lang="en-US" altLang="en-US"/>
              <a:t>Processing Lists</a:t>
            </a:r>
          </a:p>
        </p:txBody>
      </p:sp>
      <p:sp>
        <p:nvSpPr>
          <p:cNvPr id="22531" name="Content Placeholder 2">
            <a:extLst>
              <a:ext uri="{FF2B5EF4-FFF2-40B4-BE49-F238E27FC236}">
                <a16:creationId xmlns:a16="http://schemas.microsoft.com/office/drawing/2014/main" id="{1DCFD886-F29D-435B-BD4A-E3167D815829}"/>
              </a:ext>
            </a:extLst>
          </p:cNvPr>
          <p:cNvSpPr>
            <a:spLocks noGrp="1"/>
          </p:cNvSpPr>
          <p:nvPr>
            <p:ph idx="1"/>
          </p:nvPr>
        </p:nvSpPr>
        <p:spPr/>
        <p:txBody>
          <a:bodyPr/>
          <a:lstStyle/>
          <a:p>
            <a:pPr>
              <a:buFontTx/>
              <a:buChar char="•"/>
            </a:pPr>
            <a:r>
              <a:rPr lang="en-US" altLang="en-US" sz="2800">
                <a:cs typeface="Courier New" panose="02070309020205020404" pitchFamily="49" charset="0"/>
              </a:rPr>
              <a:t>List elements can be used in calculations</a:t>
            </a:r>
          </a:p>
          <a:p>
            <a:pPr>
              <a:buFontTx/>
              <a:buChar char="•"/>
            </a:pPr>
            <a:r>
              <a:rPr lang="en-US" altLang="en-US" sz="2800">
                <a:cs typeface="Courier New" panose="02070309020205020404" pitchFamily="49" charset="0"/>
              </a:rPr>
              <a:t>To calculate total of numeric values in a list use loop with accumulator variable</a:t>
            </a:r>
          </a:p>
          <a:p>
            <a:pPr>
              <a:buFontTx/>
              <a:buChar char="•"/>
            </a:pPr>
            <a:r>
              <a:rPr lang="en-US" altLang="en-US" sz="2800">
                <a:cs typeface="Courier New" panose="02070309020205020404" pitchFamily="49" charset="0"/>
              </a:rPr>
              <a:t>To average numeric values in a list:</a:t>
            </a:r>
          </a:p>
          <a:p>
            <a:pPr lvl="1"/>
            <a:r>
              <a:rPr lang="en-US" altLang="en-US" sz="2400">
                <a:cs typeface="Courier New" panose="02070309020205020404" pitchFamily="49" charset="0"/>
              </a:rPr>
              <a:t>Calculate total of the values</a:t>
            </a:r>
          </a:p>
          <a:p>
            <a:pPr lvl="1"/>
            <a:r>
              <a:rPr lang="en-US" altLang="en-US" sz="2400">
                <a:cs typeface="Courier New" panose="02070309020205020404" pitchFamily="49" charset="0"/>
              </a:rPr>
              <a:t>Divide total of the values by </a:t>
            </a:r>
            <a:r>
              <a:rPr lang="en-US" altLang="en-US" sz="2400">
                <a:latin typeface="Courier New" panose="02070309020205020404" pitchFamily="49" charset="0"/>
                <a:cs typeface="Courier New" panose="02070309020205020404" pitchFamily="49" charset="0"/>
              </a:rPr>
              <a:t>len(list)</a:t>
            </a:r>
          </a:p>
          <a:p>
            <a:pPr>
              <a:buFontTx/>
              <a:buChar char="•"/>
            </a:pPr>
            <a:r>
              <a:rPr lang="en-US" altLang="en-US" sz="2800">
                <a:cs typeface="Courier New" panose="02070309020205020404" pitchFamily="49" charset="0"/>
              </a:rPr>
              <a:t>List can be passed as an argument to a function</a:t>
            </a:r>
          </a:p>
          <a:p>
            <a:pPr>
              <a:buFontTx/>
              <a:buChar char="•"/>
            </a:pPr>
            <a:endParaRPr lang="en-US" altLang="en-US" sz="2800"/>
          </a:p>
        </p:txBody>
      </p:sp>
      <p:sp>
        <p:nvSpPr>
          <p:cNvPr id="2" name="Slide Number Placeholder 1">
            <a:extLst>
              <a:ext uri="{FF2B5EF4-FFF2-40B4-BE49-F238E27FC236}">
                <a16:creationId xmlns:a16="http://schemas.microsoft.com/office/drawing/2014/main" id="{2CEFBAD0-AF99-4590-ABA6-95F43EF2F645}"/>
              </a:ext>
            </a:extLst>
          </p:cNvPr>
          <p:cNvSpPr>
            <a:spLocks noGrp="1"/>
          </p:cNvSpPr>
          <p:nvPr>
            <p:ph type="sldNum" sz="quarter" idx="10"/>
          </p:nvPr>
        </p:nvSpPr>
        <p:spPr/>
        <p:txBody>
          <a:bodyPr/>
          <a:lstStyle/>
          <a:p>
            <a:pPr>
              <a:defRPr/>
            </a:pPr>
            <a:fld id="{A06647C6-7D59-4E09-A65B-31F56B7640E2}" type="slidenum">
              <a:rPr lang="en-US" altLang="en-US" smtClean="0"/>
              <a:pPr>
                <a:defRPr/>
              </a:pPr>
              <a:t>16</a:t>
            </a:fld>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0A77EC3-5CA7-4DB2-B517-533E9EF485F8}"/>
              </a:ext>
            </a:extLst>
          </p:cNvPr>
          <p:cNvSpPr>
            <a:spLocks noGrp="1"/>
          </p:cNvSpPr>
          <p:nvPr>
            <p:ph type="title"/>
          </p:nvPr>
        </p:nvSpPr>
        <p:spPr/>
        <p:txBody>
          <a:bodyPr/>
          <a:lstStyle/>
          <a:p>
            <a:r>
              <a:rPr lang="en-US" altLang="en-US"/>
              <a:t>Processing Lists (cont’d.)</a:t>
            </a:r>
          </a:p>
        </p:txBody>
      </p:sp>
      <p:sp>
        <p:nvSpPr>
          <p:cNvPr id="23555" name="Content Placeholder 2">
            <a:extLst>
              <a:ext uri="{FF2B5EF4-FFF2-40B4-BE49-F238E27FC236}">
                <a16:creationId xmlns:a16="http://schemas.microsoft.com/office/drawing/2014/main" id="{4362BA5D-66D5-4981-9438-F34D8B659778}"/>
              </a:ext>
            </a:extLst>
          </p:cNvPr>
          <p:cNvSpPr>
            <a:spLocks noGrp="1"/>
          </p:cNvSpPr>
          <p:nvPr>
            <p:ph idx="1"/>
          </p:nvPr>
        </p:nvSpPr>
        <p:spPr/>
        <p:txBody>
          <a:bodyPr/>
          <a:lstStyle/>
          <a:p>
            <a:pPr>
              <a:buFontTx/>
              <a:buChar char="•"/>
            </a:pPr>
            <a:r>
              <a:rPr lang="en-US" altLang="en-US" sz="2800">
                <a:cs typeface="Courier New" panose="02070309020205020404" pitchFamily="49" charset="0"/>
              </a:rPr>
              <a:t>A function can return a reference to a list</a:t>
            </a:r>
          </a:p>
          <a:p>
            <a:pPr>
              <a:buFontTx/>
              <a:buChar char="•"/>
            </a:pPr>
            <a:r>
              <a:rPr lang="en-US" altLang="en-US" sz="2800">
                <a:cs typeface="Courier New" panose="02070309020205020404" pitchFamily="49" charset="0"/>
              </a:rPr>
              <a:t>To save the contents of a list to a file:</a:t>
            </a:r>
          </a:p>
          <a:p>
            <a:pPr lvl="1"/>
            <a:r>
              <a:rPr lang="en-US" altLang="en-US" sz="2400">
                <a:cs typeface="Courier New" panose="02070309020205020404" pitchFamily="49" charset="0"/>
              </a:rPr>
              <a:t>Use the file object’s </a:t>
            </a:r>
            <a:r>
              <a:rPr lang="en-US" altLang="en-US" sz="2400">
                <a:latin typeface="Courier New" panose="02070309020205020404" pitchFamily="49" charset="0"/>
                <a:cs typeface="Courier New" panose="02070309020205020404" pitchFamily="49" charset="0"/>
              </a:rPr>
              <a:t>writelines</a:t>
            </a:r>
            <a:r>
              <a:rPr lang="en-US" altLang="en-US" sz="2400">
                <a:cs typeface="Courier New" panose="02070309020205020404" pitchFamily="49" charset="0"/>
              </a:rPr>
              <a:t> method</a:t>
            </a:r>
          </a:p>
          <a:p>
            <a:pPr lvl="2">
              <a:buFontTx/>
              <a:buChar char="•"/>
            </a:pPr>
            <a:r>
              <a:rPr lang="en-US" altLang="en-US" sz="2000">
                <a:cs typeface="Courier New" panose="02070309020205020404" pitchFamily="49" charset="0"/>
              </a:rPr>
              <a:t>Does not automatically write </a:t>
            </a:r>
            <a:r>
              <a:rPr lang="en-US" altLang="en-US" sz="2000">
                <a:latin typeface="Courier New" panose="02070309020205020404" pitchFamily="49" charset="0"/>
                <a:cs typeface="Courier New" panose="02070309020205020404" pitchFamily="49" charset="0"/>
              </a:rPr>
              <a:t>\n</a:t>
            </a:r>
            <a:r>
              <a:rPr lang="en-US" altLang="en-US" sz="2000">
                <a:cs typeface="Courier New" panose="02070309020205020404" pitchFamily="49" charset="0"/>
              </a:rPr>
              <a:t> at then end of each item</a:t>
            </a:r>
          </a:p>
          <a:p>
            <a:pPr lvl="1"/>
            <a:r>
              <a:rPr lang="en-US" altLang="en-US" sz="2400">
                <a:cs typeface="Courier New" panose="02070309020205020404" pitchFamily="49" charset="0"/>
              </a:rPr>
              <a:t>Use a </a:t>
            </a:r>
            <a:r>
              <a:rPr lang="en-US" altLang="en-US" sz="2400">
                <a:latin typeface="Courier New" panose="02070309020205020404" pitchFamily="49" charset="0"/>
                <a:cs typeface="Courier New" panose="02070309020205020404" pitchFamily="49" charset="0"/>
              </a:rPr>
              <a:t>for</a:t>
            </a:r>
            <a:r>
              <a:rPr lang="en-US" altLang="en-US" sz="2400">
                <a:cs typeface="Courier New" panose="02070309020205020404" pitchFamily="49" charset="0"/>
              </a:rPr>
              <a:t> loop to write each element and </a:t>
            </a:r>
            <a:r>
              <a:rPr lang="en-US" altLang="en-US" sz="2400">
                <a:latin typeface="Courier New" panose="02070309020205020404" pitchFamily="49" charset="0"/>
                <a:cs typeface="Courier New" panose="02070309020205020404" pitchFamily="49" charset="0"/>
              </a:rPr>
              <a:t>\n</a:t>
            </a:r>
          </a:p>
          <a:p>
            <a:pPr>
              <a:buFontTx/>
              <a:buChar char="•"/>
            </a:pPr>
            <a:r>
              <a:rPr lang="en-US" altLang="en-US" sz="2800">
                <a:cs typeface="Courier New" panose="02070309020205020404" pitchFamily="49" charset="0"/>
              </a:rPr>
              <a:t>To read data from a file use the file object’s </a:t>
            </a:r>
            <a:r>
              <a:rPr lang="en-US" altLang="en-US" sz="2800">
                <a:latin typeface="Courier New" panose="02070309020205020404" pitchFamily="49" charset="0"/>
                <a:cs typeface="Courier New" panose="02070309020205020404" pitchFamily="49" charset="0"/>
              </a:rPr>
              <a:t>readlines </a:t>
            </a:r>
            <a:r>
              <a:rPr lang="en-US" altLang="en-US" sz="2800">
                <a:cs typeface="Courier New" panose="02070309020205020404" pitchFamily="49" charset="0"/>
              </a:rPr>
              <a:t>method</a:t>
            </a:r>
            <a:endParaRPr lang="he-IL" altLang="en-US" sz="2800">
              <a:cs typeface="Courier New" panose="02070309020205020404" pitchFamily="49" charset="0"/>
            </a:endParaRPr>
          </a:p>
          <a:p>
            <a:pPr>
              <a:buFontTx/>
              <a:buChar char="•"/>
            </a:pPr>
            <a:endParaRPr lang="en-US" altLang="en-US" sz="2800"/>
          </a:p>
        </p:txBody>
      </p:sp>
      <p:sp>
        <p:nvSpPr>
          <p:cNvPr id="2" name="Slide Number Placeholder 1">
            <a:extLst>
              <a:ext uri="{FF2B5EF4-FFF2-40B4-BE49-F238E27FC236}">
                <a16:creationId xmlns:a16="http://schemas.microsoft.com/office/drawing/2014/main" id="{28BBB68D-7EC8-4259-AB81-E73B5EDF2F3F}"/>
              </a:ext>
            </a:extLst>
          </p:cNvPr>
          <p:cNvSpPr>
            <a:spLocks noGrp="1"/>
          </p:cNvSpPr>
          <p:nvPr>
            <p:ph type="sldNum" sz="quarter" idx="10"/>
          </p:nvPr>
        </p:nvSpPr>
        <p:spPr/>
        <p:txBody>
          <a:bodyPr/>
          <a:lstStyle/>
          <a:p>
            <a:pPr>
              <a:defRPr/>
            </a:pPr>
            <a:fld id="{A06647C6-7D59-4E09-A65B-31F56B7640E2}" type="slidenum">
              <a:rPr lang="en-US" altLang="en-US" smtClean="0"/>
              <a:pPr>
                <a:defRPr/>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38DFCDE6-795C-4A70-9F76-693227A49734}"/>
              </a:ext>
            </a:extLst>
          </p:cNvPr>
          <p:cNvSpPr>
            <a:spLocks noGrp="1"/>
          </p:cNvSpPr>
          <p:nvPr>
            <p:ph type="title"/>
          </p:nvPr>
        </p:nvSpPr>
        <p:spPr/>
        <p:txBody>
          <a:bodyPr/>
          <a:lstStyle/>
          <a:p>
            <a:r>
              <a:rPr lang="en-US" altLang="en-US"/>
              <a:t>Two-Dimensional Lists</a:t>
            </a:r>
          </a:p>
        </p:txBody>
      </p:sp>
      <p:sp>
        <p:nvSpPr>
          <p:cNvPr id="24579" name="Content Placeholder 2">
            <a:extLst>
              <a:ext uri="{FF2B5EF4-FFF2-40B4-BE49-F238E27FC236}">
                <a16:creationId xmlns:a16="http://schemas.microsoft.com/office/drawing/2014/main" id="{864CD268-D218-4681-AEAF-9A0267802AB9}"/>
              </a:ext>
            </a:extLst>
          </p:cNvPr>
          <p:cNvSpPr>
            <a:spLocks noGrp="1"/>
          </p:cNvSpPr>
          <p:nvPr>
            <p:ph idx="1"/>
          </p:nvPr>
        </p:nvSpPr>
        <p:spPr/>
        <p:txBody>
          <a:bodyPr/>
          <a:lstStyle/>
          <a:p>
            <a:pPr eaLnBrk="1" hangingPunct="1">
              <a:buFontTx/>
              <a:buChar char="•"/>
            </a:pPr>
            <a:r>
              <a:rPr lang="en-US" altLang="en-US" sz="2800">
                <a:cs typeface="Courier New" panose="02070309020205020404" pitchFamily="49" charset="0"/>
              </a:rPr>
              <a:t>Two-dimensional list: a list that contains other lists as its elements</a:t>
            </a:r>
          </a:p>
          <a:p>
            <a:pPr lvl="1" eaLnBrk="1" hangingPunct="1"/>
            <a:r>
              <a:rPr lang="en-US" altLang="en-US" sz="2400">
                <a:cs typeface="Courier New" panose="02070309020205020404" pitchFamily="49" charset="0"/>
              </a:rPr>
              <a:t>Also known as nested list</a:t>
            </a:r>
          </a:p>
          <a:p>
            <a:pPr lvl="1" eaLnBrk="1" hangingPunct="1"/>
            <a:r>
              <a:rPr lang="en-US" altLang="en-US" sz="2400">
                <a:cs typeface="Courier New" panose="02070309020205020404" pitchFamily="49" charset="0"/>
              </a:rPr>
              <a:t>Common to think of two-dimensional lists as having rows and columns</a:t>
            </a:r>
          </a:p>
          <a:p>
            <a:pPr lvl="1" eaLnBrk="1" hangingPunct="1"/>
            <a:r>
              <a:rPr lang="en-US" altLang="en-US" sz="2400">
                <a:cs typeface="Courier New" panose="02070309020205020404" pitchFamily="49" charset="0"/>
              </a:rPr>
              <a:t>Useful for working with multiple sets of data</a:t>
            </a:r>
          </a:p>
          <a:p>
            <a:pPr eaLnBrk="1" hangingPunct="1">
              <a:buFontTx/>
              <a:buChar char="•"/>
            </a:pPr>
            <a:r>
              <a:rPr lang="en-US" altLang="en-US" sz="2800">
                <a:cs typeface="Courier New" panose="02070309020205020404" pitchFamily="49" charset="0"/>
              </a:rPr>
              <a:t>To process data in a two-dimensional list need to use two indexes</a:t>
            </a:r>
          </a:p>
          <a:p>
            <a:pPr eaLnBrk="1" hangingPunct="1">
              <a:buFontTx/>
              <a:buChar char="•"/>
            </a:pPr>
            <a:r>
              <a:rPr lang="en-US" altLang="en-US" sz="2800">
                <a:cs typeface="Courier New" panose="02070309020205020404" pitchFamily="49" charset="0"/>
              </a:rPr>
              <a:t>Typically use nested loops to process</a:t>
            </a:r>
          </a:p>
          <a:p>
            <a:pPr>
              <a:buFontTx/>
              <a:buChar char="•"/>
            </a:pPr>
            <a:endParaRPr lang="en-US" altLang="en-US" sz="2800"/>
          </a:p>
        </p:txBody>
      </p:sp>
      <p:sp>
        <p:nvSpPr>
          <p:cNvPr id="2" name="Slide Number Placeholder 1">
            <a:extLst>
              <a:ext uri="{FF2B5EF4-FFF2-40B4-BE49-F238E27FC236}">
                <a16:creationId xmlns:a16="http://schemas.microsoft.com/office/drawing/2014/main" id="{D4E76A61-A145-4244-9839-68788F9859E4}"/>
              </a:ext>
            </a:extLst>
          </p:cNvPr>
          <p:cNvSpPr>
            <a:spLocks noGrp="1"/>
          </p:cNvSpPr>
          <p:nvPr>
            <p:ph type="sldNum" sz="quarter" idx="10"/>
          </p:nvPr>
        </p:nvSpPr>
        <p:spPr/>
        <p:txBody>
          <a:bodyPr/>
          <a:lstStyle/>
          <a:p>
            <a:pPr>
              <a:defRPr/>
            </a:pPr>
            <a:fld id="{A06647C6-7D59-4E09-A65B-31F56B7640E2}" type="slidenum">
              <a:rPr lang="en-US" altLang="en-US" smtClean="0"/>
              <a:pPr>
                <a:defRPr/>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F06A76A-28C3-4CFF-BD4C-832EBEDDE2E4}"/>
              </a:ext>
            </a:extLst>
          </p:cNvPr>
          <p:cNvSpPr>
            <a:spLocks noGrp="1"/>
          </p:cNvSpPr>
          <p:nvPr>
            <p:ph type="title"/>
          </p:nvPr>
        </p:nvSpPr>
        <p:spPr/>
        <p:txBody>
          <a:bodyPr/>
          <a:lstStyle/>
          <a:p>
            <a:r>
              <a:rPr lang="en-US" altLang="en-US"/>
              <a:t>Two-Dimensional Lists (cont’d.)</a:t>
            </a:r>
          </a:p>
        </p:txBody>
      </p:sp>
      <p:sp>
        <p:nvSpPr>
          <p:cNvPr id="2" name="Slide Number Placeholder 1">
            <a:extLst>
              <a:ext uri="{FF2B5EF4-FFF2-40B4-BE49-F238E27FC236}">
                <a16:creationId xmlns:a16="http://schemas.microsoft.com/office/drawing/2014/main" id="{91B33CD9-B578-4AD5-8F16-1498B34616F5}"/>
              </a:ext>
            </a:extLst>
          </p:cNvPr>
          <p:cNvSpPr>
            <a:spLocks noGrp="1"/>
          </p:cNvSpPr>
          <p:nvPr>
            <p:ph type="sldNum" sz="quarter" idx="10"/>
          </p:nvPr>
        </p:nvSpPr>
        <p:spPr/>
        <p:txBody>
          <a:bodyPr/>
          <a:lstStyle/>
          <a:p>
            <a:pPr>
              <a:defRPr/>
            </a:pPr>
            <a:fld id="{A06647C6-7D59-4E09-A65B-31F56B7640E2}" type="slidenum">
              <a:rPr lang="en-US" altLang="en-US" smtClean="0"/>
              <a:pPr>
                <a:defRPr/>
              </a:pPr>
              <a:t>19</a:t>
            </a:fld>
            <a:endParaRPr lang="en-US" altLang="en-US"/>
          </a:p>
        </p:txBody>
      </p:sp>
      <p:pic>
        <p:nvPicPr>
          <p:cNvPr id="5" name="Picture 4">
            <a:extLst>
              <a:ext uri="{FF2B5EF4-FFF2-40B4-BE49-F238E27FC236}">
                <a16:creationId xmlns:a16="http://schemas.microsoft.com/office/drawing/2014/main" id="{3631190B-1A0B-4B12-855C-507DC779ACF8}"/>
              </a:ext>
            </a:extLst>
          </p:cNvPr>
          <p:cNvPicPr>
            <a:picLocks noChangeAspect="1"/>
          </p:cNvPicPr>
          <p:nvPr/>
        </p:nvPicPr>
        <p:blipFill>
          <a:blip r:embed="rId2"/>
          <a:stretch>
            <a:fillRect/>
          </a:stretch>
        </p:blipFill>
        <p:spPr>
          <a:xfrm>
            <a:off x="2886075" y="3429000"/>
            <a:ext cx="3371850" cy="2275365"/>
          </a:xfrm>
          <a:prstGeom prst="rect">
            <a:avLst/>
          </a:prstGeom>
        </p:spPr>
      </p:pic>
      <p:pic>
        <p:nvPicPr>
          <p:cNvPr id="6" name="Picture 5">
            <a:extLst>
              <a:ext uri="{FF2B5EF4-FFF2-40B4-BE49-F238E27FC236}">
                <a16:creationId xmlns:a16="http://schemas.microsoft.com/office/drawing/2014/main" id="{5AD941A2-8283-4064-A12E-BEDEC7E17A50}"/>
              </a:ext>
            </a:extLst>
          </p:cNvPr>
          <p:cNvPicPr>
            <a:picLocks noChangeAspect="1"/>
          </p:cNvPicPr>
          <p:nvPr/>
        </p:nvPicPr>
        <p:blipFill>
          <a:blip r:embed="rId3"/>
          <a:stretch>
            <a:fillRect/>
          </a:stretch>
        </p:blipFill>
        <p:spPr>
          <a:xfrm>
            <a:off x="647700" y="2054131"/>
            <a:ext cx="7848600" cy="68375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BEBDEF06-D2A4-4611-9F2A-F44398AC9677}"/>
              </a:ext>
            </a:extLst>
          </p:cNvPr>
          <p:cNvSpPr>
            <a:spLocks noGrp="1"/>
          </p:cNvSpPr>
          <p:nvPr>
            <p:ph type="title"/>
          </p:nvPr>
        </p:nvSpPr>
        <p:spPr/>
        <p:txBody>
          <a:bodyPr/>
          <a:lstStyle/>
          <a:p>
            <a:r>
              <a:rPr lang="en-US" altLang="en-US"/>
              <a:t>Sequences</a:t>
            </a:r>
          </a:p>
        </p:txBody>
      </p:sp>
      <p:sp>
        <p:nvSpPr>
          <p:cNvPr id="6147" name="Content Placeholder 2">
            <a:extLst>
              <a:ext uri="{FF2B5EF4-FFF2-40B4-BE49-F238E27FC236}">
                <a16:creationId xmlns:a16="http://schemas.microsoft.com/office/drawing/2014/main" id="{0A5EDC10-2D86-4E71-8852-10717DCDF79F}"/>
              </a:ext>
            </a:extLst>
          </p:cNvPr>
          <p:cNvSpPr>
            <a:spLocks noGrp="1"/>
          </p:cNvSpPr>
          <p:nvPr>
            <p:ph idx="1"/>
          </p:nvPr>
        </p:nvSpPr>
        <p:spPr/>
        <p:txBody>
          <a:bodyPr/>
          <a:lstStyle/>
          <a:p>
            <a:pPr>
              <a:buFontTx/>
              <a:buChar char="•"/>
            </a:pPr>
            <a:r>
              <a:rPr lang="en-US" altLang="en-US" u="sng"/>
              <a:t>Sequence</a:t>
            </a:r>
            <a:r>
              <a:rPr lang="en-US" altLang="en-US"/>
              <a:t>: an object that contains multiple items of data</a:t>
            </a:r>
          </a:p>
          <a:p>
            <a:pPr lvl="1"/>
            <a:r>
              <a:rPr lang="en-US" altLang="en-US"/>
              <a:t>The items are stored in sequence one after another</a:t>
            </a:r>
          </a:p>
          <a:p>
            <a:pPr>
              <a:buFontTx/>
              <a:buChar char="•"/>
            </a:pPr>
            <a:r>
              <a:rPr lang="en-US" altLang="en-US"/>
              <a:t>Python provides different types of sequences, including lists and tuples</a:t>
            </a:r>
          </a:p>
          <a:p>
            <a:pPr lvl="1"/>
            <a:r>
              <a:rPr lang="en-US" altLang="en-US"/>
              <a:t>The difference between these is that a list is mutable and a tuple is immutable</a:t>
            </a:r>
          </a:p>
          <a:p>
            <a:pPr>
              <a:buFontTx/>
              <a:buChar char="•"/>
            </a:pPr>
            <a:endParaRPr lang="en-US" altLang="en-US"/>
          </a:p>
        </p:txBody>
      </p:sp>
      <p:sp>
        <p:nvSpPr>
          <p:cNvPr id="2" name="Slide Number Placeholder 1">
            <a:extLst>
              <a:ext uri="{FF2B5EF4-FFF2-40B4-BE49-F238E27FC236}">
                <a16:creationId xmlns:a16="http://schemas.microsoft.com/office/drawing/2014/main" id="{FF7885B7-E890-4160-BFFB-505E6BD2150C}"/>
              </a:ext>
            </a:extLst>
          </p:cNvPr>
          <p:cNvSpPr>
            <a:spLocks noGrp="1"/>
          </p:cNvSpPr>
          <p:nvPr>
            <p:ph type="sldNum" sz="quarter" idx="10"/>
          </p:nvPr>
        </p:nvSpPr>
        <p:spPr/>
        <p:txBody>
          <a:bodyPr/>
          <a:lstStyle/>
          <a:p>
            <a:pPr>
              <a:defRPr/>
            </a:pPr>
            <a:fld id="{A06647C6-7D59-4E09-A65B-31F56B7640E2}" type="slidenum">
              <a:rPr lang="en-US" altLang="en-US" smtClean="0"/>
              <a:pPr>
                <a:defRPr/>
              </a:pPr>
              <a:t>2</a:t>
            </a:fld>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912EC44-E21B-48A4-878A-0ECB7A113DBF}"/>
              </a:ext>
            </a:extLst>
          </p:cNvPr>
          <p:cNvSpPr>
            <a:spLocks noGrp="1"/>
          </p:cNvSpPr>
          <p:nvPr>
            <p:ph type="title"/>
          </p:nvPr>
        </p:nvSpPr>
        <p:spPr/>
        <p:txBody>
          <a:bodyPr/>
          <a:lstStyle/>
          <a:p>
            <a:r>
              <a:rPr lang="en-US" altLang="en-US"/>
              <a:t>Two-Dimensional Lists (cont’d.)</a:t>
            </a:r>
          </a:p>
        </p:txBody>
      </p:sp>
      <p:sp>
        <p:nvSpPr>
          <p:cNvPr id="2" name="Slide Number Placeholder 1">
            <a:extLst>
              <a:ext uri="{FF2B5EF4-FFF2-40B4-BE49-F238E27FC236}">
                <a16:creationId xmlns:a16="http://schemas.microsoft.com/office/drawing/2014/main" id="{F260ADD2-809D-4B8F-804F-C57904521424}"/>
              </a:ext>
            </a:extLst>
          </p:cNvPr>
          <p:cNvSpPr>
            <a:spLocks noGrp="1"/>
          </p:cNvSpPr>
          <p:nvPr>
            <p:ph type="sldNum" sz="quarter" idx="10"/>
          </p:nvPr>
        </p:nvSpPr>
        <p:spPr/>
        <p:txBody>
          <a:bodyPr/>
          <a:lstStyle/>
          <a:p>
            <a:pPr>
              <a:defRPr/>
            </a:pPr>
            <a:fld id="{A06647C6-7D59-4E09-A65B-31F56B7640E2}" type="slidenum">
              <a:rPr lang="en-US" altLang="en-US" smtClean="0"/>
              <a:pPr>
                <a:defRPr/>
              </a:pPr>
              <a:t>20</a:t>
            </a:fld>
            <a:endParaRPr lang="en-US" altLang="en-US"/>
          </a:p>
        </p:txBody>
      </p:sp>
      <p:pic>
        <p:nvPicPr>
          <p:cNvPr id="3" name="Picture 2">
            <a:extLst>
              <a:ext uri="{FF2B5EF4-FFF2-40B4-BE49-F238E27FC236}">
                <a16:creationId xmlns:a16="http://schemas.microsoft.com/office/drawing/2014/main" id="{FB4B5C95-5E4B-4C1E-BEDD-159B658B91C0}"/>
              </a:ext>
            </a:extLst>
          </p:cNvPr>
          <p:cNvPicPr>
            <a:picLocks noChangeAspect="1"/>
          </p:cNvPicPr>
          <p:nvPr/>
        </p:nvPicPr>
        <p:blipFill>
          <a:blip r:embed="rId2"/>
          <a:stretch>
            <a:fillRect/>
          </a:stretch>
        </p:blipFill>
        <p:spPr>
          <a:xfrm>
            <a:off x="3005136" y="1656673"/>
            <a:ext cx="3133725" cy="933450"/>
          </a:xfrm>
          <a:prstGeom prst="rect">
            <a:avLst/>
          </a:prstGeom>
        </p:spPr>
      </p:pic>
      <p:pic>
        <p:nvPicPr>
          <p:cNvPr id="6" name="Picture 5">
            <a:extLst>
              <a:ext uri="{FF2B5EF4-FFF2-40B4-BE49-F238E27FC236}">
                <a16:creationId xmlns:a16="http://schemas.microsoft.com/office/drawing/2014/main" id="{C924F9A1-4762-4701-91E0-BD681351CA77}"/>
              </a:ext>
            </a:extLst>
          </p:cNvPr>
          <p:cNvPicPr>
            <a:picLocks noChangeAspect="1"/>
          </p:cNvPicPr>
          <p:nvPr/>
        </p:nvPicPr>
        <p:blipFill>
          <a:blip r:embed="rId3"/>
          <a:stretch>
            <a:fillRect/>
          </a:stretch>
        </p:blipFill>
        <p:spPr>
          <a:xfrm>
            <a:off x="2083593" y="2743200"/>
            <a:ext cx="4976813" cy="1813018"/>
          </a:xfrm>
          <a:prstGeom prst="rect">
            <a:avLst/>
          </a:prstGeom>
        </p:spPr>
      </p:pic>
      <p:pic>
        <p:nvPicPr>
          <p:cNvPr id="7" name="Picture 6">
            <a:extLst>
              <a:ext uri="{FF2B5EF4-FFF2-40B4-BE49-F238E27FC236}">
                <a16:creationId xmlns:a16="http://schemas.microsoft.com/office/drawing/2014/main" id="{77CA18E7-8F19-4CF3-9E0F-7E57C81A038A}"/>
              </a:ext>
            </a:extLst>
          </p:cNvPr>
          <p:cNvPicPr>
            <a:picLocks noChangeAspect="1"/>
          </p:cNvPicPr>
          <p:nvPr/>
        </p:nvPicPr>
        <p:blipFill>
          <a:blip r:embed="rId4"/>
          <a:stretch>
            <a:fillRect/>
          </a:stretch>
        </p:blipFill>
        <p:spPr>
          <a:xfrm>
            <a:off x="2860701" y="5292725"/>
            <a:ext cx="4171950" cy="952500"/>
          </a:xfrm>
          <a:prstGeom prst="rect">
            <a:avLst/>
          </a:prstGeom>
        </p:spPr>
      </p:pic>
      <p:sp>
        <p:nvSpPr>
          <p:cNvPr id="8" name="TextBox 7">
            <a:extLst>
              <a:ext uri="{FF2B5EF4-FFF2-40B4-BE49-F238E27FC236}">
                <a16:creationId xmlns:a16="http://schemas.microsoft.com/office/drawing/2014/main" id="{FFA3221B-92BB-479C-B456-0BD90E7C0862}"/>
              </a:ext>
            </a:extLst>
          </p:cNvPr>
          <p:cNvSpPr txBox="1"/>
          <p:nvPr/>
        </p:nvSpPr>
        <p:spPr>
          <a:xfrm>
            <a:off x="609600" y="4777244"/>
            <a:ext cx="7010400" cy="430887"/>
          </a:xfrm>
          <a:prstGeom prst="rect">
            <a:avLst/>
          </a:prstGeom>
          <a:noFill/>
        </p:spPr>
        <p:txBody>
          <a:bodyPr wrap="square" rtlCol="0">
            <a:spAutoFit/>
          </a:bodyPr>
          <a:lstStyle/>
          <a:p>
            <a:r>
              <a:rPr lang="en-US" sz="2200" dirty="0"/>
              <a:t>Use nested loops to loop through all elements: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3AA6D1A-A3AD-4E51-8C6E-4EF6A1E5D605}"/>
              </a:ext>
            </a:extLst>
          </p:cNvPr>
          <p:cNvSpPr>
            <a:spLocks noGrp="1"/>
          </p:cNvSpPr>
          <p:nvPr>
            <p:ph type="title"/>
          </p:nvPr>
        </p:nvSpPr>
        <p:spPr/>
        <p:txBody>
          <a:bodyPr/>
          <a:lstStyle/>
          <a:p>
            <a:r>
              <a:rPr lang="en-US" altLang="en-US"/>
              <a:t>Tuples</a:t>
            </a:r>
          </a:p>
        </p:txBody>
      </p:sp>
      <p:sp>
        <p:nvSpPr>
          <p:cNvPr id="27651" name="Content Placeholder 2">
            <a:extLst>
              <a:ext uri="{FF2B5EF4-FFF2-40B4-BE49-F238E27FC236}">
                <a16:creationId xmlns:a16="http://schemas.microsoft.com/office/drawing/2014/main" id="{15B56B8F-F517-49AD-803A-7849F74F4A17}"/>
              </a:ext>
            </a:extLst>
          </p:cNvPr>
          <p:cNvSpPr>
            <a:spLocks noGrp="1"/>
          </p:cNvSpPr>
          <p:nvPr>
            <p:ph idx="1"/>
          </p:nvPr>
        </p:nvSpPr>
        <p:spPr/>
        <p:txBody>
          <a:bodyPr/>
          <a:lstStyle/>
          <a:p>
            <a:pPr eaLnBrk="1" hangingPunct="1">
              <a:buFontTx/>
              <a:buChar char="•"/>
            </a:pPr>
            <a:r>
              <a:rPr lang="en-US" altLang="en-US" sz="2800" u="sng">
                <a:cs typeface="Courier New" panose="02070309020205020404" pitchFamily="49" charset="0"/>
              </a:rPr>
              <a:t>Tuple</a:t>
            </a:r>
            <a:r>
              <a:rPr lang="en-US" altLang="en-US" sz="2800">
                <a:cs typeface="Courier New" panose="02070309020205020404" pitchFamily="49" charset="0"/>
              </a:rPr>
              <a:t>: an immutable sequence</a:t>
            </a:r>
          </a:p>
          <a:p>
            <a:pPr lvl="1" eaLnBrk="1" hangingPunct="1"/>
            <a:r>
              <a:rPr lang="en-US" altLang="en-US" sz="2400">
                <a:cs typeface="Courier New" panose="02070309020205020404" pitchFamily="49" charset="0"/>
              </a:rPr>
              <a:t>Very similar to a list</a:t>
            </a:r>
          </a:p>
          <a:p>
            <a:pPr lvl="1" eaLnBrk="1" hangingPunct="1"/>
            <a:r>
              <a:rPr lang="en-US" altLang="en-US" sz="2400">
                <a:cs typeface="Courier New" panose="02070309020205020404" pitchFamily="49" charset="0"/>
              </a:rPr>
              <a:t>Once it is created it cannot be changed</a:t>
            </a:r>
          </a:p>
          <a:p>
            <a:pPr lvl="1" eaLnBrk="1" hangingPunct="1"/>
            <a:r>
              <a:rPr lang="en-US" altLang="en-US" sz="2400">
                <a:cs typeface="Courier New" panose="02070309020205020404" pitchFamily="49" charset="0"/>
              </a:rPr>
              <a:t>Format: </a:t>
            </a:r>
            <a:r>
              <a:rPr lang="en-US" altLang="en-US" sz="2400">
                <a:latin typeface="Courier New" panose="02070309020205020404" pitchFamily="49" charset="0"/>
                <a:cs typeface="Courier New" panose="02070309020205020404" pitchFamily="49" charset="0"/>
              </a:rPr>
              <a:t>tuple_name = (item1, item2)</a:t>
            </a:r>
          </a:p>
          <a:p>
            <a:pPr lvl="1" eaLnBrk="1" hangingPunct="1"/>
            <a:r>
              <a:rPr lang="en-US" altLang="en-US" sz="2400">
                <a:cs typeface="Courier New" panose="02070309020205020404" pitchFamily="49" charset="0"/>
              </a:rPr>
              <a:t>Tuples support operations as lists</a:t>
            </a:r>
          </a:p>
          <a:p>
            <a:pPr lvl="2" eaLnBrk="1" hangingPunct="1">
              <a:buFontTx/>
              <a:buChar char="•"/>
            </a:pPr>
            <a:r>
              <a:rPr lang="en-US" altLang="en-US" sz="2000">
                <a:cs typeface="Courier New" panose="02070309020205020404" pitchFamily="49" charset="0"/>
              </a:rPr>
              <a:t>Subscript indexing for retrieving elements</a:t>
            </a:r>
          </a:p>
          <a:p>
            <a:pPr lvl="2" eaLnBrk="1" hangingPunct="1">
              <a:buFontTx/>
              <a:buChar char="•"/>
            </a:pPr>
            <a:r>
              <a:rPr lang="en-US" altLang="en-US" sz="2000">
                <a:cs typeface="Courier New" panose="02070309020205020404" pitchFamily="49" charset="0"/>
              </a:rPr>
              <a:t>Methods such as </a:t>
            </a:r>
            <a:r>
              <a:rPr lang="en-US" altLang="en-US" sz="2000">
                <a:latin typeface="Courier New" panose="02070309020205020404" pitchFamily="49" charset="0"/>
                <a:cs typeface="Courier New" panose="02070309020205020404" pitchFamily="49" charset="0"/>
              </a:rPr>
              <a:t>index</a:t>
            </a:r>
          </a:p>
          <a:p>
            <a:pPr lvl="2" eaLnBrk="1" hangingPunct="1">
              <a:buFontTx/>
              <a:buChar char="•"/>
            </a:pPr>
            <a:r>
              <a:rPr lang="en-US" altLang="en-US" sz="2000">
                <a:cs typeface="Courier New" panose="02070309020205020404" pitchFamily="49" charset="0"/>
              </a:rPr>
              <a:t>Built in functions such as </a:t>
            </a:r>
            <a:r>
              <a:rPr lang="en-US" altLang="en-US" sz="2000">
                <a:latin typeface="Courier New" panose="02070309020205020404" pitchFamily="49" charset="0"/>
                <a:cs typeface="Courier New" panose="02070309020205020404" pitchFamily="49" charset="0"/>
              </a:rPr>
              <a:t>len, min, max</a:t>
            </a:r>
          </a:p>
          <a:p>
            <a:pPr lvl="2" eaLnBrk="1" hangingPunct="1">
              <a:buFontTx/>
              <a:buChar char="•"/>
            </a:pPr>
            <a:r>
              <a:rPr lang="en-US" altLang="en-US" sz="2000">
                <a:cs typeface="Courier New" panose="02070309020205020404" pitchFamily="49" charset="0"/>
              </a:rPr>
              <a:t>Slicing expressions</a:t>
            </a:r>
          </a:p>
          <a:p>
            <a:pPr lvl="2" eaLnBrk="1" hangingPunct="1">
              <a:buFontTx/>
              <a:buChar char="•"/>
            </a:pPr>
            <a:r>
              <a:rPr lang="en-US" altLang="en-US" sz="2000">
                <a:cs typeface="Courier New" panose="02070309020205020404" pitchFamily="49" charset="0"/>
              </a:rPr>
              <a:t>The </a:t>
            </a:r>
            <a:r>
              <a:rPr lang="en-US" altLang="en-US" sz="2000">
                <a:latin typeface="Courier New" panose="02070309020205020404" pitchFamily="49" charset="0"/>
                <a:cs typeface="Courier New" panose="02070309020205020404" pitchFamily="49" charset="0"/>
              </a:rPr>
              <a:t>in</a:t>
            </a:r>
            <a:r>
              <a:rPr lang="en-US" altLang="en-US" sz="200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a:t>
            </a:r>
            <a:r>
              <a:rPr lang="en-US" altLang="en-US" sz="2000">
                <a:cs typeface="Courier New" panose="02070309020205020404" pitchFamily="49" charset="0"/>
              </a:rPr>
              <a:t>, and </a:t>
            </a:r>
            <a:r>
              <a:rPr lang="en-US" altLang="en-US" sz="2000">
                <a:latin typeface="Courier New" panose="02070309020205020404" pitchFamily="49" charset="0"/>
                <a:cs typeface="Courier New" panose="02070309020205020404" pitchFamily="49" charset="0"/>
              </a:rPr>
              <a:t>*</a:t>
            </a:r>
            <a:r>
              <a:rPr lang="en-US" altLang="en-US" sz="2000">
                <a:cs typeface="Courier New" panose="02070309020205020404" pitchFamily="49" charset="0"/>
              </a:rPr>
              <a:t> operators</a:t>
            </a:r>
          </a:p>
          <a:p>
            <a:pPr>
              <a:buFontTx/>
              <a:buChar char="•"/>
            </a:pPr>
            <a:endParaRPr lang="en-US" altLang="en-US" sz="2800"/>
          </a:p>
        </p:txBody>
      </p:sp>
      <p:sp>
        <p:nvSpPr>
          <p:cNvPr id="2" name="Slide Number Placeholder 1">
            <a:extLst>
              <a:ext uri="{FF2B5EF4-FFF2-40B4-BE49-F238E27FC236}">
                <a16:creationId xmlns:a16="http://schemas.microsoft.com/office/drawing/2014/main" id="{5AD94CDA-965E-4736-B2DB-08ADB50573CC}"/>
              </a:ext>
            </a:extLst>
          </p:cNvPr>
          <p:cNvSpPr>
            <a:spLocks noGrp="1"/>
          </p:cNvSpPr>
          <p:nvPr>
            <p:ph type="sldNum" sz="quarter" idx="10"/>
          </p:nvPr>
        </p:nvSpPr>
        <p:spPr/>
        <p:txBody>
          <a:bodyPr/>
          <a:lstStyle/>
          <a:p>
            <a:pPr>
              <a:defRPr/>
            </a:pPr>
            <a:fld id="{A06647C6-7D59-4E09-A65B-31F56B7640E2}"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259A485-90AC-455A-A8BD-E330A7E0B62F}"/>
              </a:ext>
            </a:extLst>
          </p:cNvPr>
          <p:cNvSpPr>
            <a:spLocks noGrp="1"/>
          </p:cNvSpPr>
          <p:nvPr>
            <p:ph type="title"/>
          </p:nvPr>
        </p:nvSpPr>
        <p:spPr/>
        <p:txBody>
          <a:bodyPr/>
          <a:lstStyle/>
          <a:p>
            <a:r>
              <a:rPr lang="en-US" altLang="en-US"/>
              <a:t>Tuples (cont’d.)</a:t>
            </a:r>
          </a:p>
        </p:txBody>
      </p:sp>
      <p:sp>
        <p:nvSpPr>
          <p:cNvPr id="28675" name="Content Placeholder 2">
            <a:extLst>
              <a:ext uri="{FF2B5EF4-FFF2-40B4-BE49-F238E27FC236}">
                <a16:creationId xmlns:a16="http://schemas.microsoft.com/office/drawing/2014/main" id="{C284123B-F863-4220-935F-59DED4E21AE4}"/>
              </a:ext>
            </a:extLst>
          </p:cNvPr>
          <p:cNvSpPr>
            <a:spLocks noGrp="1"/>
          </p:cNvSpPr>
          <p:nvPr>
            <p:ph idx="1"/>
          </p:nvPr>
        </p:nvSpPr>
        <p:spPr/>
        <p:txBody>
          <a:bodyPr/>
          <a:lstStyle/>
          <a:p>
            <a:pPr eaLnBrk="1" hangingPunct="1">
              <a:buFontTx/>
              <a:buChar char="•"/>
            </a:pPr>
            <a:r>
              <a:rPr lang="en-US" altLang="en-US"/>
              <a:t>Tuples do not support the methods:</a:t>
            </a:r>
          </a:p>
          <a:p>
            <a:pPr lvl="1" eaLnBrk="1" hangingPunct="1"/>
            <a:r>
              <a:rPr lang="en-US" altLang="en-US">
                <a:latin typeface="Courier New" panose="02070309020205020404" pitchFamily="49" charset="0"/>
                <a:cs typeface="Courier New" panose="02070309020205020404" pitchFamily="49" charset="0"/>
              </a:rPr>
              <a:t>append</a:t>
            </a:r>
          </a:p>
          <a:p>
            <a:pPr lvl="1" eaLnBrk="1" hangingPunct="1"/>
            <a:r>
              <a:rPr lang="en-US" altLang="en-US">
                <a:latin typeface="Courier New" panose="02070309020205020404" pitchFamily="49" charset="0"/>
                <a:cs typeface="Courier New" panose="02070309020205020404" pitchFamily="49" charset="0"/>
              </a:rPr>
              <a:t>remove</a:t>
            </a:r>
          </a:p>
          <a:p>
            <a:pPr lvl="1" eaLnBrk="1" hangingPunct="1"/>
            <a:r>
              <a:rPr lang="en-US" altLang="en-US">
                <a:latin typeface="Courier New" panose="02070309020205020404" pitchFamily="49" charset="0"/>
                <a:cs typeface="Courier New" panose="02070309020205020404" pitchFamily="49" charset="0"/>
              </a:rPr>
              <a:t>insert</a:t>
            </a:r>
          </a:p>
          <a:p>
            <a:pPr lvl="1" eaLnBrk="1" hangingPunct="1"/>
            <a:r>
              <a:rPr lang="en-US" altLang="en-US">
                <a:latin typeface="Courier New" panose="02070309020205020404" pitchFamily="49" charset="0"/>
                <a:cs typeface="Courier New" panose="02070309020205020404" pitchFamily="49" charset="0"/>
              </a:rPr>
              <a:t>reverse</a:t>
            </a:r>
          </a:p>
          <a:p>
            <a:pPr lvl="1" eaLnBrk="1" hangingPunct="1"/>
            <a:r>
              <a:rPr lang="en-US" altLang="en-US">
                <a:latin typeface="Courier New" panose="02070309020205020404" pitchFamily="49" charset="0"/>
                <a:cs typeface="Courier New" panose="02070309020205020404" pitchFamily="49" charset="0"/>
              </a:rPr>
              <a:t>sort</a:t>
            </a:r>
          </a:p>
          <a:p>
            <a:pPr>
              <a:buFontTx/>
              <a:buChar char="•"/>
            </a:pPr>
            <a:endParaRPr lang="en-US" altLang="en-US"/>
          </a:p>
        </p:txBody>
      </p:sp>
      <p:sp>
        <p:nvSpPr>
          <p:cNvPr id="2" name="Slide Number Placeholder 1">
            <a:extLst>
              <a:ext uri="{FF2B5EF4-FFF2-40B4-BE49-F238E27FC236}">
                <a16:creationId xmlns:a16="http://schemas.microsoft.com/office/drawing/2014/main" id="{C5A1CABA-D3F2-4042-9709-C1A3E3FC85F3}"/>
              </a:ext>
            </a:extLst>
          </p:cNvPr>
          <p:cNvSpPr>
            <a:spLocks noGrp="1"/>
          </p:cNvSpPr>
          <p:nvPr>
            <p:ph type="sldNum" sz="quarter" idx="10"/>
          </p:nvPr>
        </p:nvSpPr>
        <p:spPr/>
        <p:txBody>
          <a:bodyPr/>
          <a:lstStyle/>
          <a:p>
            <a:pPr>
              <a:defRPr/>
            </a:pPr>
            <a:fld id="{A06647C6-7D59-4E09-A65B-31F56B7640E2}"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F134986E-76A5-4E2E-BEBA-6D136E10E62F}"/>
              </a:ext>
            </a:extLst>
          </p:cNvPr>
          <p:cNvSpPr>
            <a:spLocks noGrp="1"/>
          </p:cNvSpPr>
          <p:nvPr>
            <p:ph type="title"/>
          </p:nvPr>
        </p:nvSpPr>
        <p:spPr/>
        <p:txBody>
          <a:bodyPr/>
          <a:lstStyle/>
          <a:p>
            <a:r>
              <a:rPr lang="en-US" altLang="en-US"/>
              <a:t>Tuples (cont’d.)</a:t>
            </a:r>
          </a:p>
        </p:txBody>
      </p:sp>
      <p:sp>
        <p:nvSpPr>
          <p:cNvPr id="29699" name="Content Placeholder 2">
            <a:extLst>
              <a:ext uri="{FF2B5EF4-FFF2-40B4-BE49-F238E27FC236}">
                <a16:creationId xmlns:a16="http://schemas.microsoft.com/office/drawing/2014/main" id="{8CD6F040-9BAF-498D-820C-07794D0E39D2}"/>
              </a:ext>
            </a:extLst>
          </p:cNvPr>
          <p:cNvSpPr>
            <a:spLocks noGrp="1"/>
          </p:cNvSpPr>
          <p:nvPr>
            <p:ph idx="1"/>
          </p:nvPr>
        </p:nvSpPr>
        <p:spPr/>
        <p:txBody>
          <a:bodyPr/>
          <a:lstStyle/>
          <a:p>
            <a:pPr eaLnBrk="1" hangingPunct="1">
              <a:buFontTx/>
              <a:buChar char="•"/>
            </a:pPr>
            <a:r>
              <a:rPr lang="en-US" altLang="en-US"/>
              <a:t>Advantages for using tuples over lists:</a:t>
            </a:r>
          </a:p>
          <a:p>
            <a:pPr lvl="1" eaLnBrk="1" hangingPunct="1"/>
            <a:r>
              <a:rPr lang="en-US" altLang="en-US">
                <a:cs typeface="Courier New" panose="02070309020205020404" pitchFamily="49" charset="0"/>
              </a:rPr>
              <a:t>Processing tuples is faster than processing lists</a:t>
            </a:r>
          </a:p>
          <a:p>
            <a:pPr lvl="1" eaLnBrk="1" hangingPunct="1"/>
            <a:r>
              <a:rPr lang="en-US" altLang="en-US">
                <a:cs typeface="Courier New" panose="02070309020205020404" pitchFamily="49" charset="0"/>
              </a:rPr>
              <a:t>Tuples are safe </a:t>
            </a:r>
          </a:p>
          <a:p>
            <a:pPr lvl="1" eaLnBrk="1" hangingPunct="1"/>
            <a:r>
              <a:rPr lang="en-US" altLang="en-US">
                <a:cs typeface="Courier New" panose="02070309020205020404" pitchFamily="49" charset="0"/>
              </a:rPr>
              <a:t>Some operations in Python require use of tuples</a:t>
            </a:r>
          </a:p>
          <a:p>
            <a:pPr eaLnBrk="1" hangingPunct="1">
              <a:buFontTx/>
              <a:buChar char="•"/>
            </a:pPr>
            <a:r>
              <a:rPr lang="en-US" altLang="en-US" u="sng">
                <a:latin typeface="Courier New" panose="02070309020205020404" pitchFamily="49" charset="0"/>
                <a:cs typeface="Courier New" panose="02070309020205020404" pitchFamily="49" charset="0"/>
              </a:rPr>
              <a:t>list()</a:t>
            </a:r>
            <a:r>
              <a:rPr lang="en-US" altLang="en-US" u="sng">
                <a:cs typeface="Courier New" panose="02070309020205020404" pitchFamily="49" charset="0"/>
              </a:rPr>
              <a:t> function</a:t>
            </a:r>
            <a:r>
              <a:rPr lang="en-US" altLang="en-US">
                <a:cs typeface="Courier New" panose="02070309020205020404" pitchFamily="49" charset="0"/>
              </a:rPr>
              <a:t>: converts tuple to list</a:t>
            </a:r>
          </a:p>
          <a:p>
            <a:pPr eaLnBrk="1" hangingPunct="1">
              <a:buFontTx/>
              <a:buChar char="•"/>
            </a:pPr>
            <a:r>
              <a:rPr lang="en-US" altLang="en-US" u="sng">
                <a:latin typeface="Courier New" panose="02070309020205020404" pitchFamily="49" charset="0"/>
                <a:cs typeface="Courier New" panose="02070309020205020404" pitchFamily="49" charset="0"/>
              </a:rPr>
              <a:t>tuple()</a:t>
            </a:r>
            <a:r>
              <a:rPr lang="en-US" altLang="en-US" u="sng">
                <a:cs typeface="Courier New" panose="02070309020205020404" pitchFamily="49" charset="0"/>
              </a:rPr>
              <a:t> function</a:t>
            </a:r>
            <a:r>
              <a:rPr lang="en-US" altLang="en-US">
                <a:cs typeface="Courier New" panose="02070309020205020404" pitchFamily="49" charset="0"/>
              </a:rPr>
              <a:t>: converts list to tuple</a:t>
            </a:r>
          </a:p>
          <a:p>
            <a:pPr>
              <a:buFontTx/>
              <a:buChar char="•"/>
            </a:pPr>
            <a:endParaRPr lang="en-US" altLang="en-US"/>
          </a:p>
        </p:txBody>
      </p:sp>
      <p:sp>
        <p:nvSpPr>
          <p:cNvPr id="2" name="Slide Number Placeholder 1">
            <a:extLst>
              <a:ext uri="{FF2B5EF4-FFF2-40B4-BE49-F238E27FC236}">
                <a16:creationId xmlns:a16="http://schemas.microsoft.com/office/drawing/2014/main" id="{E4614624-5A47-4466-8862-3C5A4D6A4561}"/>
              </a:ext>
            </a:extLst>
          </p:cNvPr>
          <p:cNvSpPr>
            <a:spLocks noGrp="1"/>
          </p:cNvSpPr>
          <p:nvPr>
            <p:ph type="sldNum" sz="quarter" idx="10"/>
          </p:nvPr>
        </p:nvSpPr>
        <p:spPr/>
        <p:txBody>
          <a:bodyPr/>
          <a:lstStyle/>
          <a:p>
            <a:pPr>
              <a:defRPr/>
            </a:pPr>
            <a:fld id="{A06647C6-7D59-4E09-A65B-31F56B7640E2}" type="slidenum">
              <a:rPr lang="en-US" altLang="en-US" smtClean="0"/>
              <a:pPr>
                <a:defRPr/>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3AB2A5C2-7D04-450F-8DC1-3553372AAC2C}"/>
              </a:ext>
            </a:extLst>
          </p:cNvPr>
          <p:cNvSpPr>
            <a:spLocks noGrp="1"/>
          </p:cNvSpPr>
          <p:nvPr>
            <p:ph type="title"/>
          </p:nvPr>
        </p:nvSpPr>
        <p:spPr/>
        <p:txBody>
          <a:bodyPr/>
          <a:lstStyle/>
          <a:p>
            <a:r>
              <a:rPr lang="en-US" altLang="en-US"/>
              <a:t>Plotting Data with </a:t>
            </a:r>
            <a:r>
              <a:rPr lang="en-US" altLang="en-US">
                <a:latin typeface="Courier New" panose="02070309020205020404" pitchFamily="49" charset="0"/>
                <a:cs typeface="Courier New" panose="02070309020205020404" pitchFamily="49" charset="0"/>
              </a:rPr>
              <a:t>matplotlib</a:t>
            </a:r>
          </a:p>
        </p:txBody>
      </p:sp>
      <p:sp>
        <p:nvSpPr>
          <p:cNvPr id="30723" name="Content Placeholder 2">
            <a:extLst>
              <a:ext uri="{FF2B5EF4-FFF2-40B4-BE49-F238E27FC236}">
                <a16:creationId xmlns:a16="http://schemas.microsoft.com/office/drawing/2014/main" id="{A2AE29AB-AD87-4349-B95D-8A4BE3CA911B}"/>
              </a:ext>
            </a:extLst>
          </p:cNvPr>
          <p:cNvSpPr>
            <a:spLocks noGrp="1"/>
          </p:cNvSpPr>
          <p:nvPr>
            <p:ph idx="1"/>
          </p:nvPr>
        </p:nvSpPr>
        <p:spPr/>
        <p:txBody>
          <a:bodyPr/>
          <a:lstStyle/>
          <a:p>
            <a:r>
              <a:rPr lang="en-US" altLang="en-US" sz="2400" dirty="0"/>
              <a:t>The </a:t>
            </a:r>
            <a:r>
              <a:rPr lang="en-US" altLang="en-US" sz="2400" dirty="0">
                <a:latin typeface="Courier New" panose="02070309020205020404" pitchFamily="49" charset="0"/>
                <a:cs typeface="Courier New" panose="02070309020205020404" pitchFamily="49" charset="0"/>
              </a:rPr>
              <a:t>matplotlib</a:t>
            </a:r>
            <a:r>
              <a:rPr lang="en-US" altLang="en-US" sz="2400" dirty="0"/>
              <a:t> package is a library for creating two-dimensional charts and graphs.</a:t>
            </a:r>
          </a:p>
          <a:p>
            <a:pPr>
              <a:buFontTx/>
              <a:buChar char="•"/>
            </a:pPr>
            <a:r>
              <a:rPr lang="en-US" altLang="en-US" sz="2400" dirty="0"/>
              <a:t>To install </a:t>
            </a:r>
            <a:r>
              <a:rPr lang="en-US" altLang="en-US" sz="2400" dirty="0">
                <a:latin typeface="Courier New" panose="02070309020205020404" pitchFamily="49" charset="0"/>
                <a:cs typeface="Courier New" panose="02070309020205020404" pitchFamily="49" charset="0"/>
              </a:rPr>
              <a:t>matplotlib</a:t>
            </a:r>
            <a:r>
              <a:rPr lang="en-US" altLang="en-US" sz="2400" dirty="0"/>
              <a:t> on a Windows system, open a Command Prompt window and enter this command:</a:t>
            </a:r>
            <a:br>
              <a:rPr lang="en-US" altLang="en-US" sz="2400" dirty="0"/>
            </a:br>
            <a:br>
              <a:rPr lang="en-US" altLang="en-US" sz="2400" dirty="0"/>
            </a:br>
            <a:endParaRPr lang="en-US" altLang="en-US" sz="2400" dirty="0"/>
          </a:p>
          <a:p>
            <a:pPr>
              <a:buFontTx/>
              <a:buChar char="•"/>
            </a:pPr>
            <a:r>
              <a:rPr lang="en-US" altLang="en-US" sz="2400" dirty="0"/>
              <a:t>To install </a:t>
            </a:r>
            <a:r>
              <a:rPr lang="en-US" altLang="en-US" sz="2400" dirty="0">
                <a:latin typeface="Courier New" panose="02070309020205020404" pitchFamily="49" charset="0"/>
                <a:cs typeface="Courier New" panose="02070309020205020404" pitchFamily="49" charset="0"/>
              </a:rPr>
              <a:t>matplotlib</a:t>
            </a:r>
            <a:r>
              <a:rPr lang="en-US" altLang="en-US" sz="2400" dirty="0"/>
              <a:t> on a Mac or Linux system, open a Terminal window and enter this command:</a:t>
            </a:r>
            <a:br>
              <a:rPr lang="en-US" altLang="en-US" sz="2400" dirty="0"/>
            </a:br>
            <a:br>
              <a:rPr lang="en-US" altLang="en-US" sz="2400" dirty="0"/>
            </a:br>
            <a:endParaRPr lang="en-US" altLang="en-US" sz="2400" dirty="0"/>
          </a:p>
          <a:p>
            <a:pPr>
              <a:buFontTx/>
              <a:buChar char="•"/>
            </a:pPr>
            <a:r>
              <a:rPr lang="en-US" altLang="en-US" sz="2400" dirty="0"/>
              <a:t>See Appendix F in your textbook for more information about packages and the </a:t>
            </a:r>
            <a:r>
              <a:rPr lang="en-US" altLang="en-US" sz="2400" b="0" dirty="0">
                <a:latin typeface="Courier New" panose="02070309020205020404" pitchFamily="49" charset="0"/>
                <a:cs typeface="Courier New" panose="02070309020205020404" pitchFamily="49" charset="0"/>
              </a:rPr>
              <a:t>pip</a:t>
            </a:r>
            <a:r>
              <a:rPr lang="en-US" altLang="en-US" sz="2400" dirty="0"/>
              <a:t> utility.</a:t>
            </a:r>
          </a:p>
        </p:txBody>
      </p:sp>
      <p:sp>
        <p:nvSpPr>
          <p:cNvPr id="2" name="Slide Number Placeholder 1">
            <a:extLst>
              <a:ext uri="{FF2B5EF4-FFF2-40B4-BE49-F238E27FC236}">
                <a16:creationId xmlns:a16="http://schemas.microsoft.com/office/drawing/2014/main" id="{76F8C176-6619-474B-9A66-851F4C990ED3}"/>
              </a:ext>
            </a:extLst>
          </p:cNvPr>
          <p:cNvSpPr>
            <a:spLocks noGrp="1"/>
          </p:cNvSpPr>
          <p:nvPr>
            <p:ph type="sldNum" sz="quarter" idx="10"/>
          </p:nvPr>
        </p:nvSpPr>
        <p:spPr/>
        <p:txBody>
          <a:bodyPr/>
          <a:lstStyle/>
          <a:p>
            <a:pPr>
              <a:defRPr/>
            </a:pPr>
            <a:fld id="{A06647C6-7D59-4E09-A65B-31F56B7640E2}" type="slidenum">
              <a:rPr lang="en-US" altLang="en-US" smtClean="0"/>
              <a:pPr>
                <a:defRPr/>
              </a:pPr>
              <a:t>24</a:t>
            </a:fld>
            <a:endParaRPr lang="en-US" altLang="en-US"/>
          </a:p>
        </p:txBody>
      </p:sp>
      <p:sp>
        <p:nvSpPr>
          <p:cNvPr id="5" name="TextBox 1">
            <a:extLst>
              <a:ext uri="{FF2B5EF4-FFF2-40B4-BE49-F238E27FC236}">
                <a16:creationId xmlns:a16="http://schemas.microsoft.com/office/drawing/2014/main" id="{6E2E675D-FD81-4F08-8683-234E7D9E3A57}"/>
              </a:ext>
            </a:extLst>
          </p:cNvPr>
          <p:cNvSpPr txBox="1">
            <a:spLocks noChangeArrowheads="1"/>
          </p:cNvSpPr>
          <p:nvPr/>
        </p:nvSpPr>
        <p:spPr bwMode="auto">
          <a:xfrm>
            <a:off x="2857500" y="3352800"/>
            <a:ext cx="3429000" cy="36988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solidFill>
                  <a:schemeClr val="bg1"/>
                </a:solidFill>
                <a:latin typeface="Courier New" panose="02070309020205020404" pitchFamily="49" charset="0"/>
                <a:cs typeface="Courier New" panose="02070309020205020404" pitchFamily="49" charset="0"/>
              </a:rPr>
              <a:t>pip install matplotlib</a:t>
            </a:r>
          </a:p>
        </p:txBody>
      </p:sp>
      <p:sp>
        <p:nvSpPr>
          <p:cNvPr id="6" name="TextBox 4">
            <a:extLst>
              <a:ext uri="{FF2B5EF4-FFF2-40B4-BE49-F238E27FC236}">
                <a16:creationId xmlns:a16="http://schemas.microsoft.com/office/drawing/2014/main" id="{28814DF5-D3E9-4F75-86A0-D9EBF06D1CBD}"/>
              </a:ext>
            </a:extLst>
          </p:cNvPr>
          <p:cNvSpPr txBox="1">
            <a:spLocks noChangeArrowheads="1"/>
          </p:cNvSpPr>
          <p:nvPr/>
        </p:nvSpPr>
        <p:spPr bwMode="auto">
          <a:xfrm>
            <a:off x="2455862" y="4887913"/>
            <a:ext cx="4232275" cy="369887"/>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ourier New" panose="02070309020205020404" pitchFamily="49" charset="0"/>
                <a:cs typeface="Courier New" panose="02070309020205020404" pitchFamily="49" charset="0"/>
              </a:rPr>
              <a:t>sudo pip3 install matplotlib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614204C-4091-4987-8651-CCDD899A3D23}"/>
              </a:ext>
            </a:extLst>
          </p:cNvPr>
          <p:cNvSpPr>
            <a:spLocks noGrp="1"/>
          </p:cNvSpPr>
          <p:nvPr>
            <p:ph type="title"/>
          </p:nvPr>
        </p:nvSpPr>
        <p:spPr/>
        <p:txBody>
          <a:bodyPr/>
          <a:lstStyle/>
          <a:p>
            <a:r>
              <a:rPr lang="en-US" altLang="en-US"/>
              <a:t>Plotting Data with </a:t>
            </a:r>
            <a:r>
              <a:rPr lang="en-US" altLang="en-US">
                <a:latin typeface="Courier New" panose="02070309020205020404" pitchFamily="49" charset="0"/>
                <a:cs typeface="Courier New" panose="02070309020205020404" pitchFamily="49" charset="0"/>
              </a:rPr>
              <a:t>matplotlib</a:t>
            </a:r>
          </a:p>
        </p:txBody>
      </p:sp>
      <p:sp>
        <p:nvSpPr>
          <p:cNvPr id="32771" name="Content Placeholder 2">
            <a:extLst>
              <a:ext uri="{FF2B5EF4-FFF2-40B4-BE49-F238E27FC236}">
                <a16:creationId xmlns:a16="http://schemas.microsoft.com/office/drawing/2014/main" id="{634AE77F-E72F-46FF-8883-98BDA163BF5F}"/>
              </a:ext>
            </a:extLst>
          </p:cNvPr>
          <p:cNvSpPr>
            <a:spLocks noGrp="1"/>
          </p:cNvSpPr>
          <p:nvPr>
            <p:ph idx="1"/>
          </p:nvPr>
        </p:nvSpPr>
        <p:spPr/>
        <p:txBody>
          <a:bodyPr/>
          <a:lstStyle/>
          <a:p>
            <a:pPr>
              <a:buFontTx/>
              <a:buChar char="•"/>
            </a:pPr>
            <a:r>
              <a:rPr lang="en-US" altLang="en-US" sz="2400" dirty="0"/>
              <a:t>To verify the package was installed, start IDLE and enter this command:</a:t>
            </a:r>
            <a:br>
              <a:rPr lang="en-US" altLang="en-US" sz="2400" dirty="0"/>
            </a:br>
            <a:br>
              <a:rPr lang="en-US" altLang="en-US" sz="2400" dirty="0"/>
            </a:br>
            <a:br>
              <a:rPr lang="en-US" altLang="en-US" sz="2400" dirty="0"/>
            </a:br>
            <a:r>
              <a:rPr lang="en-US" altLang="en-US" sz="2400" dirty="0"/>
              <a:t>If you don't see any error messages, you can assume the package was properly installed.</a:t>
            </a:r>
          </a:p>
          <a:p>
            <a:pPr>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matplotlib</a:t>
            </a:r>
            <a:r>
              <a:rPr lang="en-US" altLang="en-US" sz="2400" dirty="0"/>
              <a:t> package contains a module named </a:t>
            </a:r>
            <a:r>
              <a:rPr lang="en-US" altLang="en-US" sz="2400" dirty="0" err="1">
                <a:latin typeface="Courier New" panose="02070309020205020404" pitchFamily="49" charset="0"/>
                <a:cs typeface="Courier New" panose="02070309020205020404" pitchFamily="49" charset="0"/>
              </a:rPr>
              <a:t>pyplot</a:t>
            </a:r>
            <a:r>
              <a:rPr lang="en-US" altLang="en-US" sz="2400" dirty="0"/>
              <a:t> that you will need to import.</a:t>
            </a:r>
          </a:p>
          <a:p>
            <a:pPr>
              <a:buFontTx/>
              <a:buChar char="•"/>
            </a:pPr>
            <a:r>
              <a:rPr lang="en-US" altLang="en-US" sz="2400" dirty="0"/>
              <a:t>Use the following </a:t>
            </a:r>
            <a:r>
              <a:rPr lang="en-US" altLang="en-US" sz="2400" dirty="0">
                <a:latin typeface="Courier New" panose="02070309020205020404" pitchFamily="49" charset="0"/>
                <a:cs typeface="Courier New" panose="02070309020205020404" pitchFamily="49" charset="0"/>
              </a:rPr>
              <a:t>import</a:t>
            </a:r>
            <a:r>
              <a:rPr lang="en-US" altLang="en-US" sz="2400" dirty="0"/>
              <a:t> statement to </a:t>
            </a:r>
            <a:r>
              <a:rPr lang="en-US" altLang="en-US" sz="2400" dirty="0">
                <a:cs typeface="Courier New" panose="02070309020205020404" pitchFamily="49" charset="0"/>
              </a:rPr>
              <a:t>import</a:t>
            </a:r>
            <a:r>
              <a:rPr lang="en-US" altLang="en-US" sz="2400" dirty="0"/>
              <a:t> the module and create an alias named </a:t>
            </a:r>
            <a:r>
              <a:rPr lang="en-US" altLang="en-US" sz="2400" dirty="0" err="1">
                <a:latin typeface="Courier New" panose="02070309020205020404" pitchFamily="49" charset="0"/>
                <a:cs typeface="Courier New" panose="02070309020205020404" pitchFamily="49" charset="0"/>
              </a:rPr>
              <a:t>plt</a:t>
            </a:r>
            <a:r>
              <a:rPr lang="en-US" altLang="en-US" sz="2400" dirty="0"/>
              <a:t>:</a:t>
            </a:r>
          </a:p>
        </p:txBody>
      </p:sp>
      <p:sp>
        <p:nvSpPr>
          <p:cNvPr id="32772" name="TextBox 1">
            <a:extLst>
              <a:ext uri="{FF2B5EF4-FFF2-40B4-BE49-F238E27FC236}">
                <a16:creationId xmlns:a16="http://schemas.microsoft.com/office/drawing/2014/main" id="{D95BFAB4-B6E5-4E12-96BA-B404D5F97E9D}"/>
              </a:ext>
            </a:extLst>
          </p:cNvPr>
          <p:cNvSpPr txBox="1">
            <a:spLocks noChangeArrowheads="1"/>
          </p:cNvSpPr>
          <p:nvPr/>
        </p:nvSpPr>
        <p:spPr bwMode="auto">
          <a:xfrm>
            <a:off x="2857500" y="2514600"/>
            <a:ext cx="3429000" cy="369888"/>
          </a:xfrm>
          <a:prstGeom prst="rect">
            <a:avLst/>
          </a:prstGeom>
          <a:solidFill>
            <a:schemeClr val="tx1"/>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chemeClr val="bg1"/>
                </a:solidFill>
                <a:latin typeface="Courier New" panose="02070309020205020404" pitchFamily="49" charset="0"/>
                <a:cs typeface="Courier New" panose="02070309020205020404" pitchFamily="49" charset="0"/>
              </a:rPr>
              <a:t>&gt;&gt;&gt; import matplotlib</a:t>
            </a:r>
          </a:p>
        </p:txBody>
      </p:sp>
      <p:sp>
        <p:nvSpPr>
          <p:cNvPr id="2" name="Slide Number Placeholder 1">
            <a:extLst>
              <a:ext uri="{FF2B5EF4-FFF2-40B4-BE49-F238E27FC236}">
                <a16:creationId xmlns:a16="http://schemas.microsoft.com/office/drawing/2014/main" id="{6B5E87E8-D740-4832-8F5D-75D86D5D1071}"/>
              </a:ext>
            </a:extLst>
          </p:cNvPr>
          <p:cNvSpPr>
            <a:spLocks noGrp="1"/>
          </p:cNvSpPr>
          <p:nvPr>
            <p:ph type="sldNum" sz="quarter" idx="10"/>
          </p:nvPr>
        </p:nvSpPr>
        <p:spPr/>
        <p:txBody>
          <a:bodyPr/>
          <a:lstStyle/>
          <a:p>
            <a:pPr>
              <a:defRPr/>
            </a:pPr>
            <a:fld id="{A06647C6-7D59-4E09-A65B-31F56B7640E2}" type="slidenum">
              <a:rPr lang="en-US" altLang="en-US" smtClean="0"/>
              <a:pPr>
                <a:defRPr/>
              </a:pPr>
              <a:t>25</a:t>
            </a:fld>
            <a:endParaRPr lang="en-US" altLang="en-US"/>
          </a:p>
        </p:txBody>
      </p:sp>
      <p:sp>
        <p:nvSpPr>
          <p:cNvPr id="6" name="TextBox 1">
            <a:extLst>
              <a:ext uri="{FF2B5EF4-FFF2-40B4-BE49-F238E27FC236}">
                <a16:creationId xmlns:a16="http://schemas.microsoft.com/office/drawing/2014/main" id="{0CAFA283-4429-4846-938E-482D3F4FE09D}"/>
              </a:ext>
            </a:extLst>
          </p:cNvPr>
          <p:cNvSpPr txBox="1">
            <a:spLocks noChangeArrowheads="1"/>
          </p:cNvSpPr>
          <p:nvPr/>
        </p:nvSpPr>
        <p:spPr bwMode="auto">
          <a:xfrm>
            <a:off x="2019300" y="5585619"/>
            <a:ext cx="510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Courier New" panose="02070309020205020404" pitchFamily="49" charset="0"/>
                <a:cs typeface="Courier New" panose="02070309020205020404" pitchFamily="49" charset="0"/>
              </a:rPr>
              <a:t>import matplotlib.pyplot as plt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FE98D808-4F54-4D0F-A0F9-E66B806235A7}"/>
              </a:ext>
            </a:extLst>
          </p:cNvPr>
          <p:cNvSpPr>
            <a:spLocks noGrp="1"/>
          </p:cNvSpPr>
          <p:nvPr>
            <p:ph type="title"/>
          </p:nvPr>
        </p:nvSpPr>
        <p:spPr/>
        <p:txBody>
          <a:bodyPr/>
          <a:lstStyle/>
          <a:p>
            <a:r>
              <a:rPr lang="en-US" altLang="en-US"/>
              <a:t>Plotting a Line Graph with the </a:t>
            </a:r>
            <a:r>
              <a:rPr lang="en-US" altLang="en-US">
                <a:latin typeface="Courier New" panose="02070309020205020404" pitchFamily="49" charset="0"/>
                <a:cs typeface="Courier New" panose="02070309020205020404" pitchFamily="49" charset="0"/>
              </a:rPr>
              <a:t>plot</a:t>
            </a:r>
            <a:r>
              <a:rPr lang="en-US" altLang="en-US" b="0">
                <a:cs typeface="Courier New" panose="02070309020205020404" pitchFamily="49" charset="0"/>
              </a:rPr>
              <a:t> Function</a:t>
            </a:r>
            <a:endParaRPr lang="en-US" altLang="en-US">
              <a:latin typeface="Courier New" panose="02070309020205020404" pitchFamily="49" charset="0"/>
              <a:cs typeface="Courier New" panose="02070309020205020404" pitchFamily="49" charset="0"/>
            </a:endParaRPr>
          </a:p>
        </p:txBody>
      </p:sp>
      <p:sp>
        <p:nvSpPr>
          <p:cNvPr id="34819" name="Content Placeholder 2">
            <a:extLst>
              <a:ext uri="{FF2B5EF4-FFF2-40B4-BE49-F238E27FC236}">
                <a16:creationId xmlns:a16="http://schemas.microsoft.com/office/drawing/2014/main" id="{981D72BA-9146-48B1-84D6-40D162787F72}"/>
              </a:ext>
            </a:extLst>
          </p:cNvPr>
          <p:cNvSpPr>
            <a:spLocks noGrp="1"/>
          </p:cNvSpPr>
          <p:nvPr>
            <p:ph idx="1"/>
          </p:nvPr>
        </p:nvSpPr>
        <p:spPr/>
        <p:txBody>
          <a:bodyPr/>
          <a:lstStyle/>
          <a:p>
            <a:pPr>
              <a:buFontTx/>
              <a:buChar char="•"/>
            </a:pPr>
            <a:r>
              <a:rPr lang="en-US" altLang="en-US" sz="2400"/>
              <a:t>Use the </a:t>
            </a:r>
            <a:r>
              <a:rPr lang="en-US" altLang="en-US" sz="2400">
                <a:latin typeface="Courier New" panose="02070309020205020404" pitchFamily="49" charset="0"/>
                <a:cs typeface="Courier New" panose="02070309020205020404" pitchFamily="49" charset="0"/>
              </a:rPr>
              <a:t>plot</a:t>
            </a:r>
            <a:r>
              <a:rPr lang="en-US" altLang="en-US" sz="2400"/>
              <a:t> function to create a line graph that connects a series of points with straight lines.</a:t>
            </a:r>
          </a:p>
          <a:p>
            <a:pPr>
              <a:buFontTx/>
              <a:buChar char="•"/>
            </a:pPr>
            <a:r>
              <a:rPr lang="en-US" altLang="en-US" sz="2400"/>
              <a:t>The line graph has a horizontal </a:t>
            </a:r>
            <a:r>
              <a:rPr lang="en-US" altLang="en-US" sz="2400" i="1"/>
              <a:t>X</a:t>
            </a:r>
            <a:r>
              <a:rPr lang="en-US" altLang="en-US" sz="2400"/>
              <a:t> axis, and a vertical </a:t>
            </a:r>
            <a:r>
              <a:rPr lang="en-US" altLang="en-US" sz="2400" i="1"/>
              <a:t>Y</a:t>
            </a:r>
            <a:r>
              <a:rPr lang="en-US" altLang="en-US" sz="2400"/>
              <a:t> axis. </a:t>
            </a:r>
          </a:p>
          <a:p>
            <a:pPr>
              <a:buFontTx/>
              <a:buChar char="•"/>
            </a:pPr>
            <a:r>
              <a:rPr lang="en-US" altLang="en-US" sz="2400"/>
              <a:t>Each point in the graph is located at a (</a:t>
            </a:r>
            <a:r>
              <a:rPr lang="en-US" altLang="en-US" sz="2400" i="1"/>
              <a:t>X</a:t>
            </a:r>
            <a:r>
              <a:rPr lang="en-US" altLang="en-US" sz="2400"/>
              <a:t>,</a:t>
            </a:r>
            <a:r>
              <a:rPr lang="en-US" altLang="en-US" sz="2400" i="1"/>
              <a:t>Y</a:t>
            </a:r>
            <a:r>
              <a:rPr lang="en-US" altLang="en-US" sz="2400"/>
              <a:t>) coordinate.</a:t>
            </a:r>
            <a:endParaRPr lang="en-US" altLang="en-US" sz="1600"/>
          </a:p>
        </p:txBody>
      </p:sp>
      <p:pic>
        <p:nvPicPr>
          <p:cNvPr id="34820" name="Picture 5">
            <a:extLst>
              <a:ext uri="{FF2B5EF4-FFF2-40B4-BE49-F238E27FC236}">
                <a16:creationId xmlns:a16="http://schemas.microsoft.com/office/drawing/2014/main" id="{465B0E66-C7EC-4873-BA2A-D1DBAB994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9900" y="3963988"/>
            <a:ext cx="31242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7AE04C4-DE9E-45E0-B915-243470C7EB25}"/>
              </a:ext>
            </a:extLst>
          </p:cNvPr>
          <p:cNvSpPr>
            <a:spLocks noGrp="1"/>
          </p:cNvSpPr>
          <p:nvPr>
            <p:ph type="sldNum" sz="quarter" idx="10"/>
          </p:nvPr>
        </p:nvSpPr>
        <p:spPr/>
        <p:txBody>
          <a:bodyPr/>
          <a:lstStyle/>
          <a:p>
            <a:pPr>
              <a:defRPr/>
            </a:pPr>
            <a:fld id="{A06647C6-7D59-4E09-A65B-31F56B7640E2}"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687EA15-7ED4-45A0-B543-6DD7CC0BA2FB}"/>
              </a:ext>
            </a:extLst>
          </p:cNvPr>
          <p:cNvSpPr>
            <a:spLocks noGrp="1"/>
          </p:cNvSpPr>
          <p:nvPr>
            <p:ph type="title"/>
          </p:nvPr>
        </p:nvSpPr>
        <p:spPr/>
        <p:txBody>
          <a:bodyPr/>
          <a:lstStyle/>
          <a:p>
            <a:r>
              <a:rPr lang="en-US" altLang="en-US"/>
              <a:t>Plotting a Line Graph with the </a:t>
            </a:r>
            <a:r>
              <a:rPr lang="en-US" altLang="en-US">
                <a:latin typeface="Courier New" panose="02070309020205020404" pitchFamily="49" charset="0"/>
                <a:cs typeface="Courier New" panose="02070309020205020404" pitchFamily="49" charset="0"/>
              </a:rPr>
              <a:t>plot</a:t>
            </a:r>
            <a:r>
              <a:rPr lang="en-US" altLang="en-US" b="0">
                <a:cs typeface="Courier New" panose="02070309020205020404" pitchFamily="49" charset="0"/>
              </a:rPr>
              <a:t> Function</a:t>
            </a:r>
            <a:endParaRPr lang="en-US" altLang="en-US">
              <a:latin typeface="Courier New" panose="02070309020205020404" pitchFamily="49" charset="0"/>
              <a:cs typeface="Courier New" panose="02070309020205020404" pitchFamily="49" charset="0"/>
            </a:endParaRPr>
          </a:p>
        </p:txBody>
      </p:sp>
      <p:sp>
        <p:nvSpPr>
          <p:cNvPr id="3" name="Rectangle 2">
            <a:extLst>
              <a:ext uri="{FF2B5EF4-FFF2-40B4-BE49-F238E27FC236}">
                <a16:creationId xmlns:a16="http://schemas.microsoft.com/office/drawing/2014/main" id="{CA5C3C92-06BD-4434-851C-E60F59A08916}"/>
              </a:ext>
            </a:extLst>
          </p:cNvPr>
          <p:cNvSpPr/>
          <p:nvPr/>
        </p:nvSpPr>
        <p:spPr bwMode="auto">
          <a:xfrm>
            <a:off x="609600" y="1905000"/>
            <a:ext cx="8229600" cy="3886200"/>
          </a:xfrm>
          <a:prstGeom prst="rect">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a:lstStyle/>
          <a:p>
            <a:pPr eaLnBrk="1" hangingPunct="1">
              <a:defRPr/>
            </a:pPr>
            <a:endParaRPr lang="en-US"/>
          </a:p>
        </p:txBody>
      </p:sp>
      <p:sp>
        <p:nvSpPr>
          <p:cNvPr id="35844" name="TextBox 1">
            <a:extLst>
              <a:ext uri="{FF2B5EF4-FFF2-40B4-BE49-F238E27FC236}">
                <a16:creationId xmlns:a16="http://schemas.microsoft.com/office/drawing/2014/main" id="{BC50BAD1-CBED-4557-BE44-948B1CBCB726}"/>
              </a:ext>
            </a:extLst>
          </p:cNvPr>
          <p:cNvSpPr txBox="1">
            <a:spLocks noChangeArrowheads="1"/>
          </p:cNvSpPr>
          <p:nvPr/>
        </p:nvSpPr>
        <p:spPr bwMode="auto">
          <a:xfrm>
            <a:off x="171450" y="1600200"/>
            <a:ext cx="8801100" cy="4308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b="1" dirty="0"/>
              <a:t>Program 7-19 (line_graph1.py)</a:t>
            </a:r>
            <a:endParaRPr lang="en-US" altLang="en-US" dirty="0"/>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1</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This program displays a simple line graph.</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2</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import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matplotlib.pyplot</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as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plt</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3</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4</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def main():</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5</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Create lists with the X and Y coordinates of each data point.</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6</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[0, 1, 2, 3, 4]</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7</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[0, 3, 1, 5, 2]</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8</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 9</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Build the line graph.</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10</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plt.plot</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x_coords</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y_coords</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11</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12</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Display the line graph.</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13</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r>
              <a:rPr lang="en-US" altLang="en-US" sz="1600" dirty="0" err="1">
                <a:latin typeface="Courier New" panose="02070309020205020404" pitchFamily="49" charset="0"/>
                <a:ea typeface="Calibri" panose="020F0502020204030204" pitchFamily="34" charset="0"/>
                <a:cs typeface="Times New Roman" panose="02020603050405020304" pitchFamily="18" charset="0"/>
              </a:rPr>
              <a:t>plt.show</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14</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ea typeface="Calibri" panose="020F0502020204030204" pitchFamily="34" charset="0"/>
                <a:cs typeface="Times New Roman" panose="02020603050405020304" pitchFamily="18" charset="0"/>
              </a:rPr>
              <a:t>15</a:t>
            </a:r>
            <a:r>
              <a:rPr lang="en-US" altLang="en-US" sz="1600" dirty="0">
                <a:latin typeface="Courier New" panose="02070309020205020404" pitchFamily="49" charset="0"/>
                <a:ea typeface="Calibri" panose="020F0502020204030204" pitchFamily="34" charset="0"/>
                <a:cs typeface="Times New Roman" panose="02020603050405020304" pitchFamily="18" charset="0"/>
              </a:rPr>
              <a:t> # Call the main function.</a:t>
            </a:r>
            <a:endParaRPr lang="en-US" altLang="en-US" sz="1600" dirty="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sz="1600" dirty="0">
                <a:solidFill>
                  <a:srgbClr val="0070C0"/>
                </a:solidFill>
                <a:latin typeface="Courier New" panose="02070309020205020404" pitchFamily="49" charset="0"/>
                <a:cs typeface="Calibri" panose="020F0502020204030204" pitchFamily="34" charset="0"/>
              </a:rPr>
              <a:t>16</a:t>
            </a:r>
            <a:r>
              <a:rPr lang="en-US" altLang="en-US" sz="1600" dirty="0">
                <a:latin typeface="Courier New" panose="02070309020205020404" pitchFamily="49" charset="0"/>
                <a:cs typeface="Calibri" panose="020F0502020204030204" pitchFamily="34" charset="0"/>
              </a:rPr>
              <a:t> main()</a:t>
            </a:r>
            <a:endParaRPr lang="en-US" altLang="en-US" dirty="0">
              <a:latin typeface="Courier New" panose="02070309020205020404" pitchFamily="49" charset="0"/>
              <a:cs typeface="Courier New" panose="02070309020205020404" pitchFamily="49" charset="0"/>
            </a:endParaRPr>
          </a:p>
        </p:txBody>
      </p:sp>
      <p:pic>
        <p:nvPicPr>
          <p:cNvPr id="35845" name="Picture 6">
            <a:extLst>
              <a:ext uri="{FF2B5EF4-FFF2-40B4-BE49-F238E27FC236}">
                <a16:creationId xmlns:a16="http://schemas.microsoft.com/office/drawing/2014/main" id="{42AFEB61-7F66-46E4-9A52-7E72575030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5650" y="3835400"/>
            <a:ext cx="3124200" cy="23431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4D578BD-BB9B-465D-9661-DCF7C24105DC}"/>
              </a:ext>
            </a:extLst>
          </p:cNvPr>
          <p:cNvSpPr>
            <a:spLocks noGrp="1"/>
          </p:cNvSpPr>
          <p:nvPr>
            <p:ph type="sldNum" sz="quarter" idx="10"/>
          </p:nvPr>
        </p:nvSpPr>
        <p:spPr/>
        <p:txBody>
          <a:bodyPr/>
          <a:lstStyle/>
          <a:p>
            <a:pPr>
              <a:defRPr/>
            </a:pPr>
            <a:fld id="{D3C75A0A-5607-49A6-B9AA-B72EC8A50AB6}"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16ED5C05-477F-4422-9B38-A26B3F5AB278}"/>
              </a:ext>
            </a:extLst>
          </p:cNvPr>
          <p:cNvSpPr>
            <a:spLocks noGrp="1"/>
          </p:cNvSpPr>
          <p:nvPr>
            <p:ph type="title"/>
          </p:nvPr>
        </p:nvSpPr>
        <p:spPr/>
        <p:txBody>
          <a:bodyPr/>
          <a:lstStyle/>
          <a:p>
            <a:r>
              <a:rPr lang="en-US" altLang="en-US"/>
              <a:t>Plotting a Line Graph with the </a:t>
            </a:r>
            <a:r>
              <a:rPr lang="en-US" altLang="en-US">
                <a:latin typeface="Courier New" panose="02070309020205020404" pitchFamily="49" charset="0"/>
                <a:cs typeface="Courier New" panose="02070309020205020404" pitchFamily="49" charset="0"/>
              </a:rPr>
              <a:t>plot</a:t>
            </a:r>
            <a:r>
              <a:rPr lang="en-US" altLang="en-US" b="0">
                <a:cs typeface="Courier New" panose="02070309020205020404" pitchFamily="49" charset="0"/>
              </a:rPr>
              <a:t> Function</a:t>
            </a:r>
            <a:endParaRPr lang="en-US" altLang="en-US">
              <a:latin typeface="Courier New" panose="02070309020205020404" pitchFamily="49" charset="0"/>
              <a:cs typeface="Courier New" panose="02070309020205020404" pitchFamily="49" charset="0"/>
            </a:endParaRPr>
          </a:p>
        </p:txBody>
      </p:sp>
      <p:sp>
        <p:nvSpPr>
          <p:cNvPr id="36867" name="Content Placeholder 2">
            <a:extLst>
              <a:ext uri="{FF2B5EF4-FFF2-40B4-BE49-F238E27FC236}">
                <a16:creationId xmlns:a16="http://schemas.microsoft.com/office/drawing/2014/main" id="{A30B6009-5813-4F65-8FFE-AAAC9616EFA0}"/>
              </a:ext>
            </a:extLst>
          </p:cNvPr>
          <p:cNvSpPr>
            <a:spLocks noGrp="1"/>
          </p:cNvSpPr>
          <p:nvPr>
            <p:ph idx="1"/>
          </p:nvPr>
        </p:nvSpPr>
        <p:spPr/>
        <p:txBody>
          <a:bodyPr/>
          <a:lstStyle/>
          <a:p>
            <a:pPr>
              <a:buFontTx/>
              <a:buChar char="•"/>
            </a:pPr>
            <a:r>
              <a:rPr lang="en-US" altLang="en-US" sz="2400"/>
              <a:t>You can change the lower and upper limits of the </a:t>
            </a:r>
            <a:r>
              <a:rPr lang="en-US" altLang="en-US" sz="2400" i="1"/>
              <a:t>X</a:t>
            </a:r>
            <a:r>
              <a:rPr lang="en-US" altLang="en-US" sz="2400"/>
              <a:t> and </a:t>
            </a:r>
            <a:r>
              <a:rPr lang="en-US" altLang="en-US" sz="2400" i="1"/>
              <a:t>Y</a:t>
            </a:r>
            <a:r>
              <a:rPr lang="en-US" altLang="en-US" sz="2400"/>
              <a:t> axes by calling the </a:t>
            </a:r>
            <a:r>
              <a:rPr lang="en-US" altLang="en-US" sz="2400">
                <a:latin typeface="Courier New" panose="02070309020205020404" pitchFamily="49" charset="0"/>
                <a:cs typeface="Courier New" panose="02070309020205020404" pitchFamily="49" charset="0"/>
              </a:rPr>
              <a:t>xlim</a:t>
            </a:r>
            <a:r>
              <a:rPr lang="en-US" altLang="en-US" sz="2400"/>
              <a:t> and </a:t>
            </a:r>
            <a:r>
              <a:rPr lang="en-US" altLang="en-US" sz="2400">
                <a:latin typeface="Courier New" panose="02070309020205020404" pitchFamily="49" charset="0"/>
                <a:cs typeface="Courier New" panose="02070309020205020404" pitchFamily="49" charset="0"/>
              </a:rPr>
              <a:t>ylim</a:t>
            </a:r>
            <a:r>
              <a:rPr lang="en-US" altLang="en-US" sz="2400"/>
              <a:t> functions. Example:</a:t>
            </a:r>
            <a:br>
              <a:rPr lang="en-US" altLang="en-US" sz="2400"/>
            </a:br>
            <a:br>
              <a:rPr lang="en-US" altLang="en-US" sz="2400"/>
            </a:br>
            <a:br>
              <a:rPr lang="en-US" altLang="en-US" sz="2400"/>
            </a:br>
            <a:endParaRPr lang="en-US" altLang="en-US" sz="2400"/>
          </a:p>
          <a:p>
            <a:pPr>
              <a:buFontTx/>
              <a:buChar char="•"/>
            </a:pPr>
            <a:r>
              <a:rPr lang="en-US" altLang="en-US" sz="2400"/>
              <a:t>This code does the following:</a:t>
            </a:r>
          </a:p>
          <a:p>
            <a:pPr lvl="1"/>
            <a:r>
              <a:rPr lang="en-US" altLang="en-US" sz="2000"/>
              <a:t>Causes the </a:t>
            </a:r>
            <a:r>
              <a:rPr lang="en-US" altLang="en-US" sz="2000" i="1"/>
              <a:t>X</a:t>
            </a:r>
            <a:r>
              <a:rPr lang="en-US" altLang="en-US" sz="2000"/>
              <a:t> axis to begin at 1 and end at 100</a:t>
            </a:r>
          </a:p>
          <a:p>
            <a:pPr lvl="1"/>
            <a:r>
              <a:rPr lang="en-US" altLang="en-US" sz="2000"/>
              <a:t>Causes the </a:t>
            </a:r>
            <a:r>
              <a:rPr lang="en-US" altLang="en-US" sz="2000" i="1"/>
              <a:t>Y</a:t>
            </a:r>
            <a:r>
              <a:rPr lang="en-US" altLang="en-US" sz="2000"/>
              <a:t> axis to begin at 10 and end at 50</a:t>
            </a:r>
          </a:p>
          <a:p>
            <a:pPr>
              <a:buFontTx/>
              <a:buChar char="•"/>
            </a:pPr>
            <a:endParaRPr lang="en-US" altLang="en-US" sz="1200"/>
          </a:p>
        </p:txBody>
      </p:sp>
      <p:sp>
        <p:nvSpPr>
          <p:cNvPr id="36868" name="TextBox 1">
            <a:extLst>
              <a:ext uri="{FF2B5EF4-FFF2-40B4-BE49-F238E27FC236}">
                <a16:creationId xmlns:a16="http://schemas.microsoft.com/office/drawing/2014/main" id="{50C9FD08-BB88-4FC0-A82A-C668C1018234}"/>
              </a:ext>
            </a:extLst>
          </p:cNvPr>
          <p:cNvSpPr txBox="1">
            <a:spLocks noChangeArrowheads="1"/>
          </p:cNvSpPr>
          <p:nvPr/>
        </p:nvSpPr>
        <p:spPr bwMode="auto">
          <a:xfrm>
            <a:off x="1371600" y="3048000"/>
            <a:ext cx="4572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ourier New" panose="02070309020205020404" pitchFamily="49" charset="0"/>
              </a:rPr>
              <a:t>plt.xlim(xmin=1, xmax=100)</a:t>
            </a:r>
            <a:endParaRPr lang="en-US" altLang="en-US"/>
          </a:p>
          <a:p>
            <a:pPr eaLnBrk="1" hangingPunct="1"/>
            <a:r>
              <a:rPr lang="en-US" altLang="en-US">
                <a:latin typeface="Courier New" panose="02070309020205020404" pitchFamily="49" charset="0"/>
              </a:rPr>
              <a:t>plt.ylim(ymin=10, ymax=50)</a:t>
            </a:r>
            <a:endParaRPr lang="en-US" altLang="en-US"/>
          </a:p>
        </p:txBody>
      </p:sp>
      <p:sp>
        <p:nvSpPr>
          <p:cNvPr id="2" name="Slide Number Placeholder 1">
            <a:extLst>
              <a:ext uri="{FF2B5EF4-FFF2-40B4-BE49-F238E27FC236}">
                <a16:creationId xmlns:a16="http://schemas.microsoft.com/office/drawing/2014/main" id="{F64DF0B6-425A-45A4-9F0E-244FE7D2DA25}"/>
              </a:ext>
            </a:extLst>
          </p:cNvPr>
          <p:cNvSpPr>
            <a:spLocks noGrp="1"/>
          </p:cNvSpPr>
          <p:nvPr>
            <p:ph type="sldNum" sz="quarter" idx="10"/>
          </p:nvPr>
        </p:nvSpPr>
        <p:spPr/>
        <p:txBody>
          <a:bodyPr/>
          <a:lstStyle/>
          <a:p>
            <a:pPr>
              <a:defRPr/>
            </a:pPr>
            <a:fld id="{A06647C6-7D59-4E09-A65B-31F56B7640E2}" type="slidenum">
              <a:rPr lang="en-US" altLang="en-US" smtClean="0"/>
              <a:pPr>
                <a:defRPr/>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3C54AF2-C064-4B87-8337-87B6C6474574}"/>
              </a:ext>
            </a:extLst>
          </p:cNvPr>
          <p:cNvSpPr>
            <a:spLocks noGrp="1"/>
          </p:cNvSpPr>
          <p:nvPr>
            <p:ph type="title"/>
          </p:nvPr>
        </p:nvSpPr>
        <p:spPr/>
        <p:txBody>
          <a:bodyPr/>
          <a:lstStyle/>
          <a:p>
            <a:r>
              <a:rPr lang="en-US" altLang="en-US"/>
              <a:t>Plotting a Line Graph with the </a:t>
            </a:r>
            <a:r>
              <a:rPr lang="en-US" altLang="en-US">
                <a:latin typeface="Courier New" panose="02070309020205020404" pitchFamily="49" charset="0"/>
                <a:cs typeface="Courier New" panose="02070309020205020404" pitchFamily="49" charset="0"/>
              </a:rPr>
              <a:t>plot</a:t>
            </a:r>
            <a:r>
              <a:rPr lang="en-US" altLang="en-US" b="0">
                <a:cs typeface="Courier New" panose="02070309020205020404" pitchFamily="49" charset="0"/>
              </a:rPr>
              <a:t> Function</a:t>
            </a:r>
            <a:endParaRPr lang="en-US" altLang="en-US">
              <a:latin typeface="Courier New" panose="02070309020205020404" pitchFamily="49" charset="0"/>
              <a:cs typeface="Courier New" panose="02070309020205020404" pitchFamily="49" charset="0"/>
            </a:endParaRPr>
          </a:p>
        </p:txBody>
      </p:sp>
      <p:sp>
        <p:nvSpPr>
          <p:cNvPr id="37891" name="Content Placeholder 2">
            <a:extLst>
              <a:ext uri="{FF2B5EF4-FFF2-40B4-BE49-F238E27FC236}">
                <a16:creationId xmlns:a16="http://schemas.microsoft.com/office/drawing/2014/main" id="{62678181-42D5-47C2-879D-0355192B10ED}"/>
              </a:ext>
            </a:extLst>
          </p:cNvPr>
          <p:cNvSpPr>
            <a:spLocks noGrp="1"/>
          </p:cNvSpPr>
          <p:nvPr>
            <p:ph idx="1"/>
          </p:nvPr>
        </p:nvSpPr>
        <p:spPr/>
        <p:txBody>
          <a:bodyPr/>
          <a:lstStyle/>
          <a:p>
            <a:pPr>
              <a:buFontTx/>
              <a:buChar char="•"/>
            </a:pPr>
            <a:r>
              <a:rPr lang="en-US" altLang="en-US" sz="2400">
                <a:latin typeface="Calibri" panose="020F0502020204030204" pitchFamily="34" charset="0"/>
                <a:ea typeface="Calibri" panose="020F0502020204030204" pitchFamily="34" charset="0"/>
                <a:cs typeface="Times New Roman" panose="02020603050405020304" pitchFamily="18" charset="0"/>
              </a:rPr>
              <a:t>You can customize each tick mark's label with the </a:t>
            </a:r>
            <a:r>
              <a:rPr lang="en-US" altLang="en-US" sz="2400">
                <a:latin typeface="Courier New" panose="02070309020205020404" pitchFamily="49" charset="0"/>
                <a:ea typeface="Calibri" panose="020F0502020204030204" pitchFamily="34" charset="0"/>
                <a:cs typeface="Times New Roman" panose="02020603050405020304" pitchFamily="18" charset="0"/>
              </a:rPr>
              <a:t>xticks</a:t>
            </a:r>
            <a:r>
              <a:rPr lang="en-US" altLang="en-US" sz="2400">
                <a:latin typeface="Calibri" panose="020F0502020204030204" pitchFamily="34" charset="0"/>
                <a:ea typeface="Calibri" panose="020F0502020204030204" pitchFamily="34" charset="0"/>
                <a:cs typeface="Times New Roman" panose="02020603050405020304" pitchFamily="18" charset="0"/>
              </a:rPr>
              <a:t> and </a:t>
            </a:r>
            <a:r>
              <a:rPr lang="en-US" altLang="en-US" sz="2400">
                <a:latin typeface="Courier New" panose="02070309020205020404" pitchFamily="49" charset="0"/>
                <a:cs typeface="Calibri" panose="020F0502020204030204" pitchFamily="34" charset="0"/>
              </a:rPr>
              <a:t>yticks</a:t>
            </a:r>
            <a:r>
              <a:rPr lang="en-US" altLang="en-US" sz="2400">
                <a:latin typeface="Calibri" panose="020F0502020204030204" pitchFamily="34" charset="0"/>
                <a:cs typeface="Calibri" panose="020F0502020204030204" pitchFamily="34" charset="0"/>
              </a:rPr>
              <a:t> functions.</a:t>
            </a:r>
          </a:p>
          <a:p>
            <a:pPr>
              <a:buFontTx/>
              <a:buChar char="•"/>
            </a:pPr>
            <a:r>
              <a:rPr lang="en-US" altLang="en-US" sz="2400">
                <a:latin typeface="Calibri" panose="020F0502020204030204" pitchFamily="34" charset="0"/>
                <a:cs typeface="Calibri" panose="020F0502020204030204" pitchFamily="34" charset="0"/>
              </a:rPr>
              <a:t>These functions each take two lists as arguments. </a:t>
            </a:r>
          </a:p>
          <a:p>
            <a:pPr lvl="1"/>
            <a:r>
              <a:rPr lang="en-US" altLang="en-US" sz="2000">
                <a:latin typeface="Calibri" panose="020F0502020204030204" pitchFamily="34" charset="0"/>
                <a:cs typeface="Calibri" panose="020F0502020204030204" pitchFamily="34" charset="0"/>
              </a:rPr>
              <a:t>The first argument is a list of tick mark locations</a:t>
            </a:r>
          </a:p>
          <a:p>
            <a:pPr lvl="1"/>
            <a:r>
              <a:rPr lang="en-US" altLang="en-US" sz="2000">
                <a:latin typeface="Calibri" panose="020F0502020204030204" pitchFamily="34" charset="0"/>
                <a:cs typeface="Calibri" panose="020F0502020204030204" pitchFamily="34" charset="0"/>
              </a:rPr>
              <a:t>The second argument is a list of labels to display at the specified locations. </a:t>
            </a:r>
            <a:endParaRPr lang="en-US" altLang="en-US" sz="2400"/>
          </a:p>
        </p:txBody>
      </p:sp>
      <p:sp>
        <p:nvSpPr>
          <p:cNvPr id="37892" name="TextBox 1">
            <a:extLst>
              <a:ext uri="{FF2B5EF4-FFF2-40B4-BE49-F238E27FC236}">
                <a16:creationId xmlns:a16="http://schemas.microsoft.com/office/drawing/2014/main" id="{67F692AE-7731-49D4-A54B-85FC622ED865}"/>
              </a:ext>
            </a:extLst>
          </p:cNvPr>
          <p:cNvSpPr txBox="1">
            <a:spLocks noChangeArrowheads="1"/>
          </p:cNvSpPr>
          <p:nvPr/>
        </p:nvSpPr>
        <p:spPr bwMode="auto">
          <a:xfrm>
            <a:off x="762000" y="4038600"/>
            <a:ext cx="7772400"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800"/>
              </a:spcAft>
            </a:pPr>
            <a:r>
              <a:rPr lang="en-US" altLang="en-US">
                <a:latin typeface="Courier New" panose="02070309020205020404" pitchFamily="49" charset="0"/>
                <a:ea typeface="Calibri" panose="020F0502020204030204" pitchFamily="34" charset="0"/>
                <a:cs typeface="Times New Roman" panose="02020603050405020304" pitchFamily="18" charset="0"/>
              </a:rPr>
              <a:t>plt.xticks([0, 1, 2, 3, 4],</a:t>
            </a:r>
            <a:endParaRPr lang="en-US" altLang="en-US" sz="2400">
              <a:latin typeface="Calibri" panose="020F0502020204030204" pitchFamily="34" charset="0"/>
              <a:ea typeface="Calibri" panose="020F0502020204030204" pitchFamily="34" charset="0"/>
              <a:cs typeface="Times New Roman" panose="02020603050405020304" pitchFamily="18" charset="0"/>
            </a:endParaRPr>
          </a:p>
          <a:p>
            <a:pPr eaLnBrk="1" hangingPunct="1">
              <a:spcAft>
                <a:spcPts val="800"/>
              </a:spcAft>
            </a:pPr>
            <a:r>
              <a:rPr lang="en-US" altLang="en-US">
                <a:latin typeface="Courier New" panose="02070309020205020404" pitchFamily="49" charset="0"/>
                <a:ea typeface="Calibri" panose="020F0502020204030204" pitchFamily="34" charset="0"/>
                <a:cs typeface="Times New Roman" panose="02020603050405020304" pitchFamily="18" charset="0"/>
              </a:rPr>
              <a:t>           ['2016', '2017', '2018', '2019', '2020'])</a:t>
            </a:r>
            <a:endParaRPr lang="en-US" altLang="en-US" sz="2400">
              <a:latin typeface="Calibri" panose="020F0502020204030204" pitchFamily="34" charset="0"/>
              <a:ea typeface="Calibri" panose="020F0502020204030204" pitchFamily="34" charset="0"/>
              <a:cs typeface="Times New Roman" panose="02020603050405020304" pitchFamily="18" charset="0"/>
            </a:endParaRPr>
          </a:p>
          <a:p>
            <a:pPr eaLnBrk="1" hangingPunct="1">
              <a:spcAft>
                <a:spcPts val="800"/>
              </a:spcAft>
            </a:pPr>
            <a:r>
              <a:rPr lang="en-US" altLang="en-US">
                <a:latin typeface="Courier New" panose="02070309020205020404" pitchFamily="49" charset="0"/>
                <a:ea typeface="Calibri" panose="020F0502020204030204" pitchFamily="34" charset="0"/>
                <a:cs typeface="Times New Roman" panose="02020603050405020304" pitchFamily="18" charset="0"/>
              </a:rPr>
              <a:t>plt.yticks([0, 1, 2, 3, 4, 5],</a:t>
            </a:r>
            <a:endParaRPr lang="en-US" altLang="en-US" sz="2400">
              <a:latin typeface="Calibri" panose="020F0502020204030204" pitchFamily="34" charset="0"/>
              <a:ea typeface="Calibri" panose="020F0502020204030204" pitchFamily="34" charset="0"/>
              <a:cs typeface="Times New Roman" panose="02020603050405020304" pitchFamily="18" charset="0"/>
            </a:endParaRPr>
          </a:p>
          <a:p>
            <a:pPr eaLnBrk="1" hangingPunct="1"/>
            <a:r>
              <a:rPr lang="en-US" altLang="en-US">
                <a:latin typeface="Courier New" panose="02070309020205020404" pitchFamily="49" charset="0"/>
                <a:ea typeface="Calibri" panose="020F0502020204030204" pitchFamily="34" charset="0"/>
                <a:cs typeface="Times New Roman" panose="02020603050405020304" pitchFamily="18" charset="0"/>
              </a:rPr>
              <a:t>           ['$0m', '$1m', '$2m', '$3m', '$4m', '$5m'])</a:t>
            </a:r>
            <a:endParaRPr lang="en-US" altLang="en-US">
              <a:ea typeface="Calibri" panose="020F0502020204030204" pitchFamily="34" charset="0"/>
            </a:endParaRPr>
          </a:p>
        </p:txBody>
      </p:sp>
      <p:sp>
        <p:nvSpPr>
          <p:cNvPr id="2" name="Slide Number Placeholder 1">
            <a:extLst>
              <a:ext uri="{FF2B5EF4-FFF2-40B4-BE49-F238E27FC236}">
                <a16:creationId xmlns:a16="http://schemas.microsoft.com/office/drawing/2014/main" id="{5BBB6A96-5603-4F83-A79E-3EC56AE95C42}"/>
              </a:ext>
            </a:extLst>
          </p:cNvPr>
          <p:cNvSpPr>
            <a:spLocks noGrp="1"/>
          </p:cNvSpPr>
          <p:nvPr>
            <p:ph type="sldNum" sz="quarter" idx="10"/>
          </p:nvPr>
        </p:nvSpPr>
        <p:spPr/>
        <p:txBody>
          <a:bodyPr/>
          <a:lstStyle/>
          <a:p>
            <a:pPr>
              <a:defRPr/>
            </a:pPr>
            <a:fld id="{A06647C6-7D59-4E09-A65B-31F56B7640E2}" type="slidenum">
              <a:rPr lang="en-US" altLang="en-US" smtClean="0"/>
              <a:pPr>
                <a:defRPr/>
              </a:pPr>
              <a:t>29</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1A497E1A-9F02-4D9C-A5EC-DCA62E351F7A}"/>
              </a:ext>
            </a:extLst>
          </p:cNvPr>
          <p:cNvSpPr>
            <a:spLocks noGrp="1"/>
          </p:cNvSpPr>
          <p:nvPr>
            <p:ph type="title"/>
          </p:nvPr>
        </p:nvSpPr>
        <p:spPr>
          <a:xfrm>
            <a:off x="457200" y="76200"/>
            <a:ext cx="8229600" cy="1143000"/>
          </a:xfrm>
        </p:spPr>
        <p:txBody>
          <a:bodyPr/>
          <a:lstStyle/>
          <a:p>
            <a:r>
              <a:rPr lang="en-US" altLang="en-US" dirty="0"/>
              <a:t>Introduction to Lists</a:t>
            </a:r>
          </a:p>
        </p:txBody>
      </p:sp>
      <p:sp>
        <p:nvSpPr>
          <p:cNvPr id="7171" name="Content Placeholder 2">
            <a:extLst>
              <a:ext uri="{FF2B5EF4-FFF2-40B4-BE49-F238E27FC236}">
                <a16:creationId xmlns:a16="http://schemas.microsoft.com/office/drawing/2014/main" id="{08DAC4CA-6A57-4AF0-B926-CB0322D4403F}"/>
              </a:ext>
            </a:extLst>
          </p:cNvPr>
          <p:cNvSpPr>
            <a:spLocks noGrp="1"/>
          </p:cNvSpPr>
          <p:nvPr>
            <p:ph idx="1"/>
          </p:nvPr>
        </p:nvSpPr>
        <p:spPr>
          <a:xfrm>
            <a:off x="457200" y="1279006"/>
            <a:ext cx="8229600" cy="4525963"/>
          </a:xfrm>
        </p:spPr>
        <p:txBody>
          <a:bodyPr/>
          <a:lstStyle/>
          <a:p>
            <a:pPr>
              <a:buFontTx/>
              <a:buChar char="•"/>
            </a:pPr>
            <a:r>
              <a:rPr lang="en-US" altLang="en-US" sz="2600" u="sng" dirty="0"/>
              <a:t>List</a:t>
            </a:r>
            <a:r>
              <a:rPr lang="en-US" altLang="en-US" sz="2600" dirty="0"/>
              <a:t>: an object that contains multiple data items</a:t>
            </a:r>
          </a:p>
          <a:p>
            <a:pPr lvl="1"/>
            <a:r>
              <a:rPr lang="en-US" altLang="en-US" sz="2400" u="sng" dirty="0"/>
              <a:t>Element</a:t>
            </a:r>
            <a:r>
              <a:rPr lang="en-US" altLang="en-US" sz="2400" dirty="0"/>
              <a:t>: An item in a list</a:t>
            </a:r>
          </a:p>
          <a:p>
            <a:pPr lvl="1"/>
            <a:r>
              <a:rPr lang="en-US" altLang="en-US" sz="2400" dirty="0"/>
              <a:t>Format: </a:t>
            </a:r>
            <a:r>
              <a:rPr lang="en-US" altLang="en-US" sz="2400" i="1" dirty="0">
                <a:latin typeface="Courier New" panose="02070309020205020404" pitchFamily="49" charset="0"/>
                <a:cs typeface="Courier New" panose="02070309020205020404" pitchFamily="49" charset="0"/>
              </a:rPr>
              <a:t>list</a:t>
            </a:r>
            <a:r>
              <a:rPr lang="en-US" altLang="en-US" sz="2400" dirty="0">
                <a:latin typeface="Courier New" panose="02070309020205020404" pitchFamily="49" charset="0"/>
                <a:cs typeface="Courier New" panose="02070309020205020404" pitchFamily="49" charset="0"/>
              </a:rPr>
              <a:t> = [</a:t>
            </a:r>
            <a:r>
              <a:rPr lang="en-US" altLang="en-US" sz="2400" i="1" dirty="0">
                <a:latin typeface="Courier New" panose="02070309020205020404" pitchFamily="49" charset="0"/>
                <a:cs typeface="Courier New" panose="02070309020205020404" pitchFamily="49" charset="0"/>
              </a:rPr>
              <a:t>item1</a:t>
            </a:r>
            <a:r>
              <a:rPr lang="en-US" altLang="en-US" sz="2400" dirty="0">
                <a:latin typeface="Courier New" panose="02070309020205020404" pitchFamily="49" charset="0"/>
                <a:cs typeface="Courier New" panose="02070309020205020404" pitchFamily="49" charset="0"/>
              </a:rPr>
              <a:t>, </a:t>
            </a:r>
            <a:r>
              <a:rPr lang="en-US" altLang="en-US" sz="2400" i="1" dirty="0">
                <a:latin typeface="Courier New" panose="02070309020205020404" pitchFamily="49" charset="0"/>
                <a:cs typeface="Courier New" panose="02070309020205020404" pitchFamily="49" charset="0"/>
              </a:rPr>
              <a:t>item2</a:t>
            </a:r>
            <a:r>
              <a:rPr lang="en-US" altLang="en-US" sz="2400" dirty="0">
                <a:latin typeface="Courier New" panose="02070309020205020404" pitchFamily="49" charset="0"/>
                <a:cs typeface="Courier New" panose="02070309020205020404" pitchFamily="49" charset="0"/>
              </a:rPr>
              <a:t>, etc.]</a:t>
            </a:r>
          </a:p>
          <a:p>
            <a:pPr lvl="1"/>
            <a:r>
              <a:rPr lang="en-US" altLang="en-US" sz="2400" dirty="0">
                <a:cs typeface="Courier New" panose="02070309020205020404" pitchFamily="49" charset="0"/>
              </a:rPr>
              <a:t>Can hold items of different types</a:t>
            </a:r>
          </a:p>
          <a:p>
            <a:r>
              <a:rPr lang="en-US" altLang="en-US" sz="2600" dirty="0">
                <a:cs typeface="Courier New" panose="02070309020205020404" pitchFamily="49" charset="0"/>
              </a:rPr>
              <a:t>Examples:</a:t>
            </a:r>
          </a:p>
          <a:p>
            <a:pPr lvl="1"/>
            <a:r>
              <a:rPr lang="en-US" altLang="en-US" sz="2400" dirty="0">
                <a:cs typeface="Courier New" panose="02070309020205020404" pitchFamily="49" charset="0"/>
              </a:rPr>
              <a:t>List of integers:</a:t>
            </a:r>
          </a:p>
          <a:p>
            <a:pPr lvl="1"/>
            <a:endParaRPr lang="en-US" altLang="en-US" sz="2400" dirty="0">
              <a:cs typeface="Courier New" panose="02070309020205020404" pitchFamily="49" charset="0"/>
            </a:endParaRPr>
          </a:p>
          <a:p>
            <a:pPr lvl="1"/>
            <a:r>
              <a:rPr lang="en-US" altLang="en-US" sz="2400" dirty="0">
                <a:cs typeface="Courier New" panose="02070309020205020404" pitchFamily="49" charset="0"/>
              </a:rPr>
              <a:t>List of strings:</a:t>
            </a:r>
          </a:p>
          <a:p>
            <a:pPr lvl="1"/>
            <a:endParaRPr lang="en-US" altLang="en-US" sz="2400" dirty="0">
              <a:cs typeface="Courier New" panose="02070309020205020404" pitchFamily="49" charset="0"/>
            </a:endParaRPr>
          </a:p>
          <a:p>
            <a:pPr lvl="1"/>
            <a:r>
              <a:rPr lang="en-US" altLang="en-US" sz="2400" dirty="0">
                <a:cs typeface="Courier New" panose="02070309020205020404" pitchFamily="49" charset="0"/>
              </a:rPr>
              <a:t>List holding different types:</a:t>
            </a:r>
          </a:p>
        </p:txBody>
      </p:sp>
      <p:sp>
        <p:nvSpPr>
          <p:cNvPr id="2" name="Slide Number Placeholder 1">
            <a:extLst>
              <a:ext uri="{FF2B5EF4-FFF2-40B4-BE49-F238E27FC236}">
                <a16:creationId xmlns:a16="http://schemas.microsoft.com/office/drawing/2014/main" id="{5B9F671E-36D9-40F3-AACF-596FE2D485A6}"/>
              </a:ext>
            </a:extLst>
          </p:cNvPr>
          <p:cNvSpPr>
            <a:spLocks noGrp="1"/>
          </p:cNvSpPr>
          <p:nvPr>
            <p:ph type="sldNum" sz="quarter" idx="10"/>
          </p:nvPr>
        </p:nvSpPr>
        <p:spPr/>
        <p:txBody>
          <a:bodyPr/>
          <a:lstStyle/>
          <a:p>
            <a:pPr>
              <a:defRPr/>
            </a:pPr>
            <a:fld id="{A06647C6-7D59-4E09-A65B-31F56B7640E2}" type="slidenum">
              <a:rPr lang="en-US" altLang="en-US" smtClean="0"/>
              <a:pPr>
                <a:defRPr/>
              </a:pPr>
              <a:t>3</a:t>
            </a:fld>
            <a:endParaRPr lang="en-US" altLang="en-US"/>
          </a:p>
        </p:txBody>
      </p:sp>
      <p:pic>
        <p:nvPicPr>
          <p:cNvPr id="3" name="Picture 2">
            <a:extLst>
              <a:ext uri="{FF2B5EF4-FFF2-40B4-BE49-F238E27FC236}">
                <a16:creationId xmlns:a16="http://schemas.microsoft.com/office/drawing/2014/main" id="{F6F629A5-3D2D-42E7-8528-F640FF016D8F}"/>
              </a:ext>
            </a:extLst>
          </p:cNvPr>
          <p:cNvPicPr>
            <a:picLocks noChangeAspect="1"/>
          </p:cNvPicPr>
          <p:nvPr/>
        </p:nvPicPr>
        <p:blipFill>
          <a:blip r:embed="rId3"/>
          <a:stretch>
            <a:fillRect/>
          </a:stretch>
        </p:blipFill>
        <p:spPr>
          <a:xfrm>
            <a:off x="2181635" y="4038600"/>
            <a:ext cx="4848225" cy="361950"/>
          </a:xfrm>
          <a:prstGeom prst="rect">
            <a:avLst/>
          </a:prstGeom>
        </p:spPr>
      </p:pic>
      <p:pic>
        <p:nvPicPr>
          <p:cNvPr id="4" name="Picture 3">
            <a:extLst>
              <a:ext uri="{FF2B5EF4-FFF2-40B4-BE49-F238E27FC236}">
                <a16:creationId xmlns:a16="http://schemas.microsoft.com/office/drawing/2014/main" id="{34C47A49-84E6-4DFE-A116-2109D6326EA8}"/>
              </a:ext>
            </a:extLst>
          </p:cNvPr>
          <p:cNvPicPr>
            <a:picLocks noChangeAspect="1"/>
          </p:cNvPicPr>
          <p:nvPr/>
        </p:nvPicPr>
        <p:blipFill>
          <a:blip r:embed="rId4"/>
          <a:stretch>
            <a:fillRect/>
          </a:stretch>
        </p:blipFill>
        <p:spPr>
          <a:xfrm>
            <a:off x="838200" y="4942162"/>
            <a:ext cx="8153400" cy="321194"/>
          </a:xfrm>
          <a:prstGeom prst="rect">
            <a:avLst/>
          </a:prstGeom>
        </p:spPr>
      </p:pic>
      <p:pic>
        <p:nvPicPr>
          <p:cNvPr id="5" name="Picture 4">
            <a:extLst>
              <a:ext uri="{FF2B5EF4-FFF2-40B4-BE49-F238E27FC236}">
                <a16:creationId xmlns:a16="http://schemas.microsoft.com/office/drawing/2014/main" id="{20E3A3AF-5BC0-44A9-BD89-433F18D8BFCE}"/>
              </a:ext>
            </a:extLst>
          </p:cNvPr>
          <p:cNvPicPr>
            <a:picLocks noChangeAspect="1"/>
          </p:cNvPicPr>
          <p:nvPr/>
        </p:nvPicPr>
        <p:blipFill>
          <a:blip r:embed="rId5"/>
          <a:stretch>
            <a:fillRect/>
          </a:stretch>
        </p:blipFill>
        <p:spPr>
          <a:xfrm>
            <a:off x="2634072" y="5864775"/>
            <a:ext cx="3943350" cy="33526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6">
            <a:extLst>
              <a:ext uri="{FF2B5EF4-FFF2-40B4-BE49-F238E27FC236}">
                <a16:creationId xmlns:a16="http://schemas.microsoft.com/office/drawing/2014/main" id="{91CEF87D-14A8-48FB-B325-F9AD91C73AD5}"/>
              </a:ext>
            </a:extLst>
          </p:cNvPr>
          <p:cNvSpPr>
            <a:spLocks noGrp="1"/>
          </p:cNvSpPr>
          <p:nvPr>
            <p:ph type="title"/>
          </p:nvPr>
        </p:nvSpPr>
        <p:spPr/>
        <p:txBody>
          <a:bodyPr/>
          <a:lstStyle/>
          <a:p>
            <a:r>
              <a:rPr lang="en-US" altLang="en-US"/>
              <a:t>Program 7-24</a:t>
            </a:r>
          </a:p>
        </p:txBody>
      </p:sp>
      <p:sp>
        <p:nvSpPr>
          <p:cNvPr id="38915" name="TextBox 7">
            <a:extLst>
              <a:ext uri="{FF2B5EF4-FFF2-40B4-BE49-F238E27FC236}">
                <a16:creationId xmlns:a16="http://schemas.microsoft.com/office/drawing/2014/main" id="{A3AF18CC-6156-4D23-8C7E-CADB3CB885BC}"/>
              </a:ext>
            </a:extLst>
          </p:cNvPr>
          <p:cNvSpPr txBox="1">
            <a:spLocks noChangeArrowheads="1"/>
          </p:cNvSpPr>
          <p:nvPr/>
        </p:nvSpPr>
        <p:spPr bwMode="auto">
          <a:xfrm>
            <a:off x="304800" y="1447800"/>
            <a:ext cx="83820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808080"/>
                </a:solidFill>
                <a:latin typeface="Courier New" panose="02070309020205020404" pitchFamily="49" charset="0"/>
                <a:cs typeface="Calibri" panose="020F0502020204030204" pitchFamily="34" charset="0"/>
              </a:rPr>
              <a:t> 1</a:t>
            </a:r>
            <a:r>
              <a:rPr lang="en-US" altLang="en-US" sz="1600">
                <a:latin typeface="Courier New" panose="02070309020205020404" pitchFamily="49" charset="0"/>
                <a:cs typeface="Calibri" panose="020F0502020204030204" pitchFamily="34" charset="0"/>
              </a:rPr>
              <a:t> # This program displays a simple line graph.</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2</a:t>
            </a:r>
            <a:r>
              <a:rPr lang="en-US" altLang="en-US" sz="1600">
                <a:latin typeface="Courier New" panose="02070309020205020404" pitchFamily="49" charset="0"/>
                <a:cs typeface="Calibri" panose="020F0502020204030204" pitchFamily="34" charset="0"/>
              </a:rPr>
              <a:t> import matplotlib.pyplot as plt</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3</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4</a:t>
            </a:r>
            <a:r>
              <a:rPr lang="en-US" altLang="en-US" sz="1600">
                <a:latin typeface="Courier New" panose="02070309020205020404" pitchFamily="49" charset="0"/>
                <a:cs typeface="Calibri" panose="020F0502020204030204" pitchFamily="34" charset="0"/>
              </a:rPr>
              <a:t> def main():</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5</a:t>
            </a:r>
            <a:r>
              <a:rPr lang="en-US" altLang="en-US" sz="1600">
                <a:latin typeface="Courier New" panose="02070309020205020404" pitchFamily="49" charset="0"/>
                <a:cs typeface="Calibri" panose="020F0502020204030204" pitchFamily="34" charset="0"/>
              </a:rPr>
              <a:t>     # Create lists with the X,Y coordinates of each data point.</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6</a:t>
            </a:r>
            <a:r>
              <a:rPr lang="en-US" altLang="en-US" sz="1600">
                <a:latin typeface="Courier New" panose="02070309020205020404" pitchFamily="49" charset="0"/>
                <a:cs typeface="Calibri" panose="020F0502020204030204" pitchFamily="34" charset="0"/>
              </a:rPr>
              <a:t>     x_coords = [0, 1, 2, 3, 4]</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7</a:t>
            </a:r>
            <a:r>
              <a:rPr lang="en-US" altLang="en-US" sz="1600">
                <a:latin typeface="Courier New" panose="02070309020205020404" pitchFamily="49" charset="0"/>
                <a:cs typeface="Calibri" panose="020F0502020204030204" pitchFamily="34" charset="0"/>
              </a:rPr>
              <a:t>     y_coords = [0, 3, 1, 5, 2]</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8</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 9</a:t>
            </a:r>
            <a:r>
              <a:rPr lang="en-US" altLang="en-US" sz="1600">
                <a:latin typeface="Courier New" panose="02070309020205020404" pitchFamily="49" charset="0"/>
                <a:cs typeface="Calibri" panose="020F0502020204030204" pitchFamily="34" charset="0"/>
              </a:rPr>
              <a:t>     # Build the line graph.</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10</a:t>
            </a:r>
            <a:r>
              <a:rPr lang="en-US" altLang="en-US" sz="1600">
                <a:latin typeface="Courier New" panose="02070309020205020404" pitchFamily="49" charset="0"/>
                <a:cs typeface="Calibri" panose="020F0502020204030204" pitchFamily="34" charset="0"/>
              </a:rPr>
              <a:t>     plt.plot(x_coords, y_coords, marker='o')</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11</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12</a:t>
            </a:r>
            <a:r>
              <a:rPr lang="en-US" altLang="en-US" sz="1600">
                <a:latin typeface="Courier New" panose="02070309020205020404" pitchFamily="49" charset="0"/>
                <a:cs typeface="Calibri" panose="020F0502020204030204" pitchFamily="34" charset="0"/>
              </a:rPr>
              <a:t>     # Add a title.</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13</a:t>
            </a:r>
            <a:r>
              <a:rPr lang="en-US" altLang="en-US" sz="1600">
                <a:latin typeface="Courier New" panose="02070309020205020404" pitchFamily="49" charset="0"/>
                <a:cs typeface="Calibri" panose="020F0502020204030204" pitchFamily="34" charset="0"/>
              </a:rPr>
              <a:t>     plt.title('Sales by Year')</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14</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15</a:t>
            </a:r>
            <a:r>
              <a:rPr lang="en-US" altLang="en-US" sz="1600">
                <a:latin typeface="Courier New" panose="02070309020205020404" pitchFamily="49" charset="0"/>
                <a:cs typeface="Calibri" panose="020F0502020204030204" pitchFamily="34" charset="0"/>
              </a:rPr>
              <a:t>     # Add labels to the axes.</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16</a:t>
            </a:r>
            <a:r>
              <a:rPr lang="en-US" altLang="en-US" sz="1600">
                <a:latin typeface="Courier New" panose="02070309020205020404" pitchFamily="49" charset="0"/>
                <a:cs typeface="Calibri" panose="020F0502020204030204" pitchFamily="34" charset="0"/>
              </a:rPr>
              <a:t>     plt.xlabel('Year')</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17</a:t>
            </a:r>
            <a:r>
              <a:rPr lang="en-US" altLang="en-US" sz="1600">
                <a:latin typeface="Courier New" panose="02070309020205020404" pitchFamily="49" charset="0"/>
                <a:cs typeface="Calibri" panose="020F0502020204030204" pitchFamily="34" charset="0"/>
              </a:rPr>
              <a:t>     plt.ylabel('Sales')</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18</a:t>
            </a:r>
            <a:r>
              <a:rPr lang="en-US" altLang="en-US" sz="1600">
                <a:latin typeface="Courier New" panose="02070309020205020404" pitchFamily="49" charset="0"/>
                <a:cs typeface="Calibri" panose="020F0502020204030204" pitchFamily="34" charset="0"/>
              </a:rPr>
              <a:t> </a:t>
            </a:r>
            <a:endParaRPr lang="en-US" altLang="en-US" sz="1600"/>
          </a:p>
        </p:txBody>
      </p:sp>
      <p:sp>
        <p:nvSpPr>
          <p:cNvPr id="38916" name="TextBox 9">
            <a:extLst>
              <a:ext uri="{FF2B5EF4-FFF2-40B4-BE49-F238E27FC236}">
                <a16:creationId xmlns:a16="http://schemas.microsoft.com/office/drawing/2014/main" id="{6193ED50-46AB-4D2A-B8E0-D7B8D431AF93}"/>
              </a:ext>
            </a:extLst>
          </p:cNvPr>
          <p:cNvSpPr txBox="1">
            <a:spLocks noChangeArrowheads="1"/>
          </p:cNvSpPr>
          <p:nvPr/>
        </p:nvSpPr>
        <p:spPr bwMode="auto">
          <a:xfrm>
            <a:off x="7219950" y="6248400"/>
            <a:ext cx="1466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Continued…</a:t>
            </a:r>
          </a:p>
        </p:txBody>
      </p:sp>
      <p:sp>
        <p:nvSpPr>
          <p:cNvPr id="2" name="Slide Number Placeholder 1">
            <a:extLst>
              <a:ext uri="{FF2B5EF4-FFF2-40B4-BE49-F238E27FC236}">
                <a16:creationId xmlns:a16="http://schemas.microsoft.com/office/drawing/2014/main" id="{00E1B88B-011C-4ECC-A79A-04EBF2705678}"/>
              </a:ext>
            </a:extLst>
          </p:cNvPr>
          <p:cNvSpPr>
            <a:spLocks noGrp="1"/>
          </p:cNvSpPr>
          <p:nvPr>
            <p:ph type="sldNum" sz="quarter" idx="10"/>
          </p:nvPr>
        </p:nvSpPr>
        <p:spPr/>
        <p:txBody>
          <a:bodyPr/>
          <a:lstStyle/>
          <a:p>
            <a:pPr>
              <a:defRPr/>
            </a:pPr>
            <a:fld id="{D3C75A0A-5607-49A6-B9AA-B72EC8A50AB6}"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6">
            <a:extLst>
              <a:ext uri="{FF2B5EF4-FFF2-40B4-BE49-F238E27FC236}">
                <a16:creationId xmlns:a16="http://schemas.microsoft.com/office/drawing/2014/main" id="{D787BEB1-E533-4B44-BF84-3821CAD61671}"/>
              </a:ext>
            </a:extLst>
          </p:cNvPr>
          <p:cNvSpPr>
            <a:spLocks noGrp="1"/>
          </p:cNvSpPr>
          <p:nvPr>
            <p:ph type="title"/>
          </p:nvPr>
        </p:nvSpPr>
        <p:spPr/>
        <p:txBody>
          <a:bodyPr/>
          <a:lstStyle/>
          <a:p>
            <a:r>
              <a:rPr lang="en-US" altLang="en-US"/>
              <a:t>Program 7-24 (continued)</a:t>
            </a:r>
          </a:p>
        </p:txBody>
      </p:sp>
      <p:sp>
        <p:nvSpPr>
          <p:cNvPr id="39939" name="TextBox 8">
            <a:extLst>
              <a:ext uri="{FF2B5EF4-FFF2-40B4-BE49-F238E27FC236}">
                <a16:creationId xmlns:a16="http://schemas.microsoft.com/office/drawing/2014/main" id="{569E1278-3B14-416A-A687-214C0BACD4AB}"/>
              </a:ext>
            </a:extLst>
          </p:cNvPr>
          <p:cNvSpPr txBox="1">
            <a:spLocks noChangeArrowheads="1"/>
          </p:cNvSpPr>
          <p:nvPr/>
        </p:nvSpPr>
        <p:spPr bwMode="auto">
          <a:xfrm>
            <a:off x="647700" y="1828800"/>
            <a:ext cx="78486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808080"/>
                </a:solidFill>
                <a:latin typeface="Courier New" panose="02070309020205020404" pitchFamily="49" charset="0"/>
                <a:cs typeface="Calibri" panose="020F0502020204030204" pitchFamily="34" charset="0"/>
              </a:rPr>
              <a:t>19</a:t>
            </a:r>
            <a:r>
              <a:rPr lang="en-US" altLang="en-US" sz="1600">
                <a:latin typeface="Courier New" panose="02070309020205020404" pitchFamily="49" charset="0"/>
                <a:cs typeface="Calibri" panose="020F0502020204030204" pitchFamily="34" charset="0"/>
              </a:rPr>
              <a:t>     # Customize the tick marks.</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20</a:t>
            </a:r>
            <a:r>
              <a:rPr lang="en-US" altLang="en-US" sz="1600">
                <a:latin typeface="Courier New" panose="02070309020205020404" pitchFamily="49" charset="0"/>
                <a:cs typeface="Calibri" panose="020F0502020204030204" pitchFamily="34" charset="0"/>
              </a:rPr>
              <a:t>     plt.xticks([0, 1, 2, 3, 4],</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21</a:t>
            </a:r>
            <a:r>
              <a:rPr lang="en-US" altLang="en-US" sz="1600">
                <a:latin typeface="Courier New" panose="02070309020205020404" pitchFamily="49" charset="0"/>
                <a:cs typeface="Calibri" panose="020F0502020204030204" pitchFamily="34" charset="0"/>
              </a:rPr>
              <a:t>                ['2016', '2017', '2018', '2019', '2020'])</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22</a:t>
            </a:r>
            <a:r>
              <a:rPr lang="en-US" altLang="en-US" sz="1600">
                <a:latin typeface="Courier New" panose="02070309020205020404" pitchFamily="49" charset="0"/>
                <a:cs typeface="Calibri" panose="020F0502020204030204" pitchFamily="34" charset="0"/>
              </a:rPr>
              <a:t>     plt.yticks([0, 1, 2, 3, 4, 5],</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23</a:t>
            </a:r>
            <a:r>
              <a:rPr lang="en-US" altLang="en-US" sz="1600">
                <a:latin typeface="Courier New" panose="02070309020205020404" pitchFamily="49" charset="0"/>
                <a:cs typeface="Calibri" panose="020F0502020204030204" pitchFamily="34" charset="0"/>
              </a:rPr>
              <a:t>                ['$0m', '$1m', '$2m', '$3m', '$4m', '$5m'])</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24</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25</a:t>
            </a:r>
            <a:r>
              <a:rPr lang="en-US" altLang="en-US" sz="1600">
                <a:latin typeface="Courier New" panose="02070309020205020404" pitchFamily="49" charset="0"/>
                <a:cs typeface="Calibri" panose="020F0502020204030204" pitchFamily="34" charset="0"/>
              </a:rPr>
              <a:t>     # Add a grid.</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26</a:t>
            </a:r>
            <a:r>
              <a:rPr lang="en-US" altLang="en-US" sz="1600">
                <a:latin typeface="Courier New" panose="02070309020205020404" pitchFamily="49" charset="0"/>
                <a:cs typeface="Calibri" panose="020F0502020204030204" pitchFamily="34" charset="0"/>
              </a:rPr>
              <a:t>     plt.grid(True)</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27</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28</a:t>
            </a:r>
            <a:r>
              <a:rPr lang="en-US" altLang="en-US" sz="1600">
                <a:latin typeface="Courier New" panose="02070309020205020404" pitchFamily="49" charset="0"/>
                <a:cs typeface="Calibri" panose="020F0502020204030204" pitchFamily="34" charset="0"/>
              </a:rPr>
              <a:t>     # Display the line graph.</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29</a:t>
            </a:r>
            <a:r>
              <a:rPr lang="en-US" altLang="en-US" sz="1600">
                <a:latin typeface="Courier New" panose="02070309020205020404" pitchFamily="49" charset="0"/>
                <a:cs typeface="Calibri" panose="020F0502020204030204" pitchFamily="34" charset="0"/>
              </a:rPr>
              <a:t>     plt.show()</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30</a:t>
            </a:r>
            <a:r>
              <a:rPr lang="en-US" altLang="en-US" sz="1600">
                <a:latin typeface="Courier New" panose="02070309020205020404" pitchFamily="49" charset="0"/>
                <a:cs typeface="Calibri" panose="020F0502020204030204" pitchFamily="34" charset="0"/>
              </a:rPr>
              <a:t> </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31</a:t>
            </a:r>
            <a:r>
              <a:rPr lang="en-US" altLang="en-US" sz="1600">
                <a:latin typeface="Courier New" panose="02070309020205020404" pitchFamily="49" charset="0"/>
                <a:cs typeface="Calibri" panose="020F0502020204030204" pitchFamily="34" charset="0"/>
              </a:rPr>
              <a:t> # Call the main function.</a:t>
            </a:r>
            <a:br>
              <a:rPr lang="en-US" altLang="en-US" sz="1600">
                <a:latin typeface="Courier New" panose="02070309020205020404" pitchFamily="49" charset="0"/>
                <a:cs typeface="Calibri" panose="020F0502020204030204" pitchFamily="34" charset="0"/>
              </a:rPr>
            </a:br>
            <a:r>
              <a:rPr lang="en-US" altLang="en-US" sz="1600">
                <a:solidFill>
                  <a:srgbClr val="808080"/>
                </a:solidFill>
                <a:latin typeface="Courier New" panose="02070309020205020404" pitchFamily="49" charset="0"/>
                <a:cs typeface="Calibri" panose="020F0502020204030204" pitchFamily="34" charset="0"/>
              </a:rPr>
              <a:t>32</a:t>
            </a:r>
            <a:r>
              <a:rPr lang="en-US" altLang="en-US" sz="1600">
                <a:latin typeface="Courier New" panose="02070309020205020404" pitchFamily="49" charset="0"/>
                <a:cs typeface="Calibri" panose="020F0502020204030204" pitchFamily="34" charset="0"/>
              </a:rPr>
              <a:t> main()</a:t>
            </a:r>
            <a:endParaRPr lang="en-US" altLang="en-US" sz="1600"/>
          </a:p>
        </p:txBody>
      </p:sp>
      <p:sp>
        <p:nvSpPr>
          <p:cNvPr id="2" name="Slide Number Placeholder 1">
            <a:extLst>
              <a:ext uri="{FF2B5EF4-FFF2-40B4-BE49-F238E27FC236}">
                <a16:creationId xmlns:a16="http://schemas.microsoft.com/office/drawing/2014/main" id="{29F9B24E-ACCB-4060-8013-97475C897C9B}"/>
              </a:ext>
            </a:extLst>
          </p:cNvPr>
          <p:cNvSpPr>
            <a:spLocks noGrp="1"/>
          </p:cNvSpPr>
          <p:nvPr>
            <p:ph type="sldNum" sz="quarter" idx="10"/>
          </p:nvPr>
        </p:nvSpPr>
        <p:spPr/>
        <p:txBody>
          <a:bodyPr/>
          <a:lstStyle/>
          <a:p>
            <a:pPr>
              <a:defRPr/>
            </a:pPr>
            <a:fld id="{D3C75A0A-5607-49A6-B9AA-B72EC8A50AB6}"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27F934D1-251A-4BF7-ACDC-5FE7930FA7B6}"/>
              </a:ext>
            </a:extLst>
          </p:cNvPr>
          <p:cNvSpPr>
            <a:spLocks noGrp="1"/>
          </p:cNvSpPr>
          <p:nvPr>
            <p:ph type="title"/>
          </p:nvPr>
        </p:nvSpPr>
        <p:spPr/>
        <p:txBody>
          <a:bodyPr/>
          <a:lstStyle/>
          <a:p>
            <a:r>
              <a:rPr lang="en-US" altLang="en-US"/>
              <a:t>Output of Program 7-24</a:t>
            </a:r>
            <a:endParaRPr lang="en-US" altLang="en-US">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A44AC838-CECA-45C7-A27C-60728F4429D9}"/>
              </a:ext>
            </a:extLst>
          </p:cNvPr>
          <p:cNvSpPr>
            <a:spLocks noGrp="1"/>
          </p:cNvSpPr>
          <p:nvPr>
            <p:ph type="sldNum" sz="quarter" idx="10"/>
          </p:nvPr>
        </p:nvSpPr>
        <p:spPr/>
        <p:txBody>
          <a:bodyPr/>
          <a:lstStyle/>
          <a:p>
            <a:pPr>
              <a:defRPr/>
            </a:pPr>
            <a:fld id="{D3C75A0A-5607-49A6-B9AA-B72EC8A50AB6}" type="slidenum">
              <a:rPr lang="en-US" altLang="en-US" smtClean="0"/>
              <a:pPr>
                <a:defRPr/>
              </a:pPr>
              <a:t>32</a:t>
            </a:fld>
            <a:endParaRPr lang="en-US" altLang="en-US"/>
          </a:p>
        </p:txBody>
      </p:sp>
      <p:pic>
        <p:nvPicPr>
          <p:cNvPr id="3" name="Picture 2">
            <a:extLst>
              <a:ext uri="{FF2B5EF4-FFF2-40B4-BE49-F238E27FC236}">
                <a16:creationId xmlns:a16="http://schemas.microsoft.com/office/drawing/2014/main" id="{01A5B5D3-C8FE-4B32-A4F9-E4278D0B19B6}"/>
              </a:ext>
            </a:extLst>
          </p:cNvPr>
          <p:cNvPicPr>
            <a:picLocks noChangeAspect="1"/>
          </p:cNvPicPr>
          <p:nvPr/>
        </p:nvPicPr>
        <p:blipFill>
          <a:blip r:embed="rId2"/>
          <a:stretch>
            <a:fillRect/>
          </a:stretch>
        </p:blipFill>
        <p:spPr>
          <a:xfrm>
            <a:off x="2628900" y="1955037"/>
            <a:ext cx="4805364" cy="3613520"/>
          </a:xfrm>
          <a:prstGeom prst="rect">
            <a:avLst/>
          </a:prstGeom>
        </p:spPr>
      </p:pic>
      <p:sp>
        <p:nvSpPr>
          <p:cNvPr id="40968" name="Callout: Line 11">
            <a:extLst>
              <a:ext uri="{FF2B5EF4-FFF2-40B4-BE49-F238E27FC236}">
                <a16:creationId xmlns:a16="http://schemas.microsoft.com/office/drawing/2014/main" id="{7AD8B329-843B-42A0-B434-1284F220BDCC}"/>
              </a:ext>
            </a:extLst>
          </p:cNvPr>
          <p:cNvSpPr>
            <a:spLocks/>
          </p:cNvSpPr>
          <p:nvPr/>
        </p:nvSpPr>
        <p:spPr bwMode="auto">
          <a:xfrm>
            <a:off x="571500" y="1636713"/>
            <a:ext cx="2057400" cy="609600"/>
          </a:xfrm>
          <a:prstGeom prst="borderCallout1">
            <a:avLst>
              <a:gd name="adj1" fmla="val 38019"/>
              <a:gd name="adj2" fmla="val 101787"/>
              <a:gd name="adj3" fmla="val 78097"/>
              <a:gd name="adj4" fmla="val 115319"/>
            </a:avLst>
          </a:prstGeom>
          <a:solidFill>
            <a:schemeClr val="tx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Displayed by the </a:t>
            </a:r>
            <a:r>
              <a:rPr lang="en-US" altLang="en-US" sz="1600">
                <a:solidFill>
                  <a:schemeClr val="bg1"/>
                </a:solidFill>
                <a:latin typeface="Courier New" panose="02070309020205020404" pitchFamily="49" charset="0"/>
                <a:cs typeface="Courier New" panose="02070309020205020404" pitchFamily="49" charset="0"/>
              </a:rPr>
              <a:t>yticks()</a:t>
            </a:r>
            <a:r>
              <a:rPr lang="en-US" altLang="en-US" sz="1600">
                <a:solidFill>
                  <a:schemeClr val="bg1"/>
                </a:solidFill>
              </a:rPr>
              <a:t> function.</a:t>
            </a:r>
          </a:p>
        </p:txBody>
      </p:sp>
      <p:sp>
        <p:nvSpPr>
          <p:cNvPr id="40964" name="Callout: Line 4">
            <a:extLst>
              <a:ext uri="{FF2B5EF4-FFF2-40B4-BE49-F238E27FC236}">
                <a16:creationId xmlns:a16="http://schemas.microsoft.com/office/drawing/2014/main" id="{C951444C-9E84-4687-93F3-967E367AF83C}"/>
              </a:ext>
            </a:extLst>
          </p:cNvPr>
          <p:cNvSpPr>
            <a:spLocks/>
          </p:cNvSpPr>
          <p:nvPr/>
        </p:nvSpPr>
        <p:spPr bwMode="auto">
          <a:xfrm>
            <a:off x="6400800" y="1524000"/>
            <a:ext cx="1905000" cy="609600"/>
          </a:xfrm>
          <a:prstGeom prst="borderCallout1">
            <a:avLst>
              <a:gd name="adj1" fmla="val 42144"/>
              <a:gd name="adj2" fmla="val -3019"/>
              <a:gd name="adj3" fmla="val 102866"/>
              <a:gd name="adj4" fmla="val -39852"/>
            </a:avLst>
          </a:prstGeom>
          <a:solidFill>
            <a:schemeClr val="tx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Displayed by the </a:t>
            </a:r>
            <a:r>
              <a:rPr lang="en-US" altLang="en-US" sz="1600">
                <a:solidFill>
                  <a:schemeClr val="bg1"/>
                </a:solidFill>
                <a:latin typeface="Courier New" panose="02070309020205020404" pitchFamily="49" charset="0"/>
                <a:cs typeface="Courier New" panose="02070309020205020404" pitchFamily="49" charset="0"/>
              </a:rPr>
              <a:t>title()</a:t>
            </a:r>
            <a:r>
              <a:rPr lang="en-US" altLang="en-US" sz="1600">
                <a:solidFill>
                  <a:schemeClr val="bg1"/>
                </a:solidFill>
              </a:rPr>
              <a:t> function.</a:t>
            </a:r>
          </a:p>
        </p:txBody>
      </p:sp>
      <p:sp>
        <p:nvSpPr>
          <p:cNvPr id="40966" name="Callout: Line 9">
            <a:extLst>
              <a:ext uri="{FF2B5EF4-FFF2-40B4-BE49-F238E27FC236}">
                <a16:creationId xmlns:a16="http://schemas.microsoft.com/office/drawing/2014/main" id="{C82B5DFB-0346-4D3D-BA79-11207AE59F89}"/>
              </a:ext>
            </a:extLst>
          </p:cNvPr>
          <p:cNvSpPr>
            <a:spLocks/>
          </p:cNvSpPr>
          <p:nvPr/>
        </p:nvSpPr>
        <p:spPr bwMode="auto">
          <a:xfrm>
            <a:off x="533400" y="3962400"/>
            <a:ext cx="2057400" cy="609600"/>
          </a:xfrm>
          <a:prstGeom prst="borderCallout1">
            <a:avLst>
              <a:gd name="adj1" fmla="val 38019"/>
              <a:gd name="adj2" fmla="val 101787"/>
              <a:gd name="adj3" fmla="val -12727"/>
              <a:gd name="adj4" fmla="val 110019"/>
            </a:avLst>
          </a:prstGeom>
          <a:solidFill>
            <a:schemeClr val="tx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chemeClr val="bg1"/>
                </a:solidFill>
              </a:rPr>
              <a:t>Displayed by the </a:t>
            </a:r>
            <a:r>
              <a:rPr lang="en-US" altLang="en-US" sz="1600" dirty="0" err="1">
                <a:solidFill>
                  <a:schemeClr val="bg1"/>
                </a:solidFill>
                <a:latin typeface="Courier New" panose="02070309020205020404" pitchFamily="49" charset="0"/>
                <a:cs typeface="Courier New" panose="02070309020205020404" pitchFamily="49" charset="0"/>
              </a:rPr>
              <a:t>ylabel</a:t>
            </a:r>
            <a:r>
              <a:rPr lang="en-US" altLang="en-US" sz="1600" dirty="0">
                <a:solidFill>
                  <a:schemeClr val="bg1"/>
                </a:solidFill>
                <a:latin typeface="Courier New" panose="02070309020205020404" pitchFamily="49" charset="0"/>
                <a:cs typeface="Courier New" panose="02070309020205020404" pitchFamily="49" charset="0"/>
              </a:rPr>
              <a:t>()</a:t>
            </a:r>
            <a:r>
              <a:rPr lang="en-US" altLang="en-US" sz="1600" dirty="0">
                <a:solidFill>
                  <a:schemeClr val="bg1"/>
                </a:solidFill>
              </a:rPr>
              <a:t> function.</a:t>
            </a:r>
          </a:p>
        </p:txBody>
      </p:sp>
      <p:sp>
        <p:nvSpPr>
          <p:cNvPr id="40967" name="Callout: Line 10">
            <a:extLst>
              <a:ext uri="{FF2B5EF4-FFF2-40B4-BE49-F238E27FC236}">
                <a16:creationId xmlns:a16="http://schemas.microsoft.com/office/drawing/2014/main" id="{25CEE433-3E18-4A03-AC80-BFA9BECDF329}"/>
              </a:ext>
            </a:extLst>
          </p:cNvPr>
          <p:cNvSpPr>
            <a:spLocks/>
          </p:cNvSpPr>
          <p:nvPr/>
        </p:nvSpPr>
        <p:spPr bwMode="auto">
          <a:xfrm>
            <a:off x="762000" y="5638800"/>
            <a:ext cx="2057400" cy="609600"/>
          </a:xfrm>
          <a:prstGeom prst="borderCallout1">
            <a:avLst>
              <a:gd name="adj1" fmla="val 38019"/>
              <a:gd name="adj2" fmla="val 101787"/>
              <a:gd name="adj3" fmla="val -48509"/>
              <a:gd name="adj4" fmla="val 116546"/>
            </a:avLst>
          </a:prstGeom>
          <a:solidFill>
            <a:schemeClr val="tx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Displayed by the </a:t>
            </a:r>
            <a:r>
              <a:rPr lang="en-US" altLang="en-US" sz="1600">
                <a:solidFill>
                  <a:schemeClr val="bg1"/>
                </a:solidFill>
                <a:latin typeface="Courier New" panose="02070309020205020404" pitchFamily="49" charset="0"/>
                <a:cs typeface="Courier New" panose="02070309020205020404" pitchFamily="49" charset="0"/>
              </a:rPr>
              <a:t>xticks()</a:t>
            </a:r>
            <a:r>
              <a:rPr lang="en-US" altLang="en-US" sz="1600">
                <a:solidFill>
                  <a:schemeClr val="bg1"/>
                </a:solidFill>
              </a:rPr>
              <a:t> function.</a:t>
            </a:r>
          </a:p>
        </p:txBody>
      </p:sp>
      <p:sp>
        <p:nvSpPr>
          <p:cNvPr id="40965" name="Callout: Line 8">
            <a:extLst>
              <a:ext uri="{FF2B5EF4-FFF2-40B4-BE49-F238E27FC236}">
                <a16:creationId xmlns:a16="http://schemas.microsoft.com/office/drawing/2014/main" id="{860A247E-CD66-4032-9F52-F9DDE6604EA8}"/>
              </a:ext>
            </a:extLst>
          </p:cNvPr>
          <p:cNvSpPr>
            <a:spLocks/>
          </p:cNvSpPr>
          <p:nvPr/>
        </p:nvSpPr>
        <p:spPr bwMode="auto">
          <a:xfrm>
            <a:off x="5791200" y="5889625"/>
            <a:ext cx="2133600" cy="609600"/>
          </a:xfrm>
          <a:prstGeom prst="borderCallout1">
            <a:avLst>
              <a:gd name="adj1" fmla="val 42144"/>
              <a:gd name="adj2" fmla="val -3019"/>
              <a:gd name="adj3" fmla="val -70528"/>
              <a:gd name="adj4" fmla="val -32931"/>
            </a:avLst>
          </a:prstGeom>
          <a:solidFill>
            <a:schemeClr val="tx1"/>
          </a:solidFill>
          <a:ln w="9525" algn="ctr">
            <a:solidFill>
              <a:schemeClr val="tx1"/>
            </a:solidFill>
            <a:round/>
            <a:headEnd/>
            <a:tailEnd/>
          </a:ln>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chemeClr val="bg1"/>
                </a:solidFill>
              </a:rPr>
              <a:t>Displayed by the </a:t>
            </a:r>
            <a:r>
              <a:rPr lang="en-US" altLang="en-US" sz="1600">
                <a:solidFill>
                  <a:schemeClr val="bg1"/>
                </a:solidFill>
                <a:latin typeface="Courier New" panose="02070309020205020404" pitchFamily="49" charset="0"/>
                <a:cs typeface="Courier New" panose="02070309020205020404" pitchFamily="49" charset="0"/>
              </a:rPr>
              <a:t>xlabel()</a:t>
            </a:r>
            <a:r>
              <a:rPr lang="en-US" altLang="en-US" sz="1600">
                <a:solidFill>
                  <a:schemeClr val="bg1"/>
                </a:solidFill>
              </a:rPr>
              <a:t> function.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BADA8A9F-A600-4E76-9196-85CE726D0D43}"/>
              </a:ext>
            </a:extLst>
          </p:cNvPr>
          <p:cNvSpPr>
            <a:spLocks noGrp="1"/>
          </p:cNvSpPr>
          <p:nvPr>
            <p:ph type="title"/>
          </p:nvPr>
        </p:nvSpPr>
        <p:spPr/>
        <p:txBody>
          <a:bodyPr/>
          <a:lstStyle/>
          <a:p>
            <a:r>
              <a:rPr lang="en-US" altLang="en-US"/>
              <a:t>Plotting a Bar Chart</a:t>
            </a:r>
          </a:p>
        </p:txBody>
      </p:sp>
      <p:sp>
        <p:nvSpPr>
          <p:cNvPr id="41987" name="Content Placeholder 2">
            <a:extLst>
              <a:ext uri="{FF2B5EF4-FFF2-40B4-BE49-F238E27FC236}">
                <a16:creationId xmlns:a16="http://schemas.microsoft.com/office/drawing/2014/main" id="{7B9F5022-765E-4309-A324-9717E8200BA3}"/>
              </a:ext>
            </a:extLst>
          </p:cNvPr>
          <p:cNvSpPr>
            <a:spLocks noGrp="1"/>
          </p:cNvSpPr>
          <p:nvPr>
            <p:ph idx="1"/>
          </p:nvPr>
        </p:nvSpPr>
        <p:spPr/>
        <p:txBody>
          <a:bodyPr/>
          <a:lstStyle/>
          <a:p>
            <a:pPr>
              <a:buFontTx/>
              <a:buChar char="•"/>
            </a:pPr>
            <a:r>
              <a:rPr lang="en-US" altLang="en-US" sz="2800"/>
              <a:t>Use the </a:t>
            </a:r>
            <a:r>
              <a:rPr lang="en-US" altLang="en-US" sz="2800">
                <a:latin typeface="Courier New" panose="02070309020205020404" pitchFamily="49" charset="0"/>
                <a:cs typeface="Courier New" panose="02070309020205020404" pitchFamily="49" charset="0"/>
              </a:rPr>
              <a:t>bar</a:t>
            </a:r>
            <a:r>
              <a:rPr lang="en-US" altLang="en-US" sz="2800"/>
              <a:t> function in the </a:t>
            </a:r>
            <a:r>
              <a:rPr lang="en-US" altLang="en-US" sz="2800">
                <a:latin typeface="Courier New" panose="02070309020205020404" pitchFamily="49" charset="0"/>
                <a:cs typeface="Courier New" panose="02070309020205020404" pitchFamily="49" charset="0"/>
              </a:rPr>
              <a:t>matplotlib.pyplot</a:t>
            </a:r>
            <a:r>
              <a:rPr lang="en-US" altLang="en-US" sz="2800"/>
              <a:t> module to create a bar chart.</a:t>
            </a:r>
            <a:br>
              <a:rPr lang="en-US" altLang="en-US" sz="2800"/>
            </a:br>
            <a:endParaRPr lang="en-US" altLang="en-US" sz="2800"/>
          </a:p>
          <a:p>
            <a:pPr>
              <a:buFontTx/>
              <a:buChar char="•"/>
            </a:pPr>
            <a:r>
              <a:rPr lang="en-US" altLang="en-US" sz="2800">
                <a:latin typeface="Calibri" panose="020F0502020204030204" pitchFamily="34" charset="0"/>
                <a:ea typeface="Calibri" panose="020F0502020204030204" pitchFamily="34" charset="0"/>
                <a:cs typeface="Times New Roman" panose="02020603050405020304" pitchFamily="18" charset="0"/>
              </a:rPr>
              <a:t>The function needs two lists: one with the </a:t>
            </a:r>
            <a:r>
              <a:rPr lang="en-US" altLang="en-US" sz="2800" i="1">
                <a:latin typeface="Calibri" panose="020F0502020204030204" pitchFamily="34" charset="0"/>
                <a:ea typeface="Calibri" panose="020F0502020204030204" pitchFamily="34" charset="0"/>
                <a:cs typeface="Times New Roman" panose="02020603050405020304" pitchFamily="18" charset="0"/>
              </a:rPr>
              <a:t>X</a:t>
            </a:r>
            <a:r>
              <a:rPr lang="en-US" altLang="en-US" sz="2800">
                <a:latin typeface="Calibri" panose="020F0502020204030204" pitchFamily="34" charset="0"/>
                <a:ea typeface="Calibri" panose="020F0502020204030204" pitchFamily="34" charset="0"/>
                <a:cs typeface="Times New Roman" panose="02020603050405020304" pitchFamily="18" charset="0"/>
              </a:rPr>
              <a:t> coordinates of each bar's left edge, and another with the heights of each bar, along the </a:t>
            </a:r>
            <a:r>
              <a:rPr lang="en-US" altLang="en-US" sz="2800" i="1">
                <a:latin typeface="Calibri" panose="020F0502020204030204" pitchFamily="34" charset="0"/>
                <a:ea typeface="Calibri" panose="020F0502020204030204" pitchFamily="34" charset="0"/>
                <a:cs typeface="Times New Roman" panose="02020603050405020304" pitchFamily="18" charset="0"/>
              </a:rPr>
              <a:t>Y</a:t>
            </a:r>
            <a:r>
              <a:rPr lang="en-US" altLang="en-US" sz="2800">
                <a:latin typeface="Calibri" panose="020F0502020204030204" pitchFamily="34" charset="0"/>
                <a:ea typeface="Calibri" panose="020F0502020204030204" pitchFamily="34" charset="0"/>
                <a:cs typeface="Times New Roman" panose="02020603050405020304" pitchFamily="18" charset="0"/>
              </a:rPr>
              <a:t> axis. </a:t>
            </a:r>
            <a:endParaRPr lang="en-US" altLang="en-US" sz="2800"/>
          </a:p>
        </p:txBody>
      </p:sp>
      <p:sp>
        <p:nvSpPr>
          <p:cNvPr id="2" name="Slide Number Placeholder 1">
            <a:extLst>
              <a:ext uri="{FF2B5EF4-FFF2-40B4-BE49-F238E27FC236}">
                <a16:creationId xmlns:a16="http://schemas.microsoft.com/office/drawing/2014/main" id="{329065E4-FEBF-47FE-AC52-C96960ACC3C8}"/>
              </a:ext>
            </a:extLst>
          </p:cNvPr>
          <p:cNvSpPr>
            <a:spLocks noGrp="1"/>
          </p:cNvSpPr>
          <p:nvPr>
            <p:ph type="sldNum" sz="quarter" idx="10"/>
          </p:nvPr>
        </p:nvSpPr>
        <p:spPr/>
        <p:txBody>
          <a:bodyPr/>
          <a:lstStyle/>
          <a:p>
            <a:pPr>
              <a:defRPr/>
            </a:pPr>
            <a:fld id="{A06647C6-7D59-4E09-A65B-31F56B7640E2}"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7F02550F-B220-4E00-B4BA-76EC2A81FADC}"/>
              </a:ext>
            </a:extLst>
          </p:cNvPr>
          <p:cNvSpPr>
            <a:spLocks noGrp="1"/>
          </p:cNvSpPr>
          <p:nvPr>
            <p:ph type="title"/>
          </p:nvPr>
        </p:nvSpPr>
        <p:spPr/>
        <p:txBody>
          <a:bodyPr/>
          <a:lstStyle/>
          <a:p>
            <a:r>
              <a:rPr lang="en-US" altLang="en-US"/>
              <a:t>Plotting a Bar Chart</a:t>
            </a:r>
          </a:p>
        </p:txBody>
      </p:sp>
      <p:sp>
        <p:nvSpPr>
          <p:cNvPr id="43011" name="TextBox 3">
            <a:extLst>
              <a:ext uri="{FF2B5EF4-FFF2-40B4-BE49-F238E27FC236}">
                <a16:creationId xmlns:a16="http://schemas.microsoft.com/office/drawing/2014/main" id="{98693BB0-F03D-48DA-A829-F0A5901FF51F}"/>
              </a:ext>
            </a:extLst>
          </p:cNvPr>
          <p:cNvSpPr txBox="1">
            <a:spLocks noChangeArrowheads="1"/>
          </p:cNvSpPr>
          <p:nvPr/>
        </p:nvSpPr>
        <p:spPr bwMode="auto">
          <a:xfrm>
            <a:off x="457200" y="2286000"/>
            <a:ext cx="5181600"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ourier New" panose="02070309020205020404" pitchFamily="49" charset="0"/>
                <a:cs typeface="Courier New" panose="02070309020205020404" pitchFamily="49" charset="0"/>
              </a:rPr>
              <a:t>left_edges = [0, 10, 20, 30, 40]</a:t>
            </a:r>
          </a:p>
          <a:p>
            <a:pPr eaLnBrk="1" hangingPunct="1"/>
            <a:r>
              <a:rPr lang="en-US" altLang="en-US">
                <a:latin typeface="Courier New" panose="02070309020205020404" pitchFamily="49" charset="0"/>
                <a:cs typeface="Courier New" panose="02070309020205020404" pitchFamily="49" charset="0"/>
              </a:rPr>
              <a:t>heights = [100, 200, 300, 400, 500]</a:t>
            </a:r>
          </a:p>
          <a:p>
            <a:pPr eaLnBrk="1" hangingPunct="1"/>
            <a:r>
              <a:rPr lang="en-US" altLang="en-US">
                <a:latin typeface="Courier New" panose="02070309020205020404" pitchFamily="49" charset="0"/>
                <a:cs typeface="Courier New" panose="02070309020205020404" pitchFamily="49" charset="0"/>
              </a:rPr>
              <a:t> </a:t>
            </a:r>
          </a:p>
          <a:p>
            <a:pPr eaLnBrk="1" hangingPunct="1"/>
            <a:r>
              <a:rPr lang="en-US" altLang="en-US">
                <a:latin typeface="Courier New" panose="02070309020205020404" pitchFamily="49" charset="0"/>
                <a:cs typeface="Courier New" panose="02070309020205020404" pitchFamily="49" charset="0"/>
              </a:rPr>
              <a:t>plt.bar(left_edges, heights)</a:t>
            </a:r>
          </a:p>
          <a:p>
            <a:pPr eaLnBrk="1" hangingPunct="1"/>
            <a:r>
              <a:rPr lang="en-US" altLang="en-US">
                <a:latin typeface="Courier New" panose="02070309020205020404" pitchFamily="49" charset="0"/>
                <a:cs typeface="Courier New" panose="02070309020205020404" pitchFamily="49" charset="0"/>
              </a:rPr>
              <a:t>plt.show()</a:t>
            </a:r>
          </a:p>
        </p:txBody>
      </p:sp>
      <p:pic>
        <p:nvPicPr>
          <p:cNvPr id="43012" name="Picture 4">
            <a:extLst>
              <a:ext uri="{FF2B5EF4-FFF2-40B4-BE49-F238E27FC236}">
                <a16:creationId xmlns:a16="http://schemas.microsoft.com/office/drawing/2014/main" id="{DE3B914E-722F-4640-BBC2-9946D3A090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4875" y="3352800"/>
            <a:ext cx="3922713" cy="294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3FB71C4F-9984-4C44-AB57-2CB94DE785DD}"/>
              </a:ext>
            </a:extLst>
          </p:cNvPr>
          <p:cNvSpPr>
            <a:spLocks noGrp="1"/>
          </p:cNvSpPr>
          <p:nvPr>
            <p:ph type="sldNum" sz="quarter" idx="10"/>
          </p:nvPr>
        </p:nvSpPr>
        <p:spPr/>
        <p:txBody>
          <a:bodyPr/>
          <a:lstStyle/>
          <a:p>
            <a:pPr>
              <a:defRPr/>
            </a:pPr>
            <a:fld id="{D3C75A0A-5607-49A6-B9AA-B72EC8A50AB6}" type="slidenum">
              <a:rPr lang="en-US" altLang="en-US" smtClean="0"/>
              <a:pPr>
                <a:defRPr/>
              </a:pPr>
              <a:t>34</a:t>
            </a:fld>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D8B8BCBD-1D99-498E-8893-0E1FF53B4139}"/>
              </a:ext>
            </a:extLst>
          </p:cNvPr>
          <p:cNvSpPr>
            <a:spLocks noGrp="1"/>
          </p:cNvSpPr>
          <p:nvPr>
            <p:ph type="title"/>
          </p:nvPr>
        </p:nvSpPr>
        <p:spPr/>
        <p:txBody>
          <a:bodyPr/>
          <a:lstStyle/>
          <a:p>
            <a:r>
              <a:rPr lang="en-US" altLang="en-US"/>
              <a:t>Plotting a Bar Chart</a:t>
            </a:r>
          </a:p>
        </p:txBody>
      </p:sp>
      <p:sp>
        <p:nvSpPr>
          <p:cNvPr id="44035" name="Content Placeholder 2">
            <a:extLst>
              <a:ext uri="{FF2B5EF4-FFF2-40B4-BE49-F238E27FC236}">
                <a16:creationId xmlns:a16="http://schemas.microsoft.com/office/drawing/2014/main" id="{9B2EA6A3-6335-46B7-96D8-58F4546D32C7}"/>
              </a:ext>
            </a:extLst>
          </p:cNvPr>
          <p:cNvSpPr>
            <a:spLocks noGrp="1"/>
          </p:cNvSpPr>
          <p:nvPr>
            <p:ph idx="1"/>
          </p:nvPr>
        </p:nvSpPr>
        <p:spPr/>
        <p:txBody>
          <a:bodyPr/>
          <a:lstStyle/>
          <a:p>
            <a:pPr>
              <a:buFontTx/>
              <a:buChar char="•"/>
            </a:pPr>
            <a:r>
              <a:rPr lang="en-US" altLang="en-US" sz="2000"/>
              <a:t>The default width of </a:t>
            </a:r>
            <a:r>
              <a:rPr lang="en-US" altLang="en-US" sz="2400"/>
              <a:t>each</a:t>
            </a:r>
            <a:r>
              <a:rPr lang="en-US" altLang="en-US" sz="2000"/>
              <a:t> bar in a bar graph is 0.8 along the </a:t>
            </a:r>
            <a:r>
              <a:rPr lang="en-US" altLang="en-US" sz="2000" i="1"/>
              <a:t>X</a:t>
            </a:r>
            <a:r>
              <a:rPr lang="en-US" altLang="en-US" sz="2000"/>
              <a:t> axis. </a:t>
            </a:r>
          </a:p>
          <a:p>
            <a:pPr>
              <a:buFontTx/>
              <a:buChar char="•"/>
            </a:pPr>
            <a:r>
              <a:rPr lang="en-US" altLang="en-US" sz="2000"/>
              <a:t>You can change the bar width by passing a third argument to the </a:t>
            </a:r>
            <a:r>
              <a:rPr lang="en-US" altLang="en-US" sz="2000" b="0">
                <a:latin typeface="Courier New" panose="02070309020205020404" pitchFamily="49" charset="0"/>
                <a:cs typeface="Courier New" panose="02070309020205020404" pitchFamily="49" charset="0"/>
              </a:rPr>
              <a:t>bar</a:t>
            </a:r>
            <a:r>
              <a:rPr lang="en-US" altLang="en-US" sz="2000"/>
              <a:t> function. </a:t>
            </a:r>
            <a:endParaRPr lang="en-US" altLang="en-US" sz="1800"/>
          </a:p>
        </p:txBody>
      </p:sp>
      <p:sp>
        <p:nvSpPr>
          <p:cNvPr id="44036" name="TextBox 3">
            <a:extLst>
              <a:ext uri="{FF2B5EF4-FFF2-40B4-BE49-F238E27FC236}">
                <a16:creationId xmlns:a16="http://schemas.microsoft.com/office/drawing/2014/main" id="{29F80EE0-AF00-47D9-8A21-40B232E2B175}"/>
              </a:ext>
            </a:extLst>
          </p:cNvPr>
          <p:cNvSpPr txBox="1">
            <a:spLocks noChangeArrowheads="1"/>
          </p:cNvSpPr>
          <p:nvPr/>
        </p:nvSpPr>
        <p:spPr bwMode="auto">
          <a:xfrm>
            <a:off x="685800" y="3733800"/>
            <a:ext cx="44958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400">
                <a:latin typeface="Courier New" panose="02070309020205020404" pitchFamily="49" charset="0"/>
                <a:cs typeface="Courier New" panose="02070309020205020404" pitchFamily="49" charset="0"/>
              </a:rPr>
              <a:t>left_edges = [0, 10, 20, 30, 40]</a:t>
            </a:r>
          </a:p>
          <a:p>
            <a:pPr eaLnBrk="1" hangingPunct="1"/>
            <a:r>
              <a:rPr lang="en-US" altLang="en-US" sz="1400">
                <a:latin typeface="Courier New" panose="02070309020205020404" pitchFamily="49" charset="0"/>
                <a:cs typeface="Courier New" panose="02070309020205020404" pitchFamily="49" charset="0"/>
              </a:rPr>
              <a:t>heights = [100, 200, 300, 400, 500]</a:t>
            </a:r>
          </a:p>
          <a:p>
            <a:pPr eaLnBrk="1" hangingPunct="1"/>
            <a:r>
              <a:rPr lang="en-US" altLang="en-US" sz="1400">
                <a:latin typeface="Courier New" panose="02070309020205020404" pitchFamily="49" charset="0"/>
                <a:cs typeface="Courier New" panose="02070309020205020404" pitchFamily="49" charset="0"/>
              </a:rPr>
              <a:t>bar_width = 5</a:t>
            </a:r>
          </a:p>
          <a:p>
            <a:pPr eaLnBrk="1" hangingPunct="1"/>
            <a:r>
              <a:rPr lang="en-US" altLang="en-US" sz="1400">
                <a:latin typeface="Courier New" panose="02070309020205020404" pitchFamily="49" charset="0"/>
                <a:cs typeface="Courier New" panose="02070309020205020404" pitchFamily="49" charset="0"/>
              </a:rPr>
              <a:t> </a:t>
            </a:r>
          </a:p>
          <a:p>
            <a:pPr eaLnBrk="1" hangingPunct="1"/>
            <a:r>
              <a:rPr lang="en-US" altLang="en-US" sz="1400">
                <a:latin typeface="Courier New" panose="02070309020205020404" pitchFamily="49" charset="0"/>
                <a:cs typeface="Courier New" panose="02070309020205020404" pitchFamily="49" charset="0"/>
              </a:rPr>
              <a:t>plt.bar(left_edges, heights, bar_width)</a:t>
            </a:r>
          </a:p>
          <a:p>
            <a:pPr eaLnBrk="1" hangingPunct="1"/>
            <a:r>
              <a:rPr lang="en-US" altLang="en-US" sz="1400">
                <a:latin typeface="Courier New" panose="02070309020205020404" pitchFamily="49" charset="0"/>
                <a:cs typeface="Courier New" panose="02070309020205020404" pitchFamily="49" charset="0"/>
              </a:rPr>
              <a:t>plt.show()</a:t>
            </a:r>
          </a:p>
        </p:txBody>
      </p:sp>
      <p:pic>
        <p:nvPicPr>
          <p:cNvPr id="44037" name="Picture 4">
            <a:extLst>
              <a:ext uri="{FF2B5EF4-FFF2-40B4-BE49-F238E27FC236}">
                <a16:creationId xmlns:a16="http://schemas.microsoft.com/office/drawing/2014/main" id="{967A3102-9567-4970-86BD-F0925E3535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5563" y="3733800"/>
            <a:ext cx="3562350"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40DBCA81-BB37-4BA7-9C4C-8095CFF4B164}"/>
              </a:ext>
            </a:extLst>
          </p:cNvPr>
          <p:cNvSpPr>
            <a:spLocks noGrp="1"/>
          </p:cNvSpPr>
          <p:nvPr>
            <p:ph type="sldNum" sz="quarter" idx="10"/>
          </p:nvPr>
        </p:nvSpPr>
        <p:spPr/>
        <p:txBody>
          <a:bodyPr/>
          <a:lstStyle/>
          <a:p>
            <a:pPr>
              <a:defRPr/>
            </a:pPr>
            <a:fld id="{A06647C6-7D59-4E09-A65B-31F56B7640E2}" type="slidenum">
              <a:rPr lang="en-US" altLang="en-US" smtClean="0"/>
              <a:pPr>
                <a:defRPr/>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F2FC230-156D-4DEE-AC32-EAFB01758015}"/>
              </a:ext>
            </a:extLst>
          </p:cNvPr>
          <p:cNvSpPr>
            <a:spLocks noGrp="1"/>
          </p:cNvSpPr>
          <p:nvPr>
            <p:ph type="title"/>
          </p:nvPr>
        </p:nvSpPr>
        <p:spPr/>
        <p:txBody>
          <a:bodyPr/>
          <a:lstStyle/>
          <a:p>
            <a:r>
              <a:rPr lang="en-US" altLang="en-US"/>
              <a:t>Plotting a Bar Chart</a:t>
            </a:r>
          </a:p>
        </p:txBody>
      </p:sp>
      <p:sp>
        <p:nvSpPr>
          <p:cNvPr id="45059" name="Content Placeholder 2">
            <a:extLst>
              <a:ext uri="{FF2B5EF4-FFF2-40B4-BE49-F238E27FC236}">
                <a16:creationId xmlns:a16="http://schemas.microsoft.com/office/drawing/2014/main" id="{EFFF4B37-71B2-4E82-9587-10B861235D13}"/>
              </a:ext>
            </a:extLst>
          </p:cNvPr>
          <p:cNvSpPr>
            <a:spLocks noGrp="1"/>
          </p:cNvSpPr>
          <p:nvPr>
            <p:ph idx="1"/>
          </p:nvPr>
        </p:nvSpPr>
        <p:spPr/>
        <p:txBody>
          <a:bodyPr/>
          <a:lstStyle/>
          <a:p>
            <a:pPr>
              <a:buFontTx/>
              <a:buChar char="•"/>
            </a:pPr>
            <a:r>
              <a:rPr lang="en-US" altLang="en-US" sz="2400"/>
              <a:t>The </a:t>
            </a:r>
            <a:r>
              <a:rPr lang="en-US" altLang="en-US" sz="2400">
                <a:latin typeface="Courier New" panose="02070309020205020404" pitchFamily="49" charset="0"/>
                <a:cs typeface="Courier New" panose="02070309020205020404" pitchFamily="49" charset="0"/>
              </a:rPr>
              <a:t>bar</a:t>
            </a:r>
            <a:r>
              <a:rPr lang="en-US" altLang="en-US" sz="2400"/>
              <a:t> function has a </a:t>
            </a:r>
            <a:r>
              <a:rPr lang="en-US" altLang="en-US" sz="2400">
                <a:latin typeface="Courier New" panose="02070309020205020404" pitchFamily="49" charset="0"/>
                <a:cs typeface="Courier New" panose="02070309020205020404" pitchFamily="49" charset="0"/>
              </a:rPr>
              <a:t>color</a:t>
            </a:r>
            <a:r>
              <a:rPr lang="en-US" altLang="en-US" sz="2400"/>
              <a:t> parameter that you can use to change the colors of the bars. </a:t>
            </a:r>
          </a:p>
          <a:p>
            <a:pPr>
              <a:buFontTx/>
              <a:buChar char="•"/>
            </a:pPr>
            <a:r>
              <a:rPr lang="en-US" altLang="en-US" sz="2400"/>
              <a:t>The argument that you pass into this parameter is a tuple containing a series of color codes. </a:t>
            </a:r>
            <a:endParaRPr lang="en-US" altLang="en-US" sz="1400"/>
          </a:p>
        </p:txBody>
      </p:sp>
      <p:graphicFrame>
        <p:nvGraphicFramePr>
          <p:cNvPr id="6" name="Table 5">
            <a:extLst>
              <a:ext uri="{FF2B5EF4-FFF2-40B4-BE49-F238E27FC236}">
                <a16:creationId xmlns:a16="http://schemas.microsoft.com/office/drawing/2014/main" id="{B227833B-50DF-48D4-B124-1AC3AA826DEB}"/>
              </a:ext>
            </a:extLst>
          </p:cNvPr>
          <p:cNvGraphicFramePr>
            <a:graphicFrameLocks noGrp="1"/>
          </p:cNvGraphicFramePr>
          <p:nvPr/>
        </p:nvGraphicFramePr>
        <p:xfrm>
          <a:off x="2438400" y="3657600"/>
          <a:ext cx="4267200" cy="2194560"/>
        </p:xfrm>
        <a:graphic>
          <a:graphicData uri="http://schemas.openxmlformats.org/drawingml/2006/table">
            <a:tbl>
              <a:tblPr firstRow="1" firstCol="1" bandRow="1"/>
              <a:tblGrid>
                <a:gridCol w="1295400">
                  <a:extLst>
                    <a:ext uri="{9D8B030D-6E8A-4147-A177-3AD203B41FA5}">
                      <a16:colId xmlns:a16="http://schemas.microsoft.com/office/drawing/2014/main" val="2021306914"/>
                    </a:ext>
                  </a:extLst>
                </a:gridCol>
                <a:gridCol w="2971800">
                  <a:extLst>
                    <a:ext uri="{9D8B030D-6E8A-4147-A177-3AD203B41FA5}">
                      <a16:colId xmlns:a16="http://schemas.microsoft.com/office/drawing/2014/main" val="3376700071"/>
                    </a:ext>
                  </a:extLst>
                </a:gridCol>
              </a:tblGrid>
              <a:tr h="243769">
                <a:tc>
                  <a:txBody>
                    <a:bodyPr/>
                    <a:lstStyle/>
                    <a:p>
                      <a:pPr>
                        <a:spcAft>
                          <a:spcPts val="0"/>
                        </a:spcAft>
                      </a:pPr>
                      <a:r>
                        <a:rPr lang="en-US" sz="1600" b="1">
                          <a:solidFill>
                            <a:srgbClr val="FFFFFF"/>
                          </a:solidFill>
                          <a:effectLst/>
                          <a:latin typeface="Calibri" panose="020F0502020204030204" pitchFamily="34" charset="0"/>
                          <a:cs typeface="Times New Roman" panose="02020603050405020304" pitchFamily="18" charset="0"/>
                        </a:rPr>
                        <a:t>Color Code</a:t>
                      </a:r>
                      <a:endParaRPr lang="en-US" sz="160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l">
                        <a:spcAft>
                          <a:spcPts val="0"/>
                        </a:spcAft>
                      </a:pPr>
                      <a:r>
                        <a:rPr lang="en-US" sz="1600" b="1" dirty="0">
                          <a:solidFill>
                            <a:srgbClr val="FFFFFF"/>
                          </a:solidFill>
                          <a:effectLst/>
                          <a:latin typeface="Calibri" panose="020F0502020204030204" pitchFamily="34" charset="0"/>
                          <a:cs typeface="Times New Roman" panose="02020603050405020304" pitchFamily="18" charset="0"/>
                        </a:rPr>
                        <a:t>Corresponding Color</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3456915596"/>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'b'</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Blue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9568548"/>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'g'</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Green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3719653"/>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'r'</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Red</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49843"/>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'c'</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Cyan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9555210"/>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'm'</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Magenta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5578367"/>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'y'</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Yellow</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13641938"/>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'k'</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Black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3813087"/>
                  </a:ext>
                </a:extLst>
              </a:tr>
              <a:tr h="243769">
                <a:tc>
                  <a:txBody>
                    <a:bodyPr/>
                    <a:lstStyle/>
                    <a:p>
                      <a:pPr algn="ctr">
                        <a:spcAft>
                          <a:spcPts val="0"/>
                        </a:spcAft>
                      </a:pPr>
                      <a:r>
                        <a:rPr lang="en-US" sz="1600" dirty="0">
                          <a:effectLst/>
                          <a:latin typeface="Courier New" panose="02070309020205020404" pitchFamily="49" charset="0"/>
                          <a:cs typeface="Times New Roman" panose="02020603050405020304" pitchFamily="18" charset="0"/>
                        </a:rPr>
                        <a:t>'w'</a:t>
                      </a:r>
                      <a:endParaRPr lang="en-US" sz="1600" dirty="0">
                        <a:effectLst/>
                        <a:latin typeface="Calibri" panose="020F0502020204030204" pitchFamily="34" charset="0"/>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en-US" sz="1600" dirty="0">
                          <a:effectLst/>
                          <a:latin typeface="Calibri" panose="020F0502020204030204" pitchFamily="34" charset="0"/>
                          <a:cs typeface="Times New Roman" panose="02020603050405020304" pitchFamily="18" charset="0"/>
                        </a:rPr>
                        <a:t>White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042907"/>
                  </a:ext>
                </a:extLst>
              </a:tr>
            </a:tbl>
          </a:graphicData>
        </a:graphic>
      </p:graphicFrame>
      <p:sp>
        <p:nvSpPr>
          <p:cNvPr id="2" name="Slide Number Placeholder 1">
            <a:extLst>
              <a:ext uri="{FF2B5EF4-FFF2-40B4-BE49-F238E27FC236}">
                <a16:creationId xmlns:a16="http://schemas.microsoft.com/office/drawing/2014/main" id="{13AF8D51-B66C-480B-9B18-19F7D022F920}"/>
              </a:ext>
            </a:extLst>
          </p:cNvPr>
          <p:cNvSpPr>
            <a:spLocks noGrp="1"/>
          </p:cNvSpPr>
          <p:nvPr>
            <p:ph type="sldNum" sz="quarter" idx="10"/>
          </p:nvPr>
        </p:nvSpPr>
        <p:spPr/>
        <p:txBody>
          <a:bodyPr/>
          <a:lstStyle/>
          <a:p>
            <a:pPr>
              <a:defRPr/>
            </a:pPr>
            <a:fld id="{A06647C6-7D59-4E09-A65B-31F56B7640E2}"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D8C09DE3-1E3E-4681-AA28-E69EC4034BDF}"/>
              </a:ext>
            </a:extLst>
          </p:cNvPr>
          <p:cNvSpPr>
            <a:spLocks noGrp="1"/>
          </p:cNvSpPr>
          <p:nvPr>
            <p:ph type="title"/>
          </p:nvPr>
        </p:nvSpPr>
        <p:spPr/>
        <p:txBody>
          <a:bodyPr/>
          <a:lstStyle/>
          <a:p>
            <a:r>
              <a:rPr lang="en-US" altLang="en-US"/>
              <a:t>Plotting a Bar Chart</a:t>
            </a:r>
          </a:p>
        </p:txBody>
      </p:sp>
      <p:sp>
        <p:nvSpPr>
          <p:cNvPr id="46083" name="Content Placeholder 2">
            <a:extLst>
              <a:ext uri="{FF2B5EF4-FFF2-40B4-BE49-F238E27FC236}">
                <a16:creationId xmlns:a16="http://schemas.microsoft.com/office/drawing/2014/main" id="{78E5B2F0-7558-40E3-ACD1-D5E5364E049B}"/>
              </a:ext>
            </a:extLst>
          </p:cNvPr>
          <p:cNvSpPr>
            <a:spLocks noGrp="1"/>
          </p:cNvSpPr>
          <p:nvPr>
            <p:ph idx="1"/>
          </p:nvPr>
        </p:nvSpPr>
        <p:spPr/>
        <p:txBody>
          <a:bodyPr/>
          <a:lstStyle/>
          <a:p>
            <a:pPr>
              <a:buFontTx/>
              <a:buChar char="•"/>
            </a:pPr>
            <a:r>
              <a:rPr lang="en-US" altLang="en-US" sz="2400"/>
              <a:t>Example of how to pass a tuple of color codes as a keyword argument:</a:t>
            </a:r>
            <a:br>
              <a:rPr lang="en-US" altLang="en-US" sz="2400"/>
            </a:br>
            <a:br>
              <a:rPr lang="en-US" altLang="en-US" sz="2400"/>
            </a:br>
            <a:br>
              <a:rPr lang="en-US" altLang="en-US" sz="2400"/>
            </a:br>
            <a:endParaRPr lang="en-US" altLang="en-US" sz="2400"/>
          </a:p>
          <a:p>
            <a:pPr>
              <a:buFontTx/>
              <a:buChar char="•"/>
            </a:pPr>
            <a:r>
              <a:rPr lang="en-US" altLang="en-US" sz="2400"/>
              <a:t>The colors of the bars in the resulting bar chart will be as follows:</a:t>
            </a:r>
          </a:p>
          <a:p>
            <a:pPr lvl="1"/>
            <a:r>
              <a:rPr lang="en-US" altLang="en-US" sz="2000"/>
              <a:t>The first bar will be red.</a:t>
            </a:r>
          </a:p>
          <a:p>
            <a:pPr lvl="1"/>
            <a:r>
              <a:rPr lang="en-US" altLang="en-US" sz="2000"/>
              <a:t>The second bar will be green.</a:t>
            </a:r>
          </a:p>
          <a:p>
            <a:pPr lvl="1"/>
            <a:r>
              <a:rPr lang="en-US" altLang="en-US" sz="2000"/>
              <a:t>The third bar will be blue.</a:t>
            </a:r>
          </a:p>
          <a:p>
            <a:pPr lvl="1"/>
            <a:r>
              <a:rPr lang="en-US" altLang="en-US" sz="2000"/>
              <a:t>The fourth bar will be white.</a:t>
            </a:r>
          </a:p>
          <a:p>
            <a:pPr lvl="1"/>
            <a:r>
              <a:rPr lang="en-US" altLang="en-US" sz="2000"/>
              <a:t>The fifth bar will be black.</a:t>
            </a:r>
          </a:p>
          <a:p>
            <a:pPr>
              <a:buFontTx/>
              <a:buChar char="•"/>
            </a:pPr>
            <a:endParaRPr lang="en-US" altLang="en-US" sz="2400"/>
          </a:p>
        </p:txBody>
      </p:sp>
      <p:sp>
        <p:nvSpPr>
          <p:cNvPr id="46084" name="TextBox 4">
            <a:extLst>
              <a:ext uri="{FF2B5EF4-FFF2-40B4-BE49-F238E27FC236}">
                <a16:creationId xmlns:a16="http://schemas.microsoft.com/office/drawing/2014/main" id="{E4DDAED4-A457-4C57-90CB-AECE41B19BB3}"/>
              </a:ext>
            </a:extLst>
          </p:cNvPr>
          <p:cNvSpPr txBox="1">
            <a:spLocks noChangeArrowheads="1"/>
          </p:cNvSpPr>
          <p:nvPr/>
        </p:nvSpPr>
        <p:spPr bwMode="auto">
          <a:xfrm>
            <a:off x="838200" y="2819400"/>
            <a:ext cx="73152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500">
                <a:latin typeface="Courier New" panose="02070309020205020404" pitchFamily="49" charset="0"/>
                <a:cs typeface="Calibri" panose="020F0502020204030204" pitchFamily="34" charset="0"/>
              </a:rPr>
              <a:t>plt.bar(left_edges, heights, color=('r', 'g', 'b', 'w', 'k'))</a:t>
            </a:r>
            <a:endParaRPr lang="en-US" altLang="en-US" sz="1500">
              <a:latin typeface="Courier New" panose="02070309020205020404" pitchFamily="49" charset="0"/>
              <a:cs typeface="Courier New" panose="02070309020205020404" pitchFamily="49" charset="0"/>
            </a:endParaRPr>
          </a:p>
        </p:txBody>
      </p:sp>
      <p:sp>
        <p:nvSpPr>
          <p:cNvPr id="2" name="Slide Number Placeholder 1">
            <a:extLst>
              <a:ext uri="{FF2B5EF4-FFF2-40B4-BE49-F238E27FC236}">
                <a16:creationId xmlns:a16="http://schemas.microsoft.com/office/drawing/2014/main" id="{E30AF4D7-7823-44DC-B61C-4152A9AC9A4C}"/>
              </a:ext>
            </a:extLst>
          </p:cNvPr>
          <p:cNvSpPr>
            <a:spLocks noGrp="1"/>
          </p:cNvSpPr>
          <p:nvPr>
            <p:ph type="sldNum" sz="quarter" idx="10"/>
          </p:nvPr>
        </p:nvSpPr>
        <p:spPr/>
        <p:txBody>
          <a:bodyPr/>
          <a:lstStyle/>
          <a:p>
            <a:pPr>
              <a:defRPr/>
            </a:pPr>
            <a:fld id="{A06647C6-7D59-4E09-A65B-31F56B7640E2}"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A932FA88-123C-48C2-AD1E-0E5EAA938B80}"/>
              </a:ext>
            </a:extLst>
          </p:cNvPr>
          <p:cNvSpPr>
            <a:spLocks noGrp="1"/>
          </p:cNvSpPr>
          <p:nvPr>
            <p:ph type="title"/>
          </p:nvPr>
        </p:nvSpPr>
        <p:spPr/>
        <p:txBody>
          <a:bodyPr/>
          <a:lstStyle/>
          <a:p>
            <a:r>
              <a:rPr lang="en-US" altLang="en-US"/>
              <a:t>Plotting a Bar Chart</a:t>
            </a:r>
          </a:p>
        </p:txBody>
      </p:sp>
      <p:sp>
        <p:nvSpPr>
          <p:cNvPr id="47107" name="Content Placeholder 2">
            <a:extLst>
              <a:ext uri="{FF2B5EF4-FFF2-40B4-BE49-F238E27FC236}">
                <a16:creationId xmlns:a16="http://schemas.microsoft.com/office/drawing/2014/main" id="{29A2B630-95F6-414D-93B5-4542B14828B4}"/>
              </a:ext>
            </a:extLst>
          </p:cNvPr>
          <p:cNvSpPr>
            <a:spLocks noGrp="1"/>
          </p:cNvSpPr>
          <p:nvPr>
            <p:ph idx="1"/>
          </p:nvPr>
        </p:nvSpPr>
        <p:spPr/>
        <p:txBody>
          <a:bodyPr/>
          <a:lstStyle/>
          <a:p>
            <a:pPr>
              <a:buFontTx/>
              <a:buChar char="•"/>
            </a:pPr>
            <a:r>
              <a:rPr lang="en-US" altLang="en-US" sz="2400"/>
              <a:t>Use the </a:t>
            </a:r>
            <a:r>
              <a:rPr lang="en-US" altLang="en-US" sz="2400">
                <a:latin typeface="Courier New" panose="02070309020205020404" pitchFamily="49" charset="0"/>
                <a:cs typeface="Courier New" panose="02070309020205020404" pitchFamily="49" charset="0"/>
              </a:rPr>
              <a:t>xlabel</a:t>
            </a:r>
            <a:r>
              <a:rPr lang="en-US" altLang="en-US" sz="2400"/>
              <a:t> and </a:t>
            </a:r>
            <a:r>
              <a:rPr lang="en-US" altLang="en-US" sz="2400">
                <a:latin typeface="Courier New" panose="02070309020205020404" pitchFamily="49" charset="0"/>
                <a:cs typeface="Courier New" panose="02070309020205020404" pitchFamily="49" charset="0"/>
              </a:rPr>
              <a:t>ylabel</a:t>
            </a:r>
            <a:r>
              <a:rPr lang="en-US" altLang="en-US" sz="2400"/>
              <a:t> functions to add labels to the </a:t>
            </a:r>
            <a:r>
              <a:rPr lang="en-US" altLang="en-US" sz="2400" i="1"/>
              <a:t>X</a:t>
            </a:r>
            <a:r>
              <a:rPr lang="en-US" altLang="en-US" sz="2400"/>
              <a:t> and </a:t>
            </a:r>
            <a:r>
              <a:rPr lang="en-US" altLang="en-US" sz="2400" i="1"/>
              <a:t>Y</a:t>
            </a:r>
            <a:r>
              <a:rPr lang="en-US" altLang="en-US" sz="2400"/>
              <a:t> axes.</a:t>
            </a:r>
            <a:br>
              <a:rPr lang="en-US" altLang="en-US" sz="2400"/>
            </a:br>
            <a:endParaRPr lang="en-US" altLang="en-US" sz="2400"/>
          </a:p>
          <a:p>
            <a:pPr>
              <a:buFontTx/>
              <a:buChar char="•"/>
            </a:pPr>
            <a:r>
              <a:rPr lang="en-US" altLang="en-US" sz="2400"/>
              <a:t>Use the </a:t>
            </a:r>
            <a:r>
              <a:rPr lang="en-US" altLang="en-US" sz="2400">
                <a:latin typeface="Courier New" panose="02070309020205020404" pitchFamily="49" charset="0"/>
                <a:cs typeface="Courier New" panose="02070309020205020404" pitchFamily="49" charset="0"/>
              </a:rPr>
              <a:t>xticks</a:t>
            </a:r>
            <a:r>
              <a:rPr lang="en-US" altLang="en-US" sz="2400"/>
              <a:t> function to display custom tick mark labels along the </a:t>
            </a:r>
            <a:r>
              <a:rPr lang="en-US" altLang="en-US" sz="2400" i="1"/>
              <a:t>X</a:t>
            </a:r>
            <a:r>
              <a:rPr lang="en-US" altLang="en-US" sz="2400"/>
              <a:t> axis</a:t>
            </a:r>
            <a:br>
              <a:rPr lang="en-US" altLang="en-US" sz="2400"/>
            </a:br>
            <a:endParaRPr lang="en-US" altLang="en-US" sz="2400"/>
          </a:p>
          <a:p>
            <a:pPr>
              <a:buFontTx/>
              <a:buChar char="•"/>
            </a:pPr>
            <a:r>
              <a:rPr lang="en-US" altLang="en-US" sz="2400"/>
              <a:t>Use the </a:t>
            </a:r>
            <a:r>
              <a:rPr lang="en-US" altLang="en-US" sz="2400">
                <a:latin typeface="Courier New" panose="02070309020205020404" pitchFamily="49" charset="0"/>
                <a:cs typeface="Courier New" panose="02070309020205020404" pitchFamily="49" charset="0"/>
              </a:rPr>
              <a:t>yticks</a:t>
            </a:r>
            <a:r>
              <a:rPr lang="en-US" altLang="en-US" sz="2400"/>
              <a:t> function to display custom tick mark labels along the </a:t>
            </a:r>
            <a:r>
              <a:rPr lang="en-US" altLang="en-US" sz="2400" i="1"/>
              <a:t>Y</a:t>
            </a:r>
            <a:r>
              <a:rPr lang="en-US" altLang="en-US" sz="2400"/>
              <a:t> axis.</a:t>
            </a:r>
            <a:br>
              <a:rPr lang="en-US" altLang="en-US" sz="2400"/>
            </a:br>
            <a:endParaRPr lang="en-US" altLang="en-US" sz="2400"/>
          </a:p>
        </p:txBody>
      </p:sp>
      <p:sp>
        <p:nvSpPr>
          <p:cNvPr id="2" name="Slide Number Placeholder 1">
            <a:extLst>
              <a:ext uri="{FF2B5EF4-FFF2-40B4-BE49-F238E27FC236}">
                <a16:creationId xmlns:a16="http://schemas.microsoft.com/office/drawing/2014/main" id="{19B07A4F-2464-457E-9F5D-BA13FF8687FA}"/>
              </a:ext>
            </a:extLst>
          </p:cNvPr>
          <p:cNvSpPr>
            <a:spLocks noGrp="1"/>
          </p:cNvSpPr>
          <p:nvPr>
            <p:ph type="sldNum" sz="quarter" idx="10"/>
          </p:nvPr>
        </p:nvSpPr>
        <p:spPr/>
        <p:txBody>
          <a:bodyPr/>
          <a:lstStyle/>
          <a:p>
            <a:pPr>
              <a:defRPr/>
            </a:pPr>
            <a:fld id="{A06647C6-7D59-4E09-A65B-31F56B7640E2}"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7A4E429-22C9-4D84-ACFE-9F60CA2B8EFC}"/>
              </a:ext>
            </a:extLst>
          </p:cNvPr>
          <p:cNvSpPr>
            <a:spLocks noGrp="1"/>
          </p:cNvSpPr>
          <p:nvPr>
            <p:ph type="title"/>
          </p:nvPr>
        </p:nvSpPr>
        <p:spPr/>
        <p:txBody>
          <a:bodyPr/>
          <a:lstStyle/>
          <a:p>
            <a:r>
              <a:rPr lang="en-US" altLang="en-US"/>
              <a:t>Plotting a Pie Chart</a:t>
            </a:r>
          </a:p>
        </p:txBody>
      </p:sp>
      <p:sp>
        <p:nvSpPr>
          <p:cNvPr id="48131" name="Content Placeholder 2">
            <a:extLst>
              <a:ext uri="{FF2B5EF4-FFF2-40B4-BE49-F238E27FC236}">
                <a16:creationId xmlns:a16="http://schemas.microsoft.com/office/drawing/2014/main" id="{0E583621-F14D-4AA7-ABA5-60795BACAD52}"/>
              </a:ext>
            </a:extLst>
          </p:cNvPr>
          <p:cNvSpPr>
            <a:spLocks noGrp="1"/>
          </p:cNvSpPr>
          <p:nvPr>
            <p:ph idx="1"/>
          </p:nvPr>
        </p:nvSpPr>
        <p:spPr/>
        <p:txBody>
          <a:bodyPr/>
          <a:lstStyle/>
          <a:p>
            <a:pPr>
              <a:buFontTx/>
              <a:buChar char="•"/>
            </a:pPr>
            <a:r>
              <a:rPr lang="en-US" altLang="en-US" sz="2400"/>
              <a:t>You use the </a:t>
            </a:r>
            <a:r>
              <a:rPr lang="en-US" altLang="en-US" sz="2400">
                <a:latin typeface="Courier New" panose="02070309020205020404" pitchFamily="49" charset="0"/>
                <a:cs typeface="Courier New" panose="02070309020205020404" pitchFamily="49" charset="0"/>
              </a:rPr>
              <a:t>pie</a:t>
            </a:r>
            <a:r>
              <a:rPr lang="en-US" altLang="en-US" sz="2400"/>
              <a:t> function in the </a:t>
            </a:r>
            <a:r>
              <a:rPr lang="en-US" altLang="en-US" sz="2400">
                <a:latin typeface="Courier New" panose="02070309020205020404" pitchFamily="49" charset="0"/>
                <a:cs typeface="Courier New" panose="02070309020205020404" pitchFamily="49" charset="0"/>
              </a:rPr>
              <a:t>matplotlib.pyplot </a:t>
            </a:r>
            <a:r>
              <a:rPr lang="en-US" altLang="en-US" sz="2400"/>
              <a:t>module to create a pie chart.</a:t>
            </a:r>
            <a:br>
              <a:rPr lang="en-US" altLang="en-US" sz="2400"/>
            </a:br>
            <a:endParaRPr lang="en-US" altLang="en-US" sz="2400"/>
          </a:p>
          <a:p>
            <a:pPr>
              <a:buFontTx/>
              <a:buChar char="•"/>
            </a:pPr>
            <a:r>
              <a:rPr lang="en-US" altLang="en-US" sz="2400"/>
              <a:t>When you call the </a:t>
            </a:r>
            <a:r>
              <a:rPr lang="en-US" altLang="en-US" sz="2400">
                <a:latin typeface="Courier New" panose="02070309020205020404" pitchFamily="49" charset="0"/>
              </a:rPr>
              <a:t>pie</a:t>
            </a:r>
            <a:r>
              <a:rPr lang="en-US" altLang="en-US" sz="2400"/>
              <a:t> function, you pass a list of values as an argument. </a:t>
            </a:r>
          </a:p>
          <a:p>
            <a:pPr lvl="1"/>
            <a:r>
              <a:rPr lang="en-US" altLang="en-US" sz="2000"/>
              <a:t>The sum of the values will be used as the value of the whole. </a:t>
            </a:r>
          </a:p>
          <a:p>
            <a:pPr lvl="1"/>
            <a:r>
              <a:rPr lang="en-US" altLang="en-US" sz="2000"/>
              <a:t>Each element in the list will become a slice in the pie chart. </a:t>
            </a:r>
          </a:p>
          <a:p>
            <a:pPr lvl="1"/>
            <a:r>
              <a:rPr lang="en-US" altLang="en-US" sz="2000"/>
              <a:t>The size of a slice represents that element's value as a percentage of the whole.</a:t>
            </a:r>
          </a:p>
          <a:p>
            <a:pPr>
              <a:buFontTx/>
              <a:buChar char="•"/>
            </a:pPr>
            <a:endParaRPr lang="en-US" altLang="en-US" sz="2400"/>
          </a:p>
        </p:txBody>
      </p:sp>
      <p:sp>
        <p:nvSpPr>
          <p:cNvPr id="2" name="Slide Number Placeholder 1">
            <a:extLst>
              <a:ext uri="{FF2B5EF4-FFF2-40B4-BE49-F238E27FC236}">
                <a16:creationId xmlns:a16="http://schemas.microsoft.com/office/drawing/2014/main" id="{F354FF57-2E90-4E40-9C21-A6F5D27CB458}"/>
              </a:ext>
            </a:extLst>
          </p:cNvPr>
          <p:cNvSpPr>
            <a:spLocks noGrp="1"/>
          </p:cNvSpPr>
          <p:nvPr>
            <p:ph type="sldNum" sz="quarter" idx="10"/>
          </p:nvPr>
        </p:nvSpPr>
        <p:spPr/>
        <p:txBody>
          <a:bodyPr/>
          <a:lstStyle/>
          <a:p>
            <a:pPr>
              <a:defRPr/>
            </a:pPr>
            <a:fld id="{A06647C6-7D59-4E09-A65B-31F56B7640E2}"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5317-8F98-4AB5-A059-C9BFD592E625}"/>
              </a:ext>
            </a:extLst>
          </p:cNvPr>
          <p:cNvSpPr>
            <a:spLocks noGrp="1"/>
          </p:cNvSpPr>
          <p:nvPr>
            <p:ph type="title"/>
          </p:nvPr>
        </p:nvSpPr>
        <p:spPr/>
        <p:txBody>
          <a:bodyPr/>
          <a:lstStyle/>
          <a:p>
            <a:r>
              <a:rPr lang="en-US" altLang="en-US" dirty="0"/>
              <a:t>Introduction to Lists (cont’d.)</a:t>
            </a:r>
            <a:endParaRPr lang="en-US" dirty="0"/>
          </a:p>
        </p:txBody>
      </p:sp>
      <p:sp>
        <p:nvSpPr>
          <p:cNvPr id="3" name="Content Placeholder 2">
            <a:extLst>
              <a:ext uri="{FF2B5EF4-FFF2-40B4-BE49-F238E27FC236}">
                <a16:creationId xmlns:a16="http://schemas.microsoft.com/office/drawing/2014/main" id="{4EEF4F20-A1BC-4A57-B960-32565781551E}"/>
              </a:ext>
            </a:extLst>
          </p:cNvPr>
          <p:cNvSpPr>
            <a:spLocks noGrp="1"/>
          </p:cNvSpPr>
          <p:nvPr>
            <p:ph idx="1"/>
          </p:nvPr>
        </p:nvSpPr>
        <p:spPr/>
        <p:txBody>
          <a:bodyPr/>
          <a:lstStyle/>
          <a:p>
            <a:pPr>
              <a:buFontTx/>
              <a:buChar char="•"/>
            </a:pPr>
            <a:r>
              <a:rPr lang="en-US" altLang="en-US"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function can be used to display an entire list</a:t>
            </a:r>
          </a:p>
          <a:p>
            <a:pPr>
              <a:buFontTx/>
              <a:buChar char="•"/>
            </a:pPr>
            <a:endParaRPr lang="en-US" altLang="en-US" dirty="0">
              <a:cs typeface="Courier New" panose="02070309020205020404" pitchFamily="49" charset="0"/>
            </a:endParaRPr>
          </a:p>
          <a:p>
            <a:pPr>
              <a:buFontTx/>
              <a:buChar char="•"/>
            </a:pPr>
            <a:endParaRPr lang="en-US" altLang="en-US" dirty="0">
              <a:cs typeface="Courier New" panose="02070309020205020404" pitchFamily="49" charset="0"/>
            </a:endParaRPr>
          </a:p>
          <a:p>
            <a:pPr>
              <a:buFontTx/>
              <a:buChar char="•"/>
            </a:pPr>
            <a:r>
              <a:rPr lang="en-US" altLang="en-US" dirty="0">
                <a:latin typeface="Courier New" panose="02070309020205020404" pitchFamily="49" charset="0"/>
                <a:cs typeface="Courier New" panose="02070309020205020404" pitchFamily="49" charset="0"/>
              </a:rPr>
              <a:t>list()</a:t>
            </a:r>
            <a:r>
              <a:rPr lang="en-US" altLang="en-US" dirty="0">
                <a:cs typeface="Courier New" panose="02070309020205020404" pitchFamily="49" charset="0"/>
              </a:rPr>
              <a:t> function can convert certain types of objects to lists</a:t>
            </a:r>
          </a:p>
        </p:txBody>
      </p:sp>
      <p:sp>
        <p:nvSpPr>
          <p:cNvPr id="4" name="Slide Number Placeholder 3">
            <a:extLst>
              <a:ext uri="{FF2B5EF4-FFF2-40B4-BE49-F238E27FC236}">
                <a16:creationId xmlns:a16="http://schemas.microsoft.com/office/drawing/2014/main" id="{264EDB0A-B8DD-4EE6-8408-EB2E6DD23042}"/>
              </a:ext>
            </a:extLst>
          </p:cNvPr>
          <p:cNvSpPr>
            <a:spLocks noGrp="1"/>
          </p:cNvSpPr>
          <p:nvPr>
            <p:ph type="sldNum" sz="quarter" idx="10"/>
          </p:nvPr>
        </p:nvSpPr>
        <p:spPr/>
        <p:txBody>
          <a:bodyPr/>
          <a:lstStyle/>
          <a:p>
            <a:pPr>
              <a:defRPr/>
            </a:pPr>
            <a:fld id="{A06647C6-7D59-4E09-A65B-31F56B7640E2}" type="slidenum">
              <a:rPr lang="en-US" altLang="en-US" smtClean="0"/>
              <a:pPr>
                <a:defRPr/>
              </a:pPr>
              <a:t>4</a:t>
            </a:fld>
            <a:endParaRPr lang="en-US" altLang="en-US"/>
          </a:p>
        </p:txBody>
      </p:sp>
      <p:pic>
        <p:nvPicPr>
          <p:cNvPr id="5" name="Picture 4">
            <a:extLst>
              <a:ext uri="{FF2B5EF4-FFF2-40B4-BE49-F238E27FC236}">
                <a16:creationId xmlns:a16="http://schemas.microsoft.com/office/drawing/2014/main" id="{3331EEDC-5EE0-4F19-A7B1-2C8D66E63453}"/>
              </a:ext>
            </a:extLst>
          </p:cNvPr>
          <p:cNvPicPr>
            <a:picLocks noChangeAspect="1"/>
          </p:cNvPicPr>
          <p:nvPr/>
        </p:nvPicPr>
        <p:blipFill>
          <a:blip r:embed="rId2"/>
          <a:stretch>
            <a:fillRect/>
          </a:stretch>
        </p:blipFill>
        <p:spPr>
          <a:xfrm>
            <a:off x="647700" y="2895600"/>
            <a:ext cx="7848600" cy="712146"/>
          </a:xfrm>
          <a:prstGeom prst="rect">
            <a:avLst/>
          </a:prstGeom>
        </p:spPr>
      </p:pic>
      <p:pic>
        <p:nvPicPr>
          <p:cNvPr id="6" name="Picture 5">
            <a:extLst>
              <a:ext uri="{FF2B5EF4-FFF2-40B4-BE49-F238E27FC236}">
                <a16:creationId xmlns:a16="http://schemas.microsoft.com/office/drawing/2014/main" id="{4BF4F8AB-6A98-45A8-8A4E-02DECEAFA5AE}"/>
              </a:ext>
            </a:extLst>
          </p:cNvPr>
          <p:cNvPicPr>
            <a:picLocks noChangeAspect="1"/>
          </p:cNvPicPr>
          <p:nvPr/>
        </p:nvPicPr>
        <p:blipFill>
          <a:blip r:embed="rId3"/>
          <a:stretch>
            <a:fillRect/>
          </a:stretch>
        </p:blipFill>
        <p:spPr>
          <a:xfrm>
            <a:off x="2650331" y="5105400"/>
            <a:ext cx="3843337" cy="785561"/>
          </a:xfrm>
          <a:prstGeom prst="rect">
            <a:avLst/>
          </a:prstGeom>
        </p:spPr>
      </p:pic>
    </p:spTree>
    <p:extLst>
      <p:ext uri="{BB962C8B-B14F-4D97-AF65-F5344CB8AC3E}">
        <p14:creationId xmlns:p14="http://schemas.microsoft.com/office/powerpoint/2010/main" val="2662348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C183FEA2-EA2B-438E-8FAD-E773D135E386}"/>
              </a:ext>
            </a:extLst>
          </p:cNvPr>
          <p:cNvSpPr>
            <a:spLocks noGrp="1"/>
          </p:cNvSpPr>
          <p:nvPr>
            <p:ph type="title"/>
          </p:nvPr>
        </p:nvSpPr>
        <p:spPr/>
        <p:txBody>
          <a:bodyPr/>
          <a:lstStyle/>
          <a:p>
            <a:r>
              <a:rPr lang="en-US" altLang="en-US"/>
              <a:t>Plotting a Pie Chart</a:t>
            </a:r>
          </a:p>
        </p:txBody>
      </p:sp>
      <p:sp>
        <p:nvSpPr>
          <p:cNvPr id="49155" name="Content Placeholder 2">
            <a:extLst>
              <a:ext uri="{FF2B5EF4-FFF2-40B4-BE49-F238E27FC236}">
                <a16:creationId xmlns:a16="http://schemas.microsoft.com/office/drawing/2014/main" id="{319DF723-E19C-41B7-BFAC-C3EC83F9ADED}"/>
              </a:ext>
            </a:extLst>
          </p:cNvPr>
          <p:cNvSpPr>
            <a:spLocks noGrp="1"/>
          </p:cNvSpPr>
          <p:nvPr>
            <p:ph idx="1"/>
          </p:nvPr>
        </p:nvSpPr>
        <p:spPr/>
        <p:txBody>
          <a:bodyPr/>
          <a:lstStyle/>
          <a:p>
            <a:pPr>
              <a:buFontTx/>
              <a:buChar char="•"/>
            </a:pPr>
            <a:r>
              <a:rPr lang="en-US" altLang="en-US" sz="2400" dirty="0"/>
              <a:t>Example:</a:t>
            </a:r>
          </a:p>
        </p:txBody>
      </p:sp>
      <p:sp>
        <p:nvSpPr>
          <p:cNvPr id="49156" name="TextBox 3">
            <a:extLst>
              <a:ext uri="{FF2B5EF4-FFF2-40B4-BE49-F238E27FC236}">
                <a16:creationId xmlns:a16="http://schemas.microsoft.com/office/drawing/2014/main" id="{534D017C-D533-4556-A1DD-6F3FC857E5DF}"/>
              </a:ext>
            </a:extLst>
          </p:cNvPr>
          <p:cNvSpPr txBox="1">
            <a:spLocks noChangeArrowheads="1"/>
          </p:cNvSpPr>
          <p:nvPr/>
        </p:nvSpPr>
        <p:spPr bwMode="auto">
          <a:xfrm>
            <a:off x="2319338" y="2316163"/>
            <a:ext cx="4114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000">
                <a:latin typeface="Courier New" panose="02070309020205020404" pitchFamily="49" charset="0"/>
                <a:cs typeface="Courier New" panose="02070309020205020404" pitchFamily="49" charset="0"/>
              </a:rPr>
              <a:t>values = [20, 60, 80, 40]</a:t>
            </a:r>
          </a:p>
          <a:p>
            <a:pPr eaLnBrk="1" hangingPunct="1"/>
            <a:r>
              <a:rPr lang="en-US" altLang="en-US" sz="2000">
                <a:latin typeface="Courier New" panose="02070309020205020404" pitchFamily="49" charset="0"/>
                <a:cs typeface="Calibri" panose="020F0502020204030204" pitchFamily="34" charset="0"/>
              </a:rPr>
              <a:t>plt.pie(values)</a:t>
            </a:r>
          </a:p>
          <a:p>
            <a:pPr eaLnBrk="1" hangingPunct="1"/>
            <a:r>
              <a:rPr lang="en-US" altLang="en-US" sz="2000">
                <a:latin typeface="Courier New" panose="02070309020205020404" pitchFamily="49" charset="0"/>
                <a:cs typeface="Calibri" panose="020F0502020204030204" pitchFamily="34" charset="0"/>
              </a:rPr>
              <a:t>plt.show()</a:t>
            </a:r>
            <a:endParaRPr lang="en-US" altLang="en-US" sz="2000">
              <a:latin typeface="Courier New" panose="02070309020205020404" pitchFamily="49" charset="0"/>
              <a:cs typeface="Courier New" panose="02070309020205020404" pitchFamily="49" charset="0"/>
            </a:endParaRPr>
          </a:p>
        </p:txBody>
      </p:sp>
      <p:pic>
        <p:nvPicPr>
          <p:cNvPr id="49157" name="Picture 4">
            <a:extLst>
              <a:ext uri="{FF2B5EF4-FFF2-40B4-BE49-F238E27FC236}">
                <a16:creationId xmlns:a16="http://schemas.microsoft.com/office/drawing/2014/main" id="{6BDCAAE5-E30D-45C1-9D1D-920E2202D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3484563"/>
            <a:ext cx="3725863" cy="279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B41850F3-6257-4FA0-9DD5-68DCEC0CB744}"/>
              </a:ext>
            </a:extLst>
          </p:cNvPr>
          <p:cNvSpPr>
            <a:spLocks noGrp="1"/>
          </p:cNvSpPr>
          <p:nvPr>
            <p:ph type="sldNum" sz="quarter" idx="10"/>
          </p:nvPr>
        </p:nvSpPr>
        <p:spPr/>
        <p:txBody>
          <a:bodyPr/>
          <a:lstStyle/>
          <a:p>
            <a:pPr>
              <a:defRPr/>
            </a:pPr>
            <a:fld id="{A06647C6-7D59-4E09-A65B-31F56B7640E2}"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FEAC595-56ED-44AE-B990-14F00A82BC29}"/>
              </a:ext>
            </a:extLst>
          </p:cNvPr>
          <p:cNvSpPr>
            <a:spLocks noGrp="1"/>
          </p:cNvSpPr>
          <p:nvPr>
            <p:ph type="title"/>
          </p:nvPr>
        </p:nvSpPr>
        <p:spPr/>
        <p:txBody>
          <a:bodyPr/>
          <a:lstStyle/>
          <a:p>
            <a:r>
              <a:rPr lang="en-US" altLang="en-US"/>
              <a:t>Plotting a Pie Chart</a:t>
            </a:r>
          </a:p>
        </p:txBody>
      </p:sp>
      <p:sp>
        <p:nvSpPr>
          <p:cNvPr id="50179" name="Content Placeholder 2">
            <a:extLst>
              <a:ext uri="{FF2B5EF4-FFF2-40B4-BE49-F238E27FC236}">
                <a16:creationId xmlns:a16="http://schemas.microsoft.com/office/drawing/2014/main" id="{F8984FC0-AA7F-4375-8AE4-81E947602015}"/>
              </a:ext>
            </a:extLst>
          </p:cNvPr>
          <p:cNvSpPr>
            <a:spLocks noGrp="1"/>
          </p:cNvSpPr>
          <p:nvPr>
            <p:ph idx="1"/>
          </p:nvPr>
        </p:nvSpPr>
        <p:spPr/>
        <p:txBody>
          <a:bodyPr/>
          <a:lstStyle/>
          <a:p>
            <a:pPr>
              <a:buFontTx/>
              <a:buChar char="•"/>
            </a:pPr>
            <a:r>
              <a:rPr lang="en-US" altLang="en-US" sz="2400"/>
              <a:t>The </a:t>
            </a:r>
            <a:r>
              <a:rPr lang="en-US" altLang="en-US" sz="2400">
                <a:latin typeface="Courier New" panose="02070309020205020404" pitchFamily="49" charset="0"/>
                <a:cs typeface="Courier New" panose="02070309020205020404" pitchFamily="49" charset="0"/>
              </a:rPr>
              <a:t>pie</a:t>
            </a:r>
            <a:r>
              <a:rPr lang="en-US" altLang="en-US" sz="2400"/>
              <a:t> function has a </a:t>
            </a:r>
            <a:r>
              <a:rPr lang="en-US" altLang="en-US" sz="2400">
                <a:latin typeface="Courier New" panose="02070309020205020404" pitchFamily="49" charset="0"/>
                <a:cs typeface="Courier New" panose="02070309020205020404" pitchFamily="49" charset="0"/>
              </a:rPr>
              <a:t>labels</a:t>
            </a:r>
            <a:r>
              <a:rPr lang="en-US" altLang="en-US" sz="2400"/>
              <a:t> parameter that you can use to display labels for the slices in the pie chart. </a:t>
            </a:r>
          </a:p>
          <a:p>
            <a:pPr>
              <a:buFontTx/>
              <a:buChar char="•"/>
            </a:pPr>
            <a:r>
              <a:rPr lang="en-US" altLang="en-US" sz="2400"/>
              <a:t>The argument that you pass into this parameter is a list containing the desired labels, as strings. </a:t>
            </a:r>
            <a:endParaRPr lang="en-US" altLang="en-US" sz="1800"/>
          </a:p>
        </p:txBody>
      </p:sp>
      <p:sp>
        <p:nvSpPr>
          <p:cNvPr id="2" name="Slide Number Placeholder 1">
            <a:extLst>
              <a:ext uri="{FF2B5EF4-FFF2-40B4-BE49-F238E27FC236}">
                <a16:creationId xmlns:a16="http://schemas.microsoft.com/office/drawing/2014/main" id="{4E7A5059-EC89-4D30-88F3-BDB2DC3A1244}"/>
              </a:ext>
            </a:extLst>
          </p:cNvPr>
          <p:cNvSpPr>
            <a:spLocks noGrp="1"/>
          </p:cNvSpPr>
          <p:nvPr>
            <p:ph type="sldNum" sz="quarter" idx="10"/>
          </p:nvPr>
        </p:nvSpPr>
        <p:spPr/>
        <p:txBody>
          <a:bodyPr/>
          <a:lstStyle/>
          <a:p>
            <a:pPr>
              <a:defRPr/>
            </a:pPr>
            <a:fld id="{A06647C6-7D59-4E09-A65B-31F56B7640E2}"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E6700AB1-285F-4EE6-8737-CADC673D57F9}"/>
              </a:ext>
            </a:extLst>
          </p:cNvPr>
          <p:cNvSpPr>
            <a:spLocks noGrp="1"/>
          </p:cNvSpPr>
          <p:nvPr>
            <p:ph type="title"/>
          </p:nvPr>
        </p:nvSpPr>
        <p:spPr/>
        <p:txBody>
          <a:bodyPr/>
          <a:lstStyle/>
          <a:p>
            <a:r>
              <a:rPr lang="en-US" altLang="en-US"/>
              <a:t>Plotting a Pie Chart</a:t>
            </a:r>
          </a:p>
        </p:txBody>
      </p:sp>
      <p:sp>
        <p:nvSpPr>
          <p:cNvPr id="51203" name="Content Placeholder 2">
            <a:extLst>
              <a:ext uri="{FF2B5EF4-FFF2-40B4-BE49-F238E27FC236}">
                <a16:creationId xmlns:a16="http://schemas.microsoft.com/office/drawing/2014/main" id="{8B2D3BF1-EBDD-4076-833E-E8D596E86B10}"/>
              </a:ext>
            </a:extLst>
          </p:cNvPr>
          <p:cNvSpPr>
            <a:spLocks noGrp="1"/>
          </p:cNvSpPr>
          <p:nvPr>
            <p:ph idx="1"/>
          </p:nvPr>
        </p:nvSpPr>
        <p:spPr/>
        <p:txBody>
          <a:bodyPr/>
          <a:lstStyle/>
          <a:p>
            <a:pPr>
              <a:buFontTx/>
              <a:buChar char="•"/>
            </a:pPr>
            <a:r>
              <a:rPr lang="en-US" altLang="en-US" sz="2400" dirty="0"/>
              <a:t>Example:</a:t>
            </a:r>
          </a:p>
        </p:txBody>
      </p:sp>
      <p:sp>
        <p:nvSpPr>
          <p:cNvPr id="51204" name="TextBox 5">
            <a:extLst>
              <a:ext uri="{FF2B5EF4-FFF2-40B4-BE49-F238E27FC236}">
                <a16:creationId xmlns:a16="http://schemas.microsoft.com/office/drawing/2014/main" id="{62497CD0-DC61-46C7-9051-398E76D96226}"/>
              </a:ext>
            </a:extLst>
          </p:cNvPr>
          <p:cNvSpPr txBox="1">
            <a:spLocks noChangeArrowheads="1"/>
          </p:cNvSpPr>
          <p:nvPr/>
        </p:nvSpPr>
        <p:spPr bwMode="auto">
          <a:xfrm>
            <a:off x="571500" y="2162175"/>
            <a:ext cx="80010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latin typeface="Courier New" panose="02070309020205020404" pitchFamily="49" charset="0"/>
                <a:cs typeface="Calibri" panose="020F0502020204030204" pitchFamily="34" charset="0"/>
              </a:rPr>
              <a:t>sales = [100, 400, 300, 600]</a:t>
            </a:r>
          </a:p>
          <a:p>
            <a:pPr eaLnBrk="1" hangingPunct="1"/>
            <a:r>
              <a:rPr lang="en-US" altLang="en-US" sz="1600">
                <a:latin typeface="Courier New" panose="02070309020205020404" pitchFamily="49" charset="0"/>
                <a:cs typeface="Calibri" panose="020F0502020204030204" pitchFamily="34" charset="0"/>
              </a:rPr>
              <a:t>slice_labels = ['1st Qtr', '2nd Qtr', '3rd Qtr', '4th Qtr']</a:t>
            </a:r>
          </a:p>
          <a:p>
            <a:pPr eaLnBrk="1" hangingPunct="1"/>
            <a:r>
              <a:rPr lang="en-US" altLang="en-US" sz="1600">
                <a:latin typeface="Courier New" panose="02070309020205020404" pitchFamily="49" charset="0"/>
                <a:cs typeface="Calibri" panose="020F0502020204030204" pitchFamily="34" charset="0"/>
              </a:rPr>
              <a:t>plt.pie(sales, labels=slice_labels)</a:t>
            </a:r>
          </a:p>
          <a:p>
            <a:pPr eaLnBrk="1" hangingPunct="1"/>
            <a:r>
              <a:rPr lang="en-US" altLang="en-US" sz="1600">
                <a:latin typeface="Courier New" panose="02070309020205020404" pitchFamily="49" charset="0"/>
                <a:cs typeface="Calibri" panose="020F0502020204030204" pitchFamily="34" charset="0"/>
              </a:rPr>
              <a:t>plt.title('Sales by Quarter')</a:t>
            </a:r>
          </a:p>
          <a:p>
            <a:pPr eaLnBrk="1" hangingPunct="1"/>
            <a:r>
              <a:rPr lang="en-US" altLang="en-US" sz="1600">
                <a:latin typeface="Courier New" panose="02070309020205020404" pitchFamily="49" charset="0"/>
                <a:cs typeface="Calibri" panose="020F0502020204030204" pitchFamily="34" charset="0"/>
              </a:rPr>
              <a:t>plt.show()</a:t>
            </a:r>
            <a:endParaRPr lang="en-US" altLang="en-US" sz="1600">
              <a:latin typeface="Courier New" panose="02070309020205020404" pitchFamily="49" charset="0"/>
              <a:cs typeface="Courier New" panose="02070309020205020404" pitchFamily="49" charset="0"/>
            </a:endParaRPr>
          </a:p>
        </p:txBody>
      </p:sp>
      <p:pic>
        <p:nvPicPr>
          <p:cNvPr id="51205" name="Picture 6">
            <a:extLst>
              <a:ext uri="{FF2B5EF4-FFF2-40B4-BE49-F238E27FC236}">
                <a16:creationId xmlns:a16="http://schemas.microsoft.com/office/drawing/2014/main" id="{41BF7327-3247-4C0C-9719-ACA18B7099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1913" y="3429000"/>
            <a:ext cx="3940175" cy="295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736AE4A1-FEEC-4C58-9FB0-B2A4164257E7}"/>
              </a:ext>
            </a:extLst>
          </p:cNvPr>
          <p:cNvSpPr>
            <a:spLocks noGrp="1"/>
          </p:cNvSpPr>
          <p:nvPr>
            <p:ph type="sldNum" sz="quarter" idx="10"/>
          </p:nvPr>
        </p:nvSpPr>
        <p:spPr/>
        <p:txBody>
          <a:bodyPr/>
          <a:lstStyle/>
          <a:p>
            <a:pPr>
              <a:defRPr/>
            </a:pPr>
            <a:fld id="{A06647C6-7D59-4E09-A65B-31F56B7640E2}" type="slidenum">
              <a:rPr lang="en-US" altLang="en-US" smtClean="0"/>
              <a:pPr>
                <a:defRPr/>
              </a:pPr>
              <a:t>42</a:t>
            </a:fld>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F980B9FD-E6F4-46DF-B346-D41405D9A167}"/>
              </a:ext>
            </a:extLst>
          </p:cNvPr>
          <p:cNvSpPr>
            <a:spLocks noGrp="1"/>
          </p:cNvSpPr>
          <p:nvPr>
            <p:ph type="title"/>
          </p:nvPr>
        </p:nvSpPr>
        <p:spPr/>
        <p:txBody>
          <a:bodyPr/>
          <a:lstStyle/>
          <a:p>
            <a:r>
              <a:rPr lang="en-US" altLang="en-US"/>
              <a:t>Plotting a Pie Chart</a:t>
            </a:r>
          </a:p>
        </p:txBody>
      </p:sp>
      <p:sp>
        <p:nvSpPr>
          <p:cNvPr id="52227" name="Content Placeholder 2">
            <a:extLst>
              <a:ext uri="{FF2B5EF4-FFF2-40B4-BE49-F238E27FC236}">
                <a16:creationId xmlns:a16="http://schemas.microsoft.com/office/drawing/2014/main" id="{A4ABBDFD-DD58-482F-A9A5-2293B9CFA59A}"/>
              </a:ext>
            </a:extLst>
          </p:cNvPr>
          <p:cNvSpPr>
            <a:spLocks noGrp="1"/>
          </p:cNvSpPr>
          <p:nvPr>
            <p:ph idx="1"/>
          </p:nvPr>
        </p:nvSpPr>
        <p:spPr/>
        <p:txBody>
          <a:bodyPr/>
          <a:lstStyle/>
          <a:p>
            <a:pPr>
              <a:buFontTx/>
              <a:buChar char="•"/>
            </a:pPr>
            <a:r>
              <a:rPr lang="en-US" altLang="en-US" sz="2400" dirty="0"/>
              <a:t>The </a:t>
            </a:r>
            <a:r>
              <a:rPr lang="en-US" altLang="en-US" sz="2400" dirty="0">
                <a:latin typeface="Courier New" panose="02070309020205020404" pitchFamily="49" charset="0"/>
                <a:cs typeface="Courier New" panose="02070309020205020404" pitchFamily="49" charset="0"/>
              </a:rPr>
              <a:t>pie</a:t>
            </a:r>
            <a:r>
              <a:rPr lang="en-US" altLang="en-US" sz="2400" dirty="0"/>
              <a:t> function automatically changes the color of the slices, in the following order:</a:t>
            </a:r>
          </a:p>
          <a:p>
            <a:pPr lvl="1"/>
            <a:r>
              <a:rPr lang="en-US" altLang="en-US" sz="2000" dirty="0"/>
              <a:t>blue, green, red, cyan, magenta, yellow, black, and white </a:t>
            </a:r>
            <a:br>
              <a:rPr lang="en-US" altLang="en-US" sz="2000" dirty="0"/>
            </a:br>
            <a:endParaRPr lang="en-US" altLang="en-US" sz="2000" dirty="0"/>
          </a:p>
          <a:p>
            <a:pPr>
              <a:buFontTx/>
              <a:buChar char="•"/>
            </a:pPr>
            <a:r>
              <a:rPr lang="en-US" altLang="en-US" sz="2400" dirty="0"/>
              <a:t>You can specify a different set of colors, however, by passing a tuple of color codes as an argument to the </a:t>
            </a:r>
            <a:r>
              <a:rPr lang="en-US" altLang="en-US" sz="2400" dirty="0">
                <a:latin typeface="Courier New" panose="02070309020205020404" pitchFamily="49" charset="0"/>
                <a:cs typeface="Courier New" panose="02070309020205020404" pitchFamily="49" charset="0"/>
              </a:rPr>
              <a:t>pie</a:t>
            </a:r>
            <a:r>
              <a:rPr lang="en-US" altLang="en-US" sz="2400" dirty="0"/>
              <a:t> function's </a:t>
            </a:r>
            <a:r>
              <a:rPr lang="en-US" altLang="en-US" sz="2400" dirty="0">
                <a:latin typeface="Courier New" panose="02070309020205020404" pitchFamily="49" charset="0"/>
                <a:cs typeface="Courier New" panose="02070309020205020404" pitchFamily="49" charset="0"/>
              </a:rPr>
              <a:t>colors</a:t>
            </a:r>
            <a:r>
              <a:rPr lang="en-US" altLang="en-US" sz="2400" dirty="0"/>
              <a:t> parameter: </a:t>
            </a:r>
            <a:br>
              <a:rPr lang="en-US" altLang="en-US" sz="2400" dirty="0"/>
            </a:br>
            <a:br>
              <a:rPr lang="en-US" altLang="en-US" sz="2400" dirty="0"/>
            </a:br>
            <a:br>
              <a:rPr lang="en-US" altLang="en-US" sz="2400" dirty="0"/>
            </a:br>
            <a:endParaRPr lang="en-US" altLang="en-US" sz="2400" dirty="0"/>
          </a:p>
          <a:p>
            <a:pPr>
              <a:buFontTx/>
              <a:buChar char="•"/>
            </a:pPr>
            <a:r>
              <a:rPr lang="en-US" altLang="en-US" sz="1800" dirty="0"/>
              <a:t>When this statement executes, the colors of the slices in the resulting pie chart will be red, green, blue, white, and black.</a:t>
            </a:r>
          </a:p>
        </p:txBody>
      </p:sp>
      <p:sp>
        <p:nvSpPr>
          <p:cNvPr id="52228" name="TextBox 3">
            <a:extLst>
              <a:ext uri="{FF2B5EF4-FFF2-40B4-BE49-F238E27FC236}">
                <a16:creationId xmlns:a16="http://schemas.microsoft.com/office/drawing/2014/main" id="{4615D669-A955-4652-9243-397AB5A8DF56}"/>
              </a:ext>
            </a:extLst>
          </p:cNvPr>
          <p:cNvSpPr txBox="1">
            <a:spLocks noChangeArrowheads="1"/>
          </p:cNvSpPr>
          <p:nvPr/>
        </p:nvSpPr>
        <p:spPr bwMode="auto">
          <a:xfrm>
            <a:off x="1066800" y="4495800"/>
            <a:ext cx="7010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latin typeface="Courier New" panose="02070309020205020404" pitchFamily="49" charset="0"/>
                <a:cs typeface="Calibri" panose="020F0502020204030204" pitchFamily="34" charset="0"/>
              </a:rPr>
              <a:t>plt.pie(values, colors=('r', 'g', 'b', 'w', 'k'))</a:t>
            </a:r>
            <a:endParaRPr lang="en-US" altLang="en-US"/>
          </a:p>
        </p:txBody>
      </p:sp>
      <p:sp>
        <p:nvSpPr>
          <p:cNvPr id="2" name="Slide Number Placeholder 1">
            <a:extLst>
              <a:ext uri="{FF2B5EF4-FFF2-40B4-BE49-F238E27FC236}">
                <a16:creationId xmlns:a16="http://schemas.microsoft.com/office/drawing/2014/main" id="{86CDB810-D5DA-4ABC-A526-77A474CFEFC8}"/>
              </a:ext>
            </a:extLst>
          </p:cNvPr>
          <p:cNvSpPr>
            <a:spLocks noGrp="1"/>
          </p:cNvSpPr>
          <p:nvPr>
            <p:ph type="sldNum" sz="quarter" idx="10"/>
          </p:nvPr>
        </p:nvSpPr>
        <p:spPr/>
        <p:txBody>
          <a:bodyPr/>
          <a:lstStyle/>
          <a:p>
            <a:pPr>
              <a:defRPr/>
            </a:pPr>
            <a:fld id="{A06647C6-7D59-4E09-A65B-31F56B7640E2}"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46472CAA-379F-4F44-A5E4-887E285BCE03}"/>
              </a:ext>
            </a:extLst>
          </p:cNvPr>
          <p:cNvSpPr>
            <a:spLocks noGrp="1"/>
          </p:cNvSpPr>
          <p:nvPr>
            <p:ph type="title"/>
          </p:nvPr>
        </p:nvSpPr>
        <p:spPr/>
        <p:txBody>
          <a:bodyPr/>
          <a:lstStyle/>
          <a:p>
            <a:pPr eaLnBrk="1" hangingPunct="1"/>
            <a:r>
              <a:rPr lang="en-US" altLang="en-US"/>
              <a:t>Summary</a:t>
            </a:r>
            <a:endParaRPr lang="he-IL" altLang="en-US"/>
          </a:p>
        </p:txBody>
      </p:sp>
      <p:sp>
        <p:nvSpPr>
          <p:cNvPr id="53251" name="Content Placeholder 2">
            <a:extLst>
              <a:ext uri="{FF2B5EF4-FFF2-40B4-BE49-F238E27FC236}">
                <a16:creationId xmlns:a16="http://schemas.microsoft.com/office/drawing/2014/main" id="{F798570E-480C-4E9A-B184-9D490F83AED8}"/>
              </a:ext>
            </a:extLst>
          </p:cNvPr>
          <p:cNvSpPr>
            <a:spLocks noGrp="1"/>
          </p:cNvSpPr>
          <p:nvPr>
            <p:ph idx="1"/>
          </p:nvPr>
        </p:nvSpPr>
        <p:spPr>
          <a:xfrm>
            <a:off x="460375" y="1295400"/>
            <a:ext cx="8229600" cy="4525963"/>
          </a:xfrm>
        </p:spPr>
        <p:txBody>
          <a:bodyPr/>
          <a:lstStyle/>
          <a:p>
            <a:pPr eaLnBrk="1" hangingPunct="1">
              <a:buFontTx/>
              <a:buChar char="•"/>
            </a:pPr>
            <a:r>
              <a:rPr lang="en-US" altLang="en-US" sz="2800"/>
              <a:t>This chapter covered:</a:t>
            </a:r>
          </a:p>
          <a:p>
            <a:pPr lvl="1" eaLnBrk="1" hangingPunct="1"/>
            <a:r>
              <a:rPr lang="en-US" altLang="en-US" sz="2400"/>
              <a:t>Lists, including:</a:t>
            </a:r>
          </a:p>
          <a:p>
            <a:pPr lvl="2" eaLnBrk="1" hangingPunct="1">
              <a:buFontTx/>
              <a:buChar char="•"/>
            </a:pPr>
            <a:r>
              <a:rPr lang="en-US" altLang="en-US" sz="2000"/>
              <a:t>Repetition and concatenation operators</a:t>
            </a:r>
          </a:p>
          <a:p>
            <a:pPr lvl="2" eaLnBrk="1" hangingPunct="1">
              <a:buFontTx/>
              <a:buChar char="•"/>
            </a:pPr>
            <a:r>
              <a:rPr lang="en-US" altLang="en-US" sz="2000"/>
              <a:t>Indexing </a:t>
            </a:r>
          </a:p>
          <a:p>
            <a:pPr lvl="2" eaLnBrk="1" hangingPunct="1">
              <a:buFontTx/>
              <a:buChar char="•"/>
            </a:pPr>
            <a:r>
              <a:rPr lang="en-US" altLang="en-US" sz="2000"/>
              <a:t>Techniques for processing lists</a:t>
            </a:r>
          </a:p>
          <a:p>
            <a:pPr lvl="2" eaLnBrk="1" hangingPunct="1">
              <a:buFontTx/>
              <a:buChar char="•"/>
            </a:pPr>
            <a:r>
              <a:rPr lang="en-US" altLang="en-US" sz="2000"/>
              <a:t>Slicing and copying lists</a:t>
            </a:r>
          </a:p>
          <a:p>
            <a:pPr lvl="2" eaLnBrk="1" hangingPunct="1">
              <a:buFontTx/>
              <a:buChar char="•"/>
            </a:pPr>
            <a:r>
              <a:rPr lang="en-US" altLang="en-US" sz="2000"/>
              <a:t>List methods and built-in functions for lists</a:t>
            </a:r>
          </a:p>
          <a:p>
            <a:pPr lvl="2" eaLnBrk="1" hangingPunct="1">
              <a:buFontTx/>
              <a:buChar char="•"/>
            </a:pPr>
            <a:r>
              <a:rPr lang="en-US" altLang="en-US" sz="2000"/>
              <a:t>Two-dimensional lists</a:t>
            </a:r>
          </a:p>
          <a:p>
            <a:pPr lvl="1" eaLnBrk="1" hangingPunct="1"/>
            <a:r>
              <a:rPr lang="en-US" altLang="en-US" sz="2400"/>
              <a:t>Tuples, including:</a:t>
            </a:r>
          </a:p>
          <a:p>
            <a:pPr lvl="2" eaLnBrk="1" hangingPunct="1">
              <a:buFontTx/>
              <a:buChar char="•"/>
            </a:pPr>
            <a:r>
              <a:rPr lang="en-US" altLang="en-US" sz="2000"/>
              <a:t>Immutability</a:t>
            </a:r>
          </a:p>
          <a:p>
            <a:pPr lvl="2" eaLnBrk="1" hangingPunct="1">
              <a:buFontTx/>
              <a:buChar char="•"/>
            </a:pPr>
            <a:r>
              <a:rPr lang="en-US" altLang="en-US" sz="2000"/>
              <a:t>Difference from and advantages over lists</a:t>
            </a:r>
          </a:p>
          <a:p>
            <a:pPr lvl="1" eaLnBrk="1" hangingPunct="1"/>
            <a:r>
              <a:rPr lang="en-US" altLang="en-US" sz="2400"/>
              <a:t>Plotting charts and graphs with the </a:t>
            </a:r>
            <a:r>
              <a:rPr lang="en-US" altLang="en-US" sz="2400" b="1">
                <a:latin typeface="Courier New" panose="02070309020205020404" pitchFamily="49" charset="0"/>
                <a:cs typeface="Courier New" panose="02070309020205020404" pitchFamily="49" charset="0"/>
              </a:rPr>
              <a:t>matplotlib</a:t>
            </a:r>
            <a:r>
              <a:rPr lang="en-US" altLang="en-US" sz="2400"/>
              <a:t> Package</a:t>
            </a:r>
            <a:endParaRPr lang="he-IL" altLang="en-US" sz="2000"/>
          </a:p>
          <a:p>
            <a:pPr lvl="1" eaLnBrk="1" hangingPunct="1"/>
            <a:endParaRPr lang="he-IL" altLang="en-US"/>
          </a:p>
        </p:txBody>
      </p:sp>
      <p:sp>
        <p:nvSpPr>
          <p:cNvPr id="2" name="Slide Number Placeholder 1">
            <a:extLst>
              <a:ext uri="{FF2B5EF4-FFF2-40B4-BE49-F238E27FC236}">
                <a16:creationId xmlns:a16="http://schemas.microsoft.com/office/drawing/2014/main" id="{FC8E4E11-C0A2-4CFC-B97C-E3C47C7EF2F1}"/>
              </a:ext>
            </a:extLst>
          </p:cNvPr>
          <p:cNvSpPr>
            <a:spLocks noGrp="1"/>
          </p:cNvSpPr>
          <p:nvPr>
            <p:ph type="sldNum" sz="quarter" idx="10"/>
          </p:nvPr>
        </p:nvSpPr>
        <p:spPr/>
        <p:txBody>
          <a:bodyPr/>
          <a:lstStyle/>
          <a:p>
            <a:pPr>
              <a:defRPr/>
            </a:pPr>
            <a:fld id="{A06647C6-7D59-4E09-A65B-31F56B7640E2}" type="slidenum">
              <a:rPr lang="en-US" altLang="en-US" smtClean="0"/>
              <a:pPr>
                <a:defRPr/>
              </a:pPr>
              <a:t>44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8A0A2919-CE45-45E1-9018-2AA537749A6C}"/>
              </a:ext>
            </a:extLst>
          </p:cNvPr>
          <p:cNvSpPr>
            <a:spLocks noGrp="1"/>
          </p:cNvSpPr>
          <p:nvPr>
            <p:ph type="title"/>
          </p:nvPr>
        </p:nvSpPr>
        <p:spPr>
          <a:xfrm>
            <a:off x="457200" y="76200"/>
            <a:ext cx="8229600" cy="1143000"/>
          </a:xfrm>
        </p:spPr>
        <p:txBody>
          <a:bodyPr/>
          <a:lstStyle/>
          <a:p>
            <a:r>
              <a:rPr lang="en-US" altLang="en-US" sz="4000" dirty="0"/>
              <a:t>The Repetition Operator and Iterating Over a List</a:t>
            </a:r>
          </a:p>
        </p:txBody>
      </p:sp>
      <p:sp>
        <p:nvSpPr>
          <p:cNvPr id="9219" name="Content Placeholder 2">
            <a:extLst>
              <a:ext uri="{FF2B5EF4-FFF2-40B4-BE49-F238E27FC236}">
                <a16:creationId xmlns:a16="http://schemas.microsoft.com/office/drawing/2014/main" id="{AD679F17-D26E-4FE3-8F69-583604F2BA04}"/>
              </a:ext>
            </a:extLst>
          </p:cNvPr>
          <p:cNvSpPr>
            <a:spLocks noGrp="1"/>
          </p:cNvSpPr>
          <p:nvPr>
            <p:ph idx="1"/>
          </p:nvPr>
        </p:nvSpPr>
        <p:spPr>
          <a:xfrm>
            <a:off x="457200" y="1447606"/>
            <a:ext cx="8229600" cy="4525963"/>
          </a:xfrm>
        </p:spPr>
        <p:txBody>
          <a:bodyPr/>
          <a:lstStyle/>
          <a:p>
            <a:pPr>
              <a:buFontTx/>
              <a:buChar char="•"/>
            </a:pPr>
            <a:r>
              <a:rPr lang="en-US" altLang="en-US" sz="2400" u="sng" dirty="0"/>
              <a:t>Repetition operator</a:t>
            </a:r>
            <a:r>
              <a:rPr lang="en-US" altLang="en-US" sz="2400" dirty="0"/>
              <a:t>: makes multiple copies of a list and joins them together</a:t>
            </a:r>
          </a:p>
          <a:p>
            <a:pPr lvl="1"/>
            <a:r>
              <a:rPr lang="en-US" altLang="en-US" sz="2000" dirty="0"/>
              <a:t>The </a:t>
            </a:r>
            <a:r>
              <a:rPr lang="en-US" altLang="en-US" sz="2000" b="1" dirty="0">
                <a:latin typeface="Courier New" panose="02070309020205020404" pitchFamily="49" charset="0"/>
                <a:cs typeface="Courier New" panose="02070309020205020404" pitchFamily="49" charset="0"/>
              </a:rPr>
              <a:t>*</a:t>
            </a:r>
            <a:r>
              <a:rPr lang="en-US" altLang="en-US" sz="2000" dirty="0"/>
              <a:t> symbol is a repetition operator when applied to a sequence and an integer</a:t>
            </a:r>
          </a:p>
          <a:p>
            <a:pPr lvl="1"/>
            <a:r>
              <a:rPr lang="en-US" altLang="en-US" sz="2000" dirty="0"/>
              <a:t>General format: </a:t>
            </a:r>
            <a:r>
              <a:rPr lang="en-US" altLang="en-US" sz="2000" i="1" dirty="0">
                <a:latin typeface="Courier New" panose="02070309020205020404" pitchFamily="49" charset="0"/>
                <a:cs typeface="Courier New" panose="02070309020205020404" pitchFamily="49" charset="0"/>
              </a:rPr>
              <a:t>list</a:t>
            </a:r>
            <a:r>
              <a:rPr lang="en-US" altLang="en-US" sz="2000" dirty="0">
                <a:latin typeface="Courier New" panose="02070309020205020404" pitchFamily="49" charset="0"/>
                <a:cs typeface="Courier New" panose="02070309020205020404" pitchFamily="49" charset="0"/>
              </a:rPr>
              <a:t> * </a:t>
            </a:r>
            <a:r>
              <a:rPr lang="en-US" altLang="en-US" sz="2000" i="1" dirty="0">
                <a:latin typeface="Courier New" panose="02070309020205020404" pitchFamily="49" charset="0"/>
                <a:cs typeface="Courier New" panose="02070309020205020404" pitchFamily="49" charset="0"/>
              </a:rPr>
              <a:t>n</a:t>
            </a:r>
          </a:p>
          <a:p>
            <a:pPr>
              <a:buFontTx/>
              <a:buChar char="•"/>
            </a:pPr>
            <a:endParaRPr lang="en-US" altLang="en-US" sz="2800" dirty="0">
              <a:cs typeface="Courier New" panose="02070309020205020404" pitchFamily="49" charset="0"/>
            </a:endParaRPr>
          </a:p>
          <a:p>
            <a:pPr>
              <a:buFontTx/>
              <a:buChar char="•"/>
            </a:pPr>
            <a:endParaRPr lang="en-US" altLang="en-US" sz="2800" dirty="0">
              <a:cs typeface="Courier New" panose="02070309020205020404" pitchFamily="49" charset="0"/>
            </a:endParaRPr>
          </a:p>
          <a:p>
            <a:pPr>
              <a:buFontTx/>
              <a:buChar char="•"/>
            </a:pPr>
            <a:r>
              <a:rPr lang="en-US" altLang="en-US" sz="2400" dirty="0">
                <a:cs typeface="Courier New" panose="02070309020205020404" pitchFamily="49" charset="0"/>
              </a:rPr>
              <a:t>You can iterate over a list using a </a:t>
            </a:r>
            <a:r>
              <a:rPr lang="en-US" altLang="en-US" sz="2400" dirty="0">
                <a:latin typeface="Courier New" panose="02070309020205020404" pitchFamily="49" charset="0"/>
                <a:cs typeface="Courier New" panose="02070309020205020404" pitchFamily="49" charset="0"/>
              </a:rPr>
              <a:t>for </a:t>
            </a:r>
            <a:r>
              <a:rPr lang="en-US" altLang="en-US" sz="2400" dirty="0">
                <a:cs typeface="Courier New" panose="02070309020205020404" pitchFamily="49" charset="0"/>
              </a:rPr>
              <a:t>loop</a:t>
            </a:r>
          </a:p>
          <a:p>
            <a:pPr lvl="1"/>
            <a:r>
              <a:rPr lang="en-US" altLang="en-US" sz="2000" dirty="0">
                <a:cs typeface="Courier New" panose="02070309020205020404" pitchFamily="49" charset="0"/>
              </a:rPr>
              <a:t>Format: </a:t>
            </a:r>
            <a:r>
              <a:rPr lang="en-US" altLang="en-US" sz="2000" dirty="0">
                <a:latin typeface="Courier New" panose="02070309020205020404" pitchFamily="49" charset="0"/>
                <a:cs typeface="Courier New" panose="02070309020205020404" pitchFamily="49" charset="0"/>
              </a:rPr>
              <a:t>for </a:t>
            </a:r>
            <a:r>
              <a:rPr lang="en-US" altLang="en-US" sz="2000" i="1" dirty="0">
                <a:latin typeface="Courier New" panose="02070309020205020404" pitchFamily="49" charset="0"/>
                <a:cs typeface="Courier New" panose="02070309020205020404" pitchFamily="49" charset="0"/>
              </a:rPr>
              <a:t>x</a:t>
            </a:r>
            <a:r>
              <a:rPr lang="en-US" altLang="en-US" sz="2000" dirty="0">
                <a:latin typeface="Courier New" panose="02070309020205020404" pitchFamily="49" charset="0"/>
                <a:cs typeface="Courier New" panose="02070309020205020404" pitchFamily="49" charset="0"/>
              </a:rPr>
              <a:t> in </a:t>
            </a:r>
            <a:r>
              <a:rPr lang="en-US" altLang="en-US" sz="2000" i="1" dirty="0">
                <a:latin typeface="Courier New" panose="02070309020205020404" pitchFamily="49" charset="0"/>
                <a:cs typeface="Courier New" panose="02070309020205020404" pitchFamily="49" charset="0"/>
              </a:rPr>
              <a:t>list</a:t>
            </a:r>
            <a:r>
              <a:rPr lang="en-US" altLang="en-US" sz="2000" dirty="0">
                <a:latin typeface="Courier New" panose="02070309020205020404" pitchFamily="49" charset="0"/>
                <a:cs typeface="Courier New" panose="02070309020205020404" pitchFamily="49" charset="0"/>
              </a:rPr>
              <a:t>:</a:t>
            </a:r>
          </a:p>
          <a:p>
            <a:pPr>
              <a:buFontTx/>
              <a:buChar char="•"/>
            </a:pPr>
            <a:endParaRPr lang="en-US" altLang="en-US" sz="2800" dirty="0"/>
          </a:p>
        </p:txBody>
      </p:sp>
      <p:sp>
        <p:nvSpPr>
          <p:cNvPr id="2" name="Slide Number Placeholder 1">
            <a:extLst>
              <a:ext uri="{FF2B5EF4-FFF2-40B4-BE49-F238E27FC236}">
                <a16:creationId xmlns:a16="http://schemas.microsoft.com/office/drawing/2014/main" id="{4C9766BC-3FCF-4936-A881-3DBBFF060D40}"/>
              </a:ext>
            </a:extLst>
          </p:cNvPr>
          <p:cNvSpPr>
            <a:spLocks noGrp="1"/>
          </p:cNvSpPr>
          <p:nvPr>
            <p:ph type="sldNum" sz="quarter" idx="10"/>
          </p:nvPr>
        </p:nvSpPr>
        <p:spPr/>
        <p:txBody>
          <a:bodyPr/>
          <a:lstStyle/>
          <a:p>
            <a:pPr>
              <a:defRPr/>
            </a:pPr>
            <a:fld id="{A06647C6-7D59-4E09-A65B-31F56B7640E2}" type="slidenum">
              <a:rPr lang="en-US" altLang="en-US" smtClean="0"/>
              <a:pPr>
                <a:defRPr/>
              </a:pPr>
              <a:t>5</a:t>
            </a:fld>
            <a:endParaRPr lang="en-US" altLang="en-US"/>
          </a:p>
        </p:txBody>
      </p:sp>
      <p:pic>
        <p:nvPicPr>
          <p:cNvPr id="3" name="Picture 2">
            <a:extLst>
              <a:ext uri="{FF2B5EF4-FFF2-40B4-BE49-F238E27FC236}">
                <a16:creationId xmlns:a16="http://schemas.microsoft.com/office/drawing/2014/main" id="{8ABA69FD-E85E-4E56-AF3F-18D4BC76946D}"/>
              </a:ext>
            </a:extLst>
          </p:cNvPr>
          <p:cNvPicPr>
            <a:picLocks noChangeAspect="1"/>
          </p:cNvPicPr>
          <p:nvPr/>
        </p:nvPicPr>
        <p:blipFill>
          <a:blip r:embed="rId3"/>
          <a:stretch>
            <a:fillRect/>
          </a:stretch>
        </p:blipFill>
        <p:spPr>
          <a:xfrm>
            <a:off x="2700337" y="3429000"/>
            <a:ext cx="3743325" cy="773621"/>
          </a:xfrm>
          <a:prstGeom prst="rect">
            <a:avLst/>
          </a:prstGeom>
        </p:spPr>
      </p:pic>
      <p:pic>
        <p:nvPicPr>
          <p:cNvPr id="4" name="Picture 3">
            <a:extLst>
              <a:ext uri="{FF2B5EF4-FFF2-40B4-BE49-F238E27FC236}">
                <a16:creationId xmlns:a16="http://schemas.microsoft.com/office/drawing/2014/main" id="{046F8852-572A-4F19-A594-909E0B1F3A63}"/>
              </a:ext>
            </a:extLst>
          </p:cNvPr>
          <p:cNvPicPr>
            <a:picLocks noChangeAspect="1"/>
          </p:cNvPicPr>
          <p:nvPr/>
        </p:nvPicPr>
        <p:blipFill>
          <a:blip r:embed="rId4"/>
          <a:stretch>
            <a:fillRect/>
          </a:stretch>
        </p:blipFill>
        <p:spPr>
          <a:xfrm>
            <a:off x="1238248" y="5181600"/>
            <a:ext cx="6667503" cy="1371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B0A5CDBD-DC02-43F2-8B40-25FF03FF2AE5}"/>
              </a:ext>
            </a:extLst>
          </p:cNvPr>
          <p:cNvSpPr>
            <a:spLocks noGrp="1"/>
          </p:cNvSpPr>
          <p:nvPr>
            <p:ph type="title"/>
          </p:nvPr>
        </p:nvSpPr>
        <p:spPr/>
        <p:txBody>
          <a:bodyPr/>
          <a:lstStyle/>
          <a:p>
            <a:r>
              <a:rPr lang="en-US" altLang="en-US"/>
              <a:t>Indexing</a:t>
            </a:r>
          </a:p>
        </p:txBody>
      </p:sp>
      <p:sp>
        <p:nvSpPr>
          <p:cNvPr id="10243" name="Content Placeholder 2">
            <a:extLst>
              <a:ext uri="{FF2B5EF4-FFF2-40B4-BE49-F238E27FC236}">
                <a16:creationId xmlns:a16="http://schemas.microsoft.com/office/drawing/2014/main" id="{A42D4DEB-D599-4362-A3F7-17417ADE1164}"/>
              </a:ext>
            </a:extLst>
          </p:cNvPr>
          <p:cNvSpPr>
            <a:spLocks noGrp="1"/>
          </p:cNvSpPr>
          <p:nvPr>
            <p:ph idx="1"/>
          </p:nvPr>
        </p:nvSpPr>
        <p:spPr/>
        <p:txBody>
          <a:bodyPr/>
          <a:lstStyle/>
          <a:p>
            <a:pPr>
              <a:buFontTx/>
              <a:buChar char="•"/>
            </a:pPr>
            <a:r>
              <a:rPr lang="en-US" altLang="en-US" sz="2600" u="sng" dirty="0"/>
              <a:t>Index</a:t>
            </a:r>
            <a:r>
              <a:rPr lang="en-US" altLang="en-US" sz="2600" dirty="0"/>
              <a:t>: a number specifying the position of an element in a list</a:t>
            </a:r>
          </a:p>
          <a:p>
            <a:pPr lvl="1"/>
            <a:r>
              <a:rPr lang="en-US" altLang="en-US" sz="2400" dirty="0"/>
              <a:t>Enables access to individual element in list</a:t>
            </a:r>
          </a:p>
          <a:p>
            <a:pPr lvl="1"/>
            <a:r>
              <a:rPr lang="en-US" altLang="en-US" sz="2400" dirty="0"/>
              <a:t>Index of first element in the list is 0</a:t>
            </a:r>
          </a:p>
          <a:p>
            <a:pPr lvl="1"/>
            <a:r>
              <a:rPr lang="en-US" altLang="en-US" sz="2400" dirty="0"/>
              <a:t>Negative indexes identify positions relative to the end of the list with index -1 identifying the last element</a:t>
            </a:r>
          </a:p>
        </p:txBody>
      </p:sp>
      <p:sp>
        <p:nvSpPr>
          <p:cNvPr id="2" name="Slide Number Placeholder 1">
            <a:extLst>
              <a:ext uri="{FF2B5EF4-FFF2-40B4-BE49-F238E27FC236}">
                <a16:creationId xmlns:a16="http://schemas.microsoft.com/office/drawing/2014/main" id="{D2E334AB-FCDC-4B98-98DE-5ED05E9578B5}"/>
              </a:ext>
            </a:extLst>
          </p:cNvPr>
          <p:cNvSpPr>
            <a:spLocks noGrp="1"/>
          </p:cNvSpPr>
          <p:nvPr>
            <p:ph type="sldNum" sz="quarter" idx="10"/>
          </p:nvPr>
        </p:nvSpPr>
        <p:spPr/>
        <p:txBody>
          <a:bodyPr/>
          <a:lstStyle/>
          <a:p>
            <a:pPr>
              <a:defRPr/>
            </a:pPr>
            <a:fld id="{A06647C6-7D59-4E09-A65B-31F56B7640E2}" type="slidenum">
              <a:rPr lang="en-US" altLang="en-US" smtClean="0"/>
              <a:pPr>
                <a:defRPr/>
              </a:pPr>
              <a:t>6</a:t>
            </a:fld>
            <a:endParaRPr lang="en-US" altLang="en-US"/>
          </a:p>
        </p:txBody>
      </p:sp>
      <p:pic>
        <p:nvPicPr>
          <p:cNvPr id="3" name="Picture 2">
            <a:extLst>
              <a:ext uri="{FF2B5EF4-FFF2-40B4-BE49-F238E27FC236}">
                <a16:creationId xmlns:a16="http://schemas.microsoft.com/office/drawing/2014/main" id="{4B290E1C-EDD6-4C06-8F6A-E6EE16E12DD6}"/>
              </a:ext>
            </a:extLst>
          </p:cNvPr>
          <p:cNvPicPr>
            <a:picLocks noChangeAspect="1"/>
          </p:cNvPicPr>
          <p:nvPr/>
        </p:nvPicPr>
        <p:blipFill>
          <a:blip r:embed="rId2"/>
          <a:stretch>
            <a:fillRect/>
          </a:stretch>
        </p:blipFill>
        <p:spPr>
          <a:xfrm>
            <a:off x="419100" y="4495800"/>
            <a:ext cx="8305800" cy="12058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1FB642FA-CF6F-454A-941E-D9B259F017D5}"/>
              </a:ext>
            </a:extLst>
          </p:cNvPr>
          <p:cNvSpPr>
            <a:spLocks noGrp="1"/>
          </p:cNvSpPr>
          <p:nvPr>
            <p:ph type="title"/>
          </p:nvPr>
        </p:nvSpPr>
        <p:spPr/>
        <p:txBody>
          <a:bodyPr/>
          <a:lstStyle/>
          <a:p>
            <a:r>
              <a:rPr lang="en-US" altLang="en-US"/>
              <a:t>The </a:t>
            </a:r>
            <a:r>
              <a:rPr lang="en-US" altLang="en-US">
                <a:latin typeface="Courier New" panose="02070309020205020404" pitchFamily="49" charset="0"/>
                <a:cs typeface="Courier New" panose="02070309020205020404" pitchFamily="49" charset="0"/>
              </a:rPr>
              <a:t>len</a:t>
            </a:r>
            <a:r>
              <a:rPr lang="en-US" altLang="en-US"/>
              <a:t> function</a:t>
            </a:r>
          </a:p>
        </p:txBody>
      </p:sp>
      <p:sp>
        <p:nvSpPr>
          <p:cNvPr id="11267" name="Content Placeholder 2">
            <a:extLst>
              <a:ext uri="{FF2B5EF4-FFF2-40B4-BE49-F238E27FC236}">
                <a16:creationId xmlns:a16="http://schemas.microsoft.com/office/drawing/2014/main" id="{A72F2AE0-223B-42D5-B1E5-C04B0D93B919}"/>
              </a:ext>
            </a:extLst>
          </p:cNvPr>
          <p:cNvSpPr>
            <a:spLocks noGrp="1"/>
          </p:cNvSpPr>
          <p:nvPr>
            <p:ph idx="1"/>
          </p:nvPr>
        </p:nvSpPr>
        <p:spPr/>
        <p:txBody>
          <a:bodyPr/>
          <a:lstStyle/>
          <a:p>
            <a:pPr eaLnBrk="1" hangingPunct="1">
              <a:buFontTx/>
              <a:buChar char="•"/>
            </a:pPr>
            <a:r>
              <a:rPr lang="en-US" altLang="en-US" sz="2800"/>
              <a:t>An </a:t>
            </a:r>
            <a:r>
              <a:rPr lang="en-US" altLang="en-US" sz="2800">
                <a:latin typeface="Courier New" panose="02070309020205020404" pitchFamily="49" charset="0"/>
                <a:cs typeface="Courier New" panose="02070309020205020404" pitchFamily="49" charset="0"/>
              </a:rPr>
              <a:t>IndexError</a:t>
            </a:r>
            <a:r>
              <a:rPr lang="en-US" altLang="en-US" sz="2800"/>
              <a:t> exception is raised if an  invalid index is used</a:t>
            </a:r>
          </a:p>
          <a:p>
            <a:pPr eaLnBrk="1" hangingPunct="1">
              <a:buFontTx/>
              <a:buChar char="•"/>
            </a:pPr>
            <a:r>
              <a:rPr lang="en-US" altLang="en-US" sz="2800" u="sng">
                <a:latin typeface="Courier New" panose="02070309020205020404" pitchFamily="49" charset="0"/>
                <a:cs typeface="Courier New" panose="02070309020205020404" pitchFamily="49" charset="0"/>
              </a:rPr>
              <a:t>len</a:t>
            </a:r>
            <a:r>
              <a:rPr lang="en-US" altLang="en-US" sz="2800" u="sng">
                <a:cs typeface="Courier New" panose="02070309020205020404" pitchFamily="49" charset="0"/>
              </a:rPr>
              <a:t> function</a:t>
            </a:r>
            <a:r>
              <a:rPr lang="en-US" altLang="en-US" sz="2800">
                <a:cs typeface="Courier New" panose="02070309020205020404" pitchFamily="49" charset="0"/>
              </a:rPr>
              <a:t>: returns the length of a sequence such as a list</a:t>
            </a:r>
          </a:p>
          <a:p>
            <a:pPr lvl="1" eaLnBrk="1" hangingPunct="1"/>
            <a:r>
              <a:rPr lang="en-US" altLang="en-US" sz="2400">
                <a:cs typeface="Courier New" panose="02070309020205020404" pitchFamily="49" charset="0"/>
              </a:rPr>
              <a:t>Example: </a:t>
            </a:r>
            <a:r>
              <a:rPr lang="en-US" altLang="en-US" sz="2400" i="1">
                <a:latin typeface="Courier New" panose="02070309020205020404" pitchFamily="49" charset="0"/>
                <a:cs typeface="Courier New" panose="02070309020205020404" pitchFamily="49" charset="0"/>
              </a:rPr>
              <a:t>size</a:t>
            </a:r>
            <a:r>
              <a:rPr lang="en-US" altLang="en-US" sz="2400">
                <a:latin typeface="Courier New" panose="02070309020205020404" pitchFamily="49" charset="0"/>
                <a:cs typeface="Courier New" panose="02070309020205020404" pitchFamily="49" charset="0"/>
              </a:rPr>
              <a:t> = len(</a:t>
            </a:r>
            <a:r>
              <a:rPr lang="en-US" altLang="en-US" sz="2400" i="1">
                <a:latin typeface="Courier New" panose="02070309020205020404" pitchFamily="49" charset="0"/>
                <a:cs typeface="Courier New" panose="02070309020205020404" pitchFamily="49" charset="0"/>
              </a:rPr>
              <a:t>my_list</a:t>
            </a:r>
            <a:r>
              <a:rPr lang="en-US" altLang="en-US" sz="2400">
                <a:latin typeface="Courier New" panose="02070309020205020404" pitchFamily="49" charset="0"/>
                <a:cs typeface="Courier New" panose="02070309020205020404" pitchFamily="49" charset="0"/>
              </a:rPr>
              <a:t>)</a:t>
            </a:r>
          </a:p>
          <a:p>
            <a:pPr lvl="1" eaLnBrk="1" hangingPunct="1"/>
            <a:r>
              <a:rPr lang="en-US" altLang="en-US" sz="2400">
                <a:cs typeface="Courier New" panose="02070309020205020404" pitchFamily="49" charset="0"/>
              </a:rPr>
              <a:t>Returns the number of elements in the list, so the index of last element is </a:t>
            </a:r>
            <a:r>
              <a:rPr lang="en-US" altLang="en-US" sz="2400">
                <a:latin typeface="Courier New" panose="02070309020205020404" pitchFamily="49" charset="0"/>
                <a:cs typeface="Courier New" panose="02070309020205020404" pitchFamily="49" charset="0"/>
              </a:rPr>
              <a:t>len(list)-1</a:t>
            </a:r>
          </a:p>
          <a:p>
            <a:pPr lvl="1" eaLnBrk="1" hangingPunct="1"/>
            <a:r>
              <a:rPr lang="en-US" altLang="en-US" sz="2400">
                <a:cs typeface="Courier New" panose="02070309020205020404" pitchFamily="49" charset="0"/>
              </a:rPr>
              <a:t>Can be used to prevent an </a:t>
            </a:r>
            <a:r>
              <a:rPr lang="en-US" altLang="en-US" sz="2400">
                <a:latin typeface="Courier New" panose="02070309020205020404" pitchFamily="49" charset="0"/>
                <a:cs typeface="Courier New" panose="02070309020205020404" pitchFamily="49" charset="0"/>
              </a:rPr>
              <a:t>IndexError </a:t>
            </a:r>
            <a:r>
              <a:rPr lang="en-US" altLang="en-US" sz="2400">
                <a:cs typeface="Courier New" panose="02070309020205020404" pitchFamily="49" charset="0"/>
              </a:rPr>
              <a:t>exception when iterating over a list with a loop</a:t>
            </a:r>
          </a:p>
          <a:p>
            <a:pPr>
              <a:buFontTx/>
              <a:buChar char="•"/>
            </a:pPr>
            <a:endParaRPr lang="en-US" altLang="en-US" sz="2800"/>
          </a:p>
        </p:txBody>
      </p:sp>
      <p:sp>
        <p:nvSpPr>
          <p:cNvPr id="2" name="Slide Number Placeholder 1">
            <a:extLst>
              <a:ext uri="{FF2B5EF4-FFF2-40B4-BE49-F238E27FC236}">
                <a16:creationId xmlns:a16="http://schemas.microsoft.com/office/drawing/2014/main" id="{80C255BC-D4D1-4569-8C94-503158CD2C1B}"/>
              </a:ext>
            </a:extLst>
          </p:cNvPr>
          <p:cNvSpPr>
            <a:spLocks noGrp="1"/>
          </p:cNvSpPr>
          <p:nvPr>
            <p:ph type="sldNum" sz="quarter" idx="10"/>
          </p:nvPr>
        </p:nvSpPr>
        <p:spPr/>
        <p:txBody>
          <a:bodyPr/>
          <a:lstStyle/>
          <a:p>
            <a:pPr>
              <a:defRPr/>
            </a:pPr>
            <a:fld id="{A06647C6-7D59-4E09-A65B-31F56B7640E2}" type="slidenum">
              <a:rPr lang="en-US" altLang="en-US" smtClean="0"/>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1BE4C296-6EC5-470F-8A97-091E13DE791F}"/>
              </a:ext>
            </a:extLst>
          </p:cNvPr>
          <p:cNvSpPr>
            <a:spLocks noGrp="1"/>
          </p:cNvSpPr>
          <p:nvPr>
            <p:ph type="title"/>
          </p:nvPr>
        </p:nvSpPr>
        <p:spPr/>
        <p:txBody>
          <a:bodyPr/>
          <a:lstStyle/>
          <a:p>
            <a:r>
              <a:rPr lang="en-US" altLang="en-US"/>
              <a:t>Lists Are Mutable</a:t>
            </a:r>
          </a:p>
        </p:txBody>
      </p:sp>
      <p:sp>
        <p:nvSpPr>
          <p:cNvPr id="12291" name="Content Placeholder 2">
            <a:extLst>
              <a:ext uri="{FF2B5EF4-FFF2-40B4-BE49-F238E27FC236}">
                <a16:creationId xmlns:a16="http://schemas.microsoft.com/office/drawing/2014/main" id="{FDB7897E-753E-47AA-B72F-2D9DF52B8E93}"/>
              </a:ext>
            </a:extLst>
          </p:cNvPr>
          <p:cNvSpPr>
            <a:spLocks noGrp="1"/>
          </p:cNvSpPr>
          <p:nvPr>
            <p:ph idx="1"/>
          </p:nvPr>
        </p:nvSpPr>
        <p:spPr/>
        <p:txBody>
          <a:bodyPr/>
          <a:lstStyle/>
          <a:p>
            <a:pPr eaLnBrk="1" hangingPunct="1">
              <a:buFontTx/>
              <a:buChar char="•"/>
            </a:pPr>
            <a:r>
              <a:rPr lang="en-US" altLang="en-US" sz="2800" dirty="0">
                <a:cs typeface="Courier New" panose="02070309020205020404" pitchFamily="49" charset="0"/>
              </a:rPr>
              <a:t>Mutable sequence: the items in the sequence can be changed</a:t>
            </a:r>
          </a:p>
          <a:p>
            <a:pPr lvl="1" eaLnBrk="1" hangingPunct="1"/>
            <a:r>
              <a:rPr lang="en-US" altLang="en-US" sz="2400" dirty="0">
                <a:cs typeface="Courier New" panose="02070309020205020404" pitchFamily="49" charset="0"/>
              </a:rPr>
              <a:t>Lists are mutable, and so their elements can be changed</a:t>
            </a:r>
          </a:p>
          <a:p>
            <a:pPr eaLnBrk="1" hangingPunct="1">
              <a:buFontTx/>
              <a:buChar char="•"/>
            </a:pPr>
            <a:r>
              <a:rPr lang="en-US" altLang="en-US" sz="2800" dirty="0">
                <a:cs typeface="Courier New" panose="02070309020205020404" pitchFamily="49" charset="0"/>
              </a:rPr>
              <a:t>An expression such as </a:t>
            </a:r>
          </a:p>
          <a:p>
            <a:pPr marL="0" indent="0" eaLnBrk="1" hangingPunct="1">
              <a:buNone/>
            </a:pPr>
            <a:r>
              <a:rPr lang="en-US" altLang="en-US" sz="2800" dirty="0">
                <a:cs typeface="Courier New" panose="02070309020205020404" pitchFamily="49" charset="0"/>
              </a:rPr>
              <a:t>	</a:t>
            </a:r>
            <a:r>
              <a:rPr lang="en-US" altLang="en-US" sz="2800" dirty="0">
                <a:latin typeface="Courier New" panose="02070309020205020404" pitchFamily="49" charset="0"/>
                <a:cs typeface="Courier New" panose="02070309020205020404" pitchFamily="49" charset="0"/>
              </a:rPr>
              <a:t>list[1] = </a:t>
            </a:r>
            <a:r>
              <a:rPr lang="en-US" altLang="en-US" sz="2800" dirty="0" err="1">
                <a:latin typeface="Courier New" panose="02070309020205020404" pitchFamily="49" charset="0"/>
                <a:cs typeface="Courier New" panose="02070309020205020404" pitchFamily="49" charset="0"/>
              </a:rPr>
              <a:t>new_value</a:t>
            </a:r>
            <a:r>
              <a:rPr lang="en-US" altLang="en-US" sz="2800" dirty="0">
                <a:cs typeface="Courier New" panose="02070309020205020404" pitchFamily="49" charset="0"/>
              </a:rPr>
              <a:t> </a:t>
            </a:r>
          </a:p>
          <a:p>
            <a:pPr eaLnBrk="1" hangingPunct="1">
              <a:buFontTx/>
              <a:buChar char="•"/>
            </a:pPr>
            <a:r>
              <a:rPr lang="en-US" altLang="en-US" sz="2800" dirty="0">
                <a:cs typeface="Courier New" panose="02070309020205020404" pitchFamily="49" charset="0"/>
              </a:rPr>
              <a:t>can be used to assign a new value to a list element</a:t>
            </a:r>
          </a:p>
          <a:p>
            <a:pPr lvl="1" eaLnBrk="1" hangingPunct="1"/>
            <a:r>
              <a:rPr lang="en-US" altLang="en-US" sz="2400" dirty="0">
                <a:cs typeface="Courier New" panose="02070309020205020404" pitchFamily="49" charset="0"/>
              </a:rPr>
              <a:t>Must use a valid index to prevent raising of an </a:t>
            </a:r>
            <a:r>
              <a:rPr lang="en-US" altLang="en-US" sz="2400" dirty="0" err="1">
                <a:latin typeface="Courier New" panose="02070309020205020404" pitchFamily="49" charset="0"/>
                <a:cs typeface="Courier New" panose="02070309020205020404" pitchFamily="49" charset="0"/>
              </a:rPr>
              <a:t>IndexError</a:t>
            </a:r>
            <a:r>
              <a:rPr lang="en-US" altLang="en-US" sz="2400" dirty="0">
                <a:cs typeface="Courier New" panose="02070309020205020404" pitchFamily="49" charset="0"/>
              </a:rPr>
              <a:t> exception</a:t>
            </a:r>
            <a:endParaRPr lang="en-US" altLang="en-US" sz="2400" dirty="0">
              <a:latin typeface="Courier New" panose="02070309020205020404" pitchFamily="49" charset="0"/>
              <a:cs typeface="Courier New" panose="02070309020205020404" pitchFamily="49" charset="0"/>
            </a:endParaRPr>
          </a:p>
          <a:p>
            <a:pPr>
              <a:buFontTx/>
              <a:buChar char="•"/>
            </a:pPr>
            <a:endParaRPr lang="en-US" altLang="en-US" sz="2800" dirty="0"/>
          </a:p>
        </p:txBody>
      </p:sp>
      <p:sp>
        <p:nvSpPr>
          <p:cNvPr id="2" name="Slide Number Placeholder 1">
            <a:extLst>
              <a:ext uri="{FF2B5EF4-FFF2-40B4-BE49-F238E27FC236}">
                <a16:creationId xmlns:a16="http://schemas.microsoft.com/office/drawing/2014/main" id="{2B8B1BC8-36F9-4CAC-A8D3-9CC0D3148452}"/>
              </a:ext>
            </a:extLst>
          </p:cNvPr>
          <p:cNvSpPr>
            <a:spLocks noGrp="1"/>
          </p:cNvSpPr>
          <p:nvPr>
            <p:ph type="sldNum" sz="quarter" idx="10"/>
          </p:nvPr>
        </p:nvSpPr>
        <p:spPr/>
        <p:txBody>
          <a:bodyPr/>
          <a:lstStyle/>
          <a:p>
            <a:pPr>
              <a:defRPr/>
            </a:pPr>
            <a:fld id="{A06647C6-7D59-4E09-A65B-31F56B7640E2}" type="slidenum">
              <a:rPr lang="en-US" altLang="en-US" smtClean="0"/>
              <a:pPr>
                <a:defRPr/>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AD58805-500C-4C3B-AE32-3422899BD331}"/>
              </a:ext>
            </a:extLst>
          </p:cNvPr>
          <p:cNvSpPr>
            <a:spLocks noGrp="1"/>
          </p:cNvSpPr>
          <p:nvPr>
            <p:ph type="title"/>
          </p:nvPr>
        </p:nvSpPr>
        <p:spPr/>
        <p:txBody>
          <a:bodyPr/>
          <a:lstStyle/>
          <a:p>
            <a:r>
              <a:rPr lang="en-US" altLang="en-US"/>
              <a:t>Concatenating Lists</a:t>
            </a:r>
          </a:p>
        </p:txBody>
      </p:sp>
      <p:sp>
        <p:nvSpPr>
          <p:cNvPr id="13315" name="Content Placeholder 2">
            <a:extLst>
              <a:ext uri="{FF2B5EF4-FFF2-40B4-BE49-F238E27FC236}">
                <a16:creationId xmlns:a16="http://schemas.microsoft.com/office/drawing/2014/main" id="{A708ECBE-5A07-4BC0-AD84-934ED87D8FF7}"/>
              </a:ext>
            </a:extLst>
          </p:cNvPr>
          <p:cNvSpPr>
            <a:spLocks noGrp="1"/>
          </p:cNvSpPr>
          <p:nvPr>
            <p:ph idx="1"/>
          </p:nvPr>
        </p:nvSpPr>
        <p:spPr/>
        <p:txBody>
          <a:bodyPr/>
          <a:lstStyle/>
          <a:p>
            <a:pPr>
              <a:buFontTx/>
              <a:buChar char="•"/>
            </a:pPr>
            <a:r>
              <a:rPr lang="en-US" altLang="en-US" sz="2800" u="sng" dirty="0"/>
              <a:t>Concatenate</a:t>
            </a:r>
            <a:r>
              <a:rPr lang="en-US" altLang="en-US" sz="2800" dirty="0"/>
              <a:t>: join two things together </a:t>
            </a:r>
          </a:p>
          <a:p>
            <a:pPr>
              <a:buFontTx/>
              <a:buChar char="•"/>
            </a:pPr>
            <a:r>
              <a:rPr lang="en-US" altLang="en-US" sz="2800" dirty="0"/>
              <a:t>The </a:t>
            </a:r>
            <a:r>
              <a:rPr lang="en-US" altLang="en-US" sz="2800" dirty="0">
                <a:latin typeface="Courier New" panose="02070309020205020404" pitchFamily="49" charset="0"/>
                <a:cs typeface="Courier New" panose="02070309020205020404" pitchFamily="49" charset="0"/>
              </a:rPr>
              <a:t>+</a:t>
            </a:r>
            <a:r>
              <a:rPr lang="en-US" altLang="en-US" sz="2800" dirty="0"/>
              <a:t> operator can be used to concatenate two lists</a:t>
            </a:r>
          </a:p>
          <a:p>
            <a:pPr lvl="1">
              <a:buFont typeface="Arial" panose="020B0604020202020204" pitchFamily="34" charset="0"/>
              <a:buChar char="–"/>
            </a:pPr>
            <a:r>
              <a:rPr lang="en-US" altLang="en-US" sz="2600" dirty="0"/>
              <a:t>Cannot concatenate a list with another data type, such as a number</a:t>
            </a:r>
          </a:p>
          <a:p>
            <a:pPr>
              <a:buFontTx/>
              <a:buChar char="•"/>
            </a:pPr>
            <a:r>
              <a:rPr lang="en-US" altLang="en-US" sz="2800" dirty="0">
                <a:cs typeface="Courier New" panose="02070309020205020404" pitchFamily="49" charset="0"/>
              </a:rPr>
              <a:t>The </a:t>
            </a:r>
            <a:r>
              <a:rPr lang="en-US" altLang="en-US" sz="2800" dirty="0">
                <a:latin typeface="Courier New" panose="02070309020205020404" pitchFamily="49" charset="0"/>
                <a:cs typeface="Courier New" panose="02070309020205020404" pitchFamily="49" charset="0"/>
              </a:rPr>
              <a:t>+=</a:t>
            </a:r>
            <a:r>
              <a:rPr lang="en-US" altLang="en-US" sz="2800" dirty="0">
                <a:cs typeface="Courier New" panose="02070309020205020404" pitchFamily="49" charset="0"/>
              </a:rPr>
              <a:t> augmented assignment operator can also be used to concatenate lists</a:t>
            </a:r>
            <a:endParaRPr lang="he-IL" altLang="en-US" sz="2800" dirty="0">
              <a:cs typeface="Courier New" panose="02070309020205020404" pitchFamily="49" charset="0"/>
            </a:endParaRPr>
          </a:p>
          <a:p>
            <a:pPr>
              <a:buFontTx/>
              <a:buChar char="•"/>
            </a:pPr>
            <a:endParaRPr lang="en-US" altLang="en-US" dirty="0"/>
          </a:p>
        </p:txBody>
      </p:sp>
      <p:sp>
        <p:nvSpPr>
          <p:cNvPr id="2" name="Slide Number Placeholder 1">
            <a:extLst>
              <a:ext uri="{FF2B5EF4-FFF2-40B4-BE49-F238E27FC236}">
                <a16:creationId xmlns:a16="http://schemas.microsoft.com/office/drawing/2014/main" id="{6986EE21-0BA9-4542-B68F-338FC0017958}"/>
              </a:ext>
            </a:extLst>
          </p:cNvPr>
          <p:cNvSpPr>
            <a:spLocks noGrp="1"/>
          </p:cNvSpPr>
          <p:nvPr>
            <p:ph type="sldNum" sz="quarter" idx="10"/>
          </p:nvPr>
        </p:nvSpPr>
        <p:spPr/>
        <p:txBody>
          <a:bodyPr/>
          <a:lstStyle/>
          <a:p>
            <a:pPr>
              <a:defRPr/>
            </a:pPr>
            <a:fld id="{A06647C6-7D59-4E09-A65B-31F56B7640E2}" type="slidenum">
              <a:rPr lang="en-US" altLang="en-US" smtClean="0"/>
              <a:pPr>
                <a:defRPr/>
              </a:pPr>
              <a:t>9</a:t>
            </a:fld>
            <a:endParaRPr lang="en-US" altLang="en-US"/>
          </a:p>
        </p:txBody>
      </p:sp>
      <p:pic>
        <p:nvPicPr>
          <p:cNvPr id="4" name="Picture 3">
            <a:extLst>
              <a:ext uri="{FF2B5EF4-FFF2-40B4-BE49-F238E27FC236}">
                <a16:creationId xmlns:a16="http://schemas.microsoft.com/office/drawing/2014/main" id="{109C7E53-86A4-4C28-9252-D7A184E08E1E}"/>
              </a:ext>
            </a:extLst>
          </p:cNvPr>
          <p:cNvPicPr>
            <a:picLocks noChangeAspect="1"/>
          </p:cNvPicPr>
          <p:nvPr/>
        </p:nvPicPr>
        <p:blipFill>
          <a:blip r:embed="rId2"/>
          <a:stretch>
            <a:fillRect/>
          </a:stretch>
        </p:blipFill>
        <p:spPr>
          <a:xfrm>
            <a:off x="3019425" y="5105400"/>
            <a:ext cx="3105150" cy="93345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3104</TotalTime>
  <Words>2402</Words>
  <Application>Microsoft Office PowerPoint</Application>
  <PresentationFormat>On-screen Show (4:3)</PresentationFormat>
  <Paragraphs>368</Paragraphs>
  <Slides>44</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Courier New</vt:lpstr>
      <vt:lpstr>Times New Roman</vt:lpstr>
      <vt:lpstr>Tw Cen MT</vt:lpstr>
      <vt:lpstr>Default Design</vt:lpstr>
      <vt:lpstr>PowerPoint Presentation</vt:lpstr>
      <vt:lpstr>Sequences</vt:lpstr>
      <vt:lpstr>Introduction to Lists</vt:lpstr>
      <vt:lpstr>Introduction to Lists (cont’d.)</vt:lpstr>
      <vt:lpstr>The Repetition Operator and Iterating Over a List</vt:lpstr>
      <vt:lpstr>Indexing</vt:lpstr>
      <vt:lpstr>The len function</vt:lpstr>
      <vt:lpstr>Lists Are Mutable</vt:lpstr>
      <vt:lpstr>Concatenating Lists</vt:lpstr>
      <vt:lpstr>List Slicing</vt:lpstr>
      <vt:lpstr>Knowledge Check</vt:lpstr>
      <vt:lpstr>Finding Items in Lists with the in Operator</vt:lpstr>
      <vt:lpstr>List Methods and Useful Built-in Functions</vt:lpstr>
      <vt:lpstr>List Methods and Useful Built-in Functions (cont’d.)</vt:lpstr>
      <vt:lpstr>Copying Lists</vt:lpstr>
      <vt:lpstr>Processing Lists</vt:lpstr>
      <vt:lpstr>Processing Lists (cont’d.)</vt:lpstr>
      <vt:lpstr>Two-Dimensional Lists</vt:lpstr>
      <vt:lpstr>Two-Dimensional Lists (cont’d.)</vt:lpstr>
      <vt:lpstr>Two-Dimensional Lists (cont’d.)</vt:lpstr>
      <vt:lpstr>Tuples</vt:lpstr>
      <vt:lpstr>Tuples (cont’d.)</vt:lpstr>
      <vt:lpstr>Tuples (cont’d.)</vt:lpstr>
      <vt:lpstr>Plotting Data with matplotlib</vt:lpstr>
      <vt:lpstr>Plotting Data with matplotlib</vt:lpstr>
      <vt:lpstr>Plotting a Line Graph with the plot Function</vt:lpstr>
      <vt:lpstr>Plotting a Line Graph with the plot Function</vt:lpstr>
      <vt:lpstr>Plotting a Line Graph with the plot Function</vt:lpstr>
      <vt:lpstr>Plotting a Line Graph with the plot Function</vt:lpstr>
      <vt:lpstr>Program 7-24</vt:lpstr>
      <vt:lpstr>Program 7-24 (continued)</vt:lpstr>
      <vt:lpstr>Output of Program 7-24</vt:lpstr>
      <vt:lpstr>Plotting a Bar Chart</vt:lpstr>
      <vt:lpstr>Plotting a Bar Chart</vt:lpstr>
      <vt:lpstr>Plotting a Bar Chart</vt:lpstr>
      <vt:lpstr>Plotting a Bar Chart</vt:lpstr>
      <vt:lpstr>Plotting a Bar Chart</vt:lpstr>
      <vt:lpstr>Plotting a Bar Chart</vt:lpstr>
      <vt:lpstr>Plotting a Pie Chart</vt:lpstr>
      <vt:lpstr>Plotting a Pie Chart</vt:lpstr>
      <vt:lpstr>Plotting a Pie Chart</vt:lpstr>
      <vt:lpstr>Plotting a Pie Chart</vt:lpstr>
      <vt:lpstr>Plotting a Pie Chart</vt:lpstr>
      <vt:lpstr>Summary</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Jim, Carol</cp:lastModifiedBy>
  <cp:revision>141</cp:revision>
  <dcterms:created xsi:type="dcterms:W3CDTF">2011-02-21T19:15:53Z</dcterms:created>
  <dcterms:modified xsi:type="dcterms:W3CDTF">2018-11-06T20:41:22Z</dcterms:modified>
</cp:coreProperties>
</file>