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handoutMasterIdLst>
    <p:handoutMasterId r:id="rId36"/>
  </p:handoutMasterIdLst>
  <p:sldIdLst>
    <p:sldId id="256" r:id="rId2"/>
    <p:sldId id="287" r:id="rId3"/>
    <p:sldId id="288" r:id="rId4"/>
    <p:sldId id="312" r:id="rId5"/>
    <p:sldId id="289" r:id="rId6"/>
    <p:sldId id="290" r:id="rId7"/>
    <p:sldId id="291" r:id="rId8"/>
    <p:sldId id="292" r:id="rId9"/>
    <p:sldId id="313" r:id="rId10"/>
    <p:sldId id="293" r:id="rId11"/>
    <p:sldId id="314" r:id="rId12"/>
    <p:sldId id="294" r:id="rId13"/>
    <p:sldId id="295" r:id="rId14"/>
    <p:sldId id="296" r:id="rId15"/>
    <p:sldId id="297" r:id="rId16"/>
    <p:sldId id="315" r:id="rId17"/>
    <p:sldId id="298" r:id="rId18"/>
    <p:sldId id="299" r:id="rId19"/>
    <p:sldId id="300" r:id="rId20"/>
    <p:sldId id="301" r:id="rId21"/>
    <p:sldId id="302" r:id="rId22"/>
    <p:sldId id="303" r:id="rId23"/>
    <p:sldId id="304" r:id="rId24"/>
    <p:sldId id="305" r:id="rId25"/>
    <p:sldId id="306" r:id="rId26"/>
    <p:sldId id="307" r:id="rId27"/>
    <p:sldId id="308" r:id="rId28"/>
    <p:sldId id="316" r:id="rId29"/>
    <p:sldId id="309" r:id="rId30"/>
    <p:sldId id="310" r:id="rId31"/>
    <p:sldId id="311" r:id="rId32"/>
    <p:sldId id="285" r:id="rId33"/>
    <p:sldId id="286"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C4"/>
    <a:srgbClr val="FFCC00"/>
    <a:srgbClr val="FFF7D5"/>
    <a:srgbClr val="FEF7C2"/>
    <a:srgbClr val="EDE1EF"/>
    <a:srgbClr val="E7E2EE"/>
    <a:srgbClr val="270A70"/>
    <a:srgbClr val="300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8" autoAdjust="0"/>
    <p:restoredTop sz="86866" autoAdjust="0"/>
  </p:normalViewPr>
  <p:slideViewPr>
    <p:cSldViewPr>
      <p:cViewPr varScale="1">
        <p:scale>
          <a:sx n="79" d="100"/>
          <a:sy n="79" d="100"/>
        </p:scale>
        <p:origin x="1140" y="4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varScale="1">
        <p:scale>
          <a:sx n="56" d="100"/>
          <a:sy n="56" d="100"/>
        </p:scale>
        <p:origin x="-28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85A063-4D51-430E-9A52-F163390CA58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AF1201E6-4BB2-477D-84D9-0B8F5BDACBF9}"/>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C1A14D81-CCD0-41D3-8380-FBFA454544AF}" type="datetimeFigureOut">
              <a:rPr lang="en-US"/>
              <a:pPr>
                <a:defRPr/>
              </a:pPr>
              <a:t>11/13/2018</a:t>
            </a:fld>
            <a:endParaRPr lang="en-US"/>
          </a:p>
        </p:txBody>
      </p:sp>
      <p:sp>
        <p:nvSpPr>
          <p:cNvPr id="4" name="Footer Placeholder 3">
            <a:extLst>
              <a:ext uri="{FF2B5EF4-FFF2-40B4-BE49-F238E27FC236}">
                <a16:creationId xmlns:a16="http://schemas.microsoft.com/office/drawing/2014/main" id="{5DEBC80A-9772-4F4D-B62A-671F042DE962}"/>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BB2935D8-F1C2-4A62-94BD-932E65C90B1E}"/>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B87B0E11-4D12-4431-92F6-4702C60B787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5FFA41-F72A-4875-9610-556A571DD626}" type="datetimeFigureOut">
              <a:rPr lang="en-US" smtClean="0"/>
              <a:t>11/13/2018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6E7A3D-4FDF-4B52-889E-4CE83E461207}" type="slidenum">
              <a:rPr lang="en-US" smtClean="0"/>
              <a:t>‹#›</a:t>
            </a:fld>
            <a:endParaRPr lang="en-US"/>
          </a:p>
        </p:txBody>
      </p:sp>
    </p:spTree>
    <p:extLst>
      <p:ext uri="{BB962C8B-B14F-4D97-AF65-F5344CB8AC3E}">
        <p14:creationId xmlns:p14="http://schemas.microsoft.com/office/powerpoint/2010/main" val="630397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Topics:</a:t>
            </a:r>
          </a:p>
          <a:p>
            <a:pPr>
              <a:buFontTx/>
              <a:buChar char="•"/>
            </a:pPr>
            <a:r>
              <a:rPr lang="en-US" altLang="en-US" dirty="0"/>
              <a:t>Dictionaries</a:t>
            </a:r>
          </a:p>
          <a:p>
            <a:pPr>
              <a:buFontTx/>
              <a:buChar char="•"/>
            </a:pPr>
            <a:r>
              <a:rPr lang="en-US" altLang="en-US" dirty="0"/>
              <a:t>Sets</a:t>
            </a:r>
          </a:p>
          <a:p>
            <a:pPr>
              <a:buFontTx/>
              <a:buChar char="•"/>
            </a:pPr>
            <a:r>
              <a:rPr lang="en-US" altLang="en-US" dirty="0"/>
              <a:t>Serializing Objects</a:t>
            </a:r>
            <a:endParaRPr lang="en-US" dirty="0"/>
          </a:p>
        </p:txBody>
      </p:sp>
      <p:sp>
        <p:nvSpPr>
          <p:cNvPr id="4" name="Slide Number Placeholder 3"/>
          <p:cNvSpPr>
            <a:spLocks noGrp="1"/>
          </p:cNvSpPr>
          <p:nvPr>
            <p:ph type="sldNum" sz="quarter" idx="10"/>
          </p:nvPr>
        </p:nvSpPr>
        <p:spPr/>
        <p:txBody>
          <a:bodyPr/>
          <a:lstStyle/>
          <a:p>
            <a:fld id="{176E7A3D-4FDF-4B52-889E-4CE83E461207}" type="slidenum">
              <a:rPr lang="en-US" smtClean="0"/>
              <a:t>1</a:t>
            </a:fld>
            <a:endParaRPr lang="en-US"/>
          </a:p>
        </p:txBody>
      </p:sp>
    </p:spTree>
    <p:extLst>
      <p:ext uri="{BB962C8B-B14F-4D97-AF65-F5344CB8AC3E}">
        <p14:creationId xmlns:p14="http://schemas.microsoft.com/office/powerpoint/2010/main" val="1206659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For update method, argument must be a sequence containing  </a:t>
            </a:r>
            <a:r>
              <a:rPr lang="en-US" altLang="en-US" sz="1200" dirty="0" err="1"/>
              <a:t>iterable</a:t>
            </a:r>
            <a:r>
              <a:rPr lang="en-US" altLang="en-US" sz="1200" dirty="0"/>
              <a:t> elements, and each of the elements is added to the set.</a:t>
            </a:r>
          </a:p>
        </p:txBody>
      </p:sp>
      <p:sp>
        <p:nvSpPr>
          <p:cNvPr id="4" name="Slide Number Placeholder 3"/>
          <p:cNvSpPr>
            <a:spLocks noGrp="1"/>
          </p:cNvSpPr>
          <p:nvPr>
            <p:ph type="sldNum" sz="quarter" idx="5"/>
          </p:nvPr>
        </p:nvSpPr>
        <p:spPr/>
        <p:txBody>
          <a:bodyPr/>
          <a:lstStyle/>
          <a:p>
            <a:fld id="{176E7A3D-4FDF-4B52-889E-4CE83E461207}" type="slidenum">
              <a:rPr lang="en-US" smtClean="0"/>
              <a:t>19</a:t>
            </a:fld>
            <a:endParaRPr lang="en-US"/>
          </a:p>
        </p:txBody>
      </p:sp>
    </p:spTree>
    <p:extLst>
      <p:ext uri="{BB962C8B-B14F-4D97-AF65-F5344CB8AC3E}">
        <p14:creationId xmlns:p14="http://schemas.microsoft.com/office/powerpoint/2010/main" val="2360029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cs typeface="Courier New" panose="02070309020205020404" pitchFamily="49" charset="0"/>
              </a:rPr>
              <a:t>Both techniques return a new set which contains the union of both sets</a:t>
            </a:r>
          </a:p>
        </p:txBody>
      </p:sp>
      <p:sp>
        <p:nvSpPr>
          <p:cNvPr id="4" name="Slide Number Placeholder 3"/>
          <p:cNvSpPr>
            <a:spLocks noGrp="1"/>
          </p:cNvSpPr>
          <p:nvPr>
            <p:ph type="sldNum" sz="quarter" idx="5"/>
          </p:nvPr>
        </p:nvSpPr>
        <p:spPr/>
        <p:txBody>
          <a:bodyPr/>
          <a:lstStyle/>
          <a:p>
            <a:fld id="{176E7A3D-4FDF-4B52-889E-4CE83E461207}" type="slidenum">
              <a:rPr lang="en-US" smtClean="0"/>
              <a:t>22</a:t>
            </a:fld>
            <a:endParaRPr lang="en-US"/>
          </a:p>
        </p:txBody>
      </p:sp>
    </p:spTree>
    <p:extLst>
      <p:ext uri="{BB962C8B-B14F-4D97-AF65-F5344CB8AC3E}">
        <p14:creationId xmlns:p14="http://schemas.microsoft.com/office/powerpoint/2010/main" val="189050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cs typeface="Courier New" panose="02070309020205020404" pitchFamily="49" charset="0"/>
              </a:rPr>
              <a:t>Both techniques return a new set which contains the intersection of both sets</a:t>
            </a:r>
          </a:p>
        </p:txBody>
      </p:sp>
      <p:sp>
        <p:nvSpPr>
          <p:cNvPr id="4" name="Slide Number Placeholder 3"/>
          <p:cNvSpPr>
            <a:spLocks noGrp="1"/>
          </p:cNvSpPr>
          <p:nvPr>
            <p:ph type="sldNum" sz="quarter" idx="5"/>
          </p:nvPr>
        </p:nvSpPr>
        <p:spPr/>
        <p:txBody>
          <a:bodyPr/>
          <a:lstStyle/>
          <a:p>
            <a:fld id="{176E7A3D-4FDF-4B52-889E-4CE83E461207}" type="slidenum">
              <a:rPr lang="en-US" smtClean="0"/>
              <a:t>23</a:t>
            </a:fld>
            <a:endParaRPr lang="en-US"/>
          </a:p>
        </p:txBody>
      </p:sp>
    </p:spTree>
    <p:extLst>
      <p:ext uri="{BB962C8B-B14F-4D97-AF65-F5344CB8AC3E}">
        <p14:creationId xmlns:p14="http://schemas.microsoft.com/office/powerpoint/2010/main" val="213466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myset1 will have the elements:  {'w', 'z', 'y', ' ', 'x’}</a:t>
            </a:r>
          </a:p>
          <a:p>
            <a:pPr marL="0" indent="0">
              <a:buNone/>
            </a:pPr>
            <a:r>
              <a:rPr lang="en-US" dirty="0"/>
              <a:t>      myset2 will have the elements:  {'</a:t>
            </a:r>
            <a:r>
              <a:rPr lang="en-US" dirty="0" err="1"/>
              <a:t>zzz</a:t>
            </a:r>
            <a:r>
              <a:rPr lang="en-US" dirty="0"/>
              <a:t>', 'xxx', '</a:t>
            </a:r>
            <a:r>
              <a:rPr lang="en-US" dirty="0" err="1"/>
              <a:t>yyy</a:t>
            </a:r>
            <a:r>
              <a:rPr lang="en-US" dirty="0"/>
              <a:t>', 'www’}</a:t>
            </a:r>
          </a:p>
          <a:p>
            <a:pPr marL="0" indent="0">
              <a:buNone/>
            </a:pPr>
            <a:r>
              <a:rPr lang="en-US" dirty="0"/>
              <a:t>2. {'c', 'b', 'd', 'a’}</a:t>
            </a:r>
          </a:p>
          <a:p>
            <a:pPr marL="0" indent="0">
              <a:buNone/>
            </a:pPr>
            <a:r>
              <a:rPr lang="en-US" dirty="0"/>
              <a:t>    {'b', 'c’}</a:t>
            </a:r>
          </a:p>
          <a:p>
            <a:pPr marL="0" indent="0">
              <a:buNone/>
            </a:pPr>
            <a:r>
              <a:rPr lang="en-US" dirty="0"/>
              <a:t>    {'a’}</a:t>
            </a:r>
          </a:p>
          <a:p>
            <a:pPr marL="0" indent="0">
              <a:buNone/>
            </a:pPr>
            <a:r>
              <a:rPr lang="en-US" dirty="0"/>
              <a:t>    {'d', 'a'}</a:t>
            </a:r>
          </a:p>
        </p:txBody>
      </p:sp>
      <p:sp>
        <p:nvSpPr>
          <p:cNvPr id="4" name="Slide Number Placeholder 3"/>
          <p:cNvSpPr>
            <a:spLocks noGrp="1"/>
          </p:cNvSpPr>
          <p:nvPr>
            <p:ph type="sldNum" sz="quarter" idx="5"/>
          </p:nvPr>
        </p:nvSpPr>
        <p:spPr/>
        <p:txBody>
          <a:bodyPr/>
          <a:lstStyle/>
          <a:p>
            <a:fld id="{176E7A3D-4FDF-4B52-889E-4CE83E461207}" type="slidenum">
              <a:rPr lang="en-US" smtClean="0"/>
              <a:t>28</a:t>
            </a:fld>
            <a:endParaRPr lang="en-US"/>
          </a:p>
        </p:txBody>
      </p:sp>
    </p:spTree>
    <p:extLst>
      <p:ext uri="{BB962C8B-B14F-4D97-AF65-F5344CB8AC3E}">
        <p14:creationId xmlns:p14="http://schemas.microsoft.com/office/powerpoint/2010/main" val="3203230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need to store the contents of a complex object, such as a dictionary or a set, to a file. The easiest way to save an object to a file is to serialize the object. When an object is serialized, it is converted to a stream of bytes that can be easily stored in a file for later retrieval. In Python, the process of serializing an object is referred to as pickling. The Python standard library provides a module named pickle that has various functions for serializing, or pickling, objects.</a:t>
            </a:r>
          </a:p>
        </p:txBody>
      </p:sp>
      <p:sp>
        <p:nvSpPr>
          <p:cNvPr id="4" name="Slide Number Placeholder 3"/>
          <p:cNvSpPr>
            <a:spLocks noGrp="1"/>
          </p:cNvSpPr>
          <p:nvPr>
            <p:ph type="sldNum" sz="quarter" idx="5"/>
          </p:nvPr>
        </p:nvSpPr>
        <p:spPr/>
        <p:txBody>
          <a:bodyPr/>
          <a:lstStyle/>
          <a:p>
            <a:fld id="{176E7A3D-4FDF-4B52-889E-4CE83E461207}" type="slidenum">
              <a:rPr lang="en-US" smtClean="0"/>
              <a:t>29</a:t>
            </a:fld>
            <a:endParaRPr lang="en-US"/>
          </a:p>
        </p:txBody>
      </p:sp>
    </p:spTree>
    <p:extLst>
      <p:ext uri="{BB962C8B-B14F-4D97-AF65-F5344CB8AC3E}">
        <p14:creationId xmlns:p14="http://schemas.microsoft.com/office/powerpoint/2010/main" val="468017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values in a dictionary can be objects of any type, but the keys must be immutable objects. For example, keys can be strings, integers, floating-point values, or tuples. Keys cannot be lists or any other type of immutable object.</a:t>
            </a:r>
          </a:p>
        </p:txBody>
      </p:sp>
      <p:sp>
        <p:nvSpPr>
          <p:cNvPr id="4" name="Slide Number Placeholder 3"/>
          <p:cNvSpPr>
            <a:spLocks noGrp="1"/>
          </p:cNvSpPr>
          <p:nvPr>
            <p:ph type="sldNum" sz="quarter" idx="5"/>
          </p:nvPr>
        </p:nvSpPr>
        <p:spPr/>
        <p:txBody>
          <a:bodyPr/>
          <a:lstStyle/>
          <a:p>
            <a:fld id="{176E7A3D-4FDF-4B52-889E-4CE83E461207}" type="slidenum">
              <a:rPr lang="en-US" smtClean="0"/>
              <a:t>2</a:t>
            </a:fld>
            <a:endParaRPr lang="en-US"/>
          </a:p>
        </p:txBody>
      </p:sp>
    </p:spTree>
    <p:extLst>
      <p:ext uri="{BB962C8B-B14F-4D97-AF65-F5344CB8AC3E}">
        <p14:creationId xmlns:p14="http://schemas.microsoft.com/office/powerpoint/2010/main" val="3245676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Dictionaries are not sequences, like lists, tuples, and strings. As a result, you cannot use a numeric index to retrieve a value by its position from a dictionary. Instead, you use a key to retrieve a value.  The key is case sensitive.</a:t>
            </a:r>
          </a:p>
        </p:txBody>
      </p:sp>
      <p:sp>
        <p:nvSpPr>
          <p:cNvPr id="4" name="Slide Number Placeholder 3"/>
          <p:cNvSpPr>
            <a:spLocks noGrp="1"/>
          </p:cNvSpPr>
          <p:nvPr>
            <p:ph type="sldNum" sz="quarter" idx="5"/>
          </p:nvPr>
        </p:nvSpPr>
        <p:spPr/>
        <p:txBody>
          <a:bodyPr/>
          <a:lstStyle/>
          <a:p>
            <a:fld id="{176E7A3D-4FDF-4B52-889E-4CE83E461207}" type="slidenum">
              <a:rPr lang="en-US" smtClean="0"/>
              <a:t>3</a:t>
            </a:fld>
            <a:endParaRPr lang="en-US"/>
          </a:p>
        </p:txBody>
      </p:sp>
    </p:spTree>
    <p:extLst>
      <p:ext uri="{BB962C8B-B14F-4D97-AF65-F5344CB8AC3E}">
        <p14:creationId xmlns:p14="http://schemas.microsoft.com/office/powerpoint/2010/main" val="623320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key already exists in the dictionary, its associated value will be changed to value. If the key does not exist, it will be added to the dictionary, along with value as its associated value.</a:t>
            </a:r>
          </a:p>
        </p:txBody>
      </p:sp>
      <p:sp>
        <p:nvSpPr>
          <p:cNvPr id="4" name="Slide Number Placeholder 3"/>
          <p:cNvSpPr>
            <a:spLocks noGrp="1"/>
          </p:cNvSpPr>
          <p:nvPr>
            <p:ph type="sldNum" sz="quarter" idx="5"/>
          </p:nvPr>
        </p:nvSpPr>
        <p:spPr/>
        <p:txBody>
          <a:bodyPr/>
          <a:lstStyle/>
          <a:p>
            <a:fld id="{176E7A3D-4FDF-4B52-889E-4CE83E461207}" type="slidenum">
              <a:rPr lang="en-US" smtClean="0"/>
              <a:t>5</a:t>
            </a:fld>
            <a:endParaRPr lang="en-US"/>
          </a:p>
        </p:txBody>
      </p:sp>
    </p:spTree>
    <p:extLst>
      <p:ext uri="{BB962C8B-B14F-4D97-AF65-F5344CB8AC3E}">
        <p14:creationId xmlns:p14="http://schemas.microsoft.com/office/powerpoint/2010/main" val="207132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prevent a </a:t>
            </a:r>
            <a:r>
              <a:rPr lang="en-US" dirty="0" err="1"/>
              <a:t>KeyError</a:t>
            </a:r>
            <a:r>
              <a:rPr lang="en-US" dirty="0"/>
              <a:t> exception from being raised, you should use the in operator to determine whether a key exists before you try to delete it and its associated value.</a:t>
            </a:r>
          </a:p>
        </p:txBody>
      </p:sp>
      <p:sp>
        <p:nvSpPr>
          <p:cNvPr id="4" name="Slide Number Placeholder 3"/>
          <p:cNvSpPr>
            <a:spLocks noGrp="1"/>
          </p:cNvSpPr>
          <p:nvPr>
            <p:ph type="sldNum" sz="quarter" idx="5"/>
          </p:nvPr>
        </p:nvSpPr>
        <p:spPr/>
        <p:txBody>
          <a:bodyPr/>
          <a:lstStyle/>
          <a:p>
            <a:fld id="{176E7A3D-4FDF-4B52-889E-4CE83E461207}" type="slidenum">
              <a:rPr lang="en-US" smtClean="0"/>
              <a:t>6</a:t>
            </a:fld>
            <a:endParaRPr lang="en-US"/>
          </a:p>
        </p:txBody>
      </p:sp>
    </p:spTree>
    <p:extLst>
      <p:ext uri="{BB962C8B-B14F-4D97-AF65-F5344CB8AC3E}">
        <p14:creationId xmlns:p14="http://schemas.microsoft.com/office/powerpoint/2010/main" val="3977825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general format, dictionary is the name of a dictionary, key is a key to search for in the dictionary, and default is a default value to return if the key is not found. When the method is called, it returns the value that is associated with the specified key. If the specified key is not found in the dictionary, the method returns default. </a:t>
            </a:r>
          </a:p>
        </p:txBody>
      </p:sp>
      <p:sp>
        <p:nvSpPr>
          <p:cNvPr id="4" name="Slide Number Placeholder 3"/>
          <p:cNvSpPr>
            <a:spLocks noGrp="1"/>
          </p:cNvSpPr>
          <p:nvPr>
            <p:ph type="sldNum" sz="quarter" idx="5"/>
          </p:nvPr>
        </p:nvSpPr>
        <p:spPr/>
        <p:txBody>
          <a:bodyPr/>
          <a:lstStyle/>
          <a:p>
            <a:fld id="{176E7A3D-4FDF-4B52-889E-4CE83E461207}" type="slidenum">
              <a:rPr lang="en-US" smtClean="0"/>
              <a:t>11</a:t>
            </a:fld>
            <a:endParaRPr lang="en-US"/>
          </a:p>
        </p:txBody>
      </p:sp>
    </p:spTree>
    <p:extLst>
      <p:ext uri="{BB962C8B-B14F-4D97-AF65-F5344CB8AC3E}">
        <p14:creationId xmlns:p14="http://schemas.microsoft.com/office/powerpoint/2010/main" val="277780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When using for loop to iterate over the tuples in the sequence, can use a variable which receives a tuple, or can use two variables which receive key and value.</a:t>
            </a:r>
          </a:p>
        </p:txBody>
      </p:sp>
      <p:sp>
        <p:nvSpPr>
          <p:cNvPr id="4" name="Slide Number Placeholder 3"/>
          <p:cNvSpPr>
            <a:spLocks noGrp="1"/>
          </p:cNvSpPr>
          <p:nvPr>
            <p:ph type="sldNum" sz="quarter" idx="5"/>
          </p:nvPr>
        </p:nvSpPr>
        <p:spPr/>
        <p:txBody>
          <a:bodyPr/>
          <a:lstStyle/>
          <a:p>
            <a:fld id="{176E7A3D-4FDF-4B52-889E-4CE83E461207}" type="slidenum">
              <a:rPr lang="en-US" smtClean="0"/>
              <a:t>12</a:t>
            </a:fld>
            <a:endParaRPr lang="en-US"/>
          </a:p>
        </p:txBody>
      </p:sp>
    </p:spTree>
    <p:extLst>
      <p:ext uri="{BB962C8B-B14F-4D97-AF65-F5344CB8AC3E}">
        <p14:creationId xmlns:p14="http://schemas.microsoft.com/office/powerpoint/2010/main" val="3320490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bbb</a:t>
            </a:r>
            <a:endParaRPr lang="en-US" dirty="0"/>
          </a:p>
          <a:p>
            <a:pPr marL="0" indent="0">
              <a:buNone/>
            </a:pPr>
            <a:r>
              <a:rPr lang="en-US" dirty="0"/>
              <a:t>      3</a:t>
            </a:r>
          </a:p>
          <a:p>
            <a:pPr marL="228600" indent="-228600">
              <a:buAutoNum type="arabicPeriod" startAt="2"/>
            </a:pPr>
            <a:r>
              <a:rPr lang="en-US" dirty="0"/>
              <a:t>1</a:t>
            </a:r>
          </a:p>
          <a:p>
            <a:pPr marL="0" indent="0">
              <a:buNone/>
            </a:pPr>
            <a:r>
              <a:rPr lang="en-US" dirty="0"/>
              <a:t>      2</a:t>
            </a:r>
          </a:p>
          <a:p>
            <a:pPr marL="0" indent="0">
              <a:buNone/>
            </a:pPr>
            <a:r>
              <a:rPr lang="en-US" dirty="0"/>
              <a:t>      3</a:t>
            </a:r>
          </a:p>
        </p:txBody>
      </p:sp>
      <p:sp>
        <p:nvSpPr>
          <p:cNvPr id="4" name="Slide Number Placeholder 3"/>
          <p:cNvSpPr>
            <a:spLocks noGrp="1"/>
          </p:cNvSpPr>
          <p:nvPr>
            <p:ph type="sldNum" sz="quarter" idx="5"/>
          </p:nvPr>
        </p:nvSpPr>
        <p:spPr/>
        <p:txBody>
          <a:bodyPr/>
          <a:lstStyle/>
          <a:p>
            <a:fld id="{176E7A3D-4FDF-4B52-889E-4CE83E461207}" type="slidenum">
              <a:rPr lang="en-US" smtClean="0"/>
              <a:t>16</a:t>
            </a:fld>
            <a:endParaRPr lang="en-US"/>
          </a:p>
        </p:txBody>
      </p:sp>
    </p:spTree>
    <p:extLst>
      <p:ext uri="{BB962C8B-B14F-4D97-AF65-F5344CB8AC3E}">
        <p14:creationId xmlns:p14="http://schemas.microsoft.com/office/powerpoint/2010/main" val="1128987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is an ERROR because you can pass no more than one argument to the set function!</a:t>
            </a:r>
          </a:p>
          <a:p>
            <a:r>
              <a:rPr lang="en-US" dirty="0" err="1"/>
              <a:t>myset</a:t>
            </a:r>
            <a:r>
              <a:rPr lang="en-US" dirty="0"/>
              <a:t> = set('one', 'two', 'three’)</a:t>
            </a:r>
          </a:p>
          <a:p>
            <a:endParaRPr lang="en-US" dirty="0"/>
          </a:p>
          <a:p>
            <a:r>
              <a:rPr lang="en-US" dirty="0"/>
              <a:t># This does not do what we intend.</a:t>
            </a:r>
          </a:p>
          <a:p>
            <a:r>
              <a:rPr lang="en-US" dirty="0" err="1"/>
              <a:t>myset</a:t>
            </a:r>
            <a:r>
              <a:rPr lang="en-US" dirty="0"/>
              <a:t> = set('one two three’)</a:t>
            </a:r>
          </a:p>
          <a:p>
            <a:r>
              <a:rPr lang="en-US" dirty="0"/>
              <a:t>After this statement executes, the </a:t>
            </a:r>
            <a:r>
              <a:rPr lang="en-US" dirty="0" err="1"/>
              <a:t>myset</a:t>
            </a:r>
            <a:r>
              <a:rPr lang="en-US" dirty="0"/>
              <a:t> variable will reference a set containing the elements 'o', 'n', 'e', ' ', 't', 'w', 'h', and 'r’.</a:t>
            </a:r>
          </a:p>
          <a:p>
            <a:endParaRPr lang="en-US" dirty="0"/>
          </a:p>
          <a:p>
            <a:r>
              <a:rPr lang="en-US" dirty="0"/>
              <a:t># OK, this works.</a:t>
            </a:r>
          </a:p>
          <a:p>
            <a:r>
              <a:rPr lang="en-US" dirty="0" err="1"/>
              <a:t>myset</a:t>
            </a:r>
            <a:r>
              <a:rPr lang="en-US" dirty="0"/>
              <a:t> = set(['one', 'two', 'three’])</a:t>
            </a:r>
          </a:p>
          <a:p>
            <a:r>
              <a:rPr lang="en-US" dirty="0"/>
              <a:t>After this statement executes, the </a:t>
            </a:r>
            <a:r>
              <a:rPr lang="en-US" dirty="0" err="1"/>
              <a:t>myset</a:t>
            </a:r>
            <a:r>
              <a:rPr lang="en-US" dirty="0"/>
              <a:t> variable will reference a set containing the elements 'one', 'two', and 'three'.</a:t>
            </a:r>
          </a:p>
        </p:txBody>
      </p:sp>
      <p:sp>
        <p:nvSpPr>
          <p:cNvPr id="4" name="Slide Number Placeholder 3"/>
          <p:cNvSpPr>
            <a:spLocks noGrp="1"/>
          </p:cNvSpPr>
          <p:nvPr>
            <p:ph type="sldNum" sz="quarter" idx="5"/>
          </p:nvPr>
        </p:nvSpPr>
        <p:spPr/>
        <p:txBody>
          <a:bodyPr/>
          <a:lstStyle/>
          <a:p>
            <a:fld id="{176E7A3D-4FDF-4B52-889E-4CE83E461207}" type="slidenum">
              <a:rPr lang="en-US" smtClean="0"/>
              <a:t>18</a:t>
            </a:fld>
            <a:endParaRPr lang="en-US"/>
          </a:p>
        </p:txBody>
      </p:sp>
    </p:spTree>
    <p:extLst>
      <p:ext uri="{BB962C8B-B14F-4D97-AF65-F5344CB8AC3E}">
        <p14:creationId xmlns:p14="http://schemas.microsoft.com/office/powerpoint/2010/main" val="1696073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1">
            <a:extLst>
              <a:ext uri="{FF2B5EF4-FFF2-40B4-BE49-F238E27FC236}">
                <a16:creationId xmlns:a16="http://schemas.microsoft.com/office/drawing/2014/main" id="{6EA5338A-BEE2-4491-8D46-65F2ECA73E4B}"/>
              </a:ext>
            </a:extLst>
          </p:cNvPr>
          <p:cNvSpPr txBox="1">
            <a:spLocks noChangeArrowheads="1"/>
          </p:cNvSpPr>
          <p:nvPr userDrawn="1"/>
        </p:nvSpPr>
        <p:spPr bwMode="auto">
          <a:xfrm>
            <a:off x="514350" y="1066800"/>
            <a:ext cx="81153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altLang="en-US" sz="3400" b="1" dirty="0">
                <a:solidFill>
                  <a:srgbClr val="007DC4"/>
                </a:solidFill>
                <a:latin typeface="Tw Cen MT" pitchFamily="34" charset="0"/>
              </a:rPr>
              <a:t>BIFX 502 Foundations in Computer Science</a:t>
            </a:r>
          </a:p>
        </p:txBody>
      </p:sp>
      <p:sp>
        <p:nvSpPr>
          <p:cNvPr id="3" name="Text Box 13">
            <a:extLst>
              <a:ext uri="{FF2B5EF4-FFF2-40B4-BE49-F238E27FC236}">
                <a16:creationId xmlns:a16="http://schemas.microsoft.com/office/drawing/2014/main" id="{0F38BF03-18E9-4D65-8676-F892D27487BC}"/>
              </a:ext>
            </a:extLst>
          </p:cNvPr>
          <p:cNvSpPr txBox="1">
            <a:spLocks noChangeArrowheads="1"/>
          </p:cNvSpPr>
          <p:nvPr userDrawn="1"/>
        </p:nvSpPr>
        <p:spPr bwMode="auto">
          <a:xfrm>
            <a:off x="514350" y="2895600"/>
            <a:ext cx="81153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altLang="en-US" sz="3200" b="1" dirty="0">
                <a:latin typeface="Tw Cen MT" pitchFamily="34" charset="0"/>
              </a:rPr>
              <a:t>Chapter 9:  Dictionaries and Sets</a:t>
            </a:r>
          </a:p>
        </p:txBody>
      </p:sp>
      <p:sp>
        <p:nvSpPr>
          <p:cNvPr id="5" name="Text Box 13">
            <a:extLst>
              <a:ext uri="{FF2B5EF4-FFF2-40B4-BE49-F238E27FC236}">
                <a16:creationId xmlns:a16="http://schemas.microsoft.com/office/drawing/2014/main" id="{486A7065-001B-487B-9957-50C27B3EDA3F}"/>
              </a:ext>
            </a:extLst>
          </p:cNvPr>
          <p:cNvSpPr txBox="1">
            <a:spLocks noChangeArrowheads="1"/>
          </p:cNvSpPr>
          <p:nvPr userDrawn="1"/>
        </p:nvSpPr>
        <p:spPr bwMode="auto">
          <a:xfrm>
            <a:off x="514350" y="4693622"/>
            <a:ext cx="8115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altLang="en-US" sz="2400" b="0" dirty="0">
                <a:latin typeface="Tw Cen MT" pitchFamily="34" charset="0"/>
              </a:rPr>
              <a:t>Dr. Jim</a:t>
            </a:r>
          </a:p>
          <a:p>
            <a:pPr algn="ctr" eaLnBrk="1" hangingPunct="1">
              <a:spcBef>
                <a:spcPct val="50000"/>
              </a:spcBef>
              <a:defRPr/>
            </a:pPr>
            <a:r>
              <a:rPr lang="en-US" altLang="en-US" sz="2400" b="0" dirty="0">
                <a:latin typeface="Tw Cen MT" pitchFamily="34" charset="0"/>
              </a:rPr>
              <a:t>Hood College</a:t>
            </a:r>
          </a:p>
        </p:txBody>
      </p:sp>
    </p:spTree>
    <p:extLst>
      <p:ext uri="{BB962C8B-B14F-4D97-AF65-F5344CB8AC3E}">
        <p14:creationId xmlns:p14="http://schemas.microsoft.com/office/powerpoint/2010/main" val="4088892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9">
            <a:extLst>
              <a:ext uri="{FF2B5EF4-FFF2-40B4-BE49-F238E27FC236}">
                <a16:creationId xmlns:a16="http://schemas.microsoft.com/office/drawing/2014/main" id="{06E3EDA4-82A2-4D24-A012-0C3808B96583}"/>
              </a:ext>
            </a:extLst>
          </p:cNvPr>
          <p:cNvSpPr>
            <a:spLocks noGrp="1" noChangeArrowheads="1"/>
          </p:cNvSpPr>
          <p:nvPr>
            <p:ph type="sldNum" sz="quarter" idx="10"/>
          </p:nvPr>
        </p:nvSpPr>
        <p:spPr>
          <a:ln/>
        </p:spPr>
        <p:txBody>
          <a:bodyPr/>
          <a:lstStyle>
            <a:lvl1pPr>
              <a:defRPr/>
            </a:lvl1pPr>
          </a:lstStyle>
          <a:p>
            <a:pPr>
              <a:defRPr/>
            </a:pPr>
            <a:fld id="{88C4E775-ABB5-4311-A578-E73E00531B60}" type="slidenum">
              <a:rPr lang="en-US" altLang="en-US"/>
              <a:pPr>
                <a:defRPr/>
              </a:pPr>
              <a:t>‹#›</a:t>
            </a:fld>
            <a:endParaRPr lang="en-US" altLang="en-US"/>
          </a:p>
        </p:txBody>
      </p:sp>
    </p:spTree>
    <p:extLst>
      <p:ext uri="{BB962C8B-B14F-4D97-AF65-F5344CB8AC3E}">
        <p14:creationId xmlns:p14="http://schemas.microsoft.com/office/powerpoint/2010/main" val="2849171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9">
            <a:extLst>
              <a:ext uri="{FF2B5EF4-FFF2-40B4-BE49-F238E27FC236}">
                <a16:creationId xmlns:a16="http://schemas.microsoft.com/office/drawing/2014/main" id="{E1BBA851-CA29-4ABF-B514-18C2B67D5396}"/>
              </a:ext>
            </a:extLst>
          </p:cNvPr>
          <p:cNvSpPr>
            <a:spLocks noGrp="1" noChangeArrowheads="1"/>
          </p:cNvSpPr>
          <p:nvPr>
            <p:ph type="sldNum" sz="quarter" idx="10"/>
          </p:nvPr>
        </p:nvSpPr>
        <p:spPr>
          <a:ln/>
        </p:spPr>
        <p:txBody>
          <a:bodyPr/>
          <a:lstStyle>
            <a:lvl1pPr>
              <a:defRPr/>
            </a:lvl1pPr>
          </a:lstStyle>
          <a:p>
            <a:pPr>
              <a:defRPr/>
            </a:pPr>
            <a:fld id="{857377C9-823F-4BEE-B2F6-3BAADD15A73D}" type="slidenum">
              <a:rPr lang="en-US" altLang="en-US"/>
              <a:pPr>
                <a:defRPr/>
              </a:pPr>
              <a:t>‹#›</a:t>
            </a:fld>
            <a:endParaRPr lang="en-US" altLang="en-US"/>
          </a:p>
        </p:txBody>
      </p:sp>
    </p:spTree>
    <p:extLst>
      <p:ext uri="{BB962C8B-B14F-4D97-AF65-F5344CB8AC3E}">
        <p14:creationId xmlns:p14="http://schemas.microsoft.com/office/powerpoint/2010/main" val="398329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lvl1pPr marL="342900" indent="-342900">
              <a:buClrTx/>
              <a:buFont typeface="Arial" panose="020B0604020202020204" pitchFamily="34" charset="0"/>
              <a:buChar char="•"/>
              <a:defRPr/>
            </a:lvl1pPr>
            <a:lvl2pPr marL="742950" indent="-285750">
              <a:buClrTx/>
              <a:buFont typeface="Arial" panose="020B0604020202020204" pitchFamily="34" charset="0"/>
              <a:buChar char="•"/>
              <a:defRPr/>
            </a:lvl2pPr>
            <a:lvl3pPr marL="1143000" indent="-228600">
              <a:buClrTx/>
              <a:buFont typeface="Arial" panose="020B0604020202020204" pitchFamily="34" charset="0"/>
              <a:buChar char="•"/>
              <a:defRPr/>
            </a:lvl3pPr>
            <a:lvl4pPr marL="1600200" indent="-228600">
              <a:buClrTx/>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4" name="Rectangle 9">
            <a:extLst>
              <a:ext uri="{FF2B5EF4-FFF2-40B4-BE49-F238E27FC236}">
                <a16:creationId xmlns:a16="http://schemas.microsoft.com/office/drawing/2014/main" id="{8703BB22-D848-47B3-9F95-68C79CCFE6F2}"/>
              </a:ext>
            </a:extLst>
          </p:cNvPr>
          <p:cNvSpPr>
            <a:spLocks noGrp="1" noChangeArrowheads="1"/>
          </p:cNvSpPr>
          <p:nvPr>
            <p:ph type="sldNum" sz="quarter" idx="10"/>
          </p:nvPr>
        </p:nvSpPr>
        <p:spPr>
          <a:ln/>
        </p:spPr>
        <p:txBody>
          <a:bodyPr/>
          <a:lstStyle>
            <a:lvl1pPr>
              <a:defRPr/>
            </a:lvl1pPr>
          </a:lstStyle>
          <a:p>
            <a:pPr>
              <a:defRPr/>
            </a:pPr>
            <a:fld id="{A169968D-543F-4DAE-BFB8-9AC3F3E24EE3}" type="slidenum">
              <a:rPr lang="en-US" altLang="en-US"/>
              <a:pPr>
                <a:defRPr/>
              </a:pPr>
              <a:t>‹#›</a:t>
            </a:fld>
            <a:endParaRPr lang="en-US" altLang="en-US"/>
          </a:p>
        </p:txBody>
      </p:sp>
    </p:spTree>
    <p:extLst>
      <p:ext uri="{BB962C8B-B14F-4D97-AF65-F5344CB8AC3E}">
        <p14:creationId xmlns:p14="http://schemas.microsoft.com/office/powerpoint/2010/main" val="316260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a:extLst>
              <a:ext uri="{FF2B5EF4-FFF2-40B4-BE49-F238E27FC236}">
                <a16:creationId xmlns:a16="http://schemas.microsoft.com/office/drawing/2014/main" id="{C5E99915-1105-4403-84DD-B195D75A27C1}"/>
              </a:ext>
            </a:extLst>
          </p:cNvPr>
          <p:cNvSpPr>
            <a:spLocks noGrp="1" noChangeArrowheads="1"/>
          </p:cNvSpPr>
          <p:nvPr>
            <p:ph type="sldNum" sz="quarter" idx="10"/>
          </p:nvPr>
        </p:nvSpPr>
        <p:spPr>
          <a:ln/>
        </p:spPr>
        <p:txBody>
          <a:bodyPr/>
          <a:lstStyle>
            <a:lvl1pPr>
              <a:defRPr/>
            </a:lvl1pPr>
          </a:lstStyle>
          <a:p>
            <a:pPr>
              <a:defRPr/>
            </a:pPr>
            <a:fld id="{17ED3E03-428B-444A-BB32-C4096062F7C6}" type="slidenum">
              <a:rPr lang="en-US" altLang="en-US"/>
              <a:pPr>
                <a:defRPr/>
              </a:pPr>
              <a:t>‹#›</a:t>
            </a:fld>
            <a:endParaRPr lang="en-US" altLang="en-US"/>
          </a:p>
        </p:txBody>
      </p:sp>
    </p:spTree>
    <p:extLst>
      <p:ext uri="{BB962C8B-B14F-4D97-AF65-F5344CB8AC3E}">
        <p14:creationId xmlns:p14="http://schemas.microsoft.com/office/powerpoint/2010/main" val="1854837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Rectangle 9">
            <a:extLst>
              <a:ext uri="{FF2B5EF4-FFF2-40B4-BE49-F238E27FC236}">
                <a16:creationId xmlns:a16="http://schemas.microsoft.com/office/drawing/2014/main" id="{46C31B7B-F06B-4791-ADAB-962C3D00365A}"/>
              </a:ext>
            </a:extLst>
          </p:cNvPr>
          <p:cNvSpPr>
            <a:spLocks noGrp="1" noChangeArrowheads="1"/>
          </p:cNvSpPr>
          <p:nvPr>
            <p:ph type="sldNum" sz="quarter" idx="10"/>
          </p:nvPr>
        </p:nvSpPr>
        <p:spPr>
          <a:ln/>
        </p:spPr>
        <p:txBody>
          <a:bodyPr/>
          <a:lstStyle>
            <a:lvl1pPr>
              <a:defRPr/>
            </a:lvl1pPr>
          </a:lstStyle>
          <a:p>
            <a:pPr>
              <a:defRPr/>
            </a:pPr>
            <a:fld id="{FD138840-0D97-4EC6-82AD-1228FFA77D6A}" type="slidenum">
              <a:rPr lang="en-US" altLang="en-US"/>
              <a:pPr>
                <a:defRPr/>
              </a:pPr>
              <a:t>‹#›</a:t>
            </a:fld>
            <a:endParaRPr lang="en-US" altLang="en-US"/>
          </a:p>
        </p:txBody>
      </p:sp>
    </p:spTree>
    <p:extLst>
      <p:ext uri="{BB962C8B-B14F-4D97-AF65-F5344CB8AC3E}">
        <p14:creationId xmlns:p14="http://schemas.microsoft.com/office/powerpoint/2010/main" val="151823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Rectangle 9">
            <a:extLst>
              <a:ext uri="{FF2B5EF4-FFF2-40B4-BE49-F238E27FC236}">
                <a16:creationId xmlns:a16="http://schemas.microsoft.com/office/drawing/2014/main" id="{5DED8790-B66F-451C-92E9-B6B5A32E4DF0}"/>
              </a:ext>
            </a:extLst>
          </p:cNvPr>
          <p:cNvSpPr>
            <a:spLocks noGrp="1" noChangeArrowheads="1"/>
          </p:cNvSpPr>
          <p:nvPr>
            <p:ph type="sldNum" sz="quarter" idx="10"/>
          </p:nvPr>
        </p:nvSpPr>
        <p:spPr>
          <a:ln/>
        </p:spPr>
        <p:txBody>
          <a:bodyPr/>
          <a:lstStyle>
            <a:lvl1pPr>
              <a:defRPr/>
            </a:lvl1pPr>
          </a:lstStyle>
          <a:p>
            <a:pPr>
              <a:defRPr/>
            </a:pPr>
            <a:fld id="{33EBFD9E-99E9-4920-A016-344A466C4887}" type="slidenum">
              <a:rPr lang="en-US" altLang="en-US"/>
              <a:pPr>
                <a:defRPr/>
              </a:pPr>
              <a:t>‹#›</a:t>
            </a:fld>
            <a:endParaRPr lang="en-US" altLang="en-US"/>
          </a:p>
        </p:txBody>
      </p:sp>
    </p:spTree>
    <p:extLst>
      <p:ext uri="{BB962C8B-B14F-4D97-AF65-F5344CB8AC3E}">
        <p14:creationId xmlns:p14="http://schemas.microsoft.com/office/powerpoint/2010/main" val="1727584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Rectangle 9">
            <a:extLst>
              <a:ext uri="{FF2B5EF4-FFF2-40B4-BE49-F238E27FC236}">
                <a16:creationId xmlns:a16="http://schemas.microsoft.com/office/drawing/2014/main" id="{2D142EF3-29DE-4820-AED8-9B64528FFB29}"/>
              </a:ext>
            </a:extLst>
          </p:cNvPr>
          <p:cNvSpPr>
            <a:spLocks noGrp="1" noChangeArrowheads="1"/>
          </p:cNvSpPr>
          <p:nvPr>
            <p:ph type="sldNum" sz="quarter" idx="10"/>
          </p:nvPr>
        </p:nvSpPr>
        <p:spPr>
          <a:ln/>
        </p:spPr>
        <p:txBody>
          <a:bodyPr/>
          <a:lstStyle>
            <a:lvl1pPr>
              <a:defRPr/>
            </a:lvl1pPr>
          </a:lstStyle>
          <a:p>
            <a:pPr>
              <a:defRPr/>
            </a:pPr>
            <a:fld id="{A39E89BD-2173-46FA-A4C2-6337AFB0D5D1}" type="slidenum">
              <a:rPr lang="en-US" altLang="en-US"/>
              <a:pPr>
                <a:defRPr/>
              </a:pPr>
              <a:t>‹#›</a:t>
            </a:fld>
            <a:endParaRPr lang="en-US" altLang="en-US"/>
          </a:p>
        </p:txBody>
      </p:sp>
    </p:spTree>
    <p:extLst>
      <p:ext uri="{BB962C8B-B14F-4D97-AF65-F5344CB8AC3E}">
        <p14:creationId xmlns:p14="http://schemas.microsoft.com/office/powerpoint/2010/main" val="3907739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80A74405-8364-4CCC-B7C5-07F59CAD3915}"/>
              </a:ext>
            </a:extLst>
          </p:cNvPr>
          <p:cNvSpPr>
            <a:spLocks noGrp="1" noChangeArrowheads="1"/>
          </p:cNvSpPr>
          <p:nvPr>
            <p:ph type="sldNum" sz="quarter" idx="10"/>
          </p:nvPr>
        </p:nvSpPr>
        <p:spPr>
          <a:ln/>
        </p:spPr>
        <p:txBody>
          <a:bodyPr/>
          <a:lstStyle>
            <a:lvl1pPr>
              <a:defRPr/>
            </a:lvl1pPr>
          </a:lstStyle>
          <a:p>
            <a:pPr>
              <a:defRPr/>
            </a:pPr>
            <a:fld id="{6CCB2E45-A2A9-47EC-B332-2ED76BBD127A}" type="slidenum">
              <a:rPr lang="en-US" altLang="en-US"/>
              <a:pPr>
                <a:defRPr/>
              </a:pPr>
              <a:t>‹#›</a:t>
            </a:fld>
            <a:endParaRPr lang="en-US" altLang="en-US"/>
          </a:p>
        </p:txBody>
      </p:sp>
    </p:spTree>
    <p:extLst>
      <p:ext uri="{BB962C8B-B14F-4D97-AF65-F5344CB8AC3E}">
        <p14:creationId xmlns:p14="http://schemas.microsoft.com/office/powerpoint/2010/main" val="7011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9670045C-795D-45EC-98E7-ABAEFD6664EE}"/>
              </a:ext>
            </a:extLst>
          </p:cNvPr>
          <p:cNvSpPr>
            <a:spLocks noGrp="1" noChangeArrowheads="1"/>
          </p:cNvSpPr>
          <p:nvPr>
            <p:ph type="sldNum" sz="quarter" idx="10"/>
          </p:nvPr>
        </p:nvSpPr>
        <p:spPr>
          <a:ln/>
        </p:spPr>
        <p:txBody>
          <a:bodyPr/>
          <a:lstStyle>
            <a:lvl1pPr>
              <a:defRPr/>
            </a:lvl1pPr>
          </a:lstStyle>
          <a:p>
            <a:pPr>
              <a:defRPr/>
            </a:pPr>
            <a:fld id="{45D9CD7F-9EF4-4287-BA89-894AE50C94DE}" type="slidenum">
              <a:rPr lang="en-US" altLang="en-US"/>
              <a:pPr>
                <a:defRPr/>
              </a:pPr>
              <a:t>‹#›</a:t>
            </a:fld>
            <a:endParaRPr lang="en-US" altLang="en-US"/>
          </a:p>
        </p:txBody>
      </p:sp>
    </p:spTree>
    <p:extLst>
      <p:ext uri="{BB962C8B-B14F-4D97-AF65-F5344CB8AC3E}">
        <p14:creationId xmlns:p14="http://schemas.microsoft.com/office/powerpoint/2010/main" val="2309877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715EC65C-0780-4777-8B3A-1357550DAD15}"/>
              </a:ext>
            </a:extLst>
          </p:cNvPr>
          <p:cNvSpPr>
            <a:spLocks noGrp="1" noChangeArrowheads="1"/>
          </p:cNvSpPr>
          <p:nvPr>
            <p:ph type="sldNum" sz="quarter" idx="10"/>
          </p:nvPr>
        </p:nvSpPr>
        <p:spPr>
          <a:ln/>
        </p:spPr>
        <p:txBody>
          <a:bodyPr/>
          <a:lstStyle>
            <a:lvl1pPr>
              <a:defRPr/>
            </a:lvl1pPr>
          </a:lstStyle>
          <a:p>
            <a:pPr>
              <a:defRPr/>
            </a:pPr>
            <a:fld id="{5B3B70ED-C43B-47FB-9E44-D55E4C8161E3}" type="slidenum">
              <a:rPr lang="en-US" altLang="en-US"/>
              <a:pPr>
                <a:defRPr/>
              </a:pPr>
              <a:t>‹#›</a:t>
            </a:fld>
            <a:endParaRPr lang="en-US" altLang="en-US"/>
          </a:p>
        </p:txBody>
      </p:sp>
    </p:spTree>
    <p:extLst>
      <p:ext uri="{BB962C8B-B14F-4D97-AF65-F5344CB8AC3E}">
        <p14:creationId xmlns:p14="http://schemas.microsoft.com/office/powerpoint/2010/main" val="1063086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C1260AF-1FCE-41E9-B321-99D3AB002092}"/>
              </a:ext>
            </a:extLst>
          </p:cNvPr>
          <p:cNvSpPr>
            <a:spLocks noGrp="1" noChangeArrowheads="1"/>
          </p:cNvSpPr>
          <p:nvPr>
            <p:ph type="title"/>
          </p:nvPr>
        </p:nvSpPr>
        <p:spPr bwMode="auto">
          <a:xfrm>
            <a:off x="457200" y="304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DF72F3C-9818-4AB4-861C-0B6106B2007B}"/>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Rectangle 9">
            <a:extLst>
              <a:ext uri="{FF2B5EF4-FFF2-40B4-BE49-F238E27FC236}">
                <a16:creationId xmlns:a16="http://schemas.microsoft.com/office/drawing/2014/main" id="{A95D6B71-A327-4BB9-9454-1F1546D6A27A}"/>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39019A79-BCA9-4C1B-B64F-0A7A518671F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ftr="0" dt="0"/>
  <p:txStyles>
    <p:titleStyle>
      <a:lvl1pPr algn="ctr" rtl="0" eaLnBrk="0" fontAlgn="base" hangingPunct="0">
        <a:spcBef>
          <a:spcPct val="0"/>
        </a:spcBef>
        <a:spcAft>
          <a:spcPct val="0"/>
        </a:spcAft>
        <a:defRPr sz="4400" b="1">
          <a:solidFill>
            <a:srgbClr val="007DC4"/>
          </a:solidFill>
          <a:latin typeface="+mj-lt"/>
          <a:ea typeface="+mj-ea"/>
          <a:cs typeface="+mj-cs"/>
        </a:defRPr>
      </a:lvl1pPr>
      <a:lvl2pPr algn="ctr" rtl="0" eaLnBrk="0" fontAlgn="base" hangingPunct="0">
        <a:spcBef>
          <a:spcPct val="0"/>
        </a:spcBef>
        <a:spcAft>
          <a:spcPct val="0"/>
        </a:spcAft>
        <a:defRPr sz="4400" b="1">
          <a:solidFill>
            <a:srgbClr val="007DC4"/>
          </a:solidFill>
          <a:latin typeface="Arial" pitchFamily="34" charset="0"/>
          <a:cs typeface="Arial" pitchFamily="34" charset="0"/>
        </a:defRPr>
      </a:lvl2pPr>
      <a:lvl3pPr algn="ctr" rtl="0" eaLnBrk="0" fontAlgn="base" hangingPunct="0">
        <a:spcBef>
          <a:spcPct val="0"/>
        </a:spcBef>
        <a:spcAft>
          <a:spcPct val="0"/>
        </a:spcAft>
        <a:defRPr sz="4400" b="1">
          <a:solidFill>
            <a:srgbClr val="007DC4"/>
          </a:solidFill>
          <a:latin typeface="Arial" pitchFamily="34" charset="0"/>
          <a:cs typeface="Arial" pitchFamily="34" charset="0"/>
        </a:defRPr>
      </a:lvl3pPr>
      <a:lvl4pPr algn="ctr" rtl="0" eaLnBrk="0" fontAlgn="base" hangingPunct="0">
        <a:spcBef>
          <a:spcPct val="0"/>
        </a:spcBef>
        <a:spcAft>
          <a:spcPct val="0"/>
        </a:spcAft>
        <a:defRPr sz="4400" b="1">
          <a:solidFill>
            <a:srgbClr val="007DC4"/>
          </a:solidFill>
          <a:latin typeface="Arial" pitchFamily="34" charset="0"/>
          <a:cs typeface="Arial" pitchFamily="34" charset="0"/>
        </a:defRPr>
      </a:lvl4pPr>
      <a:lvl5pPr algn="ctr" rtl="0" eaLnBrk="0" fontAlgn="base" hangingPunct="0">
        <a:spcBef>
          <a:spcPct val="0"/>
        </a:spcBef>
        <a:spcAft>
          <a:spcPct val="0"/>
        </a:spcAft>
        <a:defRPr sz="4400" b="1">
          <a:solidFill>
            <a:srgbClr val="007DC4"/>
          </a:solidFill>
          <a:latin typeface="Arial" pitchFamily="34" charset="0"/>
          <a:cs typeface="Arial" pitchFamily="34" charset="0"/>
        </a:defRPr>
      </a:lvl5pPr>
      <a:lvl6pPr marL="457200" algn="ctr" rtl="0" fontAlgn="base">
        <a:spcBef>
          <a:spcPct val="0"/>
        </a:spcBef>
        <a:spcAft>
          <a:spcPct val="0"/>
        </a:spcAft>
        <a:defRPr sz="4400" b="1">
          <a:solidFill>
            <a:srgbClr val="270A70"/>
          </a:solidFill>
          <a:latin typeface="Arial" pitchFamily="34" charset="0"/>
          <a:cs typeface="Arial" pitchFamily="34" charset="0"/>
        </a:defRPr>
      </a:lvl6pPr>
      <a:lvl7pPr marL="914400" algn="ctr" rtl="0" fontAlgn="base">
        <a:spcBef>
          <a:spcPct val="0"/>
        </a:spcBef>
        <a:spcAft>
          <a:spcPct val="0"/>
        </a:spcAft>
        <a:defRPr sz="4400" b="1">
          <a:solidFill>
            <a:srgbClr val="270A70"/>
          </a:solidFill>
          <a:latin typeface="Arial" pitchFamily="34" charset="0"/>
          <a:cs typeface="Arial" pitchFamily="34" charset="0"/>
        </a:defRPr>
      </a:lvl7pPr>
      <a:lvl8pPr marL="1371600" algn="ctr" rtl="0" fontAlgn="base">
        <a:spcBef>
          <a:spcPct val="0"/>
        </a:spcBef>
        <a:spcAft>
          <a:spcPct val="0"/>
        </a:spcAft>
        <a:defRPr sz="4400" b="1">
          <a:solidFill>
            <a:srgbClr val="270A70"/>
          </a:solidFill>
          <a:latin typeface="Arial" pitchFamily="34" charset="0"/>
          <a:cs typeface="Arial" pitchFamily="34" charset="0"/>
        </a:defRPr>
      </a:lvl8pPr>
      <a:lvl9pPr marL="1828800" algn="ctr" rtl="0" fontAlgn="base">
        <a:spcBef>
          <a:spcPct val="0"/>
        </a:spcBef>
        <a:spcAft>
          <a:spcPct val="0"/>
        </a:spcAft>
        <a:defRPr sz="4400" b="1">
          <a:solidFill>
            <a:srgbClr val="270A70"/>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6pPr>
      <a:lvl7pPr marL="29718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7pPr>
      <a:lvl8pPr marL="34290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8pPr>
      <a:lvl9pPr marL="38862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E2257133-0C75-489C-81E1-70F885CBA231}"/>
              </a:ext>
            </a:extLst>
          </p:cNvPr>
          <p:cNvSpPr>
            <a:spLocks noGrp="1"/>
          </p:cNvSpPr>
          <p:nvPr>
            <p:ph type="title"/>
          </p:nvPr>
        </p:nvSpPr>
        <p:spPr/>
        <p:txBody>
          <a:bodyPr/>
          <a:lstStyle/>
          <a:p>
            <a:r>
              <a:rPr lang="en-US" altLang="en-US"/>
              <a:t>Some Dictionary Methods</a:t>
            </a:r>
          </a:p>
        </p:txBody>
      </p:sp>
      <p:sp>
        <p:nvSpPr>
          <p:cNvPr id="11267" name="Content Placeholder 2">
            <a:extLst>
              <a:ext uri="{FF2B5EF4-FFF2-40B4-BE49-F238E27FC236}">
                <a16:creationId xmlns:a16="http://schemas.microsoft.com/office/drawing/2014/main" id="{EF2D99E0-2F3F-4483-8D9B-3C8065D79621}"/>
              </a:ext>
            </a:extLst>
          </p:cNvPr>
          <p:cNvSpPr>
            <a:spLocks noGrp="1"/>
          </p:cNvSpPr>
          <p:nvPr>
            <p:ph idx="1"/>
          </p:nvPr>
        </p:nvSpPr>
        <p:spPr/>
        <p:txBody>
          <a:bodyPr/>
          <a:lstStyle/>
          <a:p>
            <a:pPr>
              <a:buFontTx/>
              <a:buChar char="•"/>
            </a:pPr>
            <a:r>
              <a:rPr lang="en-US" altLang="en-US" sz="2800" u="sng" dirty="0">
                <a:latin typeface="Courier New" panose="02070309020205020404" pitchFamily="49" charset="0"/>
                <a:cs typeface="Courier New" panose="02070309020205020404" pitchFamily="49" charset="0"/>
              </a:rPr>
              <a:t>clear</a:t>
            </a:r>
            <a:r>
              <a:rPr lang="en-US" altLang="en-US" sz="2800" u="sng" dirty="0"/>
              <a:t> method</a:t>
            </a:r>
            <a:r>
              <a:rPr lang="en-US" altLang="en-US" sz="2800" dirty="0"/>
              <a:t>: deletes all the elements in a dictionary, leaving it empty</a:t>
            </a:r>
          </a:p>
          <a:p>
            <a:pPr lvl="1"/>
            <a:r>
              <a:rPr lang="en-US" altLang="en-US" sz="2400" dirty="0"/>
              <a:t>Format: </a:t>
            </a:r>
            <a:r>
              <a:rPr lang="en-US" altLang="en-US" sz="2400" i="1" dirty="0" err="1">
                <a:latin typeface="Courier New" panose="02070309020205020404" pitchFamily="49" charset="0"/>
                <a:cs typeface="Courier New" panose="02070309020205020404" pitchFamily="49" charset="0"/>
              </a:rPr>
              <a:t>dictionary</a:t>
            </a:r>
            <a:r>
              <a:rPr lang="en-US" altLang="en-US" sz="2400" dirty="0" err="1">
                <a:latin typeface="Courier New" panose="02070309020205020404" pitchFamily="49" charset="0"/>
                <a:cs typeface="Courier New" panose="02070309020205020404" pitchFamily="49" charset="0"/>
              </a:rPr>
              <a:t>.clear</a:t>
            </a:r>
            <a:r>
              <a:rPr lang="en-US" altLang="en-US" sz="2400" dirty="0">
                <a:latin typeface="Courier New" panose="02070309020205020404" pitchFamily="49" charset="0"/>
                <a:cs typeface="Courier New" panose="02070309020205020404" pitchFamily="49" charset="0"/>
              </a:rPr>
              <a:t>()</a:t>
            </a:r>
          </a:p>
          <a:p>
            <a:pPr>
              <a:buFontTx/>
              <a:buChar char="•"/>
            </a:pPr>
            <a:endParaRPr lang="en-US" altLang="en-US" sz="2800" u="sng" dirty="0">
              <a:latin typeface="Courier New" panose="02070309020205020404" pitchFamily="49" charset="0"/>
              <a:cs typeface="Courier New" panose="02070309020205020404" pitchFamily="49" charset="0"/>
            </a:endParaRPr>
          </a:p>
          <a:p>
            <a:pPr>
              <a:buFontTx/>
              <a:buChar char="•"/>
            </a:pPr>
            <a:endParaRPr lang="en-US" altLang="en-US" sz="2800" u="sng" dirty="0">
              <a:latin typeface="Courier New" panose="02070309020205020404" pitchFamily="49" charset="0"/>
              <a:cs typeface="Courier New" panose="02070309020205020404" pitchFamily="49" charset="0"/>
            </a:endParaRPr>
          </a:p>
          <a:p>
            <a:pPr>
              <a:buFontTx/>
              <a:buChar char="•"/>
            </a:pPr>
            <a:endParaRPr lang="en-US" altLang="en-US" dirty="0"/>
          </a:p>
        </p:txBody>
      </p:sp>
      <p:sp>
        <p:nvSpPr>
          <p:cNvPr id="2" name="Slide Number Placeholder 1">
            <a:extLst>
              <a:ext uri="{FF2B5EF4-FFF2-40B4-BE49-F238E27FC236}">
                <a16:creationId xmlns:a16="http://schemas.microsoft.com/office/drawing/2014/main" id="{6365600C-5CB7-4EF1-B39F-FBA1D5C5EC11}"/>
              </a:ext>
            </a:extLst>
          </p:cNvPr>
          <p:cNvSpPr>
            <a:spLocks noGrp="1"/>
          </p:cNvSpPr>
          <p:nvPr>
            <p:ph type="sldNum" sz="quarter" idx="10"/>
          </p:nvPr>
        </p:nvSpPr>
        <p:spPr/>
        <p:txBody>
          <a:bodyPr/>
          <a:lstStyle/>
          <a:p>
            <a:pPr>
              <a:defRPr/>
            </a:pPr>
            <a:fld id="{A169968D-543F-4DAE-BFB8-9AC3F3E24EE3}" type="slidenum">
              <a:rPr lang="en-US" altLang="en-US" smtClean="0"/>
              <a:pPr>
                <a:defRPr/>
              </a:pPr>
              <a:t>10</a:t>
            </a:fld>
            <a:endParaRPr lang="en-US" altLang="en-US"/>
          </a:p>
        </p:txBody>
      </p:sp>
      <p:pic>
        <p:nvPicPr>
          <p:cNvPr id="3" name="Picture 2">
            <a:extLst>
              <a:ext uri="{FF2B5EF4-FFF2-40B4-BE49-F238E27FC236}">
                <a16:creationId xmlns:a16="http://schemas.microsoft.com/office/drawing/2014/main" id="{C9D9CB9A-A216-405E-AA15-EEFA9BCD6B2C}"/>
              </a:ext>
            </a:extLst>
          </p:cNvPr>
          <p:cNvPicPr>
            <a:picLocks noChangeAspect="1"/>
          </p:cNvPicPr>
          <p:nvPr/>
        </p:nvPicPr>
        <p:blipFill>
          <a:blip r:embed="rId2"/>
          <a:stretch>
            <a:fillRect/>
          </a:stretch>
        </p:blipFill>
        <p:spPr>
          <a:xfrm>
            <a:off x="317704" y="3429000"/>
            <a:ext cx="8508592" cy="1752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BC71F-EED9-4C3D-A08B-4DFBFCB41E1F}"/>
              </a:ext>
            </a:extLst>
          </p:cNvPr>
          <p:cNvSpPr>
            <a:spLocks noGrp="1"/>
          </p:cNvSpPr>
          <p:nvPr>
            <p:ph type="title"/>
          </p:nvPr>
        </p:nvSpPr>
        <p:spPr/>
        <p:txBody>
          <a:bodyPr/>
          <a:lstStyle/>
          <a:p>
            <a:r>
              <a:rPr lang="en-US" altLang="en-US" dirty="0"/>
              <a:t>Some Dictionary Methods (cont’d.)</a:t>
            </a:r>
            <a:endParaRPr lang="en-US" dirty="0"/>
          </a:p>
        </p:txBody>
      </p:sp>
      <p:sp>
        <p:nvSpPr>
          <p:cNvPr id="3" name="Content Placeholder 2">
            <a:extLst>
              <a:ext uri="{FF2B5EF4-FFF2-40B4-BE49-F238E27FC236}">
                <a16:creationId xmlns:a16="http://schemas.microsoft.com/office/drawing/2014/main" id="{CABE9E48-C67F-46CD-ACAD-7792F822DB56}"/>
              </a:ext>
            </a:extLst>
          </p:cNvPr>
          <p:cNvSpPr>
            <a:spLocks noGrp="1"/>
          </p:cNvSpPr>
          <p:nvPr>
            <p:ph idx="1"/>
          </p:nvPr>
        </p:nvSpPr>
        <p:spPr/>
        <p:txBody>
          <a:bodyPr/>
          <a:lstStyle/>
          <a:p>
            <a:pPr>
              <a:buFontTx/>
              <a:buChar char="•"/>
            </a:pPr>
            <a:r>
              <a:rPr lang="en-US" altLang="en-US" sz="2800" u="sng" dirty="0">
                <a:latin typeface="Courier New" panose="02070309020205020404" pitchFamily="49" charset="0"/>
                <a:cs typeface="Courier New" panose="02070309020205020404" pitchFamily="49" charset="0"/>
              </a:rPr>
              <a:t>get</a:t>
            </a:r>
            <a:r>
              <a:rPr lang="en-US" altLang="en-US" sz="2800" u="sng" dirty="0"/>
              <a:t> method</a:t>
            </a:r>
            <a:r>
              <a:rPr lang="en-US" altLang="en-US" sz="2800" dirty="0"/>
              <a:t>: gets a value associated with specified key from the dictionary</a:t>
            </a:r>
          </a:p>
          <a:p>
            <a:pPr lvl="1"/>
            <a:r>
              <a:rPr lang="en-US" altLang="en-US" sz="2400" dirty="0"/>
              <a:t>Format: </a:t>
            </a:r>
            <a:r>
              <a:rPr lang="en-US" altLang="en-US" sz="2400" i="1" dirty="0" err="1">
                <a:latin typeface="Courier New" panose="02070309020205020404" pitchFamily="49" charset="0"/>
                <a:cs typeface="Courier New" panose="02070309020205020404" pitchFamily="49" charset="0"/>
              </a:rPr>
              <a:t>dictionary</a:t>
            </a:r>
            <a:r>
              <a:rPr lang="en-US" altLang="en-US" sz="2400" dirty="0" err="1">
                <a:latin typeface="Courier New" panose="02070309020205020404" pitchFamily="49" charset="0"/>
                <a:cs typeface="Courier New" panose="02070309020205020404" pitchFamily="49" charset="0"/>
              </a:rPr>
              <a:t>.get</a:t>
            </a:r>
            <a:r>
              <a:rPr lang="en-US" altLang="en-US" sz="2400" dirty="0">
                <a:latin typeface="Courier New" panose="02070309020205020404" pitchFamily="49" charset="0"/>
                <a:cs typeface="Courier New" panose="02070309020205020404" pitchFamily="49" charset="0"/>
              </a:rPr>
              <a:t>(</a:t>
            </a:r>
            <a:r>
              <a:rPr lang="en-US" altLang="en-US" sz="2400" i="1" dirty="0">
                <a:latin typeface="Courier New" panose="02070309020205020404" pitchFamily="49" charset="0"/>
                <a:cs typeface="Courier New" panose="02070309020205020404" pitchFamily="49" charset="0"/>
              </a:rPr>
              <a:t>key</a:t>
            </a:r>
            <a:r>
              <a:rPr lang="en-US" altLang="en-US" sz="2400" dirty="0">
                <a:latin typeface="Courier New" panose="02070309020205020404" pitchFamily="49" charset="0"/>
                <a:cs typeface="Courier New" panose="02070309020205020404" pitchFamily="49" charset="0"/>
              </a:rPr>
              <a:t>, </a:t>
            </a:r>
            <a:r>
              <a:rPr lang="en-US" altLang="en-US" sz="2400" i="1" dirty="0">
                <a:latin typeface="Courier New" panose="02070309020205020404" pitchFamily="49" charset="0"/>
                <a:cs typeface="Courier New" panose="02070309020205020404" pitchFamily="49" charset="0"/>
              </a:rPr>
              <a:t>default</a:t>
            </a:r>
            <a:r>
              <a:rPr lang="en-US" altLang="en-US" sz="2400" dirty="0">
                <a:latin typeface="Courier New" panose="02070309020205020404" pitchFamily="49" charset="0"/>
                <a:cs typeface="Courier New" panose="02070309020205020404" pitchFamily="49" charset="0"/>
              </a:rPr>
              <a:t>)</a:t>
            </a:r>
          </a:p>
          <a:p>
            <a:pPr lvl="2">
              <a:buFontTx/>
              <a:buChar char="•"/>
            </a:pPr>
            <a:r>
              <a:rPr lang="en-US" altLang="en-US" sz="2200" i="1" dirty="0">
                <a:latin typeface="Courier New" panose="02070309020205020404" pitchFamily="49" charset="0"/>
                <a:cs typeface="Courier New" panose="02070309020205020404" pitchFamily="49" charset="0"/>
              </a:rPr>
              <a:t>default</a:t>
            </a:r>
            <a:r>
              <a:rPr lang="en-US" altLang="en-US" sz="2200" dirty="0"/>
              <a:t> is returned if </a:t>
            </a:r>
            <a:r>
              <a:rPr lang="en-US" altLang="en-US" sz="2200" i="1" dirty="0">
                <a:latin typeface="Courier New" panose="02070309020205020404" pitchFamily="49" charset="0"/>
                <a:cs typeface="Courier New" panose="02070309020205020404" pitchFamily="49" charset="0"/>
              </a:rPr>
              <a:t>key</a:t>
            </a:r>
            <a:r>
              <a:rPr lang="en-US" altLang="en-US" sz="2200" dirty="0"/>
              <a:t> is not found</a:t>
            </a:r>
          </a:p>
          <a:p>
            <a:pPr lvl="1"/>
            <a:r>
              <a:rPr lang="en-US" altLang="en-US" sz="2400" dirty="0"/>
              <a:t>Alternative to </a:t>
            </a:r>
            <a:r>
              <a:rPr lang="en-US" altLang="en-US" sz="2400" dirty="0">
                <a:latin typeface="Courier New" panose="02070309020205020404" pitchFamily="49" charset="0"/>
                <a:cs typeface="Courier New" panose="02070309020205020404" pitchFamily="49" charset="0"/>
              </a:rPr>
              <a:t>[]</a:t>
            </a:r>
            <a:r>
              <a:rPr lang="en-US" altLang="en-US" sz="2400" dirty="0"/>
              <a:t> operator</a:t>
            </a:r>
          </a:p>
          <a:p>
            <a:pPr lvl="2">
              <a:buFontTx/>
              <a:buChar char="•"/>
            </a:pPr>
            <a:r>
              <a:rPr lang="en-US" altLang="en-US" sz="2200" dirty="0"/>
              <a:t>Cannot raise </a:t>
            </a:r>
            <a:r>
              <a:rPr lang="en-US" altLang="en-US" sz="2200" dirty="0" err="1">
                <a:latin typeface="Courier New" panose="02070309020205020404" pitchFamily="49" charset="0"/>
                <a:cs typeface="Courier New" panose="02070309020205020404" pitchFamily="49" charset="0"/>
              </a:rPr>
              <a:t>KeyError</a:t>
            </a:r>
            <a:r>
              <a:rPr lang="en-US" altLang="en-US" sz="2200" dirty="0"/>
              <a:t> exception</a:t>
            </a:r>
          </a:p>
          <a:p>
            <a:endParaRPr lang="en-US" dirty="0"/>
          </a:p>
        </p:txBody>
      </p:sp>
      <p:sp>
        <p:nvSpPr>
          <p:cNvPr id="4" name="Slide Number Placeholder 3">
            <a:extLst>
              <a:ext uri="{FF2B5EF4-FFF2-40B4-BE49-F238E27FC236}">
                <a16:creationId xmlns:a16="http://schemas.microsoft.com/office/drawing/2014/main" id="{DB3F7DDD-DE83-4725-A998-F7683856A9A2}"/>
              </a:ext>
            </a:extLst>
          </p:cNvPr>
          <p:cNvSpPr>
            <a:spLocks noGrp="1"/>
          </p:cNvSpPr>
          <p:nvPr>
            <p:ph type="sldNum" sz="quarter" idx="10"/>
          </p:nvPr>
        </p:nvSpPr>
        <p:spPr/>
        <p:txBody>
          <a:bodyPr/>
          <a:lstStyle/>
          <a:p>
            <a:pPr>
              <a:defRPr/>
            </a:pPr>
            <a:fld id="{A169968D-543F-4DAE-BFB8-9AC3F3E24EE3}" type="slidenum">
              <a:rPr lang="en-US" altLang="en-US" smtClean="0"/>
              <a:pPr>
                <a:defRPr/>
              </a:pPr>
              <a:t>11</a:t>
            </a:fld>
            <a:endParaRPr lang="en-US" altLang="en-US"/>
          </a:p>
        </p:txBody>
      </p:sp>
      <p:pic>
        <p:nvPicPr>
          <p:cNvPr id="5" name="Picture 4">
            <a:extLst>
              <a:ext uri="{FF2B5EF4-FFF2-40B4-BE49-F238E27FC236}">
                <a16:creationId xmlns:a16="http://schemas.microsoft.com/office/drawing/2014/main" id="{A5444BA0-C868-449D-9C7C-5870B19BCAE4}"/>
              </a:ext>
            </a:extLst>
          </p:cNvPr>
          <p:cNvPicPr>
            <a:picLocks noChangeAspect="1"/>
          </p:cNvPicPr>
          <p:nvPr/>
        </p:nvPicPr>
        <p:blipFill>
          <a:blip r:embed="rId3"/>
          <a:stretch>
            <a:fillRect/>
          </a:stretch>
        </p:blipFill>
        <p:spPr>
          <a:xfrm>
            <a:off x="883444" y="4343400"/>
            <a:ext cx="7377112" cy="2035646"/>
          </a:xfrm>
          <a:prstGeom prst="rect">
            <a:avLst/>
          </a:prstGeom>
        </p:spPr>
      </p:pic>
    </p:spTree>
    <p:extLst>
      <p:ext uri="{BB962C8B-B14F-4D97-AF65-F5344CB8AC3E}">
        <p14:creationId xmlns:p14="http://schemas.microsoft.com/office/powerpoint/2010/main" val="762734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9360663A-D3C0-4270-AEBC-356DE98944AC}"/>
              </a:ext>
            </a:extLst>
          </p:cNvPr>
          <p:cNvSpPr>
            <a:spLocks noGrp="1"/>
          </p:cNvSpPr>
          <p:nvPr>
            <p:ph type="title"/>
          </p:nvPr>
        </p:nvSpPr>
        <p:spPr>
          <a:xfrm>
            <a:off x="457200" y="126254"/>
            <a:ext cx="8229600" cy="1143000"/>
          </a:xfrm>
        </p:spPr>
        <p:txBody>
          <a:bodyPr/>
          <a:lstStyle/>
          <a:p>
            <a:r>
              <a:rPr lang="en-US" altLang="en-US" dirty="0"/>
              <a:t>Some Dictionary Methods (cont’d.) </a:t>
            </a:r>
          </a:p>
        </p:txBody>
      </p:sp>
      <p:sp>
        <p:nvSpPr>
          <p:cNvPr id="12291" name="Content Placeholder 2">
            <a:extLst>
              <a:ext uri="{FF2B5EF4-FFF2-40B4-BE49-F238E27FC236}">
                <a16:creationId xmlns:a16="http://schemas.microsoft.com/office/drawing/2014/main" id="{0F05B6C0-E0FE-4349-8F47-1CDA95EF9036}"/>
              </a:ext>
            </a:extLst>
          </p:cNvPr>
          <p:cNvSpPr>
            <a:spLocks noGrp="1"/>
          </p:cNvSpPr>
          <p:nvPr>
            <p:ph idx="1"/>
          </p:nvPr>
        </p:nvSpPr>
        <p:spPr>
          <a:xfrm>
            <a:off x="457200" y="1524000"/>
            <a:ext cx="8229600" cy="4525963"/>
          </a:xfrm>
        </p:spPr>
        <p:txBody>
          <a:bodyPr/>
          <a:lstStyle/>
          <a:p>
            <a:pPr>
              <a:buFontTx/>
              <a:buChar char="•"/>
            </a:pPr>
            <a:r>
              <a:rPr lang="en-US" altLang="en-US" sz="2800" u="sng" dirty="0">
                <a:latin typeface="Courier New" panose="02070309020205020404" pitchFamily="49" charset="0"/>
                <a:cs typeface="Courier New" panose="02070309020205020404" pitchFamily="49" charset="0"/>
              </a:rPr>
              <a:t>items</a:t>
            </a:r>
            <a:r>
              <a:rPr lang="en-US" altLang="en-US" sz="2800" u="sng" dirty="0"/>
              <a:t> method</a:t>
            </a:r>
            <a:r>
              <a:rPr lang="en-US" altLang="en-US" sz="2800" dirty="0"/>
              <a:t>: returns all the dictionaries keys and associated values</a:t>
            </a:r>
          </a:p>
          <a:p>
            <a:pPr lvl="1"/>
            <a:r>
              <a:rPr lang="en-US" altLang="en-US" sz="2400" dirty="0"/>
              <a:t>Format: </a:t>
            </a:r>
            <a:r>
              <a:rPr lang="en-US" altLang="en-US" sz="2400" i="1" dirty="0" err="1">
                <a:latin typeface="Courier New" panose="02070309020205020404" pitchFamily="49" charset="0"/>
                <a:cs typeface="Courier New" panose="02070309020205020404" pitchFamily="49" charset="0"/>
              </a:rPr>
              <a:t>dictionary</a:t>
            </a:r>
            <a:r>
              <a:rPr lang="en-US" altLang="en-US" sz="2400" dirty="0" err="1">
                <a:latin typeface="Courier New" panose="02070309020205020404" pitchFamily="49" charset="0"/>
                <a:cs typeface="Courier New" panose="02070309020205020404" pitchFamily="49" charset="0"/>
              </a:rPr>
              <a:t>.items</a:t>
            </a:r>
            <a:r>
              <a:rPr lang="en-US" altLang="en-US" sz="2400" dirty="0">
                <a:latin typeface="Courier New" panose="02070309020205020404" pitchFamily="49" charset="0"/>
                <a:cs typeface="Courier New" panose="02070309020205020404" pitchFamily="49" charset="0"/>
              </a:rPr>
              <a:t>()</a:t>
            </a:r>
          </a:p>
          <a:p>
            <a:pPr lvl="1"/>
            <a:r>
              <a:rPr lang="en-US" altLang="en-US" sz="2400" dirty="0"/>
              <a:t>Returned as a </a:t>
            </a:r>
            <a:r>
              <a:rPr lang="en-US" altLang="en-US" sz="2400" i="1" dirty="0"/>
              <a:t>dictionary view</a:t>
            </a:r>
          </a:p>
          <a:p>
            <a:pPr lvl="2">
              <a:buFontTx/>
              <a:buChar char="•"/>
            </a:pPr>
            <a:r>
              <a:rPr lang="en-US" altLang="en-US" sz="2200" dirty="0"/>
              <a:t>Each element in dictionary view is a tuple which contains a key and its associated value</a:t>
            </a:r>
          </a:p>
        </p:txBody>
      </p:sp>
      <p:sp>
        <p:nvSpPr>
          <p:cNvPr id="2" name="Slide Number Placeholder 1">
            <a:extLst>
              <a:ext uri="{FF2B5EF4-FFF2-40B4-BE49-F238E27FC236}">
                <a16:creationId xmlns:a16="http://schemas.microsoft.com/office/drawing/2014/main" id="{F9557553-3E54-4359-AE41-66D916A7E010}"/>
              </a:ext>
            </a:extLst>
          </p:cNvPr>
          <p:cNvSpPr>
            <a:spLocks noGrp="1"/>
          </p:cNvSpPr>
          <p:nvPr>
            <p:ph type="sldNum" sz="quarter" idx="10"/>
          </p:nvPr>
        </p:nvSpPr>
        <p:spPr>
          <a:xfrm>
            <a:off x="6934200" y="6255496"/>
            <a:ext cx="2133600" cy="476250"/>
          </a:xfrm>
        </p:spPr>
        <p:txBody>
          <a:bodyPr/>
          <a:lstStyle/>
          <a:p>
            <a:pPr>
              <a:defRPr/>
            </a:pPr>
            <a:fld id="{A169968D-543F-4DAE-BFB8-9AC3F3E24EE3}" type="slidenum">
              <a:rPr lang="en-US" altLang="en-US" smtClean="0"/>
              <a:pPr>
                <a:defRPr/>
              </a:pPr>
              <a:t>12</a:t>
            </a:fld>
            <a:endParaRPr lang="en-US" altLang="en-US" dirty="0"/>
          </a:p>
        </p:txBody>
      </p:sp>
      <p:pic>
        <p:nvPicPr>
          <p:cNvPr id="3" name="Picture 2">
            <a:extLst>
              <a:ext uri="{FF2B5EF4-FFF2-40B4-BE49-F238E27FC236}">
                <a16:creationId xmlns:a16="http://schemas.microsoft.com/office/drawing/2014/main" id="{7B8C5F6E-6F85-4585-8C59-443FD40E388E}"/>
              </a:ext>
            </a:extLst>
          </p:cNvPr>
          <p:cNvPicPr>
            <a:picLocks noChangeAspect="1"/>
          </p:cNvPicPr>
          <p:nvPr/>
        </p:nvPicPr>
        <p:blipFill>
          <a:blip r:embed="rId3"/>
          <a:stretch>
            <a:fillRect/>
          </a:stretch>
        </p:blipFill>
        <p:spPr>
          <a:xfrm>
            <a:off x="571500" y="4194854"/>
            <a:ext cx="8001000" cy="25262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78B820D-097B-4B27-9F6B-0E4AC8C37202}"/>
              </a:ext>
            </a:extLst>
          </p:cNvPr>
          <p:cNvSpPr>
            <a:spLocks noGrp="1"/>
          </p:cNvSpPr>
          <p:nvPr>
            <p:ph type="title"/>
          </p:nvPr>
        </p:nvSpPr>
        <p:spPr>
          <a:xfrm>
            <a:off x="457200" y="136525"/>
            <a:ext cx="8229600" cy="1143000"/>
          </a:xfrm>
        </p:spPr>
        <p:txBody>
          <a:bodyPr/>
          <a:lstStyle/>
          <a:p>
            <a:r>
              <a:rPr lang="en-US" altLang="en-US" dirty="0"/>
              <a:t>Some Dictionary Methods (cont’d.) </a:t>
            </a:r>
          </a:p>
        </p:txBody>
      </p:sp>
      <p:sp>
        <p:nvSpPr>
          <p:cNvPr id="13315" name="Content Placeholder 2">
            <a:extLst>
              <a:ext uri="{FF2B5EF4-FFF2-40B4-BE49-F238E27FC236}">
                <a16:creationId xmlns:a16="http://schemas.microsoft.com/office/drawing/2014/main" id="{0C72F866-0080-4E4C-B9DD-6C1D8F682BDB}"/>
              </a:ext>
            </a:extLst>
          </p:cNvPr>
          <p:cNvSpPr>
            <a:spLocks noGrp="1"/>
          </p:cNvSpPr>
          <p:nvPr>
            <p:ph idx="1"/>
          </p:nvPr>
        </p:nvSpPr>
        <p:spPr>
          <a:xfrm>
            <a:off x="457200" y="1490934"/>
            <a:ext cx="8229600" cy="4525963"/>
          </a:xfrm>
        </p:spPr>
        <p:txBody>
          <a:bodyPr/>
          <a:lstStyle/>
          <a:p>
            <a:pPr>
              <a:buFontTx/>
              <a:buChar char="•"/>
            </a:pPr>
            <a:r>
              <a:rPr lang="en-US" altLang="en-US" sz="2600" u="sng" dirty="0">
                <a:latin typeface="Courier New" panose="02070309020205020404" pitchFamily="49" charset="0"/>
                <a:cs typeface="Courier New" panose="02070309020205020404" pitchFamily="49" charset="0"/>
              </a:rPr>
              <a:t>keys</a:t>
            </a:r>
            <a:r>
              <a:rPr lang="en-US" altLang="en-US" sz="2600" u="sng" dirty="0"/>
              <a:t> method</a:t>
            </a:r>
            <a:r>
              <a:rPr lang="en-US" altLang="en-US" sz="2600" dirty="0"/>
              <a:t>: returns all the dictionaries keys as a sequence</a:t>
            </a:r>
          </a:p>
          <a:p>
            <a:pPr lvl="1"/>
            <a:r>
              <a:rPr lang="en-US" altLang="en-US" sz="2400" dirty="0"/>
              <a:t>Format: </a:t>
            </a:r>
            <a:r>
              <a:rPr lang="en-US" altLang="en-US" sz="2400" i="1" dirty="0" err="1">
                <a:latin typeface="Courier New" panose="02070309020205020404" pitchFamily="49" charset="0"/>
                <a:cs typeface="Courier New" panose="02070309020205020404" pitchFamily="49" charset="0"/>
              </a:rPr>
              <a:t>dictionary</a:t>
            </a:r>
            <a:r>
              <a:rPr lang="en-US" altLang="en-US" sz="2400" dirty="0" err="1">
                <a:latin typeface="Courier New" panose="02070309020205020404" pitchFamily="49" charset="0"/>
                <a:cs typeface="Courier New" panose="02070309020205020404" pitchFamily="49" charset="0"/>
              </a:rPr>
              <a:t>.keys</a:t>
            </a:r>
            <a:r>
              <a:rPr lang="en-US" altLang="en-US" sz="2400" dirty="0">
                <a:latin typeface="Courier New" panose="02070309020205020404" pitchFamily="49" charset="0"/>
                <a:cs typeface="Courier New" panose="02070309020205020404" pitchFamily="49" charset="0"/>
              </a:rPr>
              <a:t>()</a:t>
            </a:r>
          </a:p>
          <a:p>
            <a:pPr>
              <a:buFontTx/>
              <a:buChar char="•"/>
            </a:pPr>
            <a:r>
              <a:rPr lang="en-US" altLang="en-US" sz="2600" u="sng" dirty="0">
                <a:latin typeface="Courier New" panose="02070309020205020404" pitchFamily="49" charset="0"/>
                <a:cs typeface="Courier New" panose="02070309020205020404" pitchFamily="49" charset="0"/>
              </a:rPr>
              <a:t>pop</a:t>
            </a:r>
            <a:r>
              <a:rPr lang="en-US" altLang="en-US" sz="2600" u="sng" dirty="0"/>
              <a:t> method</a:t>
            </a:r>
            <a:r>
              <a:rPr lang="en-US" altLang="en-US" sz="2600" dirty="0"/>
              <a:t>: returns value associated with specified key and removes that key-value pair from the dictionary</a:t>
            </a:r>
          </a:p>
          <a:p>
            <a:pPr lvl="1"/>
            <a:r>
              <a:rPr lang="en-US" altLang="en-US" sz="2400" dirty="0"/>
              <a:t>Format: </a:t>
            </a:r>
            <a:r>
              <a:rPr lang="en-US" altLang="en-US" sz="2400" i="1" dirty="0" err="1">
                <a:latin typeface="Courier New" panose="02070309020205020404" pitchFamily="49" charset="0"/>
                <a:cs typeface="Courier New" panose="02070309020205020404" pitchFamily="49" charset="0"/>
              </a:rPr>
              <a:t>dictionary</a:t>
            </a:r>
            <a:r>
              <a:rPr lang="en-US" altLang="en-US" sz="2400" dirty="0" err="1">
                <a:latin typeface="Courier New" panose="02070309020205020404" pitchFamily="49" charset="0"/>
                <a:cs typeface="Courier New" panose="02070309020205020404" pitchFamily="49" charset="0"/>
              </a:rPr>
              <a:t>.pop</a:t>
            </a:r>
            <a:r>
              <a:rPr lang="en-US" altLang="en-US" sz="2400" dirty="0">
                <a:latin typeface="Courier New" panose="02070309020205020404" pitchFamily="49" charset="0"/>
                <a:cs typeface="Courier New" panose="02070309020205020404" pitchFamily="49" charset="0"/>
              </a:rPr>
              <a:t>(</a:t>
            </a:r>
            <a:r>
              <a:rPr lang="en-US" altLang="en-US" sz="2400" i="1" dirty="0">
                <a:latin typeface="Courier New" panose="02070309020205020404" pitchFamily="49" charset="0"/>
                <a:cs typeface="Courier New" panose="02070309020205020404" pitchFamily="49" charset="0"/>
              </a:rPr>
              <a:t>key</a:t>
            </a:r>
            <a:r>
              <a:rPr lang="en-US" altLang="en-US" sz="2400" dirty="0">
                <a:latin typeface="Courier New" panose="02070309020205020404" pitchFamily="49" charset="0"/>
                <a:cs typeface="Courier New" panose="02070309020205020404" pitchFamily="49" charset="0"/>
              </a:rPr>
              <a:t>, </a:t>
            </a:r>
            <a:r>
              <a:rPr lang="en-US" altLang="en-US" sz="2400" i="1" dirty="0">
                <a:latin typeface="Courier New" panose="02070309020205020404" pitchFamily="49" charset="0"/>
                <a:cs typeface="Courier New" panose="02070309020205020404" pitchFamily="49" charset="0"/>
              </a:rPr>
              <a:t>default</a:t>
            </a:r>
            <a:r>
              <a:rPr lang="en-US" altLang="en-US" sz="2400" dirty="0">
                <a:latin typeface="Courier New" panose="02070309020205020404" pitchFamily="49" charset="0"/>
                <a:cs typeface="Courier New" panose="02070309020205020404" pitchFamily="49" charset="0"/>
              </a:rPr>
              <a:t>)</a:t>
            </a:r>
          </a:p>
          <a:p>
            <a:pPr lvl="2">
              <a:buFontTx/>
              <a:buChar char="•"/>
            </a:pPr>
            <a:r>
              <a:rPr lang="en-US" altLang="en-US" sz="2200" i="1" dirty="0">
                <a:latin typeface="Courier New" panose="02070309020205020404" pitchFamily="49" charset="0"/>
                <a:cs typeface="Courier New" panose="02070309020205020404" pitchFamily="49" charset="0"/>
              </a:rPr>
              <a:t>default</a:t>
            </a:r>
            <a:r>
              <a:rPr lang="en-US" altLang="en-US" sz="2200" dirty="0">
                <a:cs typeface="Courier New" panose="02070309020205020404" pitchFamily="49" charset="0"/>
              </a:rPr>
              <a:t> is returned if </a:t>
            </a:r>
            <a:r>
              <a:rPr lang="en-US" altLang="en-US" sz="2200" i="1" dirty="0">
                <a:latin typeface="Courier New" panose="02070309020205020404" pitchFamily="49" charset="0"/>
                <a:cs typeface="Courier New" panose="02070309020205020404" pitchFamily="49" charset="0"/>
              </a:rPr>
              <a:t>key</a:t>
            </a:r>
            <a:r>
              <a:rPr lang="en-US" altLang="en-US" sz="2200" dirty="0">
                <a:cs typeface="Courier New" panose="02070309020205020404" pitchFamily="49" charset="0"/>
              </a:rPr>
              <a:t> is not found</a:t>
            </a:r>
            <a:endParaRPr lang="en-US" altLang="en-US" sz="2200" dirty="0">
              <a:latin typeface="Courier New" panose="02070309020205020404" pitchFamily="49" charset="0"/>
              <a:cs typeface="Courier New" panose="02070309020205020404" pitchFamily="49" charset="0"/>
            </a:endParaRPr>
          </a:p>
          <a:p>
            <a:pPr>
              <a:buFontTx/>
              <a:buChar char="•"/>
            </a:pPr>
            <a:endParaRPr lang="en-US" altLang="en-US" dirty="0"/>
          </a:p>
        </p:txBody>
      </p:sp>
      <p:sp>
        <p:nvSpPr>
          <p:cNvPr id="2" name="Slide Number Placeholder 1">
            <a:extLst>
              <a:ext uri="{FF2B5EF4-FFF2-40B4-BE49-F238E27FC236}">
                <a16:creationId xmlns:a16="http://schemas.microsoft.com/office/drawing/2014/main" id="{C26AB64C-CB0D-4E0C-8632-9F6DCCF4B6F3}"/>
              </a:ext>
            </a:extLst>
          </p:cNvPr>
          <p:cNvSpPr>
            <a:spLocks noGrp="1"/>
          </p:cNvSpPr>
          <p:nvPr>
            <p:ph type="sldNum" sz="quarter" idx="10"/>
          </p:nvPr>
        </p:nvSpPr>
        <p:spPr/>
        <p:txBody>
          <a:bodyPr/>
          <a:lstStyle/>
          <a:p>
            <a:pPr>
              <a:defRPr/>
            </a:pPr>
            <a:fld id="{A169968D-543F-4DAE-BFB8-9AC3F3E24EE3}" type="slidenum">
              <a:rPr lang="en-US" altLang="en-US" smtClean="0"/>
              <a:pPr>
                <a:defRPr/>
              </a:pPr>
              <a:t>13</a:t>
            </a:fld>
            <a:endParaRPr lang="en-US" altLang="en-US"/>
          </a:p>
        </p:txBody>
      </p:sp>
      <p:pic>
        <p:nvPicPr>
          <p:cNvPr id="3" name="Picture 2">
            <a:extLst>
              <a:ext uri="{FF2B5EF4-FFF2-40B4-BE49-F238E27FC236}">
                <a16:creationId xmlns:a16="http://schemas.microsoft.com/office/drawing/2014/main" id="{24329E52-8B68-42CC-9F39-6ED19D7CF40C}"/>
              </a:ext>
            </a:extLst>
          </p:cNvPr>
          <p:cNvPicPr>
            <a:picLocks noChangeAspect="1"/>
          </p:cNvPicPr>
          <p:nvPr/>
        </p:nvPicPr>
        <p:blipFill>
          <a:blip r:embed="rId2"/>
          <a:stretch>
            <a:fillRect/>
          </a:stretch>
        </p:blipFill>
        <p:spPr>
          <a:xfrm>
            <a:off x="1569244" y="5029200"/>
            <a:ext cx="6005512" cy="166285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53E0744B-CF04-4D42-A43F-F12CC38C12BA}"/>
              </a:ext>
            </a:extLst>
          </p:cNvPr>
          <p:cNvSpPr>
            <a:spLocks noGrp="1"/>
          </p:cNvSpPr>
          <p:nvPr>
            <p:ph type="title"/>
          </p:nvPr>
        </p:nvSpPr>
        <p:spPr>
          <a:xfrm>
            <a:off x="457200" y="76200"/>
            <a:ext cx="8229600" cy="1143000"/>
          </a:xfrm>
        </p:spPr>
        <p:txBody>
          <a:bodyPr/>
          <a:lstStyle/>
          <a:p>
            <a:r>
              <a:rPr lang="en-US" altLang="en-US" dirty="0"/>
              <a:t>Some Dictionary Methods (cont’d.) </a:t>
            </a:r>
          </a:p>
        </p:txBody>
      </p:sp>
      <p:sp>
        <p:nvSpPr>
          <p:cNvPr id="14339" name="Content Placeholder 2">
            <a:extLst>
              <a:ext uri="{FF2B5EF4-FFF2-40B4-BE49-F238E27FC236}">
                <a16:creationId xmlns:a16="http://schemas.microsoft.com/office/drawing/2014/main" id="{35765ECD-D07A-4EE4-842B-3222E21F4351}"/>
              </a:ext>
            </a:extLst>
          </p:cNvPr>
          <p:cNvSpPr>
            <a:spLocks noGrp="1"/>
          </p:cNvSpPr>
          <p:nvPr>
            <p:ph idx="1"/>
          </p:nvPr>
        </p:nvSpPr>
        <p:spPr>
          <a:xfrm>
            <a:off x="228600" y="1469231"/>
            <a:ext cx="8763000" cy="4525963"/>
          </a:xfrm>
        </p:spPr>
        <p:txBody>
          <a:bodyPr/>
          <a:lstStyle/>
          <a:p>
            <a:pPr>
              <a:buFontTx/>
              <a:buChar char="•"/>
            </a:pPr>
            <a:r>
              <a:rPr lang="en-US" altLang="en-US" sz="2400" u="sng" dirty="0" err="1">
                <a:latin typeface="Courier New" panose="02070309020205020404" pitchFamily="49" charset="0"/>
                <a:cs typeface="Courier New" panose="02070309020205020404" pitchFamily="49" charset="0"/>
              </a:rPr>
              <a:t>popitem</a:t>
            </a:r>
            <a:r>
              <a:rPr lang="en-US" altLang="en-US" sz="2400" u="sng" dirty="0"/>
              <a:t> method</a:t>
            </a:r>
            <a:r>
              <a:rPr lang="en-US" altLang="en-US" sz="2400" dirty="0"/>
              <a:t>: returns a randomly selected key-value pair and removes that key-value pair from the dictionary</a:t>
            </a:r>
          </a:p>
          <a:p>
            <a:pPr lvl="1"/>
            <a:r>
              <a:rPr lang="en-US" altLang="en-US" sz="2200" dirty="0"/>
              <a:t>Format: </a:t>
            </a:r>
            <a:r>
              <a:rPr lang="en-US" altLang="en-US" sz="2200" i="1" dirty="0" err="1">
                <a:latin typeface="Courier New" panose="02070309020205020404" pitchFamily="49" charset="0"/>
                <a:cs typeface="Courier New" panose="02070309020205020404" pitchFamily="49" charset="0"/>
              </a:rPr>
              <a:t>dictionary</a:t>
            </a:r>
            <a:r>
              <a:rPr lang="en-US" altLang="en-US" sz="2200" dirty="0" err="1">
                <a:latin typeface="Courier New" panose="02070309020205020404" pitchFamily="49" charset="0"/>
                <a:cs typeface="Courier New" panose="02070309020205020404" pitchFamily="49" charset="0"/>
              </a:rPr>
              <a:t>.popitem</a:t>
            </a:r>
            <a:r>
              <a:rPr lang="en-US" altLang="en-US" sz="2200" dirty="0">
                <a:latin typeface="Courier New" panose="02070309020205020404" pitchFamily="49" charset="0"/>
                <a:cs typeface="Courier New" panose="02070309020205020404" pitchFamily="49" charset="0"/>
              </a:rPr>
              <a:t>()</a:t>
            </a:r>
          </a:p>
          <a:p>
            <a:pPr lvl="1"/>
            <a:r>
              <a:rPr lang="en-US" altLang="en-US" sz="2200" dirty="0">
                <a:cs typeface="Courier New" panose="02070309020205020404" pitchFamily="49" charset="0"/>
              </a:rPr>
              <a:t>Key-value pair returned as a tuple</a:t>
            </a:r>
          </a:p>
          <a:p>
            <a:pPr>
              <a:buFontTx/>
              <a:buChar char="•"/>
            </a:pPr>
            <a:r>
              <a:rPr lang="en-US" altLang="en-US" sz="2400" u="sng" dirty="0">
                <a:latin typeface="Courier New" panose="02070309020205020404" pitchFamily="49" charset="0"/>
                <a:cs typeface="Courier New" panose="02070309020205020404" pitchFamily="49" charset="0"/>
              </a:rPr>
              <a:t>values</a:t>
            </a:r>
            <a:r>
              <a:rPr lang="en-US" altLang="en-US" sz="2400" u="sng" dirty="0">
                <a:cs typeface="Courier New" panose="02070309020205020404" pitchFamily="49" charset="0"/>
              </a:rPr>
              <a:t> </a:t>
            </a:r>
            <a:r>
              <a:rPr lang="en-US" altLang="en-US" sz="2400" u="sng" dirty="0"/>
              <a:t>method</a:t>
            </a:r>
            <a:r>
              <a:rPr lang="en-US" altLang="en-US" sz="2400" dirty="0"/>
              <a:t>: returns all the dictionaries values as a sequence</a:t>
            </a:r>
          </a:p>
          <a:p>
            <a:pPr lvl="1"/>
            <a:r>
              <a:rPr lang="en-US" altLang="en-US" sz="2200" dirty="0"/>
              <a:t>Format: </a:t>
            </a:r>
            <a:r>
              <a:rPr lang="en-US" altLang="en-US" sz="2200" i="1" dirty="0" err="1">
                <a:latin typeface="Courier New" panose="02070309020205020404" pitchFamily="49" charset="0"/>
                <a:cs typeface="Courier New" panose="02070309020205020404" pitchFamily="49" charset="0"/>
              </a:rPr>
              <a:t>dictionary</a:t>
            </a:r>
            <a:r>
              <a:rPr lang="en-US" altLang="en-US" sz="2200" dirty="0" err="1">
                <a:latin typeface="Courier New" panose="02070309020205020404" pitchFamily="49" charset="0"/>
                <a:cs typeface="Courier New" panose="02070309020205020404" pitchFamily="49" charset="0"/>
              </a:rPr>
              <a:t>.values</a:t>
            </a:r>
            <a:r>
              <a:rPr lang="en-US" altLang="en-US" sz="2200" dirty="0">
                <a:latin typeface="Courier New" panose="02070309020205020404" pitchFamily="49" charset="0"/>
                <a:cs typeface="Courier New" panose="02070309020205020404" pitchFamily="49" charset="0"/>
              </a:rPr>
              <a:t>()</a:t>
            </a:r>
          </a:p>
          <a:p>
            <a:pPr lvl="1"/>
            <a:r>
              <a:rPr lang="en-US" altLang="en-US" sz="2200" dirty="0"/>
              <a:t>Use a </a:t>
            </a:r>
            <a:r>
              <a:rPr lang="en-US" altLang="en-US" sz="2200" dirty="0">
                <a:latin typeface="Courier New" panose="02070309020205020404" pitchFamily="49" charset="0"/>
                <a:cs typeface="Courier New" panose="02070309020205020404" pitchFamily="49" charset="0"/>
              </a:rPr>
              <a:t>for</a:t>
            </a:r>
            <a:r>
              <a:rPr lang="en-US" altLang="en-US" sz="2200" dirty="0"/>
              <a:t> loop to iterate over the values</a:t>
            </a:r>
            <a:endParaRPr lang="en-US" altLang="en-US" sz="2200" dirty="0">
              <a:latin typeface="Courier New" panose="02070309020205020404" pitchFamily="49" charset="0"/>
              <a:cs typeface="Courier New" panose="02070309020205020404" pitchFamily="49" charset="0"/>
            </a:endParaRPr>
          </a:p>
          <a:p>
            <a:pPr>
              <a:buFontTx/>
              <a:buChar char="•"/>
            </a:pPr>
            <a:endParaRPr lang="en-US" altLang="en-US" dirty="0"/>
          </a:p>
        </p:txBody>
      </p:sp>
      <p:sp>
        <p:nvSpPr>
          <p:cNvPr id="2" name="Slide Number Placeholder 1">
            <a:extLst>
              <a:ext uri="{FF2B5EF4-FFF2-40B4-BE49-F238E27FC236}">
                <a16:creationId xmlns:a16="http://schemas.microsoft.com/office/drawing/2014/main" id="{2CFAF792-7540-46BC-92D9-E3AABFBC92BE}"/>
              </a:ext>
            </a:extLst>
          </p:cNvPr>
          <p:cNvSpPr>
            <a:spLocks noGrp="1"/>
          </p:cNvSpPr>
          <p:nvPr>
            <p:ph type="sldNum" sz="quarter" idx="10"/>
          </p:nvPr>
        </p:nvSpPr>
        <p:spPr/>
        <p:txBody>
          <a:bodyPr/>
          <a:lstStyle/>
          <a:p>
            <a:pPr>
              <a:defRPr/>
            </a:pPr>
            <a:fld id="{A169968D-543F-4DAE-BFB8-9AC3F3E24EE3}" type="slidenum">
              <a:rPr lang="en-US" altLang="en-US" smtClean="0"/>
              <a:pPr>
                <a:defRPr/>
              </a:pPr>
              <a:t>14</a:t>
            </a:fld>
            <a:endParaRPr lang="en-US" altLang="en-US"/>
          </a:p>
        </p:txBody>
      </p:sp>
      <p:pic>
        <p:nvPicPr>
          <p:cNvPr id="3" name="Picture 2">
            <a:extLst>
              <a:ext uri="{FF2B5EF4-FFF2-40B4-BE49-F238E27FC236}">
                <a16:creationId xmlns:a16="http://schemas.microsoft.com/office/drawing/2014/main" id="{F73F489D-B711-43EB-92BA-91056B15700F}"/>
              </a:ext>
            </a:extLst>
          </p:cNvPr>
          <p:cNvPicPr>
            <a:picLocks noChangeAspect="1"/>
          </p:cNvPicPr>
          <p:nvPr/>
        </p:nvPicPr>
        <p:blipFill>
          <a:blip r:embed="rId2"/>
          <a:stretch>
            <a:fillRect/>
          </a:stretch>
        </p:blipFill>
        <p:spPr>
          <a:xfrm>
            <a:off x="2026664" y="4783570"/>
            <a:ext cx="5090671" cy="190813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72DF48DE-2AE3-4195-9FF1-34EDEAD9AD7C}"/>
              </a:ext>
            </a:extLst>
          </p:cNvPr>
          <p:cNvSpPr>
            <a:spLocks noGrp="1"/>
          </p:cNvSpPr>
          <p:nvPr>
            <p:ph type="title"/>
          </p:nvPr>
        </p:nvSpPr>
        <p:spPr/>
        <p:txBody>
          <a:bodyPr/>
          <a:lstStyle/>
          <a:p>
            <a:r>
              <a:rPr lang="en-US" altLang="en-US"/>
              <a:t>Some Dictionary Methods (cont’d.) </a:t>
            </a:r>
          </a:p>
        </p:txBody>
      </p:sp>
      <p:pic>
        <p:nvPicPr>
          <p:cNvPr id="15363" name="Content Placeholder 3">
            <a:extLst>
              <a:ext uri="{FF2B5EF4-FFF2-40B4-BE49-F238E27FC236}">
                <a16:creationId xmlns:a16="http://schemas.microsoft.com/office/drawing/2014/main" id="{DA17A14C-3C5C-4336-81D3-E4E5227E28E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957388"/>
            <a:ext cx="8229600" cy="3811587"/>
          </a:xfrm>
        </p:spPr>
      </p:pic>
      <p:sp>
        <p:nvSpPr>
          <p:cNvPr id="2" name="Slide Number Placeholder 1">
            <a:extLst>
              <a:ext uri="{FF2B5EF4-FFF2-40B4-BE49-F238E27FC236}">
                <a16:creationId xmlns:a16="http://schemas.microsoft.com/office/drawing/2014/main" id="{AD069735-F5AE-462B-9661-DD2189DACF7D}"/>
              </a:ext>
            </a:extLst>
          </p:cNvPr>
          <p:cNvSpPr>
            <a:spLocks noGrp="1"/>
          </p:cNvSpPr>
          <p:nvPr>
            <p:ph type="sldNum" sz="quarter" idx="10"/>
          </p:nvPr>
        </p:nvSpPr>
        <p:spPr/>
        <p:txBody>
          <a:bodyPr/>
          <a:lstStyle/>
          <a:p>
            <a:pPr>
              <a:defRPr/>
            </a:pPr>
            <a:fld id="{A169968D-543F-4DAE-BFB8-9AC3F3E24EE3}" type="slidenum">
              <a:rPr lang="en-US" altLang="en-US" smtClean="0"/>
              <a:pPr>
                <a:defRPr/>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DA27-8753-4259-955A-C6111F92CCA5}"/>
              </a:ext>
            </a:extLst>
          </p:cNvPr>
          <p:cNvSpPr>
            <a:spLocks noGrp="1"/>
          </p:cNvSpPr>
          <p:nvPr>
            <p:ph type="title"/>
          </p:nvPr>
        </p:nvSpPr>
        <p:spPr/>
        <p:txBody>
          <a:bodyPr/>
          <a:lstStyle/>
          <a:p>
            <a:r>
              <a:rPr lang="en-US" dirty="0"/>
              <a:t>Knowledge Check</a:t>
            </a:r>
          </a:p>
        </p:txBody>
      </p:sp>
      <p:sp>
        <p:nvSpPr>
          <p:cNvPr id="3" name="Content Placeholder 2">
            <a:extLst>
              <a:ext uri="{FF2B5EF4-FFF2-40B4-BE49-F238E27FC236}">
                <a16:creationId xmlns:a16="http://schemas.microsoft.com/office/drawing/2014/main" id="{3D103F17-20EF-4B81-BC34-955BA836D5C1}"/>
              </a:ext>
            </a:extLst>
          </p:cNvPr>
          <p:cNvSpPr>
            <a:spLocks noGrp="1"/>
          </p:cNvSpPr>
          <p:nvPr>
            <p:ph idx="1"/>
          </p:nvPr>
        </p:nvSpPr>
        <p:spPr/>
        <p:txBody>
          <a:bodyPr/>
          <a:lstStyle/>
          <a:p>
            <a:r>
              <a:rPr lang="en-US" dirty="0"/>
              <a:t>1.  What is the output?</a:t>
            </a:r>
          </a:p>
          <a:p>
            <a:endParaRPr lang="en-US" dirty="0"/>
          </a:p>
          <a:p>
            <a:endParaRPr lang="en-US" dirty="0"/>
          </a:p>
          <a:p>
            <a:r>
              <a:rPr lang="en-US" dirty="0"/>
              <a:t>2.  What is the output?</a:t>
            </a:r>
          </a:p>
        </p:txBody>
      </p:sp>
      <p:sp>
        <p:nvSpPr>
          <p:cNvPr id="4" name="Slide Number Placeholder 3">
            <a:extLst>
              <a:ext uri="{FF2B5EF4-FFF2-40B4-BE49-F238E27FC236}">
                <a16:creationId xmlns:a16="http://schemas.microsoft.com/office/drawing/2014/main" id="{854C17BC-D521-44F5-90D5-0A6AC001D492}"/>
              </a:ext>
            </a:extLst>
          </p:cNvPr>
          <p:cNvSpPr>
            <a:spLocks noGrp="1"/>
          </p:cNvSpPr>
          <p:nvPr>
            <p:ph type="sldNum" sz="quarter" idx="10"/>
          </p:nvPr>
        </p:nvSpPr>
        <p:spPr/>
        <p:txBody>
          <a:bodyPr/>
          <a:lstStyle/>
          <a:p>
            <a:pPr>
              <a:defRPr/>
            </a:pPr>
            <a:fld id="{A169968D-543F-4DAE-BFB8-9AC3F3E24EE3}" type="slidenum">
              <a:rPr lang="en-US" altLang="en-US" smtClean="0"/>
              <a:pPr>
                <a:defRPr/>
              </a:pPr>
              <a:t>16</a:t>
            </a:fld>
            <a:endParaRPr lang="en-US" altLang="en-US"/>
          </a:p>
        </p:txBody>
      </p:sp>
      <p:pic>
        <p:nvPicPr>
          <p:cNvPr id="6" name="Picture 5">
            <a:extLst>
              <a:ext uri="{FF2B5EF4-FFF2-40B4-BE49-F238E27FC236}">
                <a16:creationId xmlns:a16="http://schemas.microsoft.com/office/drawing/2014/main" id="{28567ECA-8EEE-4BE8-ACAC-6450CA68E647}"/>
              </a:ext>
            </a:extLst>
          </p:cNvPr>
          <p:cNvPicPr>
            <a:picLocks noChangeAspect="1"/>
          </p:cNvPicPr>
          <p:nvPr/>
        </p:nvPicPr>
        <p:blipFill>
          <a:blip r:embed="rId3"/>
          <a:stretch>
            <a:fillRect/>
          </a:stretch>
        </p:blipFill>
        <p:spPr>
          <a:xfrm>
            <a:off x="1433512" y="2286000"/>
            <a:ext cx="6276975" cy="895350"/>
          </a:xfrm>
          <a:prstGeom prst="rect">
            <a:avLst/>
          </a:prstGeom>
        </p:spPr>
      </p:pic>
      <p:pic>
        <p:nvPicPr>
          <p:cNvPr id="7" name="Picture 6">
            <a:extLst>
              <a:ext uri="{FF2B5EF4-FFF2-40B4-BE49-F238E27FC236}">
                <a16:creationId xmlns:a16="http://schemas.microsoft.com/office/drawing/2014/main" id="{7834CA10-9F0A-4F6A-A2AE-86A5B6222563}"/>
              </a:ext>
            </a:extLst>
          </p:cNvPr>
          <p:cNvPicPr>
            <a:picLocks noChangeAspect="1"/>
          </p:cNvPicPr>
          <p:nvPr/>
        </p:nvPicPr>
        <p:blipFill>
          <a:blip r:embed="rId4"/>
          <a:stretch>
            <a:fillRect/>
          </a:stretch>
        </p:blipFill>
        <p:spPr>
          <a:xfrm>
            <a:off x="1420391" y="4038600"/>
            <a:ext cx="6305550" cy="923925"/>
          </a:xfrm>
          <a:prstGeom prst="rect">
            <a:avLst/>
          </a:prstGeom>
        </p:spPr>
      </p:pic>
    </p:spTree>
    <p:extLst>
      <p:ext uri="{BB962C8B-B14F-4D97-AF65-F5344CB8AC3E}">
        <p14:creationId xmlns:p14="http://schemas.microsoft.com/office/powerpoint/2010/main" val="1367918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CFFC042-5506-482F-B2EF-7BCDFE2525EB}"/>
              </a:ext>
            </a:extLst>
          </p:cNvPr>
          <p:cNvSpPr>
            <a:spLocks noGrp="1"/>
          </p:cNvSpPr>
          <p:nvPr>
            <p:ph type="title"/>
          </p:nvPr>
        </p:nvSpPr>
        <p:spPr/>
        <p:txBody>
          <a:bodyPr/>
          <a:lstStyle/>
          <a:p>
            <a:r>
              <a:rPr lang="en-US" altLang="en-US"/>
              <a:t>Sets</a:t>
            </a:r>
          </a:p>
        </p:txBody>
      </p:sp>
      <p:sp>
        <p:nvSpPr>
          <p:cNvPr id="16387" name="Content Placeholder 2">
            <a:extLst>
              <a:ext uri="{FF2B5EF4-FFF2-40B4-BE49-F238E27FC236}">
                <a16:creationId xmlns:a16="http://schemas.microsoft.com/office/drawing/2014/main" id="{52E0D3DF-C207-444B-A333-AE6CF028EC70}"/>
              </a:ext>
            </a:extLst>
          </p:cNvPr>
          <p:cNvSpPr>
            <a:spLocks noGrp="1"/>
          </p:cNvSpPr>
          <p:nvPr>
            <p:ph idx="1"/>
          </p:nvPr>
        </p:nvSpPr>
        <p:spPr/>
        <p:txBody>
          <a:bodyPr/>
          <a:lstStyle/>
          <a:p>
            <a:pPr eaLnBrk="1" hangingPunct="1">
              <a:buFontTx/>
              <a:buChar char="•"/>
            </a:pPr>
            <a:r>
              <a:rPr lang="en-US" altLang="en-US" u="sng">
                <a:cs typeface="Courier New" panose="02070309020205020404" pitchFamily="49" charset="0"/>
              </a:rPr>
              <a:t>Set</a:t>
            </a:r>
            <a:r>
              <a:rPr lang="en-US" altLang="en-US">
                <a:cs typeface="Courier New" panose="02070309020205020404" pitchFamily="49" charset="0"/>
              </a:rPr>
              <a:t>: object that stores a collection of data in same way as mathematical set</a:t>
            </a:r>
          </a:p>
          <a:p>
            <a:pPr lvl="1" eaLnBrk="1" hangingPunct="1"/>
            <a:r>
              <a:rPr lang="en-US" altLang="en-US">
                <a:cs typeface="Courier New" panose="02070309020205020404" pitchFamily="49" charset="0"/>
              </a:rPr>
              <a:t>All items must be unique</a:t>
            </a:r>
          </a:p>
          <a:p>
            <a:pPr lvl="1" eaLnBrk="1" hangingPunct="1"/>
            <a:r>
              <a:rPr lang="en-US" altLang="en-US">
                <a:cs typeface="Courier New" panose="02070309020205020404" pitchFamily="49" charset="0"/>
              </a:rPr>
              <a:t>Set is unordered</a:t>
            </a:r>
          </a:p>
          <a:p>
            <a:pPr lvl="1" eaLnBrk="1" hangingPunct="1"/>
            <a:r>
              <a:rPr lang="en-US" altLang="en-US">
                <a:cs typeface="Courier New" panose="02070309020205020404" pitchFamily="49" charset="0"/>
              </a:rPr>
              <a:t>Elements can be of different data types</a:t>
            </a:r>
          </a:p>
          <a:p>
            <a:pPr>
              <a:buFontTx/>
              <a:buChar char="•"/>
            </a:pPr>
            <a:endParaRPr lang="en-US" altLang="en-US"/>
          </a:p>
        </p:txBody>
      </p:sp>
      <p:sp>
        <p:nvSpPr>
          <p:cNvPr id="2" name="Slide Number Placeholder 1">
            <a:extLst>
              <a:ext uri="{FF2B5EF4-FFF2-40B4-BE49-F238E27FC236}">
                <a16:creationId xmlns:a16="http://schemas.microsoft.com/office/drawing/2014/main" id="{8B877B2F-9B0F-4FF9-87C3-87752E11D7A0}"/>
              </a:ext>
            </a:extLst>
          </p:cNvPr>
          <p:cNvSpPr>
            <a:spLocks noGrp="1"/>
          </p:cNvSpPr>
          <p:nvPr>
            <p:ph type="sldNum" sz="quarter" idx="10"/>
          </p:nvPr>
        </p:nvSpPr>
        <p:spPr/>
        <p:txBody>
          <a:bodyPr/>
          <a:lstStyle/>
          <a:p>
            <a:pPr>
              <a:defRPr/>
            </a:pPr>
            <a:fld id="{A169968D-543F-4DAE-BFB8-9AC3F3E24EE3}" type="slidenum">
              <a:rPr lang="en-US" altLang="en-US" smtClean="0"/>
              <a:pPr>
                <a:defRPr/>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7C9CE636-F1E7-41FF-A10C-4C8324B47F51}"/>
              </a:ext>
            </a:extLst>
          </p:cNvPr>
          <p:cNvSpPr>
            <a:spLocks noGrp="1"/>
          </p:cNvSpPr>
          <p:nvPr>
            <p:ph type="title"/>
          </p:nvPr>
        </p:nvSpPr>
        <p:spPr>
          <a:xfrm>
            <a:off x="457200" y="76200"/>
            <a:ext cx="8229600" cy="1143000"/>
          </a:xfrm>
        </p:spPr>
        <p:txBody>
          <a:bodyPr/>
          <a:lstStyle/>
          <a:p>
            <a:r>
              <a:rPr lang="en-US" altLang="en-US" dirty="0"/>
              <a:t>Creating a Set</a:t>
            </a:r>
          </a:p>
        </p:txBody>
      </p:sp>
      <p:sp>
        <p:nvSpPr>
          <p:cNvPr id="17411" name="Content Placeholder 2">
            <a:extLst>
              <a:ext uri="{FF2B5EF4-FFF2-40B4-BE49-F238E27FC236}">
                <a16:creationId xmlns:a16="http://schemas.microsoft.com/office/drawing/2014/main" id="{ACEAF00B-2305-448E-A693-B3BA18900B78}"/>
              </a:ext>
            </a:extLst>
          </p:cNvPr>
          <p:cNvSpPr>
            <a:spLocks noGrp="1"/>
          </p:cNvSpPr>
          <p:nvPr>
            <p:ph idx="1"/>
          </p:nvPr>
        </p:nvSpPr>
        <p:spPr>
          <a:xfrm>
            <a:off x="461742" y="1166018"/>
            <a:ext cx="8229600" cy="4525963"/>
          </a:xfrm>
        </p:spPr>
        <p:txBody>
          <a:bodyPr/>
          <a:lstStyle/>
          <a:p>
            <a:pPr eaLnBrk="1" hangingPunct="1">
              <a:buFontTx/>
              <a:buChar char="•"/>
            </a:pPr>
            <a:r>
              <a:rPr lang="en-US" altLang="en-US" sz="2600" u="sng" dirty="0">
                <a:latin typeface="Courier New" panose="02070309020205020404" pitchFamily="49" charset="0"/>
                <a:cs typeface="Courier New" panose="02070309020205020404" pitchFamily="49" charset="0"/>
              </a:rPr>
              <a:t>set</a:t>
            </a:r>
            <a:r>
              <a:rPr lang="en-US" altLang="en-US" sz="2600" u="sng" dirty="0">
                <a:cs typeface="Courier New" panose="02070309020205020404" pitchFamily="49" charset="0"/>
              </a:rPr>
              <a:t> function</a:t>
            </a:r>
            <a:r>
              <a:rPr lang="en-US" altLang="en-US" sz="2600" dirty="0">
                <a:cs typeface="Courier New" panose="02070309020205020404" pitchFamily="49" charset="0"/>
              </a:rPr>
              <a:t>: used to create a set</a:t>
            </a:r>
          </a:p>
          <a:p>
            <a:pPr lvl="1" eaLnBrk="1" hangingPunct="1"/>
            <a:r>
              <a:rPr lang="en-US" altLang="en-US" sz="2400" dirty="0">
                <a:cs typeface="Courier New" panose="02070309020205020404" pitchFamily="49" charset="0"/>
              </a:rPr>
              <a:t>For empty set, call </a:t>
            </a:r>
            <a:r>
              <a:rPr lang="en-US" altLang="en-US" sz="2400" dirty="0">
                <a:latin typeface="Courier New" panose="02070309020205020404" pitchFamily="49" charset="0"/>
                <a:cs typeface="Courier New" panose="02070309020205020404" pitchFamily="49" charset="0"/>
              </a:rPr>
              <a:t>set()</a:t>
            </a:r>
          </a:p>
          <a:p>
            <a:pPr lvl="1" eaLnBrk="1" hangingPunct="1"/>
            <a:r>
              <a:rPr lang="en-US" altLang="en-US" sz="2400" dirty="0">
                <a:cs typeface="Courier New" panose="02070309020205020404" pitchFamily="49" charset="0"/>
              </a:rPr>
              <a:t>For non-empty set, call </a:t>
            </a:r>
            <a:r>
              <a:rPr lang="en-US" altLang="en-US" sz="2400" dirty="0">
                <a:latin typeface="Courier New" panose="02070309020205020404" pitchFamily="49" charset="0"/>
                <a:cs typeface="Courier New" panose="02070309020205020404" pitchFamily="49" charset="0"/>
              </a:rPr>
              <a:t>set(</a:t>
            </a:r>
            <a:r>
              <a:rPr lang="en-US" altLang="en-US" sz="2400" i="1" dirty="0">
                <a:latin typeface="Courier New" panose="02070309020205020404" pitchFamily="49" charset="0"/>
                <a:cs typeface="Courier New" panose="02070309020205020404" pitchFamily="49" charset="0"/>
              </a:rPr>
              <a:t>argument</a:t>
            </a:r>
            <a:r>
              <a:rPr lang="en-US" altLang="en-US" sz="2400" dirty="0">
                <a:latin typeface="Courier New" panose="02070309020205020404" pitchFamily="49" charset="0"/>
                <a:cs typeface="Courier New" panose="02070309020205020404" pitchFamily="49" charset="0"/>
              </a:rPr>
              <a:t>)</a:t>
            </a:r>
            <a:r>
              <a:rPr lang="en-US" altLang="en-US" sz="2400" dirty="0">
                <a:cs typeface="Courier New" panose="02070309020205020404" pitchFamily="49" charset="0"/>
              </a:rPr>
              <a:t> where </a:t>
            </a:r>
            <a:r>
              <a:rPr lang="en-US" altLang="en-US" sz="2400" i="1" dirty="0">
                <a:latin typeface="Courier New" panose="02070309020205020404" pitchFamily="49" charset="0"/>
                <a:cs typeface="Courier New" panose="02070309020205020404" pitchFamily="49" charset="0"/>
              </a:rPr>
              <a:t>argument</a:t>
            </a:r>
            <a:r>
              <a:rPr lang="en-US" altLang="en-US" sz="2400" dirty="0">
                <a:cs typeface="Courier New" panose="02070309020205020404" pitchFamily="49" charset="0"/>
              </a:rPr>
              <a:t> is an object that contains </a:t>
            </a:r>
            <a:r>
              <a:rPr lang="en-US" altLang="en-US" sz="2400" dirty="0" err="1">
                <a:cs typeface="Courier New" panose="02070309020205020404" pitchFamily="49" charset="0"/>
              </a:rPr>
              <a:t>iterable</a:t>
            </a:r>
            <a:r>
              <a:rPr lang="en-US" altLang="en-US" sz="2400" dirty="0">
                <a:cs typeface="Courier New" panose="02070309020205020404" pitchFamily="49" charset="0"/>
              </a:rPr>
              <a:t> elements</a:t>
            </a:r>
          </a:p>
          <a:p>
            <a:pPr lvl="2" eaLnBrk="1" hangingPunct="1">
              <a:buFontTx/>
              <a:buChar char="•"/>
            </a:pPr>
            <a:r>
              <a:rPr lang="en-US" altLang="en-US" sz="2200" dirty="0">
                <a:cs typeface="Courier New" panose="02070309020205020404" pitchFamily="49" charset="0"/>
              </a:rPr>
              <a:t>e.g., </a:t>
            </a:r>
            <a:r>
              <a:rPr lang="en-US" altLang="en-US" sz="2200" i="1" dirty="0">
                <a:latin typeface="Courier New" panose="02070309020205020404" pitchFamily="49" charset="0"/>
                <a:cs typeface="Courier New" panose="02070309020205020404" pitchFamily="49" charset="0"/>
              </a:rPr>
              <a:t>argument</a:t>
            </a:r>
            <a:r>
              <a:rPr lang="en-US" altLang="en-US" sz="2200" dirty="0">
                <a:cs typeface="Courier New" panose="02070309020205020404" pitchFamily="49" charset="0"/>
              </a:rPr>
              <a:t> can be a list, string, or tuple</a:t>
            </a:r>
          </a:p>
          <a:p>
            <a:pPr lvl="2" eaLnBrk="1" hangingPunct="1">
              <a:buFontTx/>
              <a:buChar char="•"/>
            </a:pPr>
            <a:r>
              <a:rPr lang="en-US" altLang="en-US" sz="2200" dirty="0">
                <a:cs typeface="Courier New" panose="02070309020205020404" pitchFamily="49" charset="0"/>
              </a:rPr>
              <a:t>If </a:t>
            </a:r>
            <a:r>
              <a:rPr lang="en-US" altLang="en-US" sz="2200" i="1" dirty="0">
                <a:latin typeface="Courier New" panose="02070309020205020404" pitchFamily="49" charset="0"/>
                <a:cs typeface="Courier New" panose="02070309020205020404" pitchFamily="49" charset="0"/>
              </a:rPr>
              <a:t>argument</a:t>
            </a:r>
            <a:r>
              <a:rPr lang="en-US" altLang="en-US" sz="2200" dirty="0">
                <a:cs typeface="Courier New" panose="02070309020205020404" pitchFamily="49" charset="0"/>
              </a:rPr>
              <a:t> is a string, each character becomes a set element</a:t>
            </a:r>
          </a:p>
          <a:p>
            <a:pPr lvl="3" eaLnBrk="1" hangingPunct="1"/>
            <a:r>
              <a:rPr lang="en-US" altLang="en-US" dirty="0">
                <a:cs typeface="Courier New" panose="02070309020205020404" pitchFamily="49" charset="0"/>
              </a:rPr>
              <a:t>For set of strings, pass them to the function as a list</a:t>
            </a:r>
          </a:p>
          <a:p>
            <a:pPr lvl="2" eaLnBrk="1" hangingPunct="1">
              <a:buFontTx/>
              <a:buChar char="•"/>
            </a:pPr>
            <a:r>
              <a:rPr lang="en-US" altLang="en-US" sz="2200" dirty="0">
                <a:cs typeface="Courier New" panose="02070309020205020404" pitchFamily="49" charset="0"/>
              </a:rPr>
              <a:t>If </a:t>
            </a:r>
            <a:r>
              <a:rPr lang="en-US" altLang="en-US" sz="2200" i="1" dirty="0">
                <a:latin typeface="Courier New" panose="02070309020205020404" pitchFamily="49" charset="0"/>
                <a:cs typeface="Courier New" panose="02070309020205020404" pitchFamily="49" charset="0"/>
              </a:rPr>
              <a:t>argument</a:t>
            </a:r>
            <a:r>
              <a:rPr lang="en-US" altLang="en-US" sz="2200" i="1" dirty="0">
                <a:cs typeface="Courier New" panose="02070309020205020404" pitchFamily="49" charset="0"/>
              </a:rPr>
              <a:t> </a:t>
            </a:r>
            <a:r>
              <a:rPr lang="en-US" altLang="en-US" sz="2200" dirty="0">
                <a:cs typeface="Courier New" panose="02070309020205020404" pitchFamily="49" charset="0"/>
              </a:rPr>
              <a:t>contains duplicates, only one of the duplicates will appear in the set</a:t>
            </a:r>
          </a:p>
          <a:p>
            <a:pPr>
              <a:buFontTx/>
              <a:buChar char="•"/>
            </a:pPr>
            <a:endParaRPr lang="en-US" altLang="en-US" dirty="0"/>
          </a:p>
        </p:txBody>
      </p:sp>
      <p:sp>
        <p:nvSpPr>
          <p:cNvPr id="2" name="Slide Number Placeholder 1">
            <a:extLst>
              <a:ext uri="{FF2B5EF4-FFF2-40B4-BE49-F238E27FC236}">
                <a16:creationId xmlns:a16="http://schemas.microsoft.com/office/drawing/2014/main" id="{5546C0FD-939C-48DC-9C7A-F9C3587B53FE}"/>
              </a:ext>
            </a:extLst>
          </p:cNvPr>
          <p:cNvSpPr>
            <a:spLocks noGrp="1"/>
          </p:cNvSpPr>
          <p:nvPr>
            <p:ph type="sldNum" sz="quarter" idx="10"/>
          </p:nvPr>
        </p:nvSpPr>
        <p:spPr/>
        <p:txBody>
          <a:bodyPr/>
          <a:lstStyle/>
          <a:p>
            <a:pPr>
              <a:defRPr/>
            </a:pPr>
            <a:fld id="{A169968D-543F-4DAE-BFB8-9AC3F3E24EE3}" type="slidenum">
              <a:rPr lang="en-US" altLang="en-US" smtClean="0"/>
              <a:pPr>
                <a:defRPr/>
              </a:pPr>
              <a:t>18</a:t>
            </a:fld>
            <a:endParaRPr lang="en-US" altLang="en-US"/>
          </a:p>
        </p:txBody>
      </p:sp>
      <p:pic>
        <p:nvPicPr>
          <p:cNvPr id="3" name="Picture 2">
            <a:extLst>
              <a:ext uri="{FF2B5EF4-FFF2-40B4-BE49-F238E27FC236}">
                <a16:creationId xmlns:a16="http://schemas.microsoft.com/office/drawing/2014/main" id="{0E5E159B-F5DA-4818-9313-9A0CE2785AAF}"/>
              </a:ext>
            </a:extLst>
          </p:cNvPr>
          <p:cNvPicPr>
            <a:picLocks noChangeAspect="1"/>
          </p:cNvPicPr>
          <p:nvPr/>
        </p:nvPicPr>
        <p:blipFill>
          <a:blip r:embed="rId3"/>
          <a:stretch>
            <a:fillRect/>
          </a:stretch>
        </p:blipFill>
        <p:spPr>
          <a:xfrm>
            <a:off x="2883694" y="5624604"/>
            <a:ext cx="3376612" cy="70313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5B450BE2-9113-4A71-867D-F8D5731C98C3}"/>
              </a:ext>
            </a:extLst>
          </p:cNvPr>
          <p:cNvSpPr>
            <a:spLocks noGrp="1"/>
          </p:cNvSpPr>
          <p:nvPr>
            <p:ph type="title"/>
          </p:nvPr>
        </p:nvSpPr>
        <p:spPr>
          <a:xfrm>
            <a:off x="457200" y="132488"/>
            <a:ext cx="8229600" cy="1143000"/>
          </a:xfrm>
        </p:spPr>
        <p:txBody>
          <a:bodyPr/>
          <a:lstStyle/>
          <a:p>
            <a:r>
              <a:rPr lang="en-US" altLang="en-US" dirty="0"/>
              <a:t>Getting the Number of and Adding Elements</a:t>
            </a:r>
          </a:p>
        </p:txBody>
      </p:sp>
      <p:sp>
        <p:nvSpPr>
          <p:cNvPr id="18435" name="Content Placeholder 2">
            <a:extLst>
              <a:ext uri="{FF2B5EF4-FFF2-40B4-BE49-F238E27FC236}">
                <a16:creationId xmlns:a16="http://schemas.microsoft.com/office/drawing/2014/main" id="{804A5635-2581-46F0-A0B1-A9D2DD4EDFFE}"/>
              </a:ext>
            </a:extLst>
          </p:cNvPr>
          <p:cNvSpPr>
            <a:spLocks noGrp="1"/>
          </p:cNvSpPr>
          <p:nvPr>
            <p:ph idx="1"/>
          </p:nvPr>
        </p:nvSpPr>
        <p:spPr>
          <a:xfrm>
            <a:off x="457200" y="1497375"/>
            <a:ext cx="8229600" cy="4525963"/>
          </a:xfrm>
        </p:spPr>
        <p:txBody>
          <a:bodyPr/>
          <a:lstStyle/>
          <a:p>
            <a:pPr>
              <a:buFontTx/>
              <a:buChar char="•"/>
            </a:pPr>
            <a:r>
              <a:rPr lang="en-US" altLang="en-US" sz="2800" u="sng" dirty="0" err="1">
                <a:latin typeface="Courier New" panose="02070309020205020404" pitchFamily="49" charset="0"/>
                <a:cs typeface="Courier New" panose="02070309020205020404" pitchFamily="49" charset="0"/>
              </a:rPr>
              <a:t>len</a:t>
            </a:r>
            <a:r>
              <a:rPr lang="en-US" altLang="en-US" sz="2800" u="sng" dirty="0"/>
              <a:t> function</a:t>
            </a:r>
            <a:r>
              <a:rPr lang="en-US" altLang="en-US" sz="2800" dirty="0"/>
              <a:t>: returns the number of elements in the set</a:t>
            </a:r>
          </a:p>
          <a:p>
            <a:pPr>
              <a:buFontTx/>
              <a:buChar char="•"/>
            </a:pPr>
            <a:endParaRPr lang="en-US" altLang="en-US" sz="2800" dirty="0"/>
          </a:p>
          <a:p>
            <a:pPr>
              <a:buFontTx/>
              <a:buChar char="•"/>
            </a:pPr>
            <a:r>
              <a:rPr lang="en-US" altLang="en-US" sz="2800" dirty="0"/>
              <a:t>Sets are mutable objects</a:t>
            </a:r>
          </a:p>
          <a:p>
            <a:pPr>
              <a:buFontTx/>
              <a:buChar char="•"/>
            </a:pPr>
            <a:r>
              <a:rPr lang="en-US" altLang="en-US" sz="2800" u="sng" dirty="0">
                <a:latin typeface="Courier New" panose="02070309020205020404" pitchFamily="49" charset="0"/>
                <a:cs typeface="Courier New" panose="02070309020205020404" pitchFamily="49" charset="0"/>
              </a:rPr>
              <a:t>add</a:t>
            </a:r>
            <a:r>
              <a:rPr lang="en-US" altLang="en-US" sz="2800" u="sng" dirty="0"/>
              <a:t> method</a:t>
            </a:r>
            <a:r>
              <a:rPr lang="en-US" altLang="en-US" sz="2800" dirty="0"/>
              <a:t>: adds an element to a set</a:t>
            </a:r>
          </a:p>
          <a:p>
            <a:pPr>
              <a:buFontTx/>
              <a:buChar char="•"/>
            </a:pPr>
            <a:r>
              <a:rPr lang="en-US" altLang="en-US" sz="2800" u="sng" dirty="0">
                <a:latin typeface="Courier New" panose="02070309020205020404" pitchFamily="49" charset="0"/>
                <a:cs typeface="Courier New" panose="02070309020205020404" pitchFamily="49" charset="0"/>
              </a:rPr>
              <a:t>update</a:t>
            </a:r>
            <a:r>
              <a:rPr lang="en-US" altLang="en-US" sz="2800" u="sng" dirty="0"/>
              <a:t> method</a:t>
            </a:r>
            <a:r>
              <a:rPr lang="en-US" altLang="en-US" sz="2800" dirty="0"/>
              <a:t>: adds a group of elements to a set</a:t>
            </a:r>
          </a:p>
        </p:txBody>
      </p:sp>
      <p:sp>
        <p:nvSpPr>
          <p:cNvPr id="2" name="Slide Number Placeholder 1">
            <a:extLst>
              <a:ext uri="{FF2B5EF4-FFF2-40B4-BE49-F238E27FC236}">
                <a16:creationId xmlns:a16="http://schemas.microsoft.com/office/drawing/2014/main" id="{B428A064-192B-46C3-A9F0-C9FE1DCFB32B}"/>
              </a:ext>
            </a:extLst>
          </p:cNvPr>
          <p:cNvSpPr>
            <a:spLocks noGrp="1"/>
          </p:cNvSpPr>
          <p:nvPr>
            <p:ph type="sldNum" sz="quarter" idx="10"/>
          </p:nvPr>
        </p:nvSpPr>
        <p:spPr/>
        <p:txBody>
          <a:bodyPr/>
          <a:lstStyle/>
          <a:p>
            <a:pPr>
              <a:defRPr/>
            </a:pPr>
            <a:fld id="{A169968D-543F-4DAE-BFB8-9AC3F3E24EE3}" type="slidenum">
              <a:rPr lang="en-US" altLang="en-US" smtClean="0"/>
              <a:pPr>
                <a:defRPr/>
              </a:pPr>
              <a:t>19</a:t>
            </a:fld>
            <a:endParaRPr lang="en-US" altLang="en-US"/>
          </a:p>
        </p:txBody>
      </p:sp>
      <p:pic>
        <p:nvPicPr>
          <p:cNvPr id="3" name="Picture 2">
            <a:extLst>
              <a:ext uri="{FF2B5EF4-FFF2-40B4-BE49-F238E27FC236}">
                <a16:creationId xmlns:a16="http://schemas.microsoft.com/office/drawing/2014/main" id="{912F0A33-5786-4F67-A7E2-CE7902C59B13}"/>
              </a:ext>
            </a:extLst>
          </p:cNvPr>
          <p:cNvPicPr>
            <a:picLocks noChangeAspect="1"/>
          </p:cNvPicPr>
          <p:nvPr/>
        </p:nvPicPr>
        <p:blipFill>
          <a:blip r:embed="rId3"/>
          <a:stretch>
            <a:fillRect/>
          </a:stretch>
        </p:blipFill>
        <p:spPr>
          <a:xfrm>
            <a:off x="2902720" y="2286000"/>
            <a:ext cx="3338560" cy="685799"/>
          </a:xfrm>
          <a:prstGeom prst="rect">
            <a:avLst/>
          </a:prstGeom>
        </p:spPr>
      </p:pic>
      <p:pic>
        <p:nvPicPr>
          <p:cNvPr id="4" name="Picture 3">
            <a:extLst>
              <a:ext uri="{FF2B5EF4-FFF2-40B4-BE49-F238E27FC236}">
                <a16:creationId xmlns:a16="http://schemas.microsoft.com/office/drawing/2014/main" id="{49428CDE-36B6-41E0-8556-139A9EE2D39E}"/>
              </a:ext>
            </a:extLst>
          </p:cNvPr>
          <p:cNvPicPr>
            <a:picLocks noChangeAspect="1"/>
          </p:cNvPicPr>
          <p:nvPr/>
        </p:nvPicPr>
        <p:blipFill>
          <a:blip r:embed="rId4"/>
          <a:stretch>
            <a:fillRect/>
          </a:stretch>
        </p:blipFill>
        <p:spPr>
          <a:xfrm>
            <a:off x="3203469" y="4724400"/>
            <a:ext cx="2737061" cy="18450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97CD337-9813-4B71-AE9D-72C267976CEB}"/>
              </a:ext>
            </a:extLst>
          </p:cNvPr>
          <p:cNvSpPr>
            <a:spLocks noGrp="1"/>
          </p:cNvSpPr>
          <p:nvPr>
            <p:ph type="title"/>
          </p:nvPr>
        </p:nvSpPr>
        <p:spPr>
          <a:xfrm>
            <a:off x="457200" y="98677"/>
            <a:ext cx="8229600" cy="1143000"/>
          </a:xfrm>
        </p:spPr>
        <p:txBody>
          <a:bodyPr/>
          <a:lstStyle/>
          <a:p>
            <a:r>
              <a:rPr lang="en-US" altLang="en-US" dirty="0"/>
              <a:t>Dictionaries</a:t>
            </a:r>
          </a:p>
        </p:txBody>
      </p:sp>
      <p:sp>
        <p:nvSpPr>
          <p:cNvPr id="5123" name="Content Placeholder 2">
            <a:extLst>
              <a:ext uri="{FF2B5EF4-FFF2-40B4-BE49-F238E27FC236}">
                <a16:creationId xmlns:a16="http://schemas.microsoft.com/office/drawing/2014/main" id="{B7D522D6-D112-4A19-AC7B-CF970FD1F1BD}"/>
              </a:ext>
            </a:extLst>
          </p:cNvPr>
          <p:cNvSpPr>
            <a:spLocks noGrp="1"/>
          </p:cNvSpPr>
          <p:nvPr>
            <p:ph idx="1"/>
          </p:nvPr>
        </p:nvSpPr>
        <p:spPr>
          <a:xfrm>
            <a:off x="457200" y="1295400"/>
            <a:ext cx="8229600" cy="4525963"/>
          </a:xfrm>
        </p:spPr>
        <p:txBody>
          <a:bodyPr/>
          <a:lstStyle/>
          <a:p>
            <a:pPr>
              <a:buFontTx/>
              <a:buChar char="•"/>
            </a:pPr>
            <a:r>
              <a:rPr lang="en-US" altLang="en-US" sz="2800" u="sng" dirty="0"/>
              <a:t>Dictionary</a:t>
            </a:r>
            <a:r>
              <a:rPr lang="en-US" altLang="en-US" sz="2800" dirty="0"/>
              <a:t>: object that stores a collection of data</a:t>
            </a:r>
          </a:p>
          <a:p>
            <a:pPr lvl="1"/>
            <a:r>
              <a:rPr lang="en-US" altLang="en-US" sz="2600" dirty="0"/>
              <a:t>Each element consists of a </a:t>
            </a:r>
            <a:r>
              <a:rPr lang="en-US" altLang="en-US" sz="2600" i="1" dirty="0"/>
              <a:t>key</a:t>
            </a:r>
            <a:r>
              <a:rPr lang="en-US" altLang="en-US" sz="2600" dirty="0"/>
              <a:t> and a </a:t>
            </a:r>
            <a:r>
              <a:rPr lang="en-US" altLang="en-US" sz="2600" i="1" dirty="0"/>
              <a:t>value</a:t>
            </a:r>
          </a:p>
          <a:p>
            <a:pPr lvl="2">
              <a:buFontTx/>
              <a:buChar char="•"/>
            </a:pPr>
            <a:r>
              <a:rPr lang="en-US" altLang="en-US" dirty="0"/>
              <a:t>Often referred to as </a:t>
            </a:r>
            <a:r>
              <a:rPr lang="en-US" altLang="en-US" i="1" dirty="0"/>
              <a:t>mapping</a:t>
            </a:r>
            <a:r>
              <a:rPr lang="en-US" altLang="en-US" dirty="0"/>
              <a:t> of key to value</a:t>
            </a:r>
          </a:p>
          <a:p>
            <a:pPr lvl="2">
              <a:buFontTx/>
              <a:buChar char="•"/>
            </a:pPr>
            <a:r>
              <a:rPr lang="en-US" altLang="en-US" dirty="0"/>
              <a:t>Key must be an immutable object</a:t>
            </a:r>
          </a:p>
          <a:p>
            <a:pPr lvl="1"/>
            <a:r>
              <a:rPr lang="en-US" altLang="en-US" sz="2600" dirty="0"/>
              <a:t>To retrieve a specific value, use the key associated with it</a:t>
            </a:r>
          </a:p>
          <a:p>
            <a:pPr lvl="1"/>
            <a:r>
              <a:rPr lang="en-US" altLang="en-US" sz="2600" dirty="0"/>
              <a:t>Format for creating a dictionary</a:t>
            </a:r>
          </a:p>
          <a:p>
            <a:pPr lvl="1">
              <a:buFont typeface="Arial" panose="020B0604020202020204" pitchFamily="34" charset="0"/>
              <a:buNone/>
            </a:pPr>
            <a:r>
              <a:rPr lang="en-US" altLang="en-US" sz="2600" dirty="0"/>
              <a:t>	</a:t>
            </a:r>
            <a:r>
              <a:rPr lang="en-US" altLang="en-US" sz="2600" i="1" dirty="0">
                <a:latin typeface="Courier New" panose="02070309020205020404" pitchFamily="49" charset="0"/>
                <a:cs typeface="Courier New" panose="02070309020205020404" pitchFamily="49" charset="0"/>
              </a:rPr>
              <a:t>dictionary</a:t>
            </a:r>
            <a:r>
              <a:rPr lang="en-US" altLang="en-US" sz="2600" dirty="0">
                <a:latin typeface="Courier New" panose="02070309020205020404" pitchFamily="49" charset="0"/>
                <a:cs typeface="Courier New" panose="02070309020205020404" pitchFamily="49" charset="0"/>
              </a:rPr>
              <a:t> = {</a:t>
            </a:r>
            <a:r>
              <a:rPr lang="en-US" altLang="en-US" sz="2600" i="1" dirty="0">
                <a:latin typeface="Courier New" panose="02070309020205020404" pitchFamily="49" charset="0"/>
                <a:cs typeface="Courier New" panose="02070309020205020404" pitchFamily="49" charset="0"/>
              </a:rPr>
              <a:t>key1</a:t>
            </a:r>
            <a:r>
              <a:rPr lang="en-US" altLang="en-US" sz="2600" dirty="0">
                <a:latin typeface="Courier New" panose="02070309020205020404" pitchFamily="49" charset="0"/>
                <a:cs typeface="Courier New" panose="02070309020205020404" pitchFamily="49" charset="0"/>
              </a:rPr>
              <a:t>:</a:t>
            </a:r>
            <a:r>
              <a:rPr lang="en-US" altLang="en-US" sz="2600" i="1" dirty="0">
                <a:latin typeface="Courier New" panose="02070309020205020404" pitchFamily="49" charset="0"/>
                <a:cs typeface="Courier New" panose="02070309020205020404" pitchFamily="49" charset="0"/>
              </a:rPr>
              <a:t>val1</a:t>
            </a:r>
            <a:r>
              <a:rPr lang="en-US" altLang="en-US" sz="2600" dirty="0">
                <a:latin typeface="Courier New" panose="02070309020205020404" pitchFamily="49" charset="0"/>
                <a:cs typeface="Courier New" panose="02070309020205020404" pitchFamily="49" charset="0"/>
              </a:rPr>
              <a:t>, </a:t>
            </a:r>
            <a:r>
              <a:rPr lang="en-US" altLang="en-US" sz="2600" i="1" dirty="0">
                <a:latin typeface="Courier New" panose="02070309020205020404" pitchFamily="49" charset="0"/>
                <a:cs typeface="Courier New" panose="02070309020205020404" pitchFamily="49" charset="0"/>
              </a:rPr>
              <a:t>key2</a:t>
            </a:r>
            <a:r>
              <a:rPr lang="en-US" altLang="en-US" sz="2600" dirty="0">
                <a:latin typeface="Courier New" panose="02070309020205020404" pitchFamily="49" charset="0"/>
                <a:cs typeface="Courier New" panose="02070309020205020404" pitchFamily="49" charset="0"/>
              </a:rPr>
              <a:t>:</a:t>
            </a:r>
            <a:r>
              <a:rPr lang="en-US" altLang="en-US" sz="2600" i="1" dirty="0">
                <a:latin typeface="Courier New" panose="02070309020205020404" pitchFamily="49" charset="0"/>
                <a:cs typeface="Courier New" panose="02070309020205020404" pitchFamily="49" charset="0"/>
              </a:rPr>
              <a:t>val2</a:t>
            </a:r>
            <a:r>
              <a:rPr lang="en-US" altLang="en-US" sz="2600" dirty="0">
                <a:latin typeface="Courier New" panose="02070309020205020404" pitchFamily="49" charset="0"/>
                <a:cs typeface="Courier New" panose="02070309020205020404" pitchFamily="49" charset="0"/>
              </a:rPr>
              <a:t>}</a:t>
            </a:r>
          </a:p>
          <a:p>
            <a:pPr>
              <a:buFontTx/>
              <a:buChar char="•"/>
            </a:pPr>
            <a:endParaRPr lang="en-US" altLang="en-US" dirty="0"/>
          </a:p>
        </p:txBody>
      </p:sp>
      <p:sp>
        <p:nvSpPr>
          <p:cNvPr id="2" name="Slide Number Placeholder 1">
            <a:extLst>
              <a:ext uri="{FF2B5EF4-FFF2-40B4-BE49-F238E27FC236}">
                <a16:creationId xmlns:a16="http://schemas.microsoft.com/office/drawing/2014/main" id="{B1F6CCA6-5423-4CFC-B269-8453B859DBF0}"/>
              </a:ext>
            </a:extLst>
          </p:cNvPr>
          <p:cNvSpPr>
            <a:spLocks noGrp="1"/>
          </p:cNvSpPr>
          <p:nvPr>
            <p:ph type="sldNum" sz="quarter" idx="10"/>
          </p:nvPr>
        </p:nvSpPr>
        <p:spPr>
          <a:xfrm>
            <a:off x="6934200" y="6319942"/>
            <a:ext cx="2133600" cy="476250"/>
          </a:xfrm>
        </p:spPr>
        <p:txBody>
          <a:bodyPr/>
          <a:lstStyle/>
          <a:p>
            <a:pPr>
              <a:defRPr/>
            </a:pPr>
            <a:fld id="{A169968D-543F-4DAE-BFB8-9AC3F3E24EE3}" type="slidenum">
              <a:rPr lang="en-US" altLang="en-US" smtClean="0"/>
              <a:pPr>
                <a:defRPr/>
              </a:pPr>
              <a:t>2</a:t>
            </a:fld>
            <a:endParaRPr lang="en-US" altLang="en-US" dirty="0"/>
          </a:p>
        </p:txBody>
      </p:sp>
      <p:pic>
        <p:nvPicPr>
          <p:cNvPr id="3" name="Picture 2">
            <a:extLst>
              <a:ext uri="{FF2B5EF4-FFF2-40B4-BE49-F238E27FC236}">
                <a16:creationId xmlns:a16="http://schemas.microsoft.com/office/drawing/2014/main" id="{B550A6B9-7836-40D2-87B9-889405556B90}"/>
              </a:ext>
            </a:extLst>
          </p:cNvPr>
          <p:cNvPicPr>
            <a:picLocks noChangeAspect="1"/>
          </p:cNvPicPr>
          <p:nvPr/>
        </p:nvPicPr>
        <p:blipFill>
          <a:blip r:embed="rId3"/>
          <a:stretch>
            <a:fillRect/>
          </a:stretch>
        </p:blipFill>
        <p:spPr>
          <a:xfrm>
            <a:off x="152400" y="5850632"/>
            <a:ext cx="8839200" cy="30014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F105F18-E91E-4B7B-8691-BB769D57BC5A}"/>
              </a:ext>
            </a:extLst>
          </p:cNvPr>
          <p:cNvSpPr>
            <a:spLocks noGrp="1"/>
          </p:cNvSpPr>
          <p:nvPr>
            <p:ph type="title"/>
          </p:nvPr>
        </p:nvSpPr>
        <p:spPr>
          <a:xfrm>
            <a:off x="457200" y="126432"/>
            <a:ext cx="8229600" cy="1143000"/>
          </a:xfrm>
        </p:spPr>
        <p:txBody>
          <a:bodyPr/>
          <a:lstStyle/>
          <a:p>
            <a:r>
              <a:rPr lang="en-US" altLang="en-US" dirty="0"/>
              <a:t>Deleting Elements From a Set</a:t>
            </a:r>
          </a:p>
        </p:txBody>
      </p:sp>
      <p:sp>
        <p:nvSpPr>
          <p:cNvPr id="19459" name="Content Placeholder 2">
            <a:extLst>
              <a:ext uri="{FF2B5EF4-FFF2-40B4-BE49-F238E27FC236}">
                <a16:creationId xmlns:a16="http://schemas.microsoft.com/office/drawing/2014/main" id="{2E104487-B8F6-40BF-93CA-CB1F07C8BF94}"/>
              </a:ext>
            </a:extLst>
          </p:cNvPr>
          <p:cNvSpPr>
            <a:spLocks noGrp="1"/>
          </p:cNvSpPr>
          <p:nvPr>
            <p:ph idx="1"/>
          </p:nvPr>
        </p:nvSpPr>
        <p:spPr>
          <a:xfrm>
            <a:off x="76200" y="1210232"/>
            <a:ext cx="4648200" cy="4525963"/>
          </a:xfrm>
        </p:spPr>
        <p:txBody>
          <a:bodyPr/>
          <a:lstStyle/>
          <a:p>
            <a:pPr>
              <a:buFontTx/>
              <a:buChar char="•"/>
            </a:pPr>
            <a:r>
              <a:rPr lang="en-US" altLang="en-US" sz="2400" u="sng" dirty="0">
                <a:latin typeface="Courier New" panose="02070309020205020404" pitchFamily="49" charset="0"/>
                <a:cs typeface="Courier New" panose="02070309020205020404" pitchFamily="49" charset="0"/>
              </a:rPr>
              <a:t>remove</a:t>
            </a:r>
            <a:r>
              <a:rPr lang="en-US" altLang="en-US" sz="2400" u="sng" dirty="0"/>
              <a:t> and </a:t>
            </a:r>
            <a:r>
              <a:rPr lang="en-US" altLang="en-US" sz="2400" u="sng" dirty="0">
                <a:latin typeface="Courier New" panose="02070309020205020404" pitchFamily="49" charset="0"/>
                <a:cs typeface="Courier New" panose="02070309020205020404" pitchFamily="49" charset="0"/>
              </a:rPr>
              <a:t>discard</a:t>
            </a:r>
            <a:r>
              <a:rPr lang="en-US" altLang="en-US" sz="2400" u="sng" dirty="0"/>
              <a:t> methods</a:t>
            </a:r>
            <a:r>
              <a:rPr lang="en-US" altLang="en-US" sz="2400" dirty="0"/>
              <a:t>: remove the specified item from the set</a:t>
            </a:r>
          </a:p>
          <a:p>
            <a:pPr lvl="1"/>
            <a:r>
              <a:rPr lang="en-US" altLang="en-US" sz="2200" dirty="0"/>
              <a:t>The item that should be removed is passed to both methods as an argument</a:t>
            </a:r>
          </a:p>
          <a:p>
            <a:pPr lvl="1"/>
            <a:r>
              <a:rPr lang="en-US" altLang="en-US" sz="2200" dirty="0"/>
              <a:t>When the specified item is not found in the set</a:t>
            </a:r>
          </a:p>
          <a:p>
            <a:pPr lvl="2">
              <a:buFontTx/>
              <a:buChar char="•"/>
            </a:pPr>
            <a:r>
              <a:rPr lang="en-US" altLang="en-US" sz="2000" dirty="0">
                <a:latin typeface="Courier New" panose="02070309020205020404" pitchFamily="49" charset="0"/>
                <a:cs typeface="Courier New" panose="02070309020205020404" pitchFamily="49" charset="0"/>
              </a:rPr>
              <a:t>remove</a:t>
            </a:r>
            <a:r>
              <a:rPr lang="en-US" altLang="en-US" sz="2000" dirty="0"/>
              <a:t> method raises a </a:t>
            </a:r>
            <a:r>
              <a:rPr lang="en-US" altLang="en-US" sz="2000" dirty="0" err="1">
                <a:latin typeface="Courier New" panose="02070309020205020404" pitchFamily="49" charset="0"/>
                <a:cs typeface="Courier New" panose="02070309020205020404" pitchFamily="49" charset="0"/>
              </a:rPr>
              <a:t>KeyError</a:t>
            </a:r>
            <a:r>
              <a:rPr lang="en-US" altLang="en-US" sz="2000" dirty="0"/>
              <a:t> exception</a:t>
            </a:r>
          </a:p>
          <a:p>
            <a:pPr lvl="2">
              <a:buFontTx/>
              <a:buChar char="•"/>
            </a:pPr>
            <a:r>
              <a:rPr lang="en-US" altLang="en-US" sz="2000" dirty="0">
                <a:latin typeface="Courier New" panose="02070309020205020404" pitchFamily="49" charset="0"/>
                <a:cs typeface="Courier New" panose="02070309020205020404" pitchFamily="49" charset="0"/>
              </a:rPr>
              <a:t>discard</a:t>
            </a:r>
            <a:r>
              <a:rPr lang="en-US" altLang="en-US" sz="2000" dirty="0"/>
              <a:t> method does not raise an exception</a:t>
            </a:r>
          </a:p>
          <a:p>
            <a:pPr>
              <a:buFontTx/>
              <a:buChar char="•"/>
            </a:pPr>
            <a:r>
              <a:rPr lang="en-US" altLang="en-US" sz="2400" u="sng" dirty="0">
                <a:latin typeface="Courier New" panose="02070309020205020404" pitchFamily="49" charset="0"/>
                <a:cs typeface="Courier New" panose="02070309020205020404" pitchFamily="49" charset="0"/>
              </a:rPr>
              <a:t>clear</a:t>
            </a:r>
            <a:r>
              <a:rPr lang="en-US" altLang="en-US" sz="2400" u="sng" dirty="0"/>
              <a:t> method</a:t>
            </a:r>
            <a:r>
              <a:rPr lang="en-US" altLang="en-US" sz="2400" dirty="0"/>
              <a:t>: clears all the elements of the set</a:t>
            </a:r>
            <a:endParaRPr lang="he-IL" altLang="en-US" sz="2400" dirty="0"/>
          </a:p>
        </p:txBody>
      </p:sp>
      <p:sp>
        <p:nvSpPr>
          <p:cNvPr id="2" name="Slide Number Placeholder 1">
            <a:extLst>
              <a:ext uri="{FF2B5EF4-FFF2-40B4-BE49-F238E27FC236}">
                <a16:creationId xmlns:a16="http://schemas.microsoft.com/office/drawing/2014/main" id="{B29119FE-1A8B-444E-9323-364FD89C466E}"/>
              </a:ext>
            </a:extLst>
          </p:cNvPr>
          <p:cNvSpPr>
            <a:spLocks noGrp="1"/>
          </p:cNvSpPr>
          <p:nvPr>
            <p:ph type="sldNum" sz="quarter" idx="10"/>
          </p:nvPr>
        </p:nvSpPr>
        <p:spPr/>
        <p:txBody>
          <a:bodyPr/>
          <a:lstStyle/>
          <a:p>
            <a:pPr>
              <a:defRPr/>
            </a:pPr>
            <a:fld id="{A169968D-543F-4DAE-BFB8-9AC3F3E24EE3}" type="slidenum">
              <a:rPr lang="en-US" altLang="en-US" smtClean="0"/>
              <a:pPr>
                <a:defRPr/>
              </a:pPr>
              <a:t>20</a:t>
            </a:fld>
            <a:endParaRPr lang="en-US" altLang="en-US"/>
          </a:p>
        </p:txBody>
      </p:sp>
      <p:pic>
        <p:nvPicPr>
          <p:cNvPr id="6" name="Picture 5">
            <a:extLst>
              <a:ext uri="{FF2B5EF4-FFF2-40B4-BE49-F238E27FC236}">
                <a16:creationId xmlns:a16="http://schemas.microsoft.com/office/drawing/2014/main" id="{05BF6C38-F19D-4941-AA88-C6E9FCF9546D}"/>
              </a:ext>
            </a:extLst>
          </p:cNvPr>
          <p:cNvPicPr>
            <a:picLocks noChangeAspect="1"/>
          </p:cNvPicPr>
          <p:nvPr/>
        </p:nvPicPr>
        <p:blipFill>
          <a:blip r:embed="rId2"/>
          <a:stretch>
            <a:fillRect/>
          </a:stretch>
        </p:blipFill>
        <p:spPr>
          <a:xfrm>
            <a:off x="4648200" y="1913968"/>
            <a:ext cx="4361277" cy="37338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B30F3EEB-9E55-4044-AE4F-FAC21DE63398}"/>
              </a:ext>
            </a:extLst>
          </p:cNvPr>
          <p:cNvSpPr>
            <a:spLocks noGrp="1"/>
          </p:cNvSpPr>
          <p:nvPr>
            <p:ph type="title"/>
          </p:nvPr>
        </p:nvSpPr>
        <p:spPr/>
        <p:txBody>
          <a:bodyPr/>
          <a:lstStyle/>
          <a:p>
            <a:r>
              <a:rPr lang="en-US" altLang="en-US"/>
              <a:t>Using the </a:t>
            </a:r>
            <a:r>
              <a:rPr lang="en-US" altLang="en-US">
                <a:latin typeface="Courier New" panose="02070309020205020404" pitchFamily="49" charset="0"/>
                <a:cs typeface="Courier New" panose="02070309020205020404" pitchFamily="49" charset="0"/>
              </a:rPr>
              <a:t>for</a:t>
            </a:r>
            <a:r>
              <a:rPr lang="en-US" altLang="en-US"/>
              <a:t> Loop, </a:t>
            </a:r>
            <a:r>
              <a:rPr lang="en-US" altLang="en-US">
                <a:latin typeface="Courier New" panose="02070309020205020404" pitchFamily="49" charset="0"/>
                <a:cs typeface="Courier New" panose="02070309020205020404" pitchFamily="49" charset="0"/>
              </a:rPr>
              <a:t>in</a:t>
            </a:r>
            <a:r>
              <a:rPr lang="en-US" altLang="en-US">
                <a:cs typeface="Courier New" panose="02070309020205020404" pitchFamily="49" charset="0"/>
              </a:rPr>
              <a:t>,</a:t>
            </a:r>
            <a:r>
              <a:rPr lang="en-US" altLang="en-US"/>
              <a:t> and </a:t>
            </a:r>
            <a:r>
              <a:rPr lang="en-US" altLang="en-US">
                <a:latin typeface="Courier New" panose="02070309020205020404" pitchFamily="49" charset="0"/>
                <a:cs typeface="Courier New" panose="02070309020205020404" pitchFamily="49" charset="0"/>
              </a:rPr>
              <a:t>not</a:t>
            </a:r>
            <a:r>
              <a:rPr lang="en-US" altLang="en-US">
                <a:cs typeface="Courier New" panose="02070309020205020404" pitchFamily="49" charset="0"/>
              </a:rPr>
              <a:t> </a:t>
            </a:r>
            <a:r>
              <a:rPr lang="en-US" altLang="en-US">
                <a:latin typeface="Courier New" panose="02070309020205020404" pitchFamily="49" charset="0"/>
                <a:cs typeface="Courier New" panose="02070309020205020404" pitchFamily="49" charset="0"/>
              </a:rPr>
              <a:t>in</a:t>
            </a:r>
            <a:r>
              <a:rPr lang="en-US" altLang="en-US"/>
              <a:t> Operators With a Set</a:t>
            </a:r>
          </a:p>
        </p:txBody>
      </p:sp>
      <p:sp>
        <p:nvSpPr>
          <p:cNvPr id="20483" name="Content Placeholder 2">
            <a:extLst>
              <a:ext uri="{FF2B5EF4-FFF2-40B4-BE49-F238E27FC236}">
                <a16:creationId xmlns:a16="http://schemas.microsoft.com/office/drawing/2014/main" id="{84548C8B-9E8B-47EE-AFE9-6C9541B6E51F}"/>
              </a:ext>
            </a:extLst>
          </p:cNvPr>
          <p:cNvSpPr>
            <a:spLocks noGrp="1"/>
          </p:cNvSpPr>
          <p:nvPr>
            <p:ph idx="1"/>
          </p:nvPr>
        </p:nvSpPr>
        <p:spPr/>
        <p:txBody>
          <a:bodyPr/>
          <a:lstStyle/>
          <a:p>
            <a:pPr eaLnBrk="1" hangingPunct="1">
              <a:buFontTx/>
              <a:buChar char="•"/>
            </a:pPr>
            <a:r>
              <a:rPr lang="en-US" altLang="en-US">
                <a:cs typeface="Courier New" panose="02070309020205020404" pitchFamily="49" charset="0"/>
              </a:rPr>
              <a:t>A </a:t>
            </a:r>
            <a:r>
              <a:rPr lang="en-US" altLang="en-US">
                <a:latin typeface="Courier New" panose="02070309020205020404" pitchFamily="49" charset="0"/>
                <a:cs typeface="Courier New" panose="02070309020205020404" pitchFamily="49" charset="0"/>
              </a:rPr>
              <a:t>for</a:t>
            </a:r>
            <a:r>
              <a:rPr lang="en-US" altLang="en-US">
                <a:cs typeface="Courier New" panose="02070309020205020404" pitchFamily="49" charset="0"/>
              </a:rPr>
              <a:t> loop can be used to iterate over elements in a set</a:t>
            </a:r>
          </a:p>
          <a:p>
            <a:pPr lvl="1" eaLnBrk="1" hangingPunct="1"/>
            <a:r>
              <a:rPr lang="en-US" altLang="en-US">
                <a:cs typeface="Courier New" panose="02070309020205020404" pitchFamily="49" charset="0"/>
              </a:rPr>
              <a:t>General format: </a:t>
            </a:r>
            <a:r>
              <a:rPr lang="en-US" altLang="en-US">
                <a:latin typeface="Courier New" panose="02070309020205020404" pitchFamily="49" charset="0"/>
                <a:cs typeface="Courier New" panose="02070309020205020404" pitchFamily="49" charset="0"/>
              </a:rPr>
              <a:t>for </a:t>
            </a:r>
            <a:r>
              <a:rPr lang="en-US" altLang="en-US" i="1">
                <a:latin typeface="Courier New" panose="02070309020205020404" pitchFamily="49" charset="0"/>
                <a:cs typeface="Courier New" panose="02070309020205020404" pitchFamily="49" charset="0"/>
              </a:rPr>
              <a:t>item</a:t>
            </a:r>
            <a:r>
              <a:rPr lang="en-US" altLang="en-US">
                <a:latin typeface="Courier New" panose="02070309020205020404" pitchFamily="49" charset="0"/>
                <a:cs typeface="Courier New" panose="02070309020205020404" pitchFamily="49" charset="0"/>
              </a:rPr>
              <a:t> in </a:t>
            </a:r>
            <a:r>
              <a:rPr lang="en-US" altLang="en-US" i="1">
                <a:latin typeface="Courier New" panose="02070309020205020404" pitchFamily="49" charset="0"/>
                <a:cs typeface="Courier New" panose="02070309020205020404" pitchFamily="49" charset="0"/>
              </a:rPr>
              <a:t>set</a:t>
            </a:r>
            <a:r>
              <a:rPr lang="en-US" altLang="en-US">
                <a:latin typeface="Courier New" panose="02070309020205020404" pitchFamily="49" charset="0"/>
                <a:cs typeface="Courier New" panose="02070309020205020404" pitchFamily="49" charset="0"/>
              </a:rPr>
              <a:t>:</a:t>
            </a:r>
          </a:p>
          <a:p>
            <a:pPr lvl="1" eaLnBrk="1" hangingPunct="1"/>
            <a:r>
              <a:rPr lang="en-US" altLang="en-US">
                <a:cs typeface="Courier New" panose="02070309020205020404" pitchFamily="49" charset="0"/>
              </a:rPr>
              <a:t>The loop iterates once for each element in the set</a:t>
            </a:r>
          </a:p>
          <a:p>
            <a:pPr eaLnBrk="1" hangingPunct="1">
              <a:buFontTx/>
              <a:buChar char="•"/>
            </a:pPr>
            <a:r>
              <a:rPr lang="en-US" altLang="en-US">
                <a:cs typeface="Courier New" panose="02070309020205020404" pitchFamily="49" charset="0"/>
              </a:rPr>
              <a:t>The </a:t>
            </a:r>
            <a:r>
              <a:rPr lang="en-US" altLang="en-US">
                <a:latin typeface="Courier New" panose="02070309020205020404" pitchFamily="49" charset="0"/>
                <a:cs typeface="Courier New" panose="02070309020205020404" pitchFamily="49" charset="0"/>
              </a:rPr>
              <a:t>in</a:t>
            </a:r>
            <a:r>
              <a:rPr lang="en-US" altLang="en-US">
                <a:cs typeface="Courier New" panose="02070309020205020404" pitchFamily="49" charset="0"/>
              </a:rPr>
              <a:t> operator can be used to test whether a value exists in a set</a:t>
            </a:r>
          </a:p>
          <a:p>
            <a:pPr lvl="1" eaLnBrk="1" hangingPunct="1"/>
            <a:r>
              <a:rPr lang="en-US" altLang="en-US">
                <a:cs typeface="Courier New" panose="02070309020205020404" pitchFamily="49" charset="0"/>
              </a:rPr>
              <a:t>Similarly, the </a:t>
            </a:r>
            <a:r>
              <a:rPr lang="en-US" altLang="en-US">
                <a:latin typeface="Courier New" panose="02070309020205020404" pitchFamily="49" charset="0"/>
                <a:cs typeface="Courier New" panose="02070309020205020404" pitchFamily="49" charset="0"/>
              </a:rPr>
              <a:t>not in</a:t>
            </a:r>
            <a:r>
              <a:rPr lang="en-US" altLang="en-US">
                <a:cs typeface="Courier New" panose="02070309020205020404" pitchFamily="49" charset="0"/>
              </a:rPr>
              <a:t> operator can be used to test whether a value does not exist in a set</a:t>
            </a:r>
          </a:p>
          <a:p>
            <a:pPr>
              <a:buFontTx/>
              <a:buChar char="•"/>
            </a:pPr>
            <a:endParaRPr lang="en-US" altLang="en-US"/>
          </a:p>
        </p:txBody>
      </p:sp>
      <p:sp>
        <p:nvSpPr>
          <p:cNvPr id="2" name="Slide Number Placeholder 1">
            <a:extLst>
              <a:ext uri="{FF2B5EF4-FFF2-40B4-BE49-F238E27FC236}">
                <a16:creationId xmlns:a16="http://schemas.microsoft.com/office/drawing/2014/main" id="{9959E833-BB39-4CC6-A61C-5DEC3F3F2ECF}"/>
              </a:ext>
            </a:extLst>
          </p:cNvPr>
          <p:cNvSpPr>
            <a:spLocks noGrp="1"/>
          </p:cNvSpPr>
          <p:nvPr>
            <p:ph type="sldNum" sz="quarter" idx="10"/>
          </p:nvPr>
        </p:nvSpPr>
        <p:spPr/>
        <p:txBody>
          <a:bodyPr/>
          <a:lstStyle/>
          <a:p>
            <a:pPr>
              <a:defRPr/>
            </a:pPr>
            <a:fld id="{A169968D-543F-4DAE-BFB8-9AC3F3E24EE3}" type="slidenum">
              <a:rPr lang="en-US" altLang="en-US" smtClean="0"/>
              <a:pPr>
                <a:defRPr/>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98E588C-AB1F-401F-95AB-B4C51E4539D8}"/>
              </a:ext>
            </a:extLst>
          </p:cNvPr>
          <p:cNvSpPr>
            <a:spLocks noGrp="1"/>
          </p:cNvSpPr>
          <p:nvPr>
            <p:ph type="title"/>
          </p:nvPr>
        </p:nvSpPr>
        <p:spPr>
          <a:xfrm>
            <a:off x="457200" y="117907"/>
            <a:ext cx="8229600" cy="1143000"/>
          </a:xfrm>
        </p:spPr>
        <p:txBody>
          <a:bodyPr/>
          <a:lstStyle/>
          <a:p>
            <a:r>
              <a:rPr lang="en-US" altLang="en-US" dirty="0"/>
              <a:t>Finding the Union of Sets</a:t>
            </a:r>
          </a:p>
        </p:txBody>
      </p:sp>
      <p:sp>
        <p:nvSpPr>
          <p:cNvPr id="21507" name="Content Placeholder 2">
            <a:extLst>
              <a:ext uri="{FF2B5EF4-FFF2-40B4-BE49-F238E27FC236}">
                <a16:creationId xmlns:a16="http://schemas.microsoft.com/office/drawing/2014/main" id="{7744214A-D85D-42A9-B6AC-47A67203542A}"/>
              </a:ext>
            </a:extLst>
          </p:cNvPr>
          <p:cNvSpPr>
            <a:spLocks noGrp="1"/>
          </p:cNvSpPr>
          <p:nvPr>
            <p:ph idx="1"/>
          </p:nvPr>
        </p:nvSpPr>
        <p:spPr>
          <a:xfrm>
            <a:off x="457200" y="1318418"/>
            <a:ext cx="8229600" cy="4525963"/>
          </a:xfrm>
        </p:spPr>
        <p:txBody>
          <a:bodyPr/>
          <a:lstStyle/>
          <a:p>
            <a:pPr eaLnBrk="1" hangingPunct="1">
              <a:buFontTx/>
              <a:buChar char="•"/>
            </a:pPr>
            <a:r>
              <a:rPr lang="en-US" altLang="en-US" sz="2800" u="sng" dirty="0">
                <a:cs typeface="Courier New" panose="02070309020205020404" pitchFamily="49" charset="0"/>
              </a:rPr>
              <a:t>Union of two sets</a:t>
            </a:r>
            <a:r>
              <a:rPr lang="en-US" altLang="en-US" sz="2800" dirty="0">
                <a:cs typeface="Courier New" panose="02070309020205020404" pitchFamily="49" charset="0"/>
              </a:rPr>
              <a:t>: a set that contains all the elements of both sets</a:t>
            </a:r>
          </a:p>
          <a:p>
            <a:pPr eaLnBrk="1" hangingPunct="1">
              <a:buFontTx/>
              <a:buChar char="•"/>
            </a:pPr>
            <a:r>
              <a:rPr lang="en-US" altLang="en-US" sz="2800" dirty="0">
                <a:cs typeface="Courier New" panose="02070309020205020404" pitchFamily="49" charset="0"/>
              </a:rPr>
              <a:t>To find the union of two sets:</a:t>
            </a:r>
          </a:p>
          <a:p>
            <a:pPr lvl="1" eaLnBrk="1" hangingPunct="1"/>
            <a:r>
              <a:rPr lang="en-US" altLang="en-US" sz="2400" dirty="0">
                <a:cs typeface="Courier New" panose="02070309020205020404" pitchFamily="49" charset="0"/>
              </a:rPr>
              <a:t>Use the </a:t>
            </a:r>
            <a:r>
              <a:rPr lang="en-US" altLang="en-US" sz="2400" dirty="0">
                <a:latin typeface="Courier New" panose="02070309020205020404" pitchFamily="49" charset="0"/>
                <a:cs typeface="Courier New" panose="02070309020205020404" pitchFamily="49" charset="0"/>
              </a:rPr>
              <a:t>union</a:t>
            </a:r>
            <a:r>
              <a:rPr lang="en-US" altLang="en-US" sz="2400" dirty="0">
                <a:cs typeface="Courier New" panose="02070309020205020404" pitchFamily="49" charset="0"/>
              </a:rPr>
              <a:t> method </a:t>
            </a:r>
          </a:p>
          <a:p>
            <a:pPr lvl="2" eaLnBrk="1" hangingPunct="1">
              <a:buFontTx/>
              <a:buChar char="•"/>
            </a:pPr>
            <a:r>
              <a:rPr lang="en-US" altLang="en-US" sz="2200" dirty="0">
                <a:cs typeface="Courier New" panose="02070309020205020404" pitchFamily="49" charset="0"/>
              </a:rPr>
              <a:t>Format: </a:t>
            </a:r>
            <a:r>
              <a:rPr lang="en-US" altLang="en-US" sz="2200" i="1" dirty="0">
                <a:latin typeface="Courier New" panose="02070309020205020404" pitchFamily="49" charset="0"/>
                <a:cs typeface="Courier New" panose="02070309020205020404" pitchFamily="49" charset="0"/>
              </a:rPr>
              <a:t>set1</a:t>
            </a:r>
            <a:r>
              <a:rPr lang="en-US" altLang="en-US" sz="2200" dirty="0">
                <a:latin typeface="Courier New" panose="02070309020205020404" pitchFamily="49" charset="0"/>
                <a:cs typeface="Courier New" panose="02070309020205020404" pitchFamily="49" charset="0"/>
              </a:rPr>
              <a:t>.union(</a:t>
            </a:r>
            <a:r>
              <a:rPr lang="en-US" altLang="en-US" sz="2200" i="1" dirty="0">
                <a:latin typeface="Courier New" panose="02070309020205020404" pitchFamily="49" charset="0"/>
                <a:cs typeface="Courier New" panose="02070309020205020404" pitchFamily="49" charset="0"/>
              </a:rPr>
              <a:t>set2</a:t>
            </a:r>
            <a:r>
              <a:rPr lang="en-US" altLang="en-US" sz="2200" dirty="0">
                <a:latin typeface="Courier New" panose="02070309020205020404" pitchFamily="49" charset="0"/>
                <a:cs typeface="Courier New" panose="02070309020205020404" pitchFamily="49" charset="0"/>
              </a:rPr>
              <a:t>)</a:t>
            </a:r>
          </a:p>
          <a:p>
            <a:pPr lvl="1" eaLnBrk="1" hangingPunct="1"/>
            <a:endParaRPr lang="en-US" altLang="en-US" sz="2400" dirty="0">
              <a:cs typeface="Courier New" panose="02070309020205020404" pitchFamily="49" charset="0"/>
            </a:endParaRPr>
          </a:p>
          <a:p>
            <a:pPr lvl="1" eaLnBrk="1" hangingPunct="1"/>
            <a:r>
              <a:rPr lang="en-US" altLang="en-US" sz="2400" dirty="0">
                <a:cs typeface="Courier New" panose="02070309020205020404" pitchFamily="49" charset="0"/>
              </a:rPr>
              <a:t>Or, use the </a:t>
            </a:r>
            <a:r>
              <a:rPr lang="en-US" altLang="en-US" sz="2400" dirty="0">
                <a:latin typeface="Courier New" panose="02070309020205020404" pitchFamily="49" charset="0"/>
                <a:cs typeface="Courier New" panose="02070309020205020404" pitchFamily="49" charset="0"/>
              </a:rPr>
              <a:t>|</a:t>
            </a:r>
            <a:r>
              <a:rPr lang="en-US" altLang="en-US" sz="2400" dirty="0">
                <a:cs typeface="Courier New" panose="02070309020205020404" pitchFamily="49" charset="0"/>
              </a:rPr>
              <a:t> operator </a:t>
            </a:r>
          </a:p>
          <a:p>
            <a:pPr lvl="2" eaLnBrk="1" hangingPunct="1">
              <a:buFontTx/>
              <a:buChar char="•"/>
            </a:pPr>
            <a:r>
              <a:rPr lang="en-US" altLang="en-US" sz="2200" dirty="0">
                <a:cs typeface="Courier New" panose="02070309020205020404" pitchFamily="49" charset="0"/>
              </a:rPr>
              <a:t>Format: </a:t>
            </a:r>
            <a:r>
              <a:rPr lang="en-US" altLang="en-US" sz="2200" i="1" dirty="0">
                <a:latin typeface="Courier New" panose="02070309020205020404" pitchFamily="49" charset="0"/>
                <a:cs typeface="Courier New" panose="02070309020205020404" pitchFamily="49" charset="0"/>
              </a:rPr>
              <a:t>set1</a:t>
            </a:r>
            <a:r>
              <a:rPr lang="en-US" altLang="en-US" sz="2200" dirty="0">
                <a:latin typeface="Courier New" panose="02070309020205020404" pitchFamily="49" charset="0"/>
                <a:cs typeface="Courier New" panose="02070309020205020404" pitchFamily="49" charset="0"/>
              </a:rPr>
              <a:t> | </a:t>
            </a:r>
            <a:r>
              <a:rPr lang="en-US" altLang="en-US" sz="2200" i="1" dirty="0">
                <a:latin typeface="Courier New" panose="02070309020205020404" pitchFamily="49" charset="0"/>
                <a:cs typeface="Courier New" panose="02070309020205020404" pitchFamily="49" charset="0"/>
              </a:rPr>
              <a:t>set2</a:t>
            </a:r>
          </a:p>
        </p:txBody>
      </p:sp>
      <p:sp>
        <p:nvSpPr>
          <p:cNvPr id="2" name="Slide Number Placeholder 1">
            <a:extLst>
              <a:ext uri="{FF2B5EF4-FFF2-40B4-BE49-F238E27FC236}">
                <a16:creationId xmlns:a16="http://schemas.microsoft.com/office/drawing/2014/main" id="{72CF6268-6BD5-4AD8-BCB8-A1840FADFD51}"/>
              </a:ext>
            </a:extLst>
          </p:cNvPr>
          <p:cNvSpPr>
            <a:spLocks noGrp="1"/>
          </p:cNvSpPr>
          <p:nvPr>
            <p:ph type="sldNum" sz="quarter" idx="10"/>
          </p:nvPr>
        </p:nvSpPr>
        <p:spPr/>
        <p:txBody>
          <a:bodyPr/>
          <a:lstStyle/>
          <a:p>
            <a:pPr>
              <a:defRPr/>
            </a:pPr>
            <a:fld id="{A169968D-543F-4DAE-BFB8-9AC3F3E24EE3}" type="slidenum">
              <a:rPr lang="en-US" altLang="en-US" smtClean="0"/>
              <a:pPr>
                <a:defRPr/>
              </a:pPr>
              <a:t>22</a:t>
            </a:fld>
            <a:endParaRPr lang="en-US" altLang="en-US"/>
          </a:p>
        </p:txBody>
      </p:sp>
      <p:pic>
        <p:nvPicPr>
          <p:cNvPr id="3" name="Picture 2">
            <a:extLst>
              <a:ext uri="{FF2B5EF4-FFF2-40B4-BE49-F238E27FC236}">
                <a16:creationId xmlns:a16="http://schemas.microsoft.com/office/drawing/2014/main" id="{56D58EF5-CFEF-4CA8-86CD-C2E71AAD70DB}"/>
              </a:ext>
            </a:extLst>
          </p:cNvPr>
          <p:cNvPicPr>
            <a:picLocks noChangeAspect="1"/>
          </p:cNvPicPr>
          <p:nvPr/>
        </p:nvPicPr>
        <p:blipFill>
          <a:blip r:embed="rId3"/>
          <a:stretch>
            <a:fillRect/>
          </a:stretch>
        </p:blipFill>
        <p:spPr>
          <a:xfrm>
            <a:off x="5534308" y="2799933"/>
            <a:ext cx="3436519" cy="1143000"/>
          </a:xfrm>
          <a:prstGeom prst="rect">
            <a:avLst/>
          </a:prstGeom>
        </p:spPr>
      </p:pic>
      <p:pic>
        <p:nvPicPr>
          <p:cNvPr id="4" name="Picture 3">
            <a:extLst>
              <a:ext uri="{FF2B5EF4-FFF2-40B4-BE49-F238E27FC236}">
                <a16:creationId xmlns:a16="http://schemas.microsoft.com/office/drawing/2014/main" id="{BD4F4113-3BCB-46E2-993E-AEAC594D518D}"/>
              </a:ext>
            </a:extLst>
          </p:cNvPr>
          <p:cNvPicPr>
            <a:picLocks noChangeAspect="1"/>
          </p:cNvPicPr>
          <p:nvPr/>
        </p:nvPicPr>
        <p:blipFill>
          <a:blip r:embed="rId4"/>
          <a:stretch>
            <a:fillRect/>
          </a:stretch>
        </p:blipFill>
        <p:spPr>
          <a:xfrm>
            <a:off x="2759869" y="5042260"/>
            <a:ext cx="3624262" cy="11609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A8286BA-D074-4CA0-98C4-07ADD9FA0AFB}"/>
              </a:ext>
            </a:extLst>
          </p:cNvPr>
          <p:cNvSpPr>
            <a:spLocks noGrp="1"/>
          </p:cNvSpPr>
          <p:nvPr>
            <p:ph type="title"/>
          </p:nvPr>
        </p:nvSpPr>
        <p:spPr>
          <a:xfrm>
            <a:off x="457200" y="76200"/>
            <a:ext cx="8229600" cy="1143000"/>
          </a:xfrm>
        </p:spPr>
        <p:txBody>
          <a:bodyPr/>
          <a:lstStyle/>
          <a:p>
            <a:r>
              <a:rPr lang="en-US" altLang="en-US" sz="4000" dirty="0"/>
              <a:t>Finding the Intersection of Sets</a:t>
            </a:r>
          </a:p>
        </p:txBody>
      </p:sp>
      <p:sp>
        <p:nvSpPr>
          <p:cNvPr id="22531" name="Content Placeholder 2">
            <a:extLst>
              <a:ext uri="{FF2B5EF4-FFF2-40B4-BE49-F238E27FC236}">
                <a16:creationId xmlns:a16="http://schemas.microsoft.com/office/drawing/2014/main" id="{9D098F0A-4FB8-467C-B83B-31771787D2CB}"/>
              </a:ext>
            </a:extLst>
          </p:cNvPr>
          <p:cNvSpPr>
            <a:spLocks noGrp="1"/>
          </p:cNvSpPr>
          <p:nvPr>
            <p:ph idx="1"/>
          </p:nvPr>
        </p:nvSpPr>
        <p:spPr>
          <a:xfrm>
            <a:off x="457200" y="1295400"/>
            <a:ext cx="8229600" cy="4525963"/>
          </a:xfrm>
        </p:spPr>
        <p:txBody>
          <a:bodyPr/>
          <a:lstStyle/>
          <a:p>
            <a:pPr eaLnBrk="1" hangingPunct="1">
              <a:buFontTx/>
              <a:buChar char="•"/>
            </a:pPr>
            <a:r>
              <a:rPr lang="en-US" altLang="en-US" sz="2800" u="sng" dirty="0">
                <a:cs typeface="Courier New" panose="02070309020205020404" pitchFamily="49" charset="0"/>
              </a:rPr>
              <a:t>Intersection of two sets</a:t>
            </a:r>
            <a:r>
              <a:rPr lang="en-US" altLang="en-US" sz="2800" dirty="0">
                <a:cs typeface="Courier New" panose="02070309020205020404" pitchFamily="49" charset="0"/>
              </a:rPr>
              <a:t>: a set that contains only the elements found in both sets</a:t>
            </a:r>
          </a:p>
          <a:p>
            <a:pPr eaLnBrk="1" hangingPunct="1">
              <a:buFontTx/>
              <a:buChar char="•"/>
            </a:pPr>
            <a:r>
              <a:rPr lang="en-US" altLang="en-US" sz="2800" dirty="0">
                <a:cs typeface="Courier New" panose="02070309020205020404" pitchFamily="49" charset="0"/>
              </a:rPr>
              <a:t>To find the intersection of two sets:</a:t>
            </a:r>
          </a:p>
          <a:p>
            <a:pPr lvl="1" eaLnBrk="1" hangingPunct="1"/>
            <a:r>
              <a:rPr lang="en-US" altLang="en-US" sz="2400" dirty="0">
                <a:cs typeface="Courier New" panose="02070309020205020404" pitchFamily="49" charset="0"/>
              </a:rPr>
              <a:t>Use the </a:t>
            </a:r>
            <a:r>
              <a:rPr lang="en-US" altLang="en-US" sz="2400" dirty="0">
                <a:latin typeface="Courier New" panose="02070309020205020404" pitchFamily="49" charset="0"/>
                <a:cs typeface="Courier New" panose="02070309020205020404" pitchFamily="49" charset="0"/>
              </a:rPr>
              <a:t>intersection</a:t>
            </a:r>
            <a:r>
              <a:rPr lang="en-US" altLang="en-US" sz="2400" dirty="0">
                <a:cs typeface="Courier New" panose="02070309020205020404" pitchFamily="49" charset="0"/>
              </a:rPr>
              <a:t> method</a:t>
            </a:r>
          </a:p>
          <a:p>
            <a:pPr lvl="2" eaLnBrk="1" hangingPunct="1">
              <a:buFontTx/>
              <a:buChar char="•"/>
            </a:pPr>
            <a:r>
              <a:rPr lang="en-US" altLang="en-US" sz="2200" dirty="0">
                <a:cs typeface="Courier New" panose="02070309020205020404" pitchFamily="49" charset="0"/>
              </a:rPr>
              <a:t>Format: </a:t>
            </a:r>
            <a:r>
              <a:rPr lang="en-US" altLang="en-US" sz="2200" i="1" dirty="0">
                <a:latin typeface="Courier New" panose="02070309020205020404" pitchFamily="49" charset="0"/>
                <a:cs typeface="Courier New" panose="02070309020205020404" pitchFamily="49" charset="0"/>
              </a:rPr>
              <a:t>set1</a:t>
            </a:r>
            <a:r>
              <a:rPr lang="en-US" altLang="en-US" sz="2200" dirty="0">
                <a:latin typeface="Courier New" panose="02070309020205020404" pitchFamily="49" charset="0"/>
                <a:cs typeface="Courier New" panose="02070309020205020404" pitchFamily="49" charset="0"/>
              </a:rPr>
              <a:t>.intersection(</a:t>
            </a:r>
            <a:r>
              <a:rPr lang="en-US" altLang="en-US" sz="2200" i="1" dirty="0">
                <a:latin typeface="Courier New" panose="02070309020205020404" pitchFamily="49" charset="0"/>
                <a:cs typeface="Courier New" panose="02070309020205020404" pitchFamily="49" charset="0"/>
              </a:rPr>
              <a:t>set2</a:t>
            </a:r>
            <a:r>
              <a:rPr lang="en-US" altLang="en-US" sz="2200" dirty="0">
                <a:latin typeface="Courier New" panose="02070309020205020404" pitchFamily="49" charset="0"/>
                <a:cs typeface="Courier New" panose="02070309020205020404" pitchFamily="49" charset="0"/>
              </a:rPr>
              <a:t>)</a:t>
            </a:r>
          </a:p>
          <a:p>
            <a:pPr lvl="1" eaLnBrk="1" hangingPunct="1"/>
            <a:endParaRPr lang="en-US" altLang="en-US" sz="2400" dirty="0">
              <a:cs typeface="Courier New" panose="02070309020205020404" pitchFamily="49" charset="0"/>
            </a:endParaRPr>
          </a:p>
          <a:p>
            <a:pPr lvl="1" eaLnBrk="1" hangingPunct="1"/>
            <a:endParaRPr lang="en-US" altLang="en-US" sz="2400" dirty="0">
              <a:cs typeface="Courier New" panose="02070309020205020404" pitchFamily="49" charset="0"/>
            </a:endParaRPr>
          </a:p>
          <a:p>
            <a:pPr lvl="1" eaLnBrk="1" hangingPunct="1"/>
            <a:endParaRPr lang="en-US" altLang="en-US" sz="2400" dirty="0">
              <a:cs typeface="Courier New" panose="02070309020205020404" pitchFamily="49" charset="0"/>
            </a:endParaRPr>
          </a:p>
          <a:p>
            <a:pPr lvl="1" eaLnBrk="1" hangingPunct="1"/>
            <a:r>
              <a:rPr lang="en-US" altLang="en-US" sz="2400" dirty="0">
                <a:cs typeface="Courier New" panose="02070309020205020404" pitchFamily="49" charset="0"/>
              </a:rPr>
              <a:t>Or, use the </a:t>
            </a:r>
            <a:r>
              <a:rPr lang="en-US" altLang="en-US" sz="2400" dirty="0">
                <a:latin typeface="Courier New" panose="02070309020205020404" pitchFamily="49" charset="0"/>
                <a:cs typeface="Courier New" panose="02070309020205020404" pitchFamily="49" charset="0"/>
              </a:rPr>
              <a:t>&amp;</a:t>
            </a:r>
            <a:r>
              <a:rPr lang="en-US" altLang="en-US" sz="2400" dirty="0">
                <a:cs typeface="Courier New" panose="02070309020205020404" pitchFamily="49" charset="0"/>
              </a:rPr>
              <a:t> operator</a:t>
            </a:r>
          </a:p>
          <a:p>
            <a:pPr lvl="2" eaLnBrk="1" hangingPunct="1">
              <a:buFontTx/>
              <a:buChar char="•"/>
            </a:pPr>
            <a:r>
              <a:rPr lang="en-US" altLang="en-US" sz="2200" dirty="0">
                <a:cs typeface="Courier New" panose="02070309020205020404" pitchFamily="49" charset="0"/>
              </a:rPr>
              <a:t>Format: </a:t>
            </a:r>
            <a:r>
              <a:rPr lang="en-US" altLang="en-US" sz="2200" i="1" dirty="0">
                <a:latin typeface="Courier New" panose="02070309020205020404" pitchFamily="49" charset="0"/>
                <a:cs typeface="Courier New" panose="02070309020205020404" pitchFamily="49" charset="0"/>
              </a:rPr>
              <a:t>set1</a:t>
            </a:r>
            <a:r>
              <a:rPr lang="en-US" altLang="en-US" sz="2200" dirty="0">
                <a:latin typeface="Courier New" panose="02070309020205020404" pitchFamily="49" charset="0"/>
                <a:cs typeface="Courier New" panose="02070309020205020404" pitchFamily="49" charset="0"/>
              </a:rPr>
              <a:t> &amp; </a:t>
            </a:r>
            <a:r>
              <a:rPr lang="en-US" altLang="en-US" sz="2200" i="1" dirty="0">
                <a:latin typeface="Courier New" panose="02070309020205020404" pitchFamily="49" charset="0"/>
                <a:cs typeface="Courier New" panose="02070309020205020404" pitchFamily="49" charset="0"/>
              </a:rPr>
              <a:t>set2</a:t>
            </a:r>
          </a:p>
        </p:txBody>
      </p:sp>
      <p:sp>
        <p:nvSpPr>
          <p:cNvPr id="2" name="Slide Number Placeholder 1">
            <a:extLst>
              <a:ext uri="{FF2B5EF4-FFF2-40B4-BE49-F238E27FC236}">
                <a16:creationId xmlns:a16="http://schemas.microsoft.com/office/drawing/2014/main" id="{D3CA0940-C509-487B-A359-F1D867C68BA9}"/>
              </a:ext>
            </a:extLst>
          </p:cNvPr>
          <p:cNvSpPr>
            <a:spLocks noGrp="1"/>
          </p:cNvSpPr>
          <p:nvPr>
            <p:ph type="sldNum" sz="quarter" idx="10"/>
          </p:nvPr>
        </p:nvSpPr>
        <p:spPr/>
        <p:txBody>
          <a:bodyPr/>
          <a:lstStyle/>
          <a:p>
            <a:pPr>
              <a:defRPr/>
            </a:pPr>
            <a:fld id="{A169968D-543F-4DAE-BFB8-9AC3F3E24EE3}" type="slidenum">
              <a:rPr lang="en-US" altLang="en-US" smtClean="0"/>
              <a:pPr>
                <a:defRPr/>
              </a:pPr>
              <a:t>23</a:t>
            </a:fld>
            <a:endParaRPr lang="en-US" altLang="en-US"/>
          </a:p>
        </p:txBody>
      </p:sp>
      <p:pic>
        <p:nvPicPr>
          <p:cNvPr id="3" name="Picture 2">
            <a:extLst>
              <a:ext uri="{FF2B5EF4-FFF2-40B4-BE49-F238E27FC236}">
                <a16:creationId xmlns:a16="http://schemas.microsoft.com/office/drawing/2014/main" id="{984254DB-A5DE-4525-97FE-55E6EC476717}"/>
              </a:ext>
            </a:extLst>
          </p:cNvPr>
          <p:cNvPicPr>
            <a:picLocks noChangeAspect="1"/>
          </p:cNvPicPr>
          <p:nvPr/>
        </p:nvPicPr>
        <p:blipFill>
          <a:blip r:embed="rId3"/>
          <a:stretch>
            <a:fillRect/>
          </a:stretch>
        </p:blipFill>
        <p:spPr>
          <a:xfrm>
            <a:off x="2443615" y="3619356"/>
            <a:ext cx="4056744" cy="1145347"/>
          </a:xfrm>
          <a:prstGeom prst="rect">
            <a:avLst/>
          </a:prstGeom>
        </p:spPr>
      </p:pic>
      <p:pic>
        <p:nvPicPr>
          <p:cNvPr id="4" name="Picture 3">
            <a:extLst>
              <a:ext uri="{FF2B5EF4-FFF2-40B4-BE49-F238E27FC236}">
                <a16:creationId xmlns:a16="http://schemas.microsoft.com/office/drawing/2014/main" id="{607B7C16-7F63-4396-8771-91C10F8A2489}"/>
              </a:ext>
            </a:extLst>
          </p:cNvPr>
          <p:cNvPicPr>
            <a:picLocks noChangeAspect="1"/>
          </p:cNvPicPr>
          <p:nvPr/>
        </p:nvPicPr>
        <p:blipFill>
          <a:blip r:embed="rId4"/>
          <a:stretch>
            <a:fillRect/>
          </a:stretch>
        </p:blipFill>
        <p:spPr>
          <a:xfrm>
            <a:off x="5033448" y="4947365"/>
            <a:ext cx="3039504" cy="12978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E2E4A3F7-6650-4106-A3C7-657EA78229DC}"/>
              </a:ext>
            </a:extLst>
          </p:cNvPr>
          <p:cNvSpPr>
            <a:spLocks noGrp="1"/>
          </p:cNvSpPr>
          <p:nvPr>
            <p:ph type="title"/>
          </p:nvPr>
        </p:nvSpPr>
        <p:spPr>
          <a:xfrm>
            <a:off x="457200" y="76200"/>
            <a:ext cx="8229600" cy="1143000"/>
          </a:xfrm>
        </p:spPr>
        <p:txBody>
          <a:bodyPr/>
          <a:lstStyle/>
          <a:p>
            <a:r>
              <a:rPr lang="en-US" altLang="en-US" dirty="0"/>
              <a:t>Finding the Difference of Sets</a:t>
            </a:r>
          </a:p>
        </p:txBody>
      </p:sp>
      <p:sp>
        <p:nvSpPr>
          <p:cNvPr id="23555" name="Content Placeholder 2">
            <a:extLst>
              <a:ext uri="{FF2B5EF4-FFF2-40B4-BE49-F238E27FC236}">
                <a16:creationId xmlns:a16="http://schemas.microsoft.com/office/drawing/2014/main" id="{50511959-8C81-410E-AA3D-DECA6F3889BE}"/>
              </a:ext>
            </a:extLst>
          </p:cNvPr>
          <p:cNvSpPr>
            <a:spLocks noGrp="1"/>
          </p:cNvSpPr>
          <p:nvPr>
            <p:ph idx="1"/>
          </p:nvPr>
        </p:nvSpPr>
        <p:spPr>
          <a:xfrm>
            <a:off x="457200" y="1257048"/>
            <a:ext cx="8229600" cy="4525963"/>
          </a:xfrm>
        </p:spPr>
        <p:txBody>
          <a:bodyPr/>
          <a:lstStyle/>
          <a:p>
            <a:pPr eaLnBrk="1" hangingPunct="1">
              <a:buFontTx/>
              <a:buChar char="•"/>
            </a:pPr>
            <a:r>
              <a:rPr lang="en-US" altLang="en-US" sz="2800" u="sng" dirty="0">
                <a:cs typeface="Courier New" panose="02070309020205020404" pitchFamily="49" charset="0"/>
              </a:rPr>
              <a:t>Difference of two sets</a:t>
            </a:r>
            <a:r>
              <a:rPr lang="en-US" altLang="en-US" sz="2800" dirty="0">
                <a:cs typeface="Courier New" panose="02070309020205020404" pitchFamily="49" charset="0"/>
              </a:rPr>
              <a:t>: a set that contains the elements that appear in the first set but do not appear in the second set</a:t>
            </a:r>
          </a:p>
          <a:p>
            <a:pPr eaLnBrk="1" hangingPunct="1">
              <a:buFontTx/>
              <a:buChar char="•"/>
            </a:pPr>
            <a:r>
              <a:rPr lang="en-US" altLang="en-US" sz="2800" dirty="0">
                <a:cs typeface="Courier New" panose="02070309020205020404" pitchFamily="49" charset="0"/>
              </a:rPr>
              <a:t>To find the difference of two sets:</a:t>
            </a:r>
          </a:p>
          <a:p>
            <a:pPr lvl="1" eaLnBrk="1" hangingPunct="1"/>
            <a:r>
              <a:rPr lang="en-US" altLang="en-US" sz="2400" dirty="0">
                <a:cs typeface="Courier New" panose="02070309020205020404" pitchFamily="49" charset="0"/>
              </a:rPr>
              <a:t>Use the </a:t>
            </a:r>
            <a:r>
              <a:rPr lang="en-US" altLang="en-US" sz="2400" dirty="0">
                <a:latin typeface="Courier New" panose="02070309020205020404" pitchFamily="49" charset="0"/>
                <a:cs typeface="Courier New" panose="02070309020205020404" pitchFamily="49" charset="0"/>
              </a:rPr>
              <a:t>difference</a:t>
            </a:r>
            <a:r>
              <a:rPr lang="en-US" altLang="en-US" sz="2400" dirty="0">
                <a:cs typeface="Courier New" panose="02070309020205020404" pitchFamily="49" charset="0"/>
              </a:rPr>
              <a:t> method</a:t>
            </a:r>
          </a:p>
          <a:p>
            <a:pPr lvl="2" eaLnBrk="1" hangingPunct="1">
              <a:buFontTx/>
              <a:buChar char="•"/>
            </a:pPr>
            <a:r>
              <a:rPr lang="en-US" altLang="en-US" sz="2200" dirty="0">
                <a:cs typeface="Courier New" panose="02070309020205020404" pitchFamily="49" charset="0"/>
              </a:rPr>
              <a:t>Format: </a:t>
            </a:r>
            <a:r>
              <a:rPr lang="en-US" altLang="en-US" sz="2200" i="1" dirty="0">
                <a:latin typeface="Courier New" panose="02070309020205020404" pitchFamily="49" charset="0"/>
                <a:cs typeface="Courier New" panose="02070309020205020404" pitchFamily="49" charset="0"/>
              </a:rPr>
              <a:t>set1</a:t>
            </a:r>
            <a:r>
              <a:rPr lang="en-US" altLang="en-US" sz="2200" dirty="0">
                <a:latin typeface="Courier New" panose="02070309020205020404" pitchFamily="49" charset="0"/>
                <a:cs typeface="Courier New" panose="02070309020205020404" pitchFamily="49" charset="0"/>
              </a:rPr>
              <a:t>.difference(</a:t>
            </a:r>
            <a:r>
              <a:rPr lang="en-US" altLang="en-US" sz="2200" i="1" dirty="0">
                <a:latin typeface="Courier New" panose="02070309020205020404" pitchFamily="49" charset="0"/>
                <a:cs typeface="Courier New" panose="02070309020205020404" pitchFamily="49" charset="0"/>
              </a:rPr>
              <a:t>set2</a:t>
            </a:r>
            <a:r>
              <a:rPr lang="en-US" altLang="en-US" sz="2200" dirty="0">
                <a:latin typeface="Courier New" panose="02070309020205020404" pitchFamily="49" charset="0"/>
                <a:cs typeface="Courier New" panose="02070309020205020404" pitchFamily="49" charset="0"/>
              </a:rPr>
              <a:t>)</a:t>
            </a:r>
          </a:p>
          <a:p>
            <a:pPr lvl="1" eaLnBrk="1" hangingPunct="1"/>
            <a:endParaRPr lang="en-US" altLang="en-US" sz="2400" dirty="0">
              <a:cs typeface="Courier New" panose="02070309020205020404" pitchFamily="49" charset="0"/>
            </a:endParaRPr>
          </a:p>
          <a:p>
            <a:pPr lvl="1" eaLnBrk="1" hangingPunct="1"/>
            <a:endParaRPr lang="en-US" altLang="en-US" sz="2400" dirty="0">
              <a:cs typeface="Courier New" panose="02070309020205020404" pitchFamily="49" charset="0"/>
            </a:endParaRPr>
          </a:p>
          <a:p>
            <a:pPr lvl="1" eaLnBrk="1" hangingPunct="1"/>
            <a:endParaRPr lang="en-US" altLang="en-US" sz="2400" dirty="0">
              <a:cs typeface="Courier New" panose="02070309020205020404" pitchFamily="49" charset="0"/>
            </a:endParaRPr>
          </a:p>
          <a:p>
            <a:pPr lvl="1" eaLnBrk="1" hangingPunct="1"/>
            <a:r>
              <a:rPr lang="en-US" altLang="en-US" sz="2400" dirty="0">
                <a:cs typeface="Courier New" panose="02070309020205020404" pitchFamily="49" charset="0"/>
              </a:rPr>
              <a:t>Or, use the </a:t>
            </a:r>
            <a:r>
              <a:rPr lang="en-US" altLang="en-US" sz="2400" dirty="0">
                <a:latin typeface="Courier New" panose="02070309020205020404" pitchFamily="49" charset="0"/>
                <a:cs typeface="Courier New" panose="02070309020205020404" pitchFamily="49" charset="0"/>
              </a:rPr>
              <a:t>-</a:t>
            </a:r>
            <a:r>
              <a:rPr lang="en-US" altLang="en-US" sz="2400" dirty="0">
                <a:cs typeface="Courier New" panose="02070309020205020404" pitchFamily="49" charset="0"/>
              </a:rPr>
              <a:t> operator</a:t>
            </a:r>
          </a:p>
          <a:p>
            <a:pPr lvl="2" eaLnBrk="1" hangingPunct="1">
              <a:buFontTx/>
              <a:buChar char="•"/>
            </a:pPr>
            <a:r>
              <a:rPr lang="en-US" altLang="en-US" sz="2200" dirty="0">
                <a:cs typeface="Courier New" panose="02070309020205020404" pitchFamily="49" charset="0"/>
              </a:rPr>
              <a:t>Format: </a:t>
            </a:r>
            <a:r>
              <a:rPr lang="en-US" altLang="en-US" sz="2200" i="1" dirty="0">
                <a:latin typeface="Courier New" panose="02070309020205020404" pitchFamily="49" charset="0"/>
                <a:cs typeface="Courier New" panose="02070309020205020404" pitchFamily="49" charset="0"/>
              </a:rPr>
              <a:t>set1</a:t>
            </a:r>
            <a:r>
              <a:rPr lang="en-US" altLang="en-US" sz="2200" dirty="0">
                <a:latin typeface="Courier New" panose="02070309020205020404" pitchFamily="49" charset="0"/>
                <a:cs typeface="Courier New" panose="02070309020205020404" pitchFamily="49" charset="0"/>
              </a:rPr>
              <a:t> - </a:t>
            </a:r>
            <a:r>
              <a:rPr lang="en-US" altLang="en-US" sz="2200" i="1" dirty="0">
                <a:latin typeface="Courier New" panose="02070309020205020404" pitchFamily="49" charset="0"/>
                <a:cs typeface="Courier New" panose="02070309020205020404" pitchFamily="49" charset="0"/>
              </a:rPr>
              <a:t>set2</a:t>
            </a:r>
          </a:p>
          <a:p>
            <a:pPr>
              <a:buFontTx/>
              <a:buChar char="•"/>
            </a:pPr>
            <a:endParaRPr lang="en-US" altLang="en-US" dirty="0"/>
          </a:p>
        </p:txBody>
      </p:sp>
      <p:sp>
        <p:nvSpPr>
          <p:cNvPr id="2" name="Slide Number Placeholder 1">
            <a:extLst>
              <a:ext uri="{FF2B5EF4-FFF2-40B4-BE49-F238E27FC236}">
                <a16:creationId xmlns:a16="http://schemas.microsoft.com/office/drawing/2014/main" id="{4AF0E7E0-E3C9-490A-BCFF-0BC31ECBB77D}"/>
              </a:ext>
            </a:extLst>
          </p:cNvPr>
          <p:cNvSpPr>
            <a:spLocks noGrp="1"/>
          </p:cNvSpPr>
          <p:nvPr>
            <p:ph type="sldNum" sz="quarter" idx="10"/>
          </p:nvPr>
        </p:nvSpPr>
        <p:spPr/>
        <p:txBody>
          <a:bodyPr/>
          <a:lstStyle/>
          <a:p>
            <a:pPr>
              <a:defRPr/>
            </a:pPr>
            <a:fld id="{A169968D-543F-4DAE-BFB8-9AC3F3E24EE3}" type="slidenum">
              <a:rPr lang="en-US" altLang="en-US" smtClean="0"/>
              <a:pPr>
                <a:defRPr/>
              </a:pPr>
              <a:t>24</a:t>
            </a:fld>
            <a:endParaRPr lang="en-US" altLang="en-US"/>
          </a:p>
        </p:txBody>
      </p:sp>
      <p:pic>
        <p:nvPicPr>
          <p:cNvPr id="3" name="Picture 2">
            <a:extLst>
              <a:ext uri="{FF2B5EF4-FFF2-40B4-BE49-F238E27FC236}">
                <a16:creationId xmlns:a16="http://schemas.microsoft.com/office/drawing/2014/main" id="{FCAFC7D9-009F-4111-9C9C-D474FB29B2E9}"/>
              </a:ext>
            </a:extLst>
          </p:cNvPr>
          <p:cNvPicPr>
            <a:picLocks noChangeAspect="1"/>
          </p:cNvPicPr>
          <p:nvPr/>
        </p:nvPicPr>
        <p:blipFill>
          <a:blip r:embed="rId2"/>
          <a:stretch>
            <a:fillRect/>
          </a:stretch>
        </p:blipFill>
        <p:spPr>
          <a:xfrm>
            <a:off x="2637118" y="4082382"/>
            <a:ext cx="3869764" cy="1143000"/>
          </a:xfrm>
          <a:prstGeom prst="rect">
            <a:avLst/>
          </a:prstGeom>
        </p:spPr>
      </p:pic>
      <p:pic>
        <p:nvPicPr>
          <p:cNvPr id="4" name="Picture 3">
            <a:extLst>
              <a:ext uri="{FF2B5EF4-FFF2-40B4-BE49-F238E27FC236}">
                <a16:creationId xmlns:a16="http://schemas.microsoft.com/office/drawing/2014/main" id="{A5B8767F-BB00-46F7-B5AA-687A16185DA5}"/>
              </a:ext>
            </a:extLst>
          </p:cNvPr>
          <p:cNvPicPr>
            <a:picLocks noChangeAspect="1"/>
          </p:cNvPicPr>
          <p:nvPr/>
        </p:nvPicPr>
        <p:blipFill>
          <a:blip r:embed="rId3"/>
          <a:stretch>
            <a:fillRect/>
          </a:stretch>
        </p:blipFill>
        <p:spPr>
          <a:xfrm>
            <a:off x="5118499" y="5397865"/>
            <a:ext cx="2776766" cy="118678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0755407-3A19-4D35-873D-C727BFAD2DB8}"/>
              </a:ext>
            </a:extLst>
          </p:cNvPr>
          <p:cNvSpPr>
            <a:spLocks noGrp="1"/>
          </p:cNvSpPr>
          <p:nvPr>
            <p:ph type="title"/>
          </p:nvPr>
        </p:nvSpPr>
        <p:spPr>
          <a:xfrm>
            <a:off x="457200" y="136525"/>
            <a:ext cx="8229600" cy="1143000"/>
          </a:xfrm>
        </p:spPr>
        <p:txBody>
          <a:bodyPr/>
          <a:lstStyle/>
          <a:p>
            <a:r>
              <a:rPr lang="en-US" altLang="en-US" sz="4000" dirty="0"/>
              <a:t>Finding the Symmetric Difference of Sets</a:t>
            </a:r>
          </a:p>
        </p:txBody>
      </p:sp>
      <p:sp>
        <p:nvSpPr>
          <p:cNvPr id="24579" name="Content Placeholder 2">
            <a:extLst>
              <a:ext uri="{FF2B5EF4-FFF2-40B4-BE49-F238E27FC236}">
                <a16:creationId xmlns:a16="http://schemas.microsoft.com/office/drawing/2014/main" id="{DC55CB7B-5C2B-488B-BAC9-D8DB0F47D918}"/>
              </a:ext>
            </a:extLst>
          </p:cNvPr>
          <p:cNvSpPr>
            <a:spLocks noGrp="1"/>
          </p:cNvSpPr>
          <p:nvPr>
            <p:ph idx="1"/>
          </p:nvPr>
        </p:nvSpPr>
        <p:spPr>
          <a:xfrm>
            <a:off x="457200" y="1397372"/>
            <a:ext cx="8229600" cy="4525963"/>
          </a:xfrm>
        </p:spPr>
        <p:txBody>
          <a:bodyPr/>
          <a:lstStyle/>
          <a:p>
            <a:pPr eaLnBrk="1" hangingPunct="1">
              <a:buFontTx/>
              <a:buChar char="•"/>
            </a:pPr>
            <a:r>
              <a:rPr lang="en-US" altLang="en-US" sz="2800" u="sng" dirty="0">
                <a:cs typeface="Courier New" panose="02070309020205020404" pitchFamily="49" charset="0"/>
              </a:rPr>
              <a:t>Symmetric difference of two sets</a:t>
            </a:r>
            <a:r>
              <a:rPr lang="en-US" altLang="en-US" sz="2800" dirty="0">
                <a:cs typeface="Courier New" panose="02070309020205020404" pitchFamily="49" charset="0"/>
              </a:rPr>
              <a:t>: a set that contains the elements that are not shared by the two sets</a:t>
            </a:r>
          </a:p>
          <a:p>
            <a:pPr eaLnBrk="1" hangingPunct="1">
              <a:buFontTx/>
              <a:buChar char="•"/>
            </a:pPr>
            <a:r>
              <a:rPr lang="en-US" altLang="en-US" sz="2800" dirty="0">
                <a:cs typeface="Courier New" panose="02070309020205020404" pitchFamily="49" charset="0"/>
              </a:rPr>
              <a:t>To find the symmetric difference of two sets:</a:t>
            </a:r>
          </a:p>
          <a:p>
            <a:pPr lvl="1" eaLnBrk="1" hangingPunct="1"/>
            <a:r>
              <a:rPr lang="en-US" altLang="en-US" sz="2400" dirty="0">
                <a:cs typeface="Courier New" panose="02070309020205020404" pitchFamily="49" charset="0"/>
              </a:rPr>
              <a:t>Use the </a:t>
            </a:r>
            <a:r>
              <a:rPr lang="en-US" altLang="en-US" sz="2400" dirty="0" err="1">
                <a:latin typeface="Courier New" panose="02070309020205020404" pitchFamily="49" charset="0"/>
                <a:cs typeface="Courier New" panose="02070309020205020404" pitchFamily="49" charset="0"/>
              </a:rPr>
              <a:t>symmetric_difference</a:t>
            </a:r>
            <a:r>
              <a:rPr lang="en-US" altLang="en-US" sz="2400" dirty="0">
                <a:cs typeface="Courier New" panose="02070309020205020404" pitchFamily="49" charset="0"/>
              </a:rPr>
              <a:t> method</a:t>
            </a:r>
          </a:p>
          <a:p>
            <a:pPr lvl="2" eaLnBrk="1" hangingPunct="1">
              <a:buFontTx/>
              <a:buChar char="•"/>
            </a:pPr>
            <a:r>
              <a:rPr lang="en-US" altLang="en-US" sz="2200" dirty="0">
                <a:cs typeface="Courier New" panose="02070309020205020404" pitchFamily="49" charset="0"/>
              </a:rPr>
              <a:t>Format: </a:t>
            </a:r>
            <a:r>
              <a:rPr lang="en-US" altLang="en-US" sz="2200" i="1" dirty="0">
                <a:latin typeface="Courier New" panose="02070309020205020404" pitchFamily="49" charset="0"/>
                <a:cs typeface="Courier New" panose="02070309020205020404" pitchFamily="49" charset="0"/>
              </a:rPr>
              <a:t>set1</a:t>
            </a:r>
            <a:r>
              <a:rPr lang="en-US" altLang="en-US" sz="2200" dirty="0">
                <a:latin typeface="Courier New" panose="02070309020205020404" pitchFamily="49" charset="0"/>
                <a:cs typeface="Courier New" panose="02070309020205020404" pitchFamily="49" charset="0"/>
              </a:rPr>
              <a:t>.symmetric_difference(</a:t>
            </a:r>
            <a:r>
              <a:rPr lang="en-US" altLang="en-US" sz="2200" i="1" dirty="0">
                <a:latin typeface="Courier New" panose="02070309020205020404" pitchFamily="49" charset="0"/>
                <a:cs typeface="Courier New" panose="02070309020205020404" pitchFamily="49" charset="0"/>
              </a:rPr>
              <a:t>set2</a:t>
            </a:r>
            <a:r>
              <a:rPr lang="en-US" altLang="en-US" sz="2200" dirty="0">
                <a:latin typeface="Courier New" panose="02070309020205020404" pitchFamily="49" charset="0"/>
                <a:cs typeface="Courier New" panose="02070309020205020404" pitchFamily="49" charset="0"/>
              </a:rPr>
              <a:t>)</a:t>
            </a:r>
          </a:p>
          <a:p>
            <a:pPr lvl="1" eaLnBrk="1" hangingPunct="1"/>
            <a:endParaRPr lang="en-US" altLang="en-US" sz="2400" dirty="0">
              <a:cs typeface="Courier New" panose="02070309020205020404" pitchFamily="49" charset="0"/>
            </a:endParaRPr>
          </a:p>
          <a:p>
            <a:pPr lvl="1" eaLnBrk="1" hangingPunct="1"/>
            <a:endParaRPr lang="en-US" altLang="en-US" sz="2400" dirty="0">
              <a:cs typeface="Courier New" panose="02070309020205020404" pitchFamily="49" charset="0"/>
            </a:endParaRPr>
          </a:p>
          <a:p>
            <a:pPr lvl="1" eaLnBrk="1" hangingPunct="1"/>
            <a:endParaRPr lang="en-US" altLang="en-US" sz="2400" dirty="0">
              <a:cs typeface="Courier New" panose="02070309020205020404" pitchFamily="49" charset="0"/>
            </a:endParaRPr>
          </a:p>
          <a:p>
            <a:pPr lvl="1" eaLnBrk="1" hangingPunct="1"/>
            <a:r>
              <a:rPr lang="en-US" altLang="en-US" sz="2400" dirty="0">
                <a:cs typeface="Courier New" panose="02070309020205020404" pitchFamily="49" charset="0"/>
              </a:rPr>
              <a:t>Or, use the </a:t>
            </a:r>
            <a:r>
              <a:rPr lang="en-US" altLang="en-US" sz="2400" dirty="0">
                <a:latin typeface="Courier New" panose="02070309020205020404" pitchFamily="49" charset="0"/>
                <a:cs typeface="Courier New" panose="02070309020205020404" pitchFamily="49" charset="0"/>
              </a:rPr>
              <a:t>^</a:t>
            </a:r>
            <a:r>
              <a:rPr lang="en-US" altLang="en-US" sz="2400" dirty="0">
                <a:cs typeface="Courier New" panose="02070309020205020404" pitchFamily="49" charset="0"/>
              </a:rPr>
              <a:t> operator</a:t>
            </a:r>
          </a:p>
          <a:p>
            <a:pPr lvl="2" eaLnBrk="1" hangingPunct="1">
              <a:buFontTx/>
              <a:buChar char="•"/>
            </a:pPr>
            <a:r>
              <a:rPr lang="en-US" altLang="en-US" sz="2200" dirty="0">
                <a:cs typeface="Courier New" panose="02070309020205020404" pitchFamily="49" charset="0"/>
              </a:rPr>
              <a:t>Format: </a:t>
            </a:r>
            <a:r>
              <a:rPr lang="en-US" altLang="en-US" sz="2200" i="1" dirty="0">
                <a:latin typeface="Courier New" panose="02070309020205020404" pitchFamily="49" charset="0"/>
                <a:cs typeface="Courier New" panose="02070309020205020404" pitchFamily="49" charset="0"/>
              </a:rPr>
              <a:t>set1</a:t>
            </a:r>
            <a:r>
              <a:rPr lang="en-US" altLang="en-US" sz="2200" dirty="0">
                <a:latin typeface="Courier New" panose="02070309020205020404" pitchFamily="49" charset="0"/>
                <a:cs typeface="Courier New" panose="02070309020205020404" pitchFamily="49" charset="0"/>
              </a:rPr>
              <a:t> ^ </a:t>
            </a:r>
            <a:r>
              <a:rPr lang="en-US" altLang="en-US" sz="2200" i="1" dirty="0">
                <a:latin typeface="Courier New" panose="02070309020205020404" pitchFamily="49" charset="0"/>
                <a:cs typeface="Courier New" panose="02070309020205020404" pitchFamily="49" charset="0"/>
              </a:rPr>
              <a:t>set2</a:t>
            </a:r>
          </a:p>
          <a:p>
            <a:pPr>
              <a:buFontTx/>
              <a:buChar char="•"/>
            </a:pPr>
            <a:endParaRPr lang="en-US" altLang="en-US" dirty="0"/>
          </a:p>
        </p:txBody>
      </p:sp>
      <p:sp>
        <p:nvSpPr>
          <p:cNvPr id="2" name="Slide Number Placeholder 1">
            <a:extLst>
              <a:ext uri="{FF2B5EF4-FFF2-40B4-BE49-F238E27FC236}">
                <a16:creationId xmlns:a16="http://schemas.microsoft.com/office/drawing/2014/main" id="{F272EB4E-C285-4DCD-879A-534BC705EC8D}"/>
              </a:ext>
            </a:extLst>
          </p:cNvPr>
          <p:cNvSpPr>
            <a:spLocks noGrp="1"/>
          </p:cNvSpPr>
          <p:nvPr>
            <p:ph type="sldNum" sz="quarter" idx="10"/>
          </p:nvPr>
        </p:nvSpPr>
        <p:spPr/>
        <p:txBody>
          <a:bodyPr/>
          <a:lstStyle/>
          <a:p>
            <a:pPr>
              <a:defRPr/>
            </a:pPr>
            <a:fld id="{A169968D-543F-4DAE-BFB8-9AC3F3E24EE3}" type="slidenum">
              <a:rPr lang="en-US" altLang="en-US" smtClean="0"/>
              <a:pPr>
                <a:defRPr/>
              </a:pPr>
              <a:t>25</a:t>
            </a:fld>
            <a:endParaRPr lang="en-US" altLang="en-US"/>
          </a:p>
        </p:txBody>
      </p:sp>
      <p:pic>
        <p:nvPicPr>
          <p:cNvPr id="3" name="Picture 2">
            <a:extLst>
              <a:ext uri="{FF2B5EF4-FFF2-40B4-BE49-F238E27FC236}">
                <a16:creationId xmlns:a16="http://schemas.microsoft.com/office/drawing/2014/main" id="{49061FF3-30B2-4E89-A18C-FF9B71B49BE2}"/>
              </a:ext>
            </a:extLst>
          </p:cNvPr>
          <p:cNvPicPr>
            <a:picLocks noChangeAspect="1"/>
          </p:cNvPicPr>
          <p:nvPr/>
        </p:nvPicPr>
        <p:blipFill>
          <a:blip r:embed="rId2"/>
          <a:stretch>
            <a:fillRect/>
          </a:stretch>
        </p:blipFill>
        <p:spPr>
          <a:xfrm>
            <a:off x="2052205" y="4191000"/>
            <a:ext cx="5039590" cy="1143000"/>
          </a:xfrm>
          <a:prstGeom prst="rect">
            <a:avLst/>
          </a:prstGeom>
        </p:spPr>
      </p:pic>
      <p:pic>
        <p:nvPicPr>
          <p:cNvPr id="4" name="Picture 3">
            <a:extLst>
              <a:ext uri="{FF2B5EF4-FFF2-40B4-BE49-F238E27FC236}">
                <a16:creationId xmlns:a16="http://schemas.microsoft.com/office/drawing/2014/main" id="{2976731E-7B43-46EA-A4BC-6D35C1B98ADC}"/>
              </a:ext>
            </a:extLst>
          </p:cNvPr>
          <p:cNvPicPr>
            <a:picLocks noChangeAspect="1"/>
          </p:cNvPicPr>
          <p:nvPr/>
        </p:nvPicPr>
        <p:blipFill>
          <a:blip r:embed="rId3"/>
          <a:stretch>
            <a:fillRect/>
          </a:stretch>
        </p:blipFill>
        <p:spPr>
          <a:xfrm>
            <a:off x="5119687" y="5460628"/>
            <a:ext cx="2867025" cy="121750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10B72E2D-2185-4BFE-861F-7C12BD049732}"/>
              </a:ext>
            </a:extLst>
          </p:cNvPr>
          <p:cNvSpPr>
            <a:spLocks noGrp="1"/>
          </p:cNvSpPr>
          <p:nvPr>
            <p:ph type="title"/>
          </p:nvPr>
        </p:nvSpPr>
        <p:spPr>
          <a:xfrm>
            <a:off x="457200" y="132488"/>
            <a:ext cx="8229600" cy="1143000"/>
          </a:xfrm>
        </p:spPr>
        <p:txBody>
          <a:bodyPr/>
          <a:lstStyle/>
          <a:p>
            <a:r>
              <a:rPr lang="en-US" altLang="en-US" dirty="0"/>
              <a:t>Finding Subsets and Supersets</a:t>
            </a:r>
          </a:p>
        </p:txBody>
      </p:sp>
      <p:sp>
        <p:nvSpPr>
          <p:cNvPr id="25603" name="Content Placeholder 2">
            <a:extLst>
              <a:ext uri="{FF2B5EF4-FFF2-40B4-BE49-F238E27FC236}">
                <a16:creationId xmlns:a16="http://schemas.microsoft.com/office/drawing/2014/main" id="{34467C39-C4FE-4277-93EB-49DEF54747A2}"/>
              </a:ext>
            </a:extLst>
          </p:cNvPr>
          <p:cNvSpPr>
            <a:spLocks noGrp="1"/>
          </p:cNvSpPr>
          <p:nvPr>
            <p:ph idx="1"/>
          </p:nvPr>
        </p:nvSpPr>
        <p:spPr>
          <a:xfrm>
            <a:off x="457200" y="1600200"/>
            <a:ext cx="8382000" cy="4525963"/>
          </a:xfrm>
        </p:spPr>
        <p:txBody>
          <a:bodyPr/>
          <a:lstStyle/>
          <a:p>
            <a:pPr>
              <a:buFontTx/>
              <a:buChar char="•"/>
            </a:pPr>
            <a:r>
              <a:rPr lang="en-US" altLang="en-US" sz="2800" dirty="0"/>
              <a:t>Set A is subset of set B if all the elements in set A are included in set B</a:t>
            </a:r>
          </a:p>
          <a:p>
            <a:pPr>
              <a:buFontTx/>
              <a:buChar char="•"/>
            </a:pPr>
            <a:r>
              <a:rPr lang="en-US" altLang="en-US" sz="2800" dirty="0"/>
              <a:t>To determine whether set A is subset of set B</a:t>
            </a:r>
          </a:p>
          <a:p>
            <a:pPr lvl="1"/>
            <a:r>
              <a:rPr lang="en-US" altLang="en-US" sz="2400" dirty="0"/>
              <a:t>Use the </a:t>
            </a:r>
            <a:r>
              <a:rPr lang="en-US" altLang="en-US" sz="2400" dirty="0" err="1">
                <a:latin typeface="Courier New" panose="02070309020205020404" pitchFamily="49" charset="0"/>
                <a:cs typeface="Courier New" panose="02070309020205020404" pitchFamily="49" charset="0"/>
              </a:rPr>
              <a:t>issubset</a:t>
            </a:r>
            <a:r>
              <a:rPr lang="en-US" altLang="en-US" sz="2400" dirty="0"/>
              <a:t> method </a:t>
            </a:r>
          </a:p>
          <a:p>
            <a:pPr lvl="2">
              <a:buFontTx/>
              <a:buChar char="•"/>
            </a:pPr>
            <a:r>
              <a:rPr lang="en-US" altLang="en-US" sz="2200" dirty="0"/>
              <a:t>Format: </a:t>
            </a:r>
            <a:r>
              <a:rPr lang="en-US" altLang="en-US" sz="2200" i="1" dirty="0" err="1">
                <a:latin typeface="Courier New" panose="02070309020205020404" pitchFamily="49" charset="0"/>
                <a:cs typeface="Courier New" panose="02070309020205020404" pitchFamily="49" charset="0"/>
              </a:rPr>
              <a:t>setA</a:t>
            </a:r>
            <a:r>
              <a:rPr lang="en-US" altLang="en-US" sz="2200" dirty="0" err="1">
                <a:latin typeface="Courier New" panose="02070309020205020404" pitchFamily="49" charset="0"/>
                <a:cs typeface="Courier New" panose="02070309020205020404" pitchFamily="49" charset="0"/>
              </a:rPr>
              <a:t>.issubset</a:t>
            </a:r>
            <a:r>
              <a:rPr lang="en-US" altLang="en-US" sz="2200" dirty="0">
                <a:latin typeface="Courier New" panose="02070309020205020404" pitchFamily="49" charset="0"/>
                <a:cs typeface="Courier New" panose="02070309020205020404" pitchFamily="49" charset="0"/>
              </a:rPr>
              <a:t>(</a:t>
            </a:r>
            <a:r>
              <a:rPr lang="en-US" altLang="en-US" sz="2200" i="1" dirty="0" err="1">
                <a:latin typeface="Courier New" panose="02070309020205020404" pitchFamily="49" charset="0"/>
                <a:cs typeface="Courier New" panose="02070309020205020404" pitchFamily="49" charset="0"/>
              </a:rPr>
              <a:t>setB</a:t>
            </a:r>
            <a:r>
              <a:rPr lang="en-US" altLang="en-US" sz="2200" dirty="0">
                <a:latin typeface="Courier New" panose="02070309020205020404" pitchFamily="49" charset="0"/>
                <a:cs typeface="Courier New" panose="02070309020205020404" pitchFamily="49" charset="0"/>
              </a:rPr>
              <a:t>)</a:t>
            </a:r>
          </a:p>
          <a:p>
            <a:pPr lvl="1"/>
            <a:r>
              <a:rPr lang="en-US" altLang="en-US" sz="2400" dirty="0"/>
              <a:t>Or, use the </a:t>
            </a:r>
            <a:r>
              <a:rPr lang="en-US" altLang="en-US" sz="2400" dirty="0">
                <a:latin typeface="Courier New" panose="02070309020205020404" pitchFamily="49" charset="0"/>
                <a:cs typeface="Courier New" panose="02070309020205020404" pitchFamily="49" charset="0"/>
              </a:rPr>
              <a:t>&lt;=</a:t>
            </a:r>
            <a:r>
              <a:rPr lang="en-US" altLang="en-US" sz="2400" dirty="0"/>
              <a:t> operator </a:t>
            </a:r>
          </a:p>
          <a:p>
            <a:pPr lvl="2">
              <a:buFontTx/>
              <a:buChar char="•"/>
            </a:pPr>
            <a:r>
              <a:rPr lang="en-US" altLang="en-US" sz="2200" dirty="0"/>
              <a:t>Format: </a:t>
            </a:r>
            <a:r>
              <a:rPr lang="en-US" altLang="en-US" sz="2200" i="1" dirty="0" err="1">
                <a:latin typeface="Courier New" panose="02070309020205020404" pitchFamily="49" charset="0"/>
                <a:cs typeface="Courier New" panose="02070309020205020404" pitchFamily="49" charset="0"/>
              </a:rPr>
              <a:t>setA</a:t>
            </a:r>
            <a:r>
              <a:rPr lang="en-US" altLang="en-US" sz="2200" dirty="0">
                <a:latin typeface="Courier New" panose="02070309020205020404" pitchFamily="49" charset="0"/>
                <a:cs typeface="Courier New" panose="02070309020205020404" pitchFamily="49" charset="0"/>
              </a:rPr>
              <a:t> &lt;= </a:t>
            </a:r>
            <a:r>
              <a:rPr lang="en-US" altLang="en-US" sz="2200" i="1" dirty="0" err="1">
                <a:latin typeface="Courier New" panose="02070309020205020404" pitchFamily="49" charset="0"/>
                <a:cs typeface="Courier New" panose="02070309020205020404" pitchFamily="49" charset="0"/>
              </a:rPr>
              <a:t>setB</a:t>
            </a:r>
            <a:endParaRPr lang="en-US" altLang="en-US" sz="2200" i="1" dirty="0">
              <a:latin typeface="Courier New" panose="02070309020205020404" pitchFamily="49" charset="0"/>
              <a:cs typeface="Courier New" panose="02070309020205020404" pitchFamily="49" charset="0"/>
            </a:endParaRPr>
          </a:p>
          <a:p>
            <a:pPr>
              <a:buFontTx/>
              <a:buChar char="•"/>
            </a:pPr>
            <a:endParaRPr lang="en-US" altLang="en-US" dirty="0"/>
          </a:p>
        </p:txBody>
      </p:sp>
      <p:sp>
        <p:nvSpPr>
          <p:cNvPr id="2" name="Slide Number Placeholder 1">
            <a:extLst>
              <a:ext uri="{FF2B5EF4-FFF2-40B4-BE49-F238E27FC236}">
                <a16:creationId xmlns:a16="http://schemas.microsoft.com/office/drawing/2014/main" id="{CA2934AA-0146-4CD3-9E94-9493042789E0}"/>
              </a:ext>
            </a:extLst>
          </p:cNvPr>
          <p:cNvSpPr>
            <a:spLocks noGrp="1"/>
          </p:cNvSpPr>
          <p:nvPr>
            <p:ph type="sldNum" sz="quarter" idx="10"/>
          </p:nvPr>
        </p:nvSpPr>
        <p:spPr/>
        <p:txBody>
          <a:bodyPr/>
          <a:lstStyle/>
          <a:p>
            <a:pPr>
              <a:defRPr/>
            </a:pPr>
            <a:fld id="{A169968D-543F-4DAE-BFB8-9AC3F3E24EE3}" type="slidenum">
              <a:rPr lang="en-US" altLang="en-US" smtClean="0"/>
              <a:pPr>
                <a:defRPr/>
              </a:pPr>
              <a:t>26</a:t>
            </a:fld>
            <a:endParaRPr lang="en-US" altLang="en-US"/>
          </a:p>
        </p:txBody>
      </p:sp>
      <p:pic>
        <p:nvPicPr>
          <p:cNvPr id="3" name="Picture 2">
            <a:extLst>
              <a:ext uri="{FF2B5EF4-FFF2-40B4-BE49-F238E27FC236}">
                <a16:creationId xmlns:a16="http://schemas.microsoft.com/office/drawing/2014/main" id="{2B4C783D-511A-40C0-9DFE-193A497B15BD}"/>
              </a:ext>
            </a:extLst>
          </p:cNvPr>
          <p:cNvPicPr>
            <a:picLocks noChangeAspect="1"/>
          </p:cNvPicPr>
          <p:nvPr/>
        </p:nvPicPr>
        <p:blipFill>
          <a:blip r:embed="rId2"/>
          <a:stretch>
            <a:fillRect/>
          </a:stretch>
        </p:blipFill>
        <p:spPr>
          <a:xfrm>
            <a:off x="2615528" y="4876295"/>
            <a:ext cx="3909241" cy="15740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CB86FBA0-89B7-4CBB-AC80-E4CFCBBF6AA7}"/>
              </a:ext>
            </a:extLst>
          </p:cNvPr>
          <p:cNvSpPr>
            <a:spLocks noGrp="1"/>
          </p:cNvSpPr>
          <p:nvPr>
            <p:ph type="title"/>
          </p:nvPr>
        </p:nvSpPr>
        <p:spPr/>
        <p:txBody>
          <a:bodyPr/>
          <a:lstStyle/>
          <a:p>
            <a:r>
              <a:rPr lang="en-US" altLang="en-US"/>
              <a:t>Finding Subsets and Supersets (cont’d.)</a:t>
            </a:r>
          </a:p>
        </p:txBody>
      </p:sp>
      <p:sp>
        <p:nvSpPr>
          <p:cNvPr id="26627" name="Content Placeholder 2">
            <a:extLst>
              <a:ext uri="{FF2B5EF4-FFF2-40B4-BE49-F238E27FC236}">
                <a16:creationId xmlns:a16="http://schemas.microsoft.com/office/drawing/2014/main" id="{935E264C-D99D-448A-92DB-80722EA608B9}"/>
              </a:ext>
            </a:extLst>
          </p:cNvPr>
          <p:cNvSpPr>
            <a:spLocks noGrp="1"/>
          </p:cNvSpPr>
          <p:nvPr>
            <p:ph idx="1"/>
          </p:nvPr>
        </p:nvSpPr>
        <p:spPr>
          <a:xfrm>
            <a:off x="266700" y="1600200"/>
            <a:ext cx="8610600" cy="4525963"/>
          </a:xfrm>
        </p:spPr>
        <p:txBody>
          <a:bodyPr/>
          <a:lstStyle/>
          <a:p>
            <a:pPr>
              <a:buFontTx/>
              <a:buChar char="•"/>
            </a:pPr>
            <a:r>
              <a:rPr lang="en-US" altLang="en-US" sz="2800" dirty="0"/>
              <a:t>Set A is superset of set B if it contains all the elements of set B</a:t>
            </a:r>
          </a:p>
          <a:p>
            <a:pPr>
              <a:buFontTx/>
              <a:buChar char="•"/>
            </a:pPr>
            <a:r>
              <a:rPr lang="en-US" altLang="en-US" sz="2800" dirty="0"/>
              <a:t>To determine whether set A is superset of set B</a:t>
            </a:r>
          </a:p>
          <a:p>
            <a:pPr lvl="1"/>
            <a:r>
              <a:rPr lang="en-US" altLang="en-US" sz="2400" dirty="0"/>
              <a:t>Use the </a:t>
            </a:r>
            <a:r>
              <a:rPr lang="en-US" altLang="en-US" sz="2400" dirty="0" err="1">
                <a:latin typeface="Courier New" panose="02070309020205020404" pitchFamily="49" charset="0"/>
                <a:cs typeface="Courier New" panose="02070309020205020404" pitchFamily="49" charset="0"/>
              </a:rPr>
              <a:t>issuperset</a:t>
            </a:r>
            <a:r>
              <a:rPr lang="en-US" altLang="en-US" sz="2400" dirty="0"/>
              <a:t> method</a:t>
            </a:r>
          </a:p>
          <a:p>
            <a:pPr lvl="2">
              <a:buFontTx/>
              <a:buChar char="•"/>
            </a:pPr>
            <a:r>
              <a:rPr lang="en-US" altLang="en-US" sz="2200" dirty="0"/>
              <a:t>Format: </a:t>
            </a:r>
            <a:r>
              <a:rPr lang="en-US" altLang="en-US" sz="2200" i="1" dirty="0" err="1">
                <a:latin typeface="Courier New" panose="02070309020205020404" pitchFamily="49" charset="0"/>
                <a:cs typeface="Courier New" panose="02070309020205020404" pitchFamily="49" charset="0"/>
              </a:rPr>
              <a:t>setA</a:t>
            </a:r>
            <a:r>
              <a:rPr lang="en-US" altLang="en-US" sz="2200" dirty="0" err="1">
                <a:latin typeface="Courier New" panose="02070309020205020404" pitchFamily="49" charset="0"/>
                <a:cs typeface="Courier New" panose="02070309020205020404" pitchFamily="49" charset="0"/>
              </a:rPr>
              <a:t>.issuperset</a:t>
            </a:r>
            <a:r>
              <a:rPr lang="en-US" altLang="en-US" sz="2200" dirty="0">
                <a:latin typeface="Courier New" panose="02070309020205020404" pitchFamily="49" charset="0"/>
                <a:cs typeface="Courier New" panose="02070309020205020404" pitchFamily="49" charset="0"/>
              </a:rPr>
              <a:t>(</a:t>
            </a:r>
            <a:r>
              <a:rPr lang="en-US" altLang="en-US" sz="2200" i="1" dirty="0" err="1">
                <a:latin typeface="Courier New" panose="02070309020205020404" pitchFamily="49" charset="0"/>
                <a:cs typeface="Courier New" panose="02070309020205020404" pitchFamily="49" charset="0"/>
              </a:rPr>
              <a:t>setB</a:t>
            </a:r>
            <a:r>
              <a:rPr lang="en-US" altLang="en-US" sz="2200" dirty="0">
                <a:latin typeface="Courier New" panose="02070309020205020404" pitchFamily="49" charset="0"/>
                <a:cs typeface="Courier New" panose="02070309020205020404" pitchFamily="49" charset="0"/>
              </a:rPr>
              <a:t>)</a:t>
            </a:r>
          </a:p>
          <a:p>
            <a:pPr lvl="1"/>
            <a:r>
              <a:rPr lang="en-US" altLang="en-US" sz="2400" dirty="0"/>
              <a:t>Use the </a:t>
            </a:r>
            <a:r>
              <a:rPr lang="en-US" altLang="en-US" sz="2400" dirty="0">
                <a:latin typeface="Courier New" panose="02070309020205020404" pitchFamily="49" charset="0"/>
                <a:cs typeface="Courier New" panose="02070309020205020404" pitchFamily="49" charset="0"/>
              </a:rPr>
              <a:t>&gt;=</a:t>
            </a:r>
            <a:r>
              <a:rPr lang="en-US" altLang="en-US" sz="2400" dirty="0"/>
              <a:t> operator </a:t>
            </a:r>
          </a:p>
          <a:p>
            <a:pPr lvl="2">
              <a:buFontTx/>
              <a:buChar char="•"/>
            </a:pPr>
            <a:r>
              <a:rPr lang="en-US" altLang="en-US" sz="2200" dirty="0"/>
              <a:t>Format: </a:t>
            </a:r>
            <a:r>
              <a:rPr lang="en-US" altLang="en-US" sz="2200" i="1" dirty="0" err="1">
                <a:latin typeface="Courier New" panose="02070309020205020404" pitchFamily="49" charset="0"/>
                <a:cs typeface="Courier New" panose="02070309020205020404" pitchFamily="49" charset="0"/>
              </a:rPr>
              <a:t>setA</a:t>
            </a:r>
            <a:r>
              <a:rPr lang="en-US" altLang="en-US" sz="2200" dirty="0">
                <a:latin typeface="Courier New" panose="02070309020205020404" pitchFamily="49" charset="0"/>
                <a:cs typeface="Courier New" panose="02070309020205020404" pitchFamily="49" charset="0"/>
              </a:rPr>
              <a:t> &gt;= </a:t>
            </a:r>
            <a:r>
              <a:rPr lang="en-US" altLang="en-US" sz="2200" i="1" dirty="0" err="1">
                <a:latin typeface="Courier New" panose="02070309020205020404" pitchFamily="49" charset="0"/>
                <a:cs typeface="Courier New" panose="02070309020205020404" pitchFamily="49" charset="0"/>
              </a:rPr>
              <a:t>setB</a:t>
            </a:r>
            <a:endParaRPr lang="en-US" altLang="en-US" sz="2200" i="1" dirty="0">
              <a:latin typeface="Courier New" panose="02070309020205020404" pitchFamily="49" charset="0"/>
              <a:cs typeface="Courier New" panose="02070309020205020404" pitchFamily="49" charset="0"/>
            </a:endParaRPr>
          </a:p>
          <a:p>
            <a:pPr>
              <a:buFontTx/>
              <a:buChar char="•"/>
            </a:pPr>
            <a:endParaRPr lang="en-US" altLang="en-US" dirty="0"/>
          </a:p>
        </p:txBody>
      </p:sp>
      <p:sp>
        <p:nvSpPr>
          <p:cNvPr id="2" name="Slide Number Placeholder 1">
            <a:extLst>
              <a:ext uri="{FF2B5EF4-FFF2-40B4-BE49-F238E27FC236}">
                <a16:creationId xmlns:a16="http://schemas.microsoft.com/office/drawing/2014/main" id="{C8593ECB-4988-4E56-86ED-74F051E361B1}"/>
              </a:ext>
            </a:extLst>
          </p:cNvPr>
          <p:cNvSpPr>
            <a:spLocks noGrp="1"/>
          </p:cNvSpPr>
          <p:nvPr>
            <p:ph type="sldNum" sz="quarter" idx="10"/>
          </p:nvPr>
        </p:nvSpPr>
        <p:spPr/>
        <p:txBody>
          <a:bodyPr/>
          <a:lstStyle/>
          <a:p>
            <a:pPr>
              <a:defRPr/>
            </a:pPr>
            <a:fld id="{A169968D-543F-4DAE-BFB8-9AC3F3E24EE3}" type="slidenum">
              <a:rPr lang="en-US" altLang="en-US" smtClean="0"/>
              <a:pPr>
                <a:defRPr/>
              </a:pPr>
              <a:t>27</a:t>
            </a:fld>
            <a:endParaRPr lang="en-US" altLang="en-US"/>
          </a:p>
        </p:txBody>
      </p:sp>
      <p:pic>
        <p:nvPicPr>
          <p:cNvPr id="3" name="Picture 2">
            <a:extLst>
              <a:ext uri="{FF2B5EF4-FFF2-40B4-BE49-F238E27FC236}">
                <a16:creationId xmlns:a16="http://schemas.microsoft.com/office/drawing/2014/main" id="{4E55702F-496B-4218-96D3-653B38064222}"/>
              </a:ext>
            </a:extLst>
          </p:cNvPr>
          <p:cNvPicPr>
            <a:picLocks noChangeAspect="1"/>
          </p:cNvPicPr>
          <p:nvPr/>
        </p:nvPicPr>
        <p:blipFill>
          <a:blip r:embed="rId2"/>
          <a:stretch>
            <a:fillRect/>
          </a:stretch>
        </p:blipFill>
        <p:spPr>
          <a:xfrm>
            <a:off x="2695574" y="4876800"/>
            <a:ext cx="3752851" cy="148446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08131-3503-4901-B7CC-640AF77FDF64}"/>
              </a:ext>
            </a:extLst>
          </p:cNvPr>
          <p:cNvSpPr>
            <a:spLocks noGrp="1"/>
          </p:cNvSpPr>
          <p:nvPr>
            <p:ph type="title"/>
          </p:nvPr>
        </p:nvSpPr>
        <p:spPr/>
        <p:txBody>
          <a:bodyPr/>
          <a:lstStyle/>
          <a:p>
            <a:r>
              <a:rPr lang="en-US" dirty="0"/>
              <a:t>Knowledge Check</a:t>
            </a:r>
          </a:p>
        </p:txBody>
      </p:sp>
      <p:sp>
        <p:nvSpPr>
          <p:cNvPr id="3" name="Content Placeholder 2">
            <a:extLst>
              <a:ext uri="{FF2B5EF4-FFF2-40B4-BE49-F238E27FC236}">
                <a16:creationId xmlns:a16="http://schemas.microsoft.com/office/drawing/2014/main" id="{E0A17776-8C25-46F7-A04C-C703E08E8453}"/>
              </a:ext>
            </a:extLst>
          </p:cNvPr>
          <p:cNvSpPr>
            <a:spLocks noGrp="1"/>
          </p:cNvSpPr>
          <p:nvPr>
            <p:ph idx="1"/>
          </p:nvPr>
        </p:nvSpPr>
        <p:spPr>
          <a:xfrm>
            <a:off x="457200" y="1524000"/>
            <a:ext cx="8229600" cy="4525963"/>
          </a:xfrm>
        </p:spPr>
        <p:txBody>
          <a:bodyPr/>
          <a:lstStyle/>
          <a:p>
            <a:r>
              <a:rPr lang="en-US" dirty="0"/>
              <a:t>1.  After the following statements execute, what elements will be stored in </a:t>
            </a:r>
            <a:r>
              <a:rPr lang="en-US" dirty="0">
                <a:latin typeface="Courier New" panose="02070309020205020404" pitchFamily="49" charset="0"/>
                <a:cs typeface="Courier New" panose="02070309020205020404" pitchFamily="49" charset="0"/>
              </a:rPr>
              <a:t>myset1</a:t>
            </a:r>
            <a:r>
              <a:rPr lang="en-US" dirty="0"/>
              <a:t> and </a:t>
            </a:r>
            <a:r>
              <a:rPr lang="en-US" dirty="0">
                <a:latin typeface="Courier New" panose="02070309020205020404" pitchFamily="49" charset="0"/>
                <a:cs typeface="Courier New" panose="02070309020205020404" pitchFamily="49" charset="0"/>
              </a:rPr>
              <a:t>myset2</a:t>
            </a:r>
            <a:r>
              <a:rPr lang="en-US" dirty="0"/>
              <a:t>?</a:t>
            </a:r>
          </a:p>
          <a:p>
            <a:endParaRPr lang="en-US" dirty="0"/>
          </a:p>
          <a:p>
            <a:r>
              <a:rPr lang="en-US" dirty="0"/>
              <a:t>2.  What is the output?</a:t>
            </a:r>
          </a:p>
        </p:txBody>
      </p:sp>
      <p:sp>
        <p:nvSpPr>
          <p:cNvPr id="4" name="Slide Number Placeholder 3">
            <a:extLst>
              <a:ext uri="{FF2B5EF4-FFF2-40B4-BE49-F238E27FC236}">
                <a16:creationId xmlns:a16="http://schemas.microsoft.com/office/drawing/2014/main" id="{3AC8CE69-E67A-4467-82AF-06FF3FEF0B2C}"/>
              </a:ext>
            </a:extLst>
          </p:cNvPr>
          <p:cNvSpPr>
            <a:spLocks noGrp="1"/>
          </p:cNvSpPr>
          <p:nvPr>
            <p:ph type="sldNum" sz="quarter" idx="10"/>
          </p:nvPr>
        </p:nvSpPr>
        <p:spPr/>
        <p:txBody>
          <a:bodyPr/>
          <a:lstStyle/>
          <a:p>
            <a:pPr>
              <a:defRPr/>
            </a:pPr>
            <a:fld id="{A169968D-543F-4DAE-BFB8-9AC3F3E24EE3}" type="slidenum">
              <a:rPr lang="en-US" altLang="en-US" smtClean="0"/>
              <a:pPr>
                <a:defRPr/>
              </a:pPr>
              <a:t>28</a:t>
            </a:fld>
            <a:endParaRPr lang="en-US" altLang="en-US"/>
          </a:p>
        </p:txBody>
      </p:sp>
      <p:pic>
        <p:nvPicPr>
          <p:cNvPr id="5" name="Picture 4">
            <a:extLst>
              <a:ext uri="{FF2B5EF4-FFF2-40B4-BE49-F238E27FC236}">
                <a16:creationId xmlns:a16="http://schemas.microsoft.com/office/drawing/2014/main" id="{D1B40896-7089-4789-A3F4-937AD71F685D}"/>
              </a:ext>
            </a:extLst>
          </p:cNvPr>
          <p:cNvPicPr>
            <a:picLocks noChangeAspect="1"/>
          </p:cNvPicPr>
          <p:nvPr/>
        </p:nvPicPr>
        <p:blipFill>
          <a:blip r:embed="rId3"/>
          <a:stretch>
            <a:fillRect/>
          </a:stretch>
        </p:blipFill>
        <p:spPr>
          <a:xfrm>
            <a:off x="1343025" y="3048000"/>
            <a:ext cx="6457950" cy="628650"/>
          </a:xfrm>
          <a:prstGeom prst="rect">
            <a:avLst/>
          </a:prstGeom>
        </p:spPr>
      </p:pic>
      <p:pic>
        <p:nvPicPr>
          <p:cNvPr id="6" name="Picture 5">
            <a:extLst>
              <a:ext uri="{FF2B5EF4-FFF2-40B4-BE49-F238E27FC236}">
                <a16:creationId xmlns:a16="http://schemas.microsoft.com/office/drawing/2014/main" id="{9956D025-79CA-4AB2-A724-3A9C023B917D}"/>
              </a:ext>
            </a:extLst>
          </p:cNvPr>
          <p:cNvPicPr>
            <a:picLocks noChangeAspect="1"/>
          </p:cNvPicPr>
          <p:nvPr/>
        </p:nvPicPr>
        <p:blipFill>
          <a:blip r:embed="rId4"/>
          <a:stretch>
            <a:fillRect/>
          </a:stretch>
        </p:blipFill>
        <p:spPr>
          <a:xfrm>
            <a:off x="1657350" y="4364038"/>
            <a:ext cx="5829300" cy="1762125"/>
          </a:xfrm>
          <a:prstGeom prst="rect">
            <a:avLst/>
          </a:prstGeom>
        </p:spPr>
      </p:pic>
    </p:spTree>
    <p:extLst>
      <p:ext uri="{BB962C8B-B14F-4D97-AF65-F5344CB8AC3E}">
        <p14:creationId xmlns:p14="http://schemas.microsoft.com/office/powerpoint/2010/main" val="506887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AF428EEB-2E80-4A95-A2B6-8D1321050CAE}"/>
              </a:ext>
            </a:extLst>
          </p:cNvPr>
          <p:cNvSpPr>
            <a:spLocks noGrp="1"/>
          </p:cNvSpPr>
          <p:nvPr>
            <p:ph type="title"/>
          </p:nvPr>
        </p:nvSpPr>
        <p:spPr/>
        <p:txBody>
          <a:bodyPr/>
          <a:lstStyle/>
          <a:p>
            <a:r>
              <a:rPr lang="en-US" altLang="en-US"/>
              <a:t>Serializing Objects</a:t>
            </a:r>
          </a:p>
        </p:txBody>
      </p:sp>
      <p:sp>
        <p:nvSpPr>
          <p:cNvPr id="27651" name="Content Placeholder 2">
            <a:extLst>
              <a:ext uri="{FF2B5EF4-FFF2-40B4-BE49-F238E27FC236}">
                <a16:creationId xmlns:a16="http://schemas.microsoft.com/office/drawing/2014/main" id="{7885BC2E-7732-408F-935A-DA136F4C3037}"/>
              </a:ext>
            </a:extLst>
          </p:cNvPr>
          <p:cNvSpPr>
            <a:spLocks noGrp="1"/>
          </p:cNvSpPr>
          <p:nvPr>
            <p:ph idx="1"/>
          </p:nvPr>
        </p:nvSpPr>
        <p:spPr/>
        <p:txBody>
          <a:bodyPr/>
          <a:lstStyle/>
          <a:p>
            <a:pPr eaLnBrk="1" hangingPunct="1">
              <a:buFontTx/>
              <a:buChar char="•"/>
            </a:pPr>
            <a:r>
              <a:rPr lang="en-US" altLang="en-US" u="sng">
                <a:cs typeface="Courier New" panose="02070309020205020404" pitchFamily="49" charset="0"/>
              </a:rPr>
              <a:t>Serialize an object</a:t>
            </a:r>
            <a:r>
              <a:rPr lang="en-US" altLang="en-US">
                <a:cs typeface="Courier New" panose="02070309020205020404" pitchFamily="49" charset="0"/>
              </a:rPr>
              <a:t>: convert the object to a stream of bytes that can easily be stored in a file </a:t>
            </a:r>
          </a:p>
          <a:p>
            <a:pPr eaLnBrk="1" hangingPunct="1">
              <a:buFontTx/>
              <a:buChar char="•"/>
            </a:pPr>
            <a:r>
              <a:rPr lang="en-US" altLang="en-US" u="sng">
                <a:cs typeface="Courier New" panose="02070309020205020404" pitchFamily="49" charset="0"/>
              </a:rPr>
              <a:t>Pickling</a:t>
            </a:r>
            <a:r>
              <a:rPr lang="en-US" altLang="en-US">
                <a:cs typeface="Courier New" panose="02070309020205020404" pitchFamily="49" charset="0"/>
              </a:rPr>
              <a:t>: serializing an object</a:t>
            </a:r>
          </a:p>
          <a:p>
            <a:pPr>
              <a:buFontTx/>
              <a:buChar char="•"/>
            </a:pPr>
            <a:endParaRPr lang="en-US" altLang="en-US"/>
          </a:p>
        </p:txBody>
      </p:sp>
      <p:sp>
        <p:nvSpPr>
          <p:cNvPr id="2" name="Slide Number Placeholder 1">
            <a:extLst>
              <a:ext uri="{FF2B5EF4-FFF2-40B4-BE49-F238E27FC236}">
                <a16:creationId xmlns:a16="http://schemas.microsoft.com/office/drawing/2014/main" id="{B31FC6B5-D4A4-44B0-8061-311AD66CF10F}"/>
              </a:ext>
            </a:extLst>
          </p:cNvPr>
          <p:cNvSpPr>
            <a:spLocks noGrp="1"/>
          </p:cNvSpPr>
          <p:nvPr>
            <p:ph type="sldNum" sz="quarter" idx="10"/>
          </p:nvPr>
        </p:nvSpPr>
        <p:spPr/>
        <p:txBody>
          <a:bodyPr/>
          <a:lstStyle/>
          <a:p>
            <a:pPr>
              <a:defRPr/>
            </a:pPr>
            <a:fld id="{A169968D-543F-4DAE-BFB8-9AC3F3E24EE3}" type="slidenum">
              <a:rPr lang="en-US" altLang="en-US" smtClean="0"/>
              <a:pPr>
                <a:defRPr/>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F12F00CB-C1E4-415C-9330-4B82FF080E3E}"/>
              </a:ext>
            </a:extLst>
          </p:cNvPr>
          <p:cNvSpPr>
            <a:spLocks noGrp="1"/>
          </p:cNvSpPr>
          <p:nvPr>
            <p:ph type="title"/>
          </p:nvPr>
        </p:nvSpPr>
        <p:spPr/>
        <p:txBody>
          <a:bodyPr/>
          <a:lstStyle/>
          <a:p>
            <a:r>
              <a:rPr lang="en-US" altLang="en-US" dirty="0"/>
              <a:t>Retrieving a Value from a Dictionary</a:t>
            </a:r>
          </a:p>
        </p:txBody>
      </p:sp>
      <p:sp>
        <p:nvSpPr>
          <p:cNvPr id="6147" name="Content Placeholder 2">
            <a:extLst>
              <a:ext uri="{FF2B5EF4-FFF2-40B4-BE49-F238E27FC236}">
                <a16:creationId xmlns:a16="http://schemas.microsoft.com/office/drawing/2014/main" id="{0D38F630-4F4E-4D4B-815A-9340C307BBD5}"/>
              </a:ext>
            </a:extLst>
          </p:cNvPr>
          <p:cNvSpPr>
            <a:spLocks noGrp="1"/>
          </p:cNvSpPr>
          <p:nvPr>
            <p:ph idx="1"/>
          </p:nvPr>
        </p:nvSpPr>
        <p:spPr/>
        <p:txBody>
          <a:bodyPr/>
          <a:lstStyle/>
          <a:p>
            <a:pPr>
              <a:buFontTx/>
              <a:buChar char="•"/>
            </a:pPr>
            <a:r>
              <a:rPr lang="en-US" altLang="en-US" dirty="0">
                <a:cs typeface="Courier New" panose="02070309020205020404" pitchFamily="49" charset="0"/>
              </a:rPr>
              <a:t>Elements in dictionary are unsorted</a:t>
            </a:r>
          </a:p>
          <a:p>
            <a:pPr>
              <a:buFontTx/>
              <a:buChar char="•"/>
            </a:pPr>
            <a:r>
              <a:rPr lang="en-US" altLang="en-US" dirty="0">
                <a:cs typeface="Courier New" panose="02070309020205020404" pitchFamily="49" charset="0"/>
              </a:rPr>
              <a:t>General format for retrieving value from dictionary: </a:t>
            </a:r>
            <a:r>
              <a:rPr lang="en-US" altLang="en-US" i="1" dirty="0">
                <a:latin typeface="Courier New" panose="02070309020205020404" pitchFamily="49" charset="0"/>
                <a:cs typeface="Courier New" panose="02070309020205020404" pitchFamily="49" charset="0"/>
              </a:rPr>
              <a:t>dictionary</a:t>
            </a:r>
            <a:r>
              <a:rPr lang="en-US" altLang="en-US" dirty="0">
                <a:latin typeface="Courier New" panose="02070309020205020404" pitchFamily="49" charset="0"/>
                <a:cs typeface="Courier New" panose="02070309020205020404" pitchFamily="49" charset="0"/>
              </a:rPr>
              <a:t>[</a:t>
            </a:r>
            <a:r>
              <a:rPr lang="en-US" altLang="en-US" i="1" dirty="0">
                <a:latin typeface="Courier New" panose="02070309020205020404" pitchFamily="49" charset="0"/>
                <a:cs typeface="Courier New" panose="02070309020205020404" pitchFamily="49" charset="0"/>
              </a:rPr>
              <a:t>key</a:t>
            </a:r>
            <a:r>
              <a:rPr lang="en-US" altLang="en-US" dirty="0">
                <a:latin typeface="Courier New" panose="02070309020205020404" pitchFamily="49" charset="0"/>
                <a:cs typeface="Courier New" panose="02070309020205020404" pitchFamily="49" charset="0"/>
              </a:rPr>
              <a:t>]</a:t>
            </a:r>
          </a:p>
          <a:p>
            <a:pPr lvl="1"/>
            <a:r>
              <a:rPr lang="en-US" altLang="en-US" dirty="0">
                <a:cs typeface="Courier New" panose="02070309020205020404" pitchFamily="49" charset="0"/>
              </a:rPr>
              <a:t>If </a:t>
            </a:r>
            <a:r>
              <a:rPr lang="en-US" altLang="en-US" dirty="0">
                <a:latin typeface="Courier New" panose="02070309020205020404" pitchFamily="49" charset="0"/>
                <a:cs typeface="Courier New" panose="02070309020205020404" pitchFamily="49" charset="0"/>
              </a:rPr>
              <a:t>key</a:t>
            </a:r>
            <a:r>
              <a:rPr lang="en-US" altLang="en-US" dirty="0">
                <a:cs typeface="Courier New" panose="02070309020205020404" pitchFamily="49" charset="0"/>
              </a:rPr>
              <a:t> in the dictionary, associated value is returned, otherwise, </a:t>
            </a:r>
            <a:r>
              <a:rPr lang="en-US" altLang="en-US" dirty="0" err="1">
                <a:latin typeface="Courier New" panose="02070309020205020404" pitchFamily="49" charset="0"/>
                <a:cs typeface="Courier New" panose="02070309020205020404" pitchFamily="49" charset="0"/>
              </a:rPr>
              <a:t>KeyError</a:t>
            </a:r>
            <a:r>
              <a:rPr lang="en-US" altLang="en-US" dirty="0">
                <a:cs typeface="Courier New" panose="02070309020205020404" pitchFamily="49" charset="0"/>
              </a:rPr>
              <a:t> exception is raised</a:t>
            </a:r>
          </a:p>
        </p:txBody>
      </p:sp>
      <p:sp>
        <p:nvSpPr>
          <p:cNvPr id="2" name="Slide Number Placeholder 1">
            <a:extLst>
              <a:ext uri="{FF2B5EF4-FFF2-40B4-BE49-F238E27FC236}">
                <a16:creationId xmlns:a16="http://schemas.microsoft.com/office/drawing/2014/main" id="{7DFA668A-7437-480A-B6CD-C647B4C26066}"/>
              </a:ext>
            </a:extLst>
          </p:cNvPr>
          <p:cNvSpPr>
            <a:spLocks noGrp="1"/>
          </p:cNvSpPr>
          <p:nvPr>
            <p:ph type="sldNum" sz="quarter" idx="10"/>
          </p:nvPr>
        </p:nvSpPr>
        <p:spPr>
          <a:xfrm>
            <a:off x="6858000" y="6315075"/>
            <a:ext cx="2133600" cy="476250"/>
          </a:xfrm>
        </p:spPr>
        <p:txBody>
          <a:bodyPr/>
          <a:lstStyle/>
          <a:p>
            <a:pPr>
              <a:defRPr/>
            </a:pPr>
            <a:fld id="{A169968D-543F-4DAE-BFB8-9AC3F3E24EE3}" type="slidenum">
              <a:rPr lang="en-US" altLang="en-US" smtClean="0"/>
              <a:pPr>
                <a:defRPr/>
              </a:pPr>
              <a:t>3</a:t>
            </a:fld>
            <a:endParaRPr lang="en-US" altLang="en-US"/>
          </a:p>
        </p:txBody>
      </p:sp>
      <p:pic>
        <p:nvPicPr>
          <p:cNvPr id="3" name="Picture 2">
            <a:extLst>
              <a:ext uri="{FF2B5EF4-FFF2-40B4-BE49-F238E27FC236}">
                <a16:creationId xmlns:a16="http://schemas.microsoft.com/office/drawing/2014/main" id="{494B0488-0043-4EA8-95DF-1FCB8679BAD6}"/>
              </a:ext>
            </a:extLst>
          </p:cNvPr>
          <p:cNvPicPr>
            <a:picLocks noChangeAspect="1"/>
          </p:cNvPicPr>
          <p:nvPr/>
        </p:nvPicPr>
        <p:blipFill>
          <a:blip r:embed="rId3"/>
          <a:stretch>
            <a:fillRect/>
          </a:stretch>
        </p:blipFill>
        <p:spPr>
          <a:xfrm>
            <a:off x="533400" y="4773914"/>
            <a:ext cx="8077200" cy="157747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6DEB520B-8D00-4D5D-AA4A-6BCDA45FBECA}"/>
              </a:ext>
            </a:extLst>
          </p:cNvPr>
          <p:cNvSpPr>
            <a:spLocks noGrp="1"/>
          </p:cNvSpPr>
          <p:nvPr>
            <p:ph type="title"/>
          </p:nvPr>
        </p:nvSpPr>
        <p:spPr>
          <a:xfrm>
            <a:off x="457200" y="98677"/>
            <a:ext cx="8229600" cy="1143000"/>
          </a:xfrm>
        </p:spPr>
        <p:txBody>
          <a:bodyPr/>
          <a:lstStyle/>
          <a:p>
            <a:r>
              <a:rPr lang="en-US" altLang="en-US" dirty="0"/>
              <a:t>Serializing Objects (cont’d.)</a:t>
            </a:r>
          </a:p>
        </p:txBody>
      </p:sp>
      <p:sp>
        <p:nvSpPr>
          <p:cNvPr id="28675" name="Content Placeholder 2">
            <a:extLst>
              <a:ext uri="{FF2B5EF4-FFF2-40B4-BE49-F238E27FC236}">
                <a16:creationId xmlns:a16="http://schemas.microsoft.com/office/drawing/2014/main" id="{68244858-FB6E-45EA-9ADB-44412E0CD678}"/>
              </a:ext>
            </a:extLst>
          </p:cNvPr>
          <p:cNvSpPr>
            <a:spLocks noGrp="1"/>
          </p:cNvSpPr>
          <p:nvPr>
            <p:ph idx="1"/>
          </p:nvPr>
        </p:nvSpPr>
        <p:spPr>
          <a:xfrm>
            <a:off x="458209" y="1241677"/>
            <a:ext cx="8229600" cy="4525963"/>
          </a:xfrm>
        </p:spPr>
        <p:txBody>
          <a:bodyPr/>
          <a:lstStyle/>
          <a:p>
            <a:pPr eaLnBrk="1" hangingPunct="1">
              <a:buFontTx/>
              <a:buChar char="•"/>
            </a:pPr>
            <a:r>
              <a:rPr lang="en-US" altLang="en-US" sz="2800" dirty="0">
                <a:cs typeface="Courier New" panose="02070309020205020404" pitchFamily="49" charset="0"/>
              </a:rPr>
              <a:t>To pickle an object:</a:t>
            </a:r>
          </a:p>
          <a:p>
            <a:pPr lvl="1" eaLnBrk="1" hangingPunct="1"/>
            <a:r>
              <a:rPr lang="en-US" altLang="en-US" sz="2400" dirty="0">
                <a:cs typeface="Courier New" panose="02070309020205020404" pitchFamily="49" charset="0"/>
              </a:rPr>
              <a:t>Import the </a:t>
            </a:r>
            <a:r>
              <a:rPr lang="en-US" altLang="en-US" sz="2400" dirty="0">
                <a:latin typeface="Courier New" panose="02070309020205020404" pitchFamily="49" charset="0"/>
                <a:cs typeface="Courier New" panose="02070309020205020404" pitchFamily="49" charset="0"/>
              </a:rPr>
              <a:t>pickle</a:t>
            </a:r>
            <a:r>
              <a:rPr lang="en-US" altLang="en-US" sz="2400" dirty="0">
                <a:cs typeface="Courier New" panose="02070309020205020404" pitchFamily="49" charset="0"/>
              </a:rPr>
              <a:t> module</a:t>
            </a:r>
          </a:p>
          <a:p>
            <a:pPr lvl="1" eaLnBrk="1" hangingPunct="1"/>
            <a:r>
              <a:rPr lang="en-US" altLang="en-US" sz="2400" dirty="0">
                <a:cs typeface="Courier New" panose="02070309020205020404" pitchFamily="49" charset="0"/>
              </a:rPr>
              <a:t>Open a file for binary writing (</a:t>
            </a:r>
            <a:r>
              <a:rPr lang="en-US" altLang="en-US" sz="2400" dirty="0">
                <a:latin typeface="Courier New" panose="02070309020205020404" pitchFamily="49" charset="0"/>
                <a:cs typeface="Courier New" panose="02070309020205020404" pitchFamily="49" charset="0"/>
              </a:rPr>
              <a:t>‘</a:t>
            </a:r>
            <a:r>
              <a:rPr lang="en-US" altLang="en-US" sz="2400" dirty="0" err="1">
                <a:latin typeface="Courier New" panose="02070309020205020404" pitchFamily="49" charset="0"/>
                <a:cs typeface="Courier New" panose="02070309020205020404" pitchFamily="49" charset="0"/>
              </a:rPr>
              <a:t>wb</a:t>
            </a:r>
            <a:r>
              <a:rPr lang="en-US" altLang="en-US" sz="2400" dirty="0">
                <a:latin typeface="Courier New" panose="02070309020205020404" pitchFamily="49" charset="0"/>
                <a:cs typeface="Courier New" panose="02070309020205020404" pitchFamily="49" charset="0"/>
              </a:rPr>
              <a:t>’</a:t>
            </a:r>
            <a:r>
              <a:rPr lang="en-US" altLang="en-US" sz="2400" dirty="0">
                <a:cs typeface="Courier New" panose="02070309020205020404" pitchFamily="49" charset="0"/>
              </a:rPr>
              <a:t> mode)</a:t>
            </a:r>
          </a:p>
          <a:p>
            <a:pPr lvl="1" eaLnBrk="1" hangingPunct="1"/>
            <a:r>
              <a:rPr lang="en-US" altLang="en-US" sz="2400" dirty="0">
                <a:cs typeface="Courier New" panose="02070309020205020404" pitchFamily="49" charset="0"/>
              </a:rPr>
              <a:t>Call the </a:t>
            </a:r>
            <a:r>
              <a:rPr lang="en-US" altLang="en-US" sz="2400" dirty="0" err="1">
                <a:latin typeface="Courier New" panose="02070309020205020404" pitchFamily="49" charset="0"/>
                <a:cs typeface="Courier New" panose="02070309020205020404" pitchFamily="49" charset="0"/>
              </a:rPr>
              <a:t>pickle.dump</a:t>
            </a:r>
            <a:r>
              <a:rPr lang="en-US" altLang="en-US" sz="2400" dirty="0">
                <a:cs typeface="Courier New" panose="02070309020205020404" pitchFamily="49" charset="0"/>
              </a:rPr>
              <a:t> function</a:t>
            </a:r>
          </a:p>
          <a:p>
            <a:pPr lvl="2" eaLnBrk="1" hangingPunct="1">
              <a:buFontTx/>
              <a:buChar char="•"/>
            </a:pPr>
            <a:r>
              <a:rPr lang="en-US" altLang="en-US" sz="2200" dirty="0">
                <a:cs typeface="Courier New" panose="02070309020205020404" pitchFamily="49" charset="0"/>
              </a:rPr>
              <a:t>Format: </a:t>
            </a:r>
            <a:r>
              <a:rPr lang="en-US" altLang="en-US" sz="2200" dirty="0" err="1">
                <a:latin typeface="Courier New" panose="02070309020205020404" pitchFamily="49" charset="0"/>
                <a:cs typeface="Courier New" panose="02070309020205020404" pitchFamily="49" charset="0"/>
              </a:rPr>
              <a:t>pickle.dump</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object</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file</a:t>
            </a:r>
            <a:r>
              <a:rPr lang="en-US" altLang="en-US" sz="2200" dirty="0">
                <a:latin typeface="Courier New" panose="02070309020205020404" pitchFamily="49" charset="0"/>
                <a:cs typeface="Courier New" panose="02070309020205020404" pitchFamily="49" charset="0"/>
              </a:rPr>
              <a:t>)</a:t>
            </a:r>
          </a:p>
          <a:p>
            <a:pPr lvl="1" eaLnBrk="1" hangingPunct="1"/>
            <a:r>
              <a:rPr lang="en-US" altLang="en-US" sz="2400" dirty="0">
                <a:cs typeface="Courier New" panose="02070309020205020404" pitchFamily="49" charset="0"/>
              </a:rPr>
              <a:t>Close the file</a:t>
            </a:r>
          </a:p>
          <a:p>
            <a:pPr eaLnBrk="1" hangingPunct="1">
              <a:buFontTx/>
              <a:buChar char="•"/>
            </a:pPr>
            <a:r>
              <a:rPr lang="en-US" altLang="en-US" sz="2800" dirty="0">
                <a:cs typeface="Courier New" panose="02070309020205020404" pitchFamily="49" charset="0"/>
              </a:rPr>
              <a:t>You can pickle multiple objects to one file prior to closing the file</a:t>
            </a:r>
          </a:p>
          <a:p>
            <a:pPr>
              <a:buFontTx/>
              <a:buChar char="•"/>
            </a:pPr>
            <a:endParaRPr lang="en-US" altLang="en-US" dirty="0"/>
          </a:p>
        </p:txBody>
      </p:sp>
      <p:sp>
        <p:nvSpPr>
          <p:cNvPr id="2" name="Slide Number Placeholder 1">
            <a:extLst>
              <a:ext uri="{FF2B5EF4-FFF2-40B4-BE49-F238E27FC236}">
                <a16:creationId xmlns:a16="http://schemas.microsoft.com/office/drawing/2014/main" id="{49C979B7-3CCF-4156-A190-70E44088F78B}"/>
              </a:ext>
            </a:extLst>
          </p:cNvPr>
          <p:cNvSpPr>
            <a:spLocks noGrp="1"/>
          </p:cNvSpPr>
          <p:nvPr>
            <p:ph type="sldNum" sz="quarter" idx="10"/>
          </p:nvPr>
        </p:nvSpPr>
        <p:spPr/>
        <p:txBody>
          <a:bodyPr/>
          <a:lstStyle/>
          <a:p>
            <a:pPr>
              <a:defRPr/>
            </a:pPr>
            <a:fld id="{A169968D-543F-4DAE-BFB8-9AC3F3E24EE3}" type="slidenum">
              <a:rPr lang="en-US" altLang="en-US" smtClean="0"/>
              <a:pPr>
                <a:defRPr/>
              </a:pPr>
              <a:t>30</a:t>
            </a:fld>
            <a:endParaRPr lang="en-US" altLang="en-US"/>
          </a:p>
        </p:txBody>
      </p:sp>
      <p:pic>
        <p:nvPicPr>
          <p:cNvPr id="4" name="Picture 3">
            <a:extLst>
              <a:ext uri="{FF2B5EF4-FFF2-40B4-BE49-F238E27FC236}">
                <a16:creationId xmlns:a16="http://schemas.microsoft.com/office/drawing/2014/main" id="{163EE75F-4091-4C4D-AACD-034DCF34C64F}"/>
              </a:ext>
            </a:extLst>
          </p:cNvPr>
          <p:cNvPicPr>
            <a:picLocks noChangeAspect="1"/>
          </p:cNvPicPr>
          <p:nvPr/>
        </p:nvPicPr>
        <p:blipFill>
          <a:blip r:embed="rId2"/>
          <a:stretch>
            <a:fillRect/>
          </a:stretch>
        </p:blipFill>
        <p:spPr>
          <a:xfrm>
            <a:off x="1804987" y="4901241"/>
            <a:ext cx="5534025" cy="173279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1CE48FF-7174-4887-9E47-2BA8A055C797}"/>
              </a:ext>
            </a:extLst>
          </p:cNvPr>
          <p:cNvSpPr>
            <a:spLocks noGrp="1"/>
          </p:cNvSpPr>
          <p:nvPr>
            <p:ph type="title"/>
          </p:nvPr>
        </p:nvSpPr>
        <p:spPr>
          <a:xfrm>
            <a:off x="457200" y="136525"/>
            <a:ext cx="8229600" cy="1143000"/>
          </a:xfrm>
        </p:spPr>
        <p:txBody>
          <a:bodyPr/>
          <a:lstStyle/>
          <a:p>
            <a:r>
              <a:rPr lang="en-US" altLang="en-US" dirty="0"/>
              <a:t>Serializing Objects (cont’d.)</a:t>
            </a:r>
          </a:p>
        </p:txBody>
      </p:sp>
      <p:sp>
        <p:nvSpPr>
          <p:cNvPr id="29699" name="Content Placeholder 2">
            <a:extLst>
              <a:ext uri="{FF2B5EF4-FFF2-40B4-BE49-F238E27FC236}">
                <a16:creationId xmlns:a16="http://schemas.microsoft.com/office/drawing/2014/main" id="{B50D346E-7B6F-4551-92C6-73E501D92215}"/>
              </a:ext>
            </a:extLst>
          </p:cNvPr>
          <p:cNvSpPr>
            <a:spLocks noGrp="1"/>
          </p:cNvSpPr>
          <p:nvPr>
            <p:ph idx="1"/>
          </p:nvPr>
        </p:nvSpPr>
        <p:spPr>
          <a:xfrm>
            <a:off x="457200" y="1371600"/>
            <a:ext cx="8458200" cy="4525963"/>
          </a:xfrm>
        </p:spPr>
        <p:txBody>
          <a:bodyPr/>
          <a:lstStyle/>
          <a:p>
            <a:pPr eaLnBrk="1" hangingPunct="1">
              <a:buFontTx/>
              <a:buChar char="•"/>
            </a:pPr>
            <a:r>
              <a:rPr lang="en-US" altLang="en-US" sz="2800" u="sng" dirty="0">
                <a:cs typeface="Courier New" panose="02070309020205020404" pitchFamily="49" charset="0"/>
              </a:rPr>
              <a:t>Unpickling</a:t>
            </a:r>
            <a:r>
              <a:rPr lang="en-US" altLang="en-US" sz="2800" dirty="0">
                <a:cs typeface="Courier New" panose="02070309020205020404" pitchFamily="49" charset="0"/>
              </a:rPr>
              <a:t>: retrieving pickled object</a:t>
            </a:r>
          </a:p>
          <a:p>
            <a:pPr eaLnBrk="1" hangingPunct="1">
              <a:buFontTx/>
              <a:buChar char="•"/>
            </a:pPr>
            <a:r>
              <a:rPr lang="en-US" altLang="en-US" sz="2800" dirty="0">
                <a:cs typeface="Courier New" panose="02070309020205020404" pitchFamily="49" charset="0"/>
              </a:rPr>
              <a:t>To unpickle an object:</a:t>
            </a:r>
          </a:p>
          <a:p>
            <a:pPr lvl="1" eaLnBrk="1" hangingPunct="1"/>
            <a:r>
              <a:rPr lang="en-US" altLang="en-US" sz="2400" dirty="0">
                <a:cs typeface="Courier New" panose="02070309020205020404" pitchFamily="49" charset="0"/>
              </a:rPr>
              <a:t>Import the </a:t>
            </a:r>
            <a:r>
              <a:rPr lang="en-US" altLang="en-US" sz="2400" dirty="0">
                <a:latin typeface="Courier New" panose="02070309020205020404" pitchFamily="49" charset="0"/>
                <a:cs typeface="Courier New" panose="02070309020205020404" pitchFamily="49" charset="0"/>
              </a:rPr>
              <a:t>pickle</a:t>
            </a:r>
            <a:r>
              <a:rPr lang="en-US" altLang="en-US" sz="2400" dirty="0">
                <a:cs typeface="Courier New" panose="02070309020205020404" pitchFamily="49" charset="0"/>
              </a:rPr>
              <a:t> module</a:t>
            </a:r>
          </a:p>
          <a:p>
            <a:pPr lvl="1" eaLnBrk="1" hangingPunct="1"/>
            <a:r>
              <a:rPr lang="en-US" altLang="en-US" sz="2400" dirty="0">
                <a:cs typeface="Courier New" panose="02070309020205020404" pitchFamily="49" charset="0"/>
              </a:rPr>
              <a:t>Open a file for binary reading (</a:t>
            </a:r>
            <a:r>
              <a:rPr lang="en-US" altLang="en-US" sz="2400" dirty="0">
                <a:latin typeface="Courier New" panose="02070309020205020404" pitchFamily="49" charset="0"/>
                <a:cs typeface="Courier New" panose="02070309020205020404" pitchFamily="49" charset="0"/>
              </a:rPr>
              <a:t>‘</a:t>
            </a:r>
            <a:r>
              <a:rPr lang="en-US" altLang="en-US" sz="2400" dirty="0" err="1">
                <a:latin typeface="Courier New" panose="02070309020205020404" pitchFamily="49" charset="0"/>
                <a:cs typeface="Courier New" panose="02070309020205020404" pitchFamily="49" charset="0"/>
              </a:rPr>
              <a:t>rb</a:t>
            </a:r>
            <a:r>
              <a:rPr lang="en-US" altLang="en-US" sz="2400" dirty="0">
                <a:latin typeface="Courier New" panose="02070309020205020404" pitchFamily="49" charset="0"/>
                <a:cs typeface="Courier New" panose="02070309020205020404" pitchFamily="49" charset="0"/>
              </a:rPr>
              <a:t>’</a:t>
            </a:r>
            <a:r>
              <a:rPr lang="en-US" altLang="en-US" sz="2400" dirty="0">
                <a:cs typeface="Courier New" panose="02070309020205020404" pitchFamily="49" charset="0"/>
              </a:rPr>
              <a:t> mode)</a:t>
            </a:r>
          </a:p>
          <a:p>
            <a:pPr lvl="1" eaLnBrk="1" hangingPunct="1"/>
            <a:r>
              <a:rPr lang="en-US" altLang="en-US" sz="2400" dirty="0">
                <a:cs typeface="Courier New" panose="02070309020205020404" pitchFamily="49" charset="0"/>
              </a:rPr>
              <a:t>Call the </a:t>
            </a:r>
            <a:r>
              <a:rPr lang="en-US" altLang="en-US" sz="2400" dirty="0" err="1">
                <a:latin typeface="Courier New" panose="02070309020205020404" pitchFamily="49" charset="0"/>
                <a:cs typeface="Courier New" panose="02070309020205020404" pitchFamily="49" charset="0"/>
              </a:rPr>
              <a:t>pickle.load</a:t>
            </a:r>
            <a:r>
              <a:rPr lang="en-US" altLang="en-US" sz="2400" dirty="0">
                <a:latin typeface="Courier New" panose="02070309020205020404" pitchFamily="49" charset="0"/>
                <a:cs typeface="Courier New" panose="02070309020205020404" pitchFamily="49" charset="0"/>
              </a:rPr>
              <a:t> </a:t>
            </a:r>
            <a:r>
              <a:rPr lang="en-US" altLang="en-US" sz="2400" dirty="0">
                <a:cs typeface="Courier New" panose="02070309020205020404" pitchFamily="49" charset="0"/>
              </a:rPr>
              <a:t>function</a:t>
            </a:r>
          </a:p>
          <a:p>
            <a:pPr lvl="2" eaLnBrk="1" hangingPunct="1">
              <a:buFontTx/>
              <a:buChar char="•"/>
            </a:pPr>
            <a:r>
              <a:rPr lang="en-US" altLang="en-US" sz="2200" dirty="0">
                <a:cs typeface="Courier New" panose="02070309020205020404" pitchFamily="49" charset="0"/>
              </a:rPr>
              <a:t>Format: </a:t>
            </a:r>
            <a:r>
              <a:rPr lang="en-US" altLang="en-US" sz="2200" dirty="0" err="1">
                <a:latin typeface="Courier New" panose="02070309020205020404" pitchFamily="49" charset="0"/>
                <a:cs typeface="Courier New" panose="02070309020205020404" pitchFamily="49" charset="0"/>
              </a:rPr>
              <a:t>pickle.load</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file</a:t>
            </a:r>
            <a:r>
              <a:rPr lang="en-US" altLang="en-US" sz="2200" dirty="0">
                <a:latin typeface="Courier New" panose="02070309020205020404" pitchFamily="49" charset="0"/>
                <a:cs typeface="Courier New" panose="02070309020205020404" pitchFamily="49" charset="0"/>
              </a:rPr>
              <a:t>)</a:t>
            </a:r>
          </a:p>
          <a:p>
            <a:pPr lvl="1" eaLnBrk="1" hangingPunct="1"/>
            <a:r>
              <a:rPr lang="en-US" altLang="en-US" sz="2400" dirty="0">
                <a:cs typeface="Courier New" panose="02070309020205020404" pitchFamily="49" charset="0"/>
              </a:rPr>
              <a:t>Close the file</a:t>
            </a:r>
          </a:p>
          <a:p>
            <a:pPr eaLnBrk="1" hangingPunct="1">
              <a:buFontTx/>
              <a:buChar char="•"/>
            </a:pPr>
            <a:r>
              <a:rPr lang="en-US" altLang="en-US" sz="2800" dirty="0">
                <a:cs typeface="Courier New" panose="02070309020205020404" pitchFamily="49" charset="0"/>
              </a:rPr>
              <a:t>You can unpickle multiple objects from the file</a:t>
            </a:r>
          </a:p>
          <a:p>
            <a:pPr>
              <a:buFontTx/>
              <a:buChar char="•"/>
            </a:pPr>
            <a:endParaRPr lang="en-US" altLang="en-US" dirty="0"/>
          </a:p>
        </p:txBody>
      </p:sp>
      <p:sp>
        <p:nvSpPr>
          <p:cNvPr id="2" name="Slide Number Placeholder 1">
            <a:extLst>
              <a:ext uri="{FF2B5EF4-FFF2-40B4-BE49-F238E27FC236}">
                <a16:creationId xmlns:a16="http://schemas.microsoft.com/office/drawing/2014/main" id="{08A5AEC5-85FB-45B3-ADEB-B355EF7102DA}"/>
              </a:ext>
            </a:extLst>
          </p:cNvPr>
          <p:cNvSpPr>
            <a:spLocks noGrp="1"/>
          </p:cNvSpPr>
          <p:nvPr>
            <p:ph type="sldNum" sz="quarter" idx="10"/>
          </p:nvPr>
        </p:nvSpPr>
        <p:spPr>
          <a:xfrm>
            <a:off x="6934200" y="6263119"/>
            <a:ext cx="2133600" cy="476250"/>
          </a:xfrm>
        </p:spPr>
        <p:txBody>
          <a:bodyPr/>
          <a:lstStyle/>
          <a:p>
            <a:pPr>
              <a:defRPr/>
            </a:pPr>
            <a:fld id="{A169968D-543F-4DAE-BFB8-9AC3F3E24EE3}" type="slidenum">
              <a:rPr lang="en-US" altLang="en-US" smtClean="0"/>
              <a:pPr>
                <a:defRPr/>
              </a:pPr>
              <a:t>31</a:t>
            </a:fld>
            <a:endParaRPr lang="en-US" altLang="en-US"/>
          </a:p>
        </p:txBody>
      </p:sp>
      <p:pic>
        <p:nvPicPr>
          <p:cNvPr id="4" name="Picture 3">
            <a:extLst>
              <a:ext uri="{FF2B5EF4-FFF2-40B4-BE49-F238E27FC236}">
                <a16:creationId xmlns:a16="http://schemas.microsoft.com/office/drawing/2014/main" id="{AC3B5088-9092-4BE5-825A-ECEF0B78B141}"/>
              </a:ext>
            </a:extLst>
          </p:cNvPr>
          <p:cNvPicPr>
            <a:picLocks noChangeAspect="1"/>
          </p:cNvPicPr>
          <p:nvPr/>
        </p:nvPicPr>
        <p:blipFill>
          <a:blip r:embed="rId2"/>
          <a:stretch>
            <a:fillRect/>
          </a:stretch>
        </p:blipFill>
        <p:spPr>
          <a:xfrm>
            <a:off x="723900" y="5125532"/>
            <a:ext cx="7924800" cy="13989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4B71E3AC-EADC-490B-BD79-B0A54AA49821}"/>
              </a:ext>
            </a:extLst>
          </p:cNvPr>
          <p:cNvSpPr>
            <a:spLocks noGrp="1"/>
          </p:cNvSpPr>
          <p:nvPr>
            <p:ph type="title"/>
          </p:nvPr>
        </p:nvSpPr>
        <p:spPr/>
        <p:txBody>
          <a:bodyPr/>
          <a:lstStyle/>
          <a:p>
            <a:pPr eaLnBrk="1" hangingPunct="1"/>
            <a:r>
              <a:rPr lang="en-US" altLang="en-US"/>
              <a:t>Summary</a:t>
            </a:r>
            <a:endParaRPr lang="he-IL" altLang="en-US"/>
          </a:p>
        </p:txBody>
      </p:sp>
      <p:sp>
        <p:nvSpPr>
          <p:cNvPr id="30723" name="Content Placeholder 2">
            <a:extLst>
              <a:ext uri="{FF2B5EF4-FFF2-40B4-BE49-F238E27FC236}">
                <a16:creationId xmlns:a16="http://schemas.microsoft.com/office/drawing/2014/main" id="{1F2BED98-BA7F-462C-91C4-F7EFC82CFDB6}"/>
              </a:ext>
            </a:extLst>
          </p:cNvPr>
          <p:cNvSpPr>
            <a:spLocks noGrp="1"/>
          </p:cNvSpPr>
          <p:nvPr>
            <p:ph idx="1"/>
          </p:nvPr>
        </p:nvSpPr>
        <p:spPr/>
        <p:txBody>
          <a:bodyPr/>
          <a:lstStyle/>
          <a:p>
            <a:pPr eaLnBrk="1" hangingPunct="1">
              <a:buFontTx/>
              <a:buChar char="•"/>
            </a:pPr>
            <a:r>
              <a:rPr lang="en-US" altLang="en-US"/>
              <a:t>This chapter covered:</a:t>
            </a:r>
          </a:p>
          <a:p>
            <a:pPr lvl="1" eaLnBrk="1" hangingPunct="1"/>
            <a:r>
              <a:rPr lang="en-US" altLang="en-US"/>
              <a:t>Dictionaries, including:</a:t>
            </a:r>
          </a:p>
          <a:p>
            <a:pPr lvl="2" eaLnBrk="1" hangingPunct="1">
              <a:buFontTx/>
              <a:buChar char="•"/>
            </a:pPr>
            <a:r>
              <a:rPr lang="en-US" altLang="en-US"/>
              <a:t>Creating dictionaries</a:t>
            </a:r>
          </a:p>
          <a:p>
            <a:pPr lvl="2" eaLnBrk="1" hangingPunct="1">
              <a:buFontTx/>
              <a:buChar char="•"/>
            </a:pPr>
            <a:r>
              <a:rPr lang="en-US" altLang="en-US"/>
              <a:t>Inserting, retrieving, adding, and deleting key-value pairs</a:t>
            </a:r>
          </a:p>
          <a:p>
            <a:pPr lvl="2" eaLnBrk="1" hangingPunct="1">
              <a:buFontTx/>
              <a:buChar char="•"/>
            </a:pPr>
            <a:r>
              <a:rPr lang="en-US" altLang="en-US">
                <a:latin typeface="Courier New" panose="02070309020205020404" pitchFamily="49" charset="0"/>
                <a:cs typeface="Courier New" panose="02070309020205020404" pitchFamily="49" charset="0"/>
              </a:rPr>
              <a:t>for</a:t>
            </a:r>
            <a:r>
              <a:rPr lang="en-US" altLang="en-US"/>
              <a:t> loops and </a:t>
            </a:r>
            <a:r>
              <a:rPr lang="en-US" altLang="en-US">
                <a:latin typeface="Courier New" panose="02070309020205020404" pitchFamily="49" charset="0"/>
                <a:cs typeface="Courier New" panose="02070309020205020404" pitchFamily="49" charset="0"/>
              </a:rPr>
              <a:t>in</a:t>
            </a:r>
            <a:r>
              <a:rPr lang="en-US" altLang="en-US"/>
              <a:t> and </a:t>
            </a:r>
            <a:r>
              <a:rPr lang="en-US" altLang="en-US">
                <a:latin typeface="Courier New" panose="02070309020205020404" pitchFamily="49" charset="0"/>
                <a:cs typeface="Courier New" panose="02070309020205020404" pitchFamily="49" charset="0"/>
              </a:rPr>
              <a:t>not in</a:t>
            </a:r>
            <a:r>
              <a:rPr lang="en-US" altLang="en-US"/>
              <a:t> operators</a:t>
            </a:r>
          </a:p>
          <a:p>
            <a:pPr lvl="2" eaLnBrk="1" hangingPunct="1">
              <a:buFontTx/>
              <a:buChar char="•"/>
            </a:pPr>
            <a:r>
              <a:rPr lang="en-US" altLang="en-US"/>
              <a:t>Dictionary methods</a:t>
            </a:r>
          </a:p>
          <a:p>
            <a:pPr lvl="1" eaLnBrk="1" hangingPunct="1"/>
            <a:endParaRPr lang="he-IL" altLang="en-US"/>
          </a:p>
        </p:txBody>
      </p:sp>
      <p:sp>
        <p:nvSpPr>
          <p:cNvPr id="2" name="Slide Number Placeholder 1">
            <a:extLst>
              <a:ext uri="{FF2B5EF4-FFF2-40B4-BE49-F238E27FC236}">
                <a16:creationId xmlns:a16="http://schemas.microsoft.com/office/drawing/2014/main" id="{A01FDE24-DCE8-484C-BA2C-FFCCF1001704}"/>
              </a:ext>
            </a:extLst>
          </p:cNvPr>
          <p:cNvSpPr>
            <a:spLocks noGrp="1"/>
          </p:cNvSpPr>
          <p:nvPr>
            <p:ph type="sldNum" sz="quarter" idx="10"/>
          </p:nvPr>
        </p:nvSpPr>
        <p:spPr/>
        <p:txBody>
          <a:bodyPr/>
          <a:lstStyle/>
          <a:p>
            <a:pPr>
              <a:defRPr/>
            </a:pPr>
            <a:fld id="{A169968D-543F-4DAE-BFB8-9AC3F3E24EE3}" type="slidenum">
              <a:rPr lang="en-US" altLang="en-US" smtClean="0"/>
              <a:pPr>
                <a:defRPr/>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545BD356-DE92-43B0-AB80-2F05D34950DC}"/>
              </a:ext>
            </a:extLst>
          </p:cNvPr>
          <p:cNvSpPr>
            <a:spLocks noGrp="1"/>
          </p:cNvSpPr>
          <p:nvPr>
            <p:ph type="title"/>
          </p:nvPr>
        </p:nvSpPr>
        <p:spPr/>
        <p:txBody>
          <a:bodyPr/>
          <a:lstStyle/>
          <a:p>
            <a:r>
              <a:rPr lang="en-US" altLang="en-US"/>
              <a:t>Summary (cont’d.)</a:t>
            </a:r>
          </a:p>
        </p:txBody>
      </p:sp>
      <p:sp>
        <p:nvSpPr>
          <p:cNvPr id="31747" name="Content Placeholder 2">
            <a:extLst>
              <a:ext uri="{FF2B5EF4-FFF2-40B4-BE49-F238E27FC236}">
                <a16:creationId xmlns:a16="http://schemas.microsoft.com/office/drawing/2014/main" id="{198BE563-048F-44DE-B942-B1A82E5B1239}"/>
              </a:ext>
            </a:extLst>
          </p:cNvPr>
          <p:cNvSpPr>
            <a:spLocks noGrp="1"/>
          </p:cNvSpPr>
          <p:nvPr>
            <p:ph idx="1"/>
          </p:nvPr>
        </p:nvSpPr>
        <p:spPr/>
        <p:txBody>
          <a:bodyPr/>
          <a:lstStyle/>
          <a:p>
            <a:pPr eaLnBrk="1" hangingPunct="1">
              <a:buFontTx/>
              <a:buChar char="•"/>
            </a:pPr>
            <a:r>
              <a:rPr lang="en-US" altLang="en-US"/>
              <a:t>This chapter covered (cont’d):</a:t>
            </a:r>
          </a:p>
          <a:p>
            <a:pPr lvl="1" eaLnBrk="1" hangingPunct="1"/>
            <a:r>
              <a:rPr lang="en-US" altLang="en-US"/>
              <a:t>Sets: </a:t>
            </a:r>
          </a:p>
          <a:p>
            <a:pPr lvl="2" eaLnBrk="1" hangingPunct="1">
              <a:buFontTx/>
              <a:buChar char="•"/>
            </a:pPr>
            <a:r>
              <a:rPr lang="en-US" altLang="en-US"/>
              <a:t>Creating sets</a:t>
            </a:r>
          </a:p>
          <a:p>
            <a:pPr lvl="2" eaLnBrk="1" hangingPunct="1">
              <a:buFontTx/>
              <a:buChar char="•"/>
            </a:pPr>
            <a:r>
              <a:rPr lang="en-US" altLang="en-US"/>
              <a:t>Adding elements to and removing elements from sets</a:t>
            </a:r>
          </a:p>
          <a:p>
            <a:pPr lvl="2" eaLnBrk="1" hangingPunct="1">
              <a:buFontTx/>
              <a:buChar char="•"/>
            </a:pPr>
            <a:r>
              <a:rPr lang="en-US" altLang="en-US"/>
              <a:t>Finding set union, intersection, difference and symmetric difference</a:t>
            </a:r>
          </a:p>
          <a:p>
            <a:pPr lvl="2" eaLnBrk="1" hangingPunct="1">
              <a:buFontTx/>
              <a:buChar char="•"/>
            </a:pPr>
            <a:r>
              <a:rPr lang="en-US" altLang="en-US"/>
              <a:t>Finding subsets and supersets</a:t>
            </a:r>
          </a:p>
          <a:p>
            <a:pPr lvl="1" eaLnBrk="1" hangingPunct="1"/>
            <a:r>
              <a:rPr lang="en-US" altLang="en-US"/>
              <a:t>Serializing objects</a:t>
            </a:r>
          </a:p>
          <a:p>
            <a:pPr lvl="2" eaLnBrk="1" hangingPunct="1">
              <a:buFontTx/>
              <a:buChar char="•"/>
            </a:pPr>
            <a:r>
              <a:rPr lang="en-US" altLang="en-US"/>
              <a:t>Pickling and unpickling objects</a:t>
            </a:r>
            <a:endParaRPr lang="he-IL" altLang="en-US"/>
          </a:p>
          <a:p>
            <a:pPr>
              <a:buFontTx/>
              <a:buChar char="•"/>
            </a:pPr>
            <a:endParaRPr lang="en-US" altLang="en-US"/>
          </a:p>
        </p:txBody>
      </p:sp>
      <p:sp>
        <p:nvSpPr>
          <p:cNvPr id="2" name="Slide Number Placeholder 1">
            <a:extLst>
              <a:ext uri="{FF2B5EF4-FFF2-40B4-BE49-F238E27FC236}">
                <a16:creationId xmlns:a16="http://schemas.microsoft.com/office/drawing/2014/main" id="{29E0D6AB-6536-4DC5-B38C-5EA55596276B}"/>
              </a:ext>
            </a:extLst>
          </p:cNvPr>
          <p:cNvSpPr>
            <a:spLocks noGrp="1"/>
          </p:cNvSpPr>
          <p:nvPr>
            <p:ph type="sldNum" sz="quarter" idx="10"/>
          </p:nvPr>
        </p:nvSpPr>
        <p:spPr/>
        <p:txBody>
          <a:bodyPr/>
          <a:lstStyle/>
          <a:p>
            <a:pPr>
              <a:defRPr/>
            </a:pPr>
            <a:fld id="{A169968D-543F-4DAE-BFB8-9AC3F3E24EE3}" type="slidenum">
              <a:rPr lang="en-US" altLang="en-US" smtClean="0"/>
              <a:pPr>
                <a:defRPr/>
              </a:pPr>
              <a:t>33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00529-171A-47FA-9182-DCB43618D6E7}"/>
              </a:ext>
            </a:extLst>
          </p:cNvPr>
          <p:cNvSpPr>
            <a:spLocks noGrp="1"/>
          </p:cNvSpPr>
          <p:nvPr>
            <p:ph type="title"/>
          </p:nvPr>
        </p:nvSpPr>
        <p:spPr/>
        <p:txBody>
          <a:bodyPr/>
          <a:lstStyle/>
          <a:p>
            <a:r>
              <a:rPr lang="en-US" altLang="en-US" dirty="0"/>
              <a:t>Retrieving a Value from a Dictionary (cont’d.)</a:t>
            </a:r>
            <a:endParaRPr lang="en-US" dirty="0"/>
          </a:p>
        </p:txBody>
      </p:sp>
      <p:sp>
        <p:nvSpPr>
          <p:cNvPr id="3" name="Content Placeholder 2">
            <a:extLst>
              <a:ext uri="{FF2B5EF4-FFF2-40B4-BE49-F238E27FC236}">
                <a16:creationId xmlns:a16="http://schemas.microsoft.com/office/drawing/2014/main" id="{129E6AD3-15D8-4218-BA88-470B8F6E0D74}"/>
              </a:ext>
            </a:extLst>
          </p:cNvPr>
          <p:cNvSpPr>
            <a:spLocks noGrp="1"/>
          </p:cNvSpPr>
          <p:nvPr>
            <p:ph idx="1"/>
          </p:nvPr>
        </p:nvSpPr>
        <p:spPr/>
        <p:txBody>
          <a:bodyPr/>
          <a:lstStyle/>
          <a:p>
            <a:pPr>
              <a:buFontTx/>
              <a:buChar char="•"/>
            </a:pPr>
            <a:r>
              <a:rPr lang="en-US" altLang="en-US" dirty="0">
                <a:cs typeface="Courier New" panose="02070309020205020404" pitchFamily="49" charset="0"/>
              </a:rPr>
              <a:t>Test whether a key is in a dictionary using the </a:t>
            </a:r>
            <a:r>
              <a:rPr lang="en-US" altLang="en-US" dirty="0">
                <a:latin typeface="Courier New" panose="02070309020205020404" pitchFamily="49" charset="0"/>
                <a:cs typeface="Courier New" panose="02070309020205020404" pitchFamily="49" charset="0"/>
              </a:rPr>
              <a:t>in</a:t>
            </a:r>
            <a:r>
              <a:rPr lang="en-US" altLang="en-US" dirty="0">
                <a:cs typeface="Courier New" panose="02070309020205020404" pitchFamily="49" charset="0"/>
              </a:rPr>
              <a:t> and </a:t>
            </a:r>
            <a:r>
              <a:rPr lang="en-US" altLang="en-US" dirty="0">
                <a:latin typeface="Courier New" panose="02070309020205020404" pitchFamily="49" charset="0"/>
                <a:cs typeface="Courier New" panose="02070309020205020404" pitchFamily="49" charset="0"/>
              </a:rPr>
              <a:t>not in </a:t>
            </a:r>
            <a:r>
              <a:rPr lang="en-US" altLang="en-US" dirty="0">
                <a:cs typeface="Courier New" panose="02070309020205020404" pitchFamily="49" charset="0"/>
              </a:rPr>
              <a:t>operators</a:t>
            </a:r>
          </a:p>
          <a:p>
            <a:pPr lvl="1"/>
            <a:r>
              <a:rPr lang="en-US" altLang="en-US" dirty="0">
                <a:cs typeface="Courier New" panose="02070309020205020404" pitchFamily="49" charset="0"/>
              </a:rPr>
              <a:t>Helps prevent </a:t>
            </a:r>
            <a:r>
              <a:rPr lang="en-US" altLang="en-US" dirty="0" err="1">
                <a:latin typeface="Courier New" panose="02070309020205020404" pitchFamily="49" charset="0"/>
                <a:cs typeface="Courier New" panose="02070309020205020404" pitchFamily="49" charset="0"/>
              </a:rPr>
              <a:t>KeyError</a:t>
            </a:r>
            <a:r>
              <a:rPr lang="en-US" altLang="en-US" dirty="0">
                <a:cs typeface="Courier New" panose="02070309020205020404" pitchFamily="49" charset="0"/>
              </a:rPr>
              <a:t> exceptions</a:t>
            </a:r>
          </a:p>
        </p:txBody>
      </p:sp>
      <p:sp>
        <p:nvSpPr>
          <p:cNvPr id="4" name="Slide Number Placeholder 3">
            <a:extLst>
              <a:ext uri="{FF2B5EF4-FFF2-40B4-BE49-F238E27FC236}">
                <a16:creationId xmlns:a16="http://schemas.microsoft.com/office/drawing/2014/main" id="{D7E70DD2-A9D8-4B8D-8EE6-09BFB77C61B5}"/>
              </a:ext>
            </a:extLst>
          </p:cNvPr>
          <p:cNvSpPr>
            <a:spLocks noGrp="1"/>
          </p:cNvSpPr>
          <p:nvPr>
            <p:ph type="sldNum" sz="quarter" idx="10"/>
          </p:nvPr>
        </p:nvSpPr>
        <p:spPr/>
        <p:txBody>
          <a:bodyPr/>
          <a:lstStyle/>
          <a:p>
            <a:pPr>
              <a:defRPr/>
            </a:pPr>
            <a:fld id="{A169968D-543F-4DAE-BFB8-9AC3F3E24EE3}" type="slidenum">
              <a:rPr lang="en-US" altLang="en-US" smtClean="0"/>
              <a:pPr>
                <a:defRPr/>
              </a:pPr>
              <a:t>4</a:t>
            </a:fld>
            <a:endParaRPr lang="en-US" altLang="en-US"/>
          </a:p>
        </p:txBody>
      </p:sp>
      <p:pic>
        <p:nvPicPr>
          <p:cNvPr id="5" name="Picture 4">
            <a:extLst>
              <a:ext uri="{FF2B5EF4-FFF2-40B4-BE49-F238E27FC236}">
                <a16:creationId xmlns:a16="http://schemas.microsoft.com/office/drawing/2014/main" id="{F2893347-45A9-43FF-8106-C0372DD90831}"/>
              </a:ext>
            </a:extLst>
          </p:cNvPr>
          <p:cNvPicPr>
            <a:picLocks noChangeAspect="1"/>
          </p:cNvPicPr>
          <p:nvPr/>
        </p:nvPicPr>
        <p:blipFill>
          <a:blip r:embed="rId2"/>
          <a:stretch>
            <a:fillRect/>
          </a:stretch>
        </p:blipFill>
        <p:spPr>
          <a:xfrm>
            <a:off x="381000" y="3429000"/>
            <a:ext cx="8382000" cy="2033024"/>
          </a:xfrm>
          <a:prstGeom prst="rect">
            <a:avLst/>
          </a:prstGeom>
        </p:spPr>
      </p:pic>
    </p:spTree>
    <p:extLst>
      <p:ext uri="{BB962C8B-B14F-4D97-AF65-F5344CB8AC3E}">
        <p14:creationId xmlns:p14="http://schemas.microsoft.com/office/powerpoint/2010/main" val="3193047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C9CA0433-B700-466C-AB8F-32334181F329}"/>
              </a:ext>
            </a:extLst>
          </p:cNvPr>
          <p:cNvSpPr>
            <a:spLocks noGrp="1"/>
          </p:cNvSpPr>
          <p:nvPr>
            <p:ph type="title"/>
          </p:nvPr>
        </p:nvSpPr>
        <p:spPr/>
        <p:txBody>
          <a:bodyPr/>
          <a:lstStyle/>
          <a:p>
            <a:r>
              <a:rPr lang="en-US" altLang="en-US"/>
              <a:t>Adding Elements to an Existing Dictionary</a:t>
            </a:r>
          </a:p>
        </p:txBody>
      </p:sp>
      <p:sp>
        <p:nvSpPr>
          <p:cNvPr id="7171" name="Content Placeholder 2">
            <a:extLst>
              <a:ext uri="{FF2B5EF4-FFF2-40B4-BE49-F238E27FC236}">
                <a16:creationId xmlns:a16="http://schemas.microsoft.com/office/drawing/2014/main" id="{C37C9F1F-92F8-40C0-A347-01575F4C6917}"/>
              </a:ext>
            </a:extLst>
          </p:cNvPr>
          <p:cNvSpPr>
            <a:spLocks noGrp="1"/>
          </p:cNvSpPr>
          <p:nvPr>
            <p:ph idx="1"/>
          </p:nvPr>
        </p:nvSpPr>
        <p:spPr/>
        <p:txBody>
          <a:bodyPr/>
          <a:lstStyle/>
          <a:p>
            <a:pPr>
              <a:buFontTx/>
              <a:buChar char="•"/>
            </a:pPr>
            <a:r>
              <a:rPr lang="en-US" altLang="en-US"/>
              <a:t>Dictionaries are mutable objects</a:t>
            </a:r>
          </a:p>
          <a:p>
            <a:pPr>
              <a:buFontTx/>
              <a:buChar char="•"/>
            </a:pPr>
            <a:r>
              <a:rPr lang="en-US" altLang="en-US"/>
              <a:t>To add a new key-value pair:</a:t>
            </a:r>
          </a:p>
          <a:p>
            <a:pPr>
              <a:buFontTx/>
              <a:buNone/>
            </a:pPr>
            <a:r>
              <a:rPr lang="en-US" altLang="en-US"/>
              <a:t>		</a:t>
            </a:r>
            <a:r>
              <a:rPr lang="en-US" altLang="en-US" i="1">
                <a:latin typeface="Courier New" panose="02070309020205020404" pitchFamily="49" charset="0"/>
                <a:cs typeface="Courier New" panose="02070309020205020404" pitchFamily="49" charset="0"/>
              </a:rPr>
              <a:t>dictionary</a:t>
            </a:r>
            <a:r>
              <a:rPr lang="en-US" altLang="en-US">
                <a:latin typeface="Courier New" panose="02070309020205020404" pitchFamily="49" charset="0"/>
                <a:cs typeface="Courier New" panose="02070309020205020404" pitchFamily="49" charset="0"/>
              </a:rPr>
              <a:t>[</a:t>
            </a:r>
            <a:r>
              <a:rPr lang="en-US" altLang="en-US" i="1">
                <a:latin typeface="Courier New" panose="02070309020205020404" pitchFamily="49" charset="0"/>
                <a:cs typeface="Courier New" panose="02070309020205020404" pitchFamily="49" charset="0"/>
              </a:rPr>
              <a:t>key</a:t>
            </a:r>
            <a:r>
              <a:rPr lang="en-US" altLang="en-US">
                <a:latin typeface="Courier New" panose="02070309020205020404" pitchFamily="49" charset="0"/>
                <a:cs typeface="Courier New" panose="02070309020205020404" pitchFamily="49" charset="0"/>
              </a:rPr>
              <a:t>] = </a:t>
            </a:r>
            <a:r>
              <a:rPr lang="en-US" altLang="en-US" i="1">
                <a:latin typeface="Courier New" panose="02070309020205020404" pitchFamily="49" charset="0"/>
                <a:cs typeface="Courier New" panose="02070309020205020404" pitchFamily="49" charset="0"/>
              </a:rPr>
              <a:t>value</a:t>
            </a:r>
          </a:p>
          <a:p>
            <a:pPr lvl="1"/>
            <a:r>
              <a:rPr lang="en-US" altLang="en-US"/>
              <a:t>If key exists in the dictionary, the value associated with it will be changed</a:t>
            </a:r>
          </a:p>
          <a:p>
            <a:pPr>
              <a:buFontTx/>
              <a:buChar char="•"/>
            </a:pPr>
            <a:endParaRPr lang="en-US" altLang="en-US"/>
          </a:p>
        </p:txBody>
      </p:sp>
      <p:sp>
        <p:nvSpPr>
          <p:cNvPr id="2" name="Slide Number Placeholder 1">
            <a:extLst>
              <a:ext uri="{FF2B5EF4-FFF2-40B4-BE49-F238E27FC236}">
                <a16:creationId xmlns:a16="http://schemas.microsoft.com/office/drawing/2014/main" id="{78CC33C2-C25D-4E3B-90F7-A1E878ADC0C1}"/>
              </a:ext>
            </a:extLst>
          </p:cNvPr>
          <p:cNvSpPr>
            <a:spLocks noGrp="1"/>
          </p:cNvSpPr>
          <p:nvPr>
            <p:ph type="sldNum" sz="quarter" idx="10"/>
          </p:nvPr>
        </p:nvSpPr>
        <p:spPr/>
        <p:txBody>
          <a:bodyPr/>
          <a:lstStyle/>
          <a:p>
            <a:pPr>
              <a:defRPr/>
            </a:pPr>
            <a:fld id="{A169968D-543F-4DAE-BFB8-9AC3F3E24EE3}" type="slidenum">
              <a:rPr lang="en-US" altLang="en-US" smtClean="0"/>
              <a:pPr>
                <a:defRPr/>
              </a:pPr>
              <a:t>5</a:t>
            </a:fld>
            <a:endParaRPr lang="en-US" altLang="en-US"/>
          </a:p>
        </p:txBody>
      </p:sp>
      <p:pic>
        <p:nvPicPr>
          <p:cNvPr id="3" name="Picture 2">
            <a:extLst>
              <a:ext uri="{FF2B5EF4-FFF2-40B4-BE49-F238E27FC236}">
                <a16:creationId xmlns:a16="http://schemas.microsoft.com/office/drawing/2014/main" id="{BC79C4CB-8180-4267-A13E-00297504E0F3}"/>
              </a:ext>
            </a:extLst>
          </p:cNvPr>
          <p:cNvPicPr>
            <a:picLocks noChangeAspect="1"/>
          </p:cNvPicPr>
          <p:nvPr/>
        </p:nvPicPr>
        <p:blipFill>
          <a:blip r:embed="rId3"/>
          <a:stretch>
            <a:fillRect/>
          </a:stretch>
        </p:blipFill>
        <p:spPr>
          <a:xfrm>
            <a:off x="208162" y="4630502"/>
            <a:ext cx="8727675" cy="100829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BB6A7A2-FED3-4327-A60E-E646C2D307E2}"/>
              </a:ext>
            </a:extLst>
          </p:cNvPr>
          <p:cNvSpPr>
            <a:spLocks noGrp="1"/>
          </p:cNvSpPr>
          <p:nvPr>
            <p:ph type="title"/>
          </p:nvPr>
        </p:nvSpPr>
        <p:spPr/>
        <p:txBody>
          <a:bodyPr/>
          <a:lstStyle/>
          <a:p>
            <a:r>
              <a:rPr lang="en-US" altLang="en-US"/>
              <a:t>Deleting Elements From an Existing Dictionary</a:t>
            </a:r>
          </a:p>
        </p:txBody>
      </p:sp>
      <p:sp>
        <p:nvSpPr>
          <p:cNvPr id="8195" name="Content Placeholder 2">
            <a:extLst>
              <a:ext uri="{FF2B5EF4-FFF2-40B4-BE49-F238E27FC236}">
                <a16:creationId xmlns:a16="http://schemas.microsoft.com/office/drawing/2014/main" id="{E6FD8458-A81C-49E5-B83F-9782053C36AF}"/>
              </a:ext>
            </a:extLst>
          </p:cNvPr>
          <p:cNvSpPr>
            <a:spLocks noGrp="1"/>
          </p:cNvSpPr>
          <p:nvPr>
            <p:ph idx="1"/>
          </p:nvPr>
        </p:nvSpPr>
        <p:spPr/>
        <p:txBody>
          <a:bodyPr/>
          <a:lstStyle/>
          <a:p>
            <a:pPr>
              <a:buFontTx/>
              <a:buChar char="•"/>
            </a:pPr>
            <a:r>
              <a:rPr lang="en-US" altLang="en-US"/>
              <a:t>To delete a key-value pair:</a:t>
            </a:r>
          </a:p>
          <a:p>
            <a:pPr>
              <a:buFontTx/>
              <a:buNone/>
            </a:pPr>
            <a:r>
              <a:rPr lang="en-US" altLang="en-US"/>
              <a:t>			</a:t>
            </a:r>
            <a:r>
              <a:rPr lang="en-US" altLang="en-US">
                <a:latin typeface="Courier New" panose="02070309020205020404" pitchFamily="49" charset="0"/>
                <a:cs typeface="Courier New" panose="02070309020205020404" pitchFamily="49" charset="0"/>
              </a:rPr>
              <a:t>del </a:t>
            </a:r>
            <a:r>
              <a:rPr lang="en-US" altLang="en-US" i="1">
                <a:latin typeface="Courier New" panose="02070309020205020404" pitchFamily="49" charset="0"/>
                <a:cs typeface="Courier New" panose="02070309020205020404" pitchFamily="49" charset="0"/>
              </a:rPr>
              <a:t>dictionary</a:t>
            </a:r>
            <a:r>
              <a:rPr lang="en-US" altLang="en-US">
                <a:latin typeface="Courier New" panose="02070309020205020404" pitchFamily="49" charset="0"/>
                <a:cs typeface="Courier New" panose="02070309020205020404" pitchFamily="49" charset="0"/>
              </a:rPr>
              <a:t>[</a:t>
            </a:r>
            <a:r>
              <a:rPr lang="en-US" altLang="en-US" i="1">
                <a:latin typeface="Courier New" panose="02070309020205020404" pitchFamily="49" charset="0"/>
                <a:cs typeface="Courier New" panose="02070309020205020404" pitchFamily="49" charset="0"/>
              </a:rPr>
              <a:t>key</a:t>
            </a:r>
            <a:r>
              <a:rPr lang="en-US" altLang="en-US">
                <a:latin typeface="Courier New" panose="02070309020205020404" pitchFamily="49" charset="0"/>
                <a:cs typeface="Courier New" panose="02070309020205020404" pitchFamily="49" charset="0"/>
              </a:rPr>
              <a:t>]</a:t>
            </a:r>
          </a:p>
          <a:p>
            <a:pPr lvl="1"/>
            <a:r>
              <a:rPr lang="en-US" altLang="en-US"/>
              <a:t>If key is not in the dictionary, </a:t>
            </a:r>
            <a:r>
              <a:rPr lang="en-US" altLang="en-US">
                <a:latin typeface="Courier New" panose="02070309020205020404" pitchFamily="49" charset="0"/>
                <a:cs typeface="Courier New" panose="02070309020205020404" pitchFamily="49" charset="0"/>
              </a:rPr>
              <a:t>KeyError </a:t>
            </a:r>
            <a:r>
              <a:rPr lang="en-US" altLang="en-US"/>
              <a:t>exception is raised</a:t>
            </a:r>
          </a:p>
          <a:p>
            <a:pPr>
              <a:buFontTx/>
              <a:buChar char="•"/>
            </a:pPr>
            <a:endParaRPr lang="en-US" altLang="en-US"/>
          </a:p>
        </p:txBody>
      </p:sp>
      <p:sp>
        <p:nvSpPr>
          <p:cNvPr id="2" name="Slide Number Placeholder 1">
            <a:extLst>
              <a:ext uri="{FF2B5EF4-FFF2-40B4-BE49-F238E27FC236}">
                <a16:creationId xmlns:a16="http://schemas.microsoft.com/office/drawing/2014/main" id="{5C1B18C4-3E2E-4E7B-9DC5-BEA0C5AA34A6}"/>
              </a:ext>
            </a:extLst>
          </p:cNvPr>
          <p:cNvSpPr>
            <a:spLocks noGrp="1"/>
          </p:cNvSpPr>
          <p:nvPr>
            <p:ph type="sldNum" sz="quarter" idx="10"/>
          </p:nvPr>
        </p:nvSpPr>
        <p:spPr/>
        <p:txBody>
          <a:bodyPr/>
          <a:lstStyle/>
          <a:p>
            <a:pPr>
              <a:defRPr/>
            </a:pPr>
            <a:fld id="{A169968D-543F-4DAE-BFB8-9AC3F3E24EE3}" type="slidenum">
              <a:rPr lang="en-US" altLang="en-US" smtClean="0"/>
              <a:pPr>
                <a:defRPr/>
              </a:pPr>
              <a:t>6</a:t>
            </a:fld>
            <a:endParaRPr lang="en-US" altLang="en-US"/>
          </a:p>
        </p:txBody>
      </p:sp>
      <p:pic>
        <p:nvPicPr>
          <p:cNvPr id="3" name="Picture 2">
            <a:extLst>
              <a:ext uri="{FF2B5EF4-FFF2-40B4-BE49-F238E27FC236}">
                <a16:creationId xmlns:a16="http://schemas.microsoft.com/office/drawing/2014/main" id="{AB57ADFC-E40C-4C63-B495-D80D140C4E61}"/>
              </a:ext>
            </a:extLst>
          </p:cNvPr>
          <p:cNvPicPr>
            <a:picLocks noChangeAspect="1"/>
          </p:cNvPicPr>
          <p:nvPr/>
        </p:nvPicPr>
        <p:blipFill>
          <a:blip r:embed="rId3"/>
          <a:stretch>
            <a:fillRect/>
          </a:stretch>
        </p:blipFill>
        <p:spPr>
          <a:xfrm>
            <a:off x="228600" y="3962400"/>
            <a:ext cx="8686800" cy="19890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A5C7756-8185-4206-9AD5-820623399434}"/>
              </a:ext>
            </a:extLst>
          </p:cNvPr>
          <p:cNvSpPr>
            <a:spLocks noGrp="1"/>
          </p:cNvSpPr>
          <p:nvPr>
            <p:ph type="title"/>
          </p:nvPr>
        </p:nvSpPr>
        <p:spPr>
          <a:xfrm>
            <a:off x="457200" y="136525"/>
            <a:ext cx="8229600" cy="1143000"/>
          </a:xfrm>
        </p:spPr>
        <p:txBody>
          <a:bodyPr/>
          <a:lstStyle/>
          <a:p>
            <a:r>
              <a:rPr lang="en-US" altLang="en-US" sz="4000" dirty="0"/>
              <a:t>Getting the Number of Elements and Mixing Data Types</a:t>
            </a:r>
          </a:p>
        </p:txBody>
      </p:sp>
      <p:sp>
        <p:nvSpPr>
          <p:cNvPr id="9219" name="Content Placeholder 2">
            <a:extLst>
              <a:ext uri="{FF2B5EF4-FFF2-40B4-BE49-F238E27FC236}">
                <a16:creationId xmlns:a16="http://schemas.microsoft.com/office/drawing/2014/main" id="{DAC10D96-9284-4DDC-ABAD-389ED1E8F54C}"/>
              </a:ext>
            </a:extLst>
          </p:cNvPr>
          <p:cNvSpPr>
            <a:spLocks noGrp="1"/>
          </p:cNvSpPr>
          <p:nvPr>
            <p:ph idx="1"/>
          </p:nvPr>
        </p:nvSpPr>
        <p:spPr>
          <a:xfrm>
            <a:off x="457200" y="1499393"/>
            <a:ext cx="8229600" cy="4525963"/>
          </a:xfrm>
        </p:spPr>
        <p:txBody>
          <a:bodyPr/>
          <a:lstStyle/>
          <a:p>
            <a:pPr>
              <a:buFontTx/>
              <a:buChar char="•"/>
            </a:pPr>
            <a:r>
              <a:rPr lang="en-US" altLang="en-US" sz="2800" u="sng" dirty="0" err="1">
                <a:latin typeface="Courier New" panose="02070309020205020404" pitchFamily="49" charset="0"/>
                <a:cs typeface="Courier New" panose="02070309020205020404" pitchFamily="49" charset="0"/>
              </a:rPr>
              <a:t>len</a:t>
            </a:r>
            <a:r>
              <a:rPr lang="en-US" altLang="en-US" sz="2800" u="sng" dirty="0">
                <a:cs typeface="Courier New" panose="02070309020205020404" pitchFamily="49" charset="0"/>
              </a:rPr>
              <a:t> function</a:t>
            </a:r>
            <a:r>
              <a:rPr lang="en-US" altLang="en-US" sz="2800" dirty="0">
                <a:cs typeface="Courier New" panose="02070309020205020404" pitchFamily="49" charset="0"/>
              </a:rPr>
              <a:t>: used to obtain number of elements in a dictionary</a:t>
            </a:r>
          </a:p>
          <a:p>
            <a:pPr>
              <a:buFontTx/>
              <a:buChar char="•"/>
            </a:pPr>
            <a:r>
              <a:rPr lang="en-US" altLang="en-US" sz="2800" dirty="0">
                <a:cs typeface="Courier New" panose="02070309020205020404" pitchFamily="49" charset="0"/>
              </a:rPr>
              <a:t>Keys must be immutable objects, but associated values can be any type of object</a:t>
            </a:r>
          </a:p>
          <a:p>
            <a:pPr lvl="1"/>
            <a:r>
              <a:rPr lang="en-US" altLang="en-US" sz="2400" dirty="0">
                <a:cs typeface="Courier New" panose="02070309020205020404" pitchFamily="49" charset="0"/>
              </a:rPr>
              <a:t>One dictionary can include keys of several different immutable types</a:t>
            </a:r>
          </a:p>
          <a:p>
            <a:pPr>
              <a:buFontTx/>
              <a:buChar char="•"/>
            </a:pPr>
            <a:r>
              <a:rPr lang="en-US" altLang="en-US" sz="2800" dirty="0">
                <a:cs typeface="Courier New" panose="02070309020205020404" pitchFamily="49" charset="0"/>
              </a:rPr>
              <a:t>Values stored in a single dictionary can be of different types</a:t>
            </a:r>
          </a:p>
          <a:p>
            <a:pPr>
              <a:buFontTx/>
              <a:buChar char="•"/>
            </a:pPr>
            <a:endParaRPr lang="en-US" altLang="en-US" dirty="0"/>
          </a:p>
        </p:txBody>
      </p:sp>
      <p:sp>
        <p:nvSpPr>
          <p:cNvPr id="2" name="Slide Number Placeholder 1">
            <a:extLst>
              <a:ext uri="{FF2B5EF4-FFF2-40B4-BE49-F238E27FC236}">
                <a16:creationId xmlns:a16="http://schemas.microsoft.com/office/drawing/2014/main" id="{1C012001-670B-4EFE-9D1E-7AFCA61DCFEF}"/>
              </a:ext>
            </a:extLst>
          </p:cNvPr>
          <p:cNvSpPr>
            <a:spLocks noGrp="1"/>
          </p:cNvSpPr>
          <p:nvPr>
            <p:ph type="sldNum" sz="quarter" idx="10"/>
          </p:nvPr>
        </p:nvSpPr>
        <p:spPr>
          <a:xfrm>
            <a:off x="6934200" y="6232840"/>
            <a:ext cx="2133600" cy="476250"/>
          </a:xfrm>
        </p:spPr>
        <p:txBody>
          <a:bodyPr/>
          <a:lstStyle/>
          <a:p>
            <a:pPr>
              <a:defRPr/>
            </a:pPr>
            <a:fld id="{A169968D-543F-4DAE-BFB8-9AC3F3E24EE3}" type="slidenum">
              <a:rPr lang="en-US" altLang="en-US" smtClean="0"/>
              <a:pPr>
                <a:defRPr/>
              </a:pPr>
              <a:t>7</a:t>
            </a:fld>
            <a:endParaRPr lang="en-US" altLang="en-US" dirty="0"/>
          </a:p>
        </p:txBody>
      </p:sp>
      <p:pic>
        <p:nvPicPr>
          <p:cNvPr id="3" name="Picture 2">
            <a:extLst>
              <a:ext uri="{FF2B5EF4-FFF2-40B4-BE49-F238E27FC236}">
                <a16:creationId xmlns:a16="http://schemas.microsoft.com/office/drawing/2014/main" id="{C9FBBE8D-BE4D-4938-97F5-4628D126A66F}"/>
              </a:ext>
            </a:extLst>
          </p:cNvPr>
          <p:cNvPicPr>
            <a:picLocks noChangeAspect="1"/>
          </p:cNvPicPr>
          <p:nvPr/>
        </p:nvPicPr>
        <p:blipFill>
          <a:blip r:embed="rId2"/>
          <a:stretch>
            <a:fillRect/>
          </a:stretch>
        </p:blipFill>
        <p:spPr>
          <a:xfrm>
            <a:off x="457200" y="5209313"/>
            <a:ext cx="8229600" cy="12616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257593C6-B770-471C-911B-60B2D45D784B}"/>
              </a:ext>
            </a:extLst>
          </p:cNvPr>
          <p:cNvSpPr>
            <a:spLocks noGrp="1"/>
          </p:cNvSpPr>
          <p:nvPr>
            <p:ph type="title"/>
          </p:nvPr>
        </p:nvSpPr>
        <p:spPr/>
        <p:txBody>
          <a:bodyPr/>
          <a:lstStyle/>
          <a:p>
            <a:r>
              <a:rPr lang="en-US" altLang="en-US" dirty="0"/>
              <a:t>Creating an Empty Dictionary</a:t>
            </a:r>
          </a:p>
        </p:txBody>
      </p:sp>
      <p:sp>
        <p:nvSpPr>
          <p:cNvPr id="10243" name="Content Placeholder 2">
            <a:extLst>
              <a:ext uri="{FF2B5EF4-FFF2-40B4-BE49-F238E27FC236}">
                <a16:creationId xmlns:a16="http://schemas.microsoft.com/office/drawing/2014/main" id="{93F4FC4E-80C2-4ACF-B5CA-4ACA5484BAA2}"/>
              </a:ext>
            </a:extLst>
          </p:cNvPr>
          <p:cNvSpPr>
            <a:spLocks noGrp="1"/>
          </p:cNvSpPr>
          <p:nvPr>
            <p:ph idx="1"/>
          </p:nvPr>
        </p:nvSpPr>
        <p:spPr/>
        <p:txBody>
          <a:bodyPr/>
          <a:lstStyle/>
          <a:p>
            <a:pPr>
              <a:buFontTx/>
              <a:buChar char="•"/>
            </a:pPr>
            <a:r>
              <a:rPr lang="en-US" altLang="en-US" dirty="0">
                <a:cs typeface="Courier New" panose="02070309020205020404" pitchFamily="49" charset="0"/>
              </a:rPr>
              <a:t>To create an empty dictionary:</a:t>
            </a:r>
          </a:p>
          <a:p>
            <a:pPr lvl="1"/>
            <a:r>
              <a:rPr lang="en-US" altLang="en-US" dirty="0">
                <a:cs typeface="Courier New" panose="02070309020205020404" pitchFamily="49" charset="0"/>
              </a:rPr>
              <a:t>Use </a:t>
            </a:r>
            <a:r>
              <a:rPr lang="en-US" altLang="en-US" dirty="0">
                <a:latin typeface="Courier New" panose="02070309020205020404" pitchFamily="49" charset="0"/>
                <a:cs typeface="Courier New" panose="02070309020205020404" pitchFamily="49" charset="0"/>
              </a:rPr>
              <a:t>{}</a:t>
            </a:r>
          </a:p>
          <a:p>
            <a:pPr lvl="1"/>
            <a:r>
              <a:rPr lang="en-US" altLang="en-US" dirty="0">
                <a:cs typeface="Courier New" panose="02070309020205020404" pitchFamily="49" charset="0"/>
              </a:rPr>
              <a:t>Or, use built-in function </a:t>
            </a:r>
            <a:r>
              <a:rPr lang="en-US" altLang="en-US" dirty="0" err="1">
                <a:latin typeface="Courier New" panose="02070309020205020404" pitchFamily="49" charset="0"/>
                <a:cs typeface="Courier New" panose="02070309020205020404" pitchFamily="49" charset="0"/>
              </a:rPr>
              <a:t>dict</a:t>
            </a:r>
            <a:r>
              <a:rPr lang="en-US" altLang="en-US" dirty="0">
                <a:latin typeface="Courier New" panose="02070309020205020404" pitchFamily="49" charset="0"/>
                <a:cs typeface="Courier New" panose="02070309020205020404" pitchFamily="49" charset="0"/>
              </a:rPr>
              <a:t>()</a:t>
            </a:r>
          </a:p>
          <a:p>
            <a:pPr lvl="1"/>
            <a:r>
              <a:rPr lang="en-US" altLang="en-US" dirty="0">
                <a:cs typeface="Courier New" panose="02070309020205020404" pitchFamily="49" charset="0"/>
              </a:rPr>
              <a:t>Elements can be added to the dictionary as program executes</a:t>
            </a:r>
          </a:p>
        </p:txBody>
      </p:sp>
      <p:sp>
        <p:nvSpPr>
          <p:cNvPr id="2" name="Slide Number Placeholder 1">
            <a:extLst>
              <a:ext uri="{FF2B5EF4-FFF2-40B4-BE49-F238E27FC236}">
                <a16:creationId xmlns:a16="http://schemas.microsoft.com/office/drawing/2014/main" id="{03338478-6160-4B35-894D-9C2561F99C5C}"/>
              </a:ext>
            </a:extLst>
          </p:cNvPr>
          <p:cNvSpPr>
            <a:spLocks noGrp="1"/>
          </p:cNvSpPr>
          <p:nvPr>
            <p:ph type="sldNum" sz="quarter" idx="10"/>
          </p:nvPr>
        </p:nvSpPr>
        <p:spPr/>
        <p:txBody>
          <a:bodyPr/>
          <a:lstStyle/>
          <a:p>
            <a:pPr>
              <a:defRPr/>
            </a:pPr>
            <a:fld id="{A169968D-543F-4DAE-BFB8-9AC3F3E24EE3}" type="slidenum">
              <a:rPr lang="en-US" altLang="en-US" smtClean="0"/>
              <a:pPr>
                <a:defRPr/>
              </a:pPr>
              <a:t>8</a:t>
            </a:fld>
            <a:endParaRPr lang="en-US" altLang="en-US"/>
          </a:p>
        </p:txBody>
      </p:sp>
      <p:pic>
        <p:nvPicPr>
          <p:cNvPr id="3" name="Picture 2">
            <a:extLst>
              <a:ext uri="{FF2B5EF4-FFF2-40B4-BE49-F238E27FC236}">
                <a16:creationId xmlns:a16="http://schemas.microsoft.com/office/drawing/2014/main" id="{E8C5E183-7AD6-4E4E-99B7-183B0BFD279A}"/>
              </a:ext>
            </a:extLst>
          </p:cNvPr>
          <p:cNvPicPr>
            <a:picLocks noChangeAspect="1"/>
          </p:cNvPicPr>
          <p:nvPr/>
        </p:nvPicPr>
        <p:blipFill>
          <a:blip r:embed="rId2"/>
          <a:stretch>
            <a:fillRect/>
          </a:stretch>
        </p:blipFill>
        <p:spPr>
          <a:xfrm>
            <a:off x="1045369" y="4305951"/>
            <a:ext cx="7053262" cy="22056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FAC6-5467-44D2-B486-1433E2D970AD}"/>
              </a:ext>
            </a:extLst>
          </p:cNvPr>
          <p:cNvSpPr>
            <a:spLocks noGrp="1"/>
          </p:cNvSpPr>
          <p:nvPr>
            <p:ph type="title"/>
          </p:nvPr>
        </p:nvSpPr>
        <p:spPr/>
        <p:txBody>
          <a:bodyPr/>
          <a:lstStyle/>
          <a:p>
            <a:r>
              <a:rPr lang="en-US" altLang="en-US" dirty="0"/>
              <a:t>Using </a:t>
            </a:r>
            <a:r>
              <a:rPr lang="en-US" altLang="en-US" dirty="0">
                <a:latin typeface="Courier New" panose="02070309020205020404" pitchFamily="49" charset="0"/>
                <a:cs typeface="Courier New" panose="02070309020205020404" pitchFamily="49" charset="0"/>
              </a:rPr>
              <a:t>for</a:t>
            </a:r>
            <a:r>
              <a:rPr lang="en-US" altLang="en-US" dirty="0"/>
              <a:t> Loop to Iterate Over a Dictionary</a:t>
            </a:r>
            <a:endParaRPr lang="en-US" dirty="0"/>
          </a:p>
        </p:txBody>
      </p:sp>
      <p:sp>
        <p:nvSpPr>
          <p:cNvPr id="3" name="Content Placeholder 2">
            <a:extLst>
              <a:ext uri="{FF2B5EF4-FFF2-40B4-BE49-F238E27FC236}">
                <a16:creationId xmlns:a16="http://schemas.microsoft.com/office/drawing/2014/main" id="{4E94F69D-EB47-4584-9F5C-9E15B429F0DD}"/>
              </a:ext>
            </a:extLst>
          </p:cNvPr>
          <p:cNvSpPr>
            <a:spLocks noGrp="1"/>
          </p:cNvSpPr>
          <p:nvPr>
            <p:ph idx="1"/>
          </p:nvPr>
        </p:nvSpPr>
        <p:spPr/>
        <p:txBody>
          <a:bodyPr/>
          <a:lstStyle/>
          <a:p>
            <a:pPr>
              <a:buFontTx/>
              <a:buChar char="•"/>
            </a:pPr>
            <a:r>
              <a:rPr lang="en-US" altLang="en-US" dirty="0">
                <a:cs typeface="Courier New" panose="02070309020205020404" pitchFamily="49" charset="0"/>
              </a:rPr>
              <a:t>Use a </a:t>
            </a:r>
            <a:r>
              <a:rPr lang="en-US" altLang="en-US" dirty="0">
                <a:latin typeface="Courier New" panose="02070309020205020404" pitchFamily="49" charset="0"/>
                <a:cs typeface="Courier New" panose="02070309020205020404" pitchFamily="49" charset="0"/>
              </a:rPr>
              <a:t>for</a:t>
            </a:r>
            <a:r>
              <a:rPr lang="en-US" altLang="en-US" dirty="0">
                <a:cs typeface="Courier New" panose="02070309020205020404" pitchFamily="49" charset="0"/>
              </a:rPr>
              <a:t> loop to iterate over a dictionary</a:t>
            </a:r>
          </a:p>
          <a:p>
            <a:pPr lvl="1"/>
            <a:r>
              <a:rPr lang="en-US" altLang="en-US" dirty="0">
                <a:cs typeface="Courier New" panose="02070309020205020404" pitchFamily="49" charset="0"/>
              </a:rPr>
              <a:t>General format: </a:t>
            </a:r>
            <a:r>
              <a:rPr lang="en-US" altLang="en-US" dirty="0">
                <a:latin typeface="Courier New" panose="02070309020205020404" pitchFamily="49" charset="0"/>
                <a:cs typeface="Courier New" panose="02070309020205020404" pitchFamily="49" charset="0"/>
              </a:rPr>
              <a:t>for </a:t>
            </a:r>
            <a:r>
              <a:rPr lang="en-US" altLang="en-US" i="1" dirty="0">
                <a:latin typeface="Courier New" panose="02070309020205020404" pitchFamily="49" charset="0"/>
                <a:cs typeface="Courier New" panose="02070309020205020404" pitchFamily="49" charset="0"/>
              </a:rPr>
              <a:t>key</a:t>
            </a:r>
            <a:r>
              <a:rPr lang="en-US" altLang="en-US" dirty="0">
                <a:latin typeface="Courier New" panose="02070309020205020404" pitchFamily="49" charset="0"/>
                <a:cs typeface="Courier New" panose="02070309020205020404" pitchFamily="49" charset="0"/>
              </a:rPr>
              <a:t> in </a:t>
            </a:r>
            <a:r>
              <a:rPr lang="en-US" altLang="en-US" i="1" dirty="0">
                <a:latin typeface="Courier New" panose="02070309020205020404" pitchFamily="49" charset="0"/>
                <a:cs typeface="Courier New" panose="02070309020205020404" pitchFamily="49" charset="0"/>
              </a:rPr>
              <a:t>dictionary</a:t>
            </a:r>
            <a:r>
              <a:rPr lang="en-US" altLang="en-US" dirty="0">
                <a:latin typeface="Courier New" panose="02070309020205020404" pitchFamily="49" charset="0"/>
                <a:cs typeface="Courier New" panose="02070309020205020404" pitchFamily="49" charset="0"/>
              </a:rPr>
              <a:t>:</a:t>
            </a:r>
          </a:p>
          <a:p>
            <a:endParaRPr lang="en-US" dirty="0"/>
          </a:p>
        </p:txBody>
      </p:sp>
      <p:sp>
        <p:nvSpPr>
          <p:cNvPr id="4" name="Slide Number Placeholder 3">
            <a:extLst>
              <a:ext uri="{FF2B5EF4-FFF2-40B4-BE49-F238E27FC236}">
                <a16:creationId xmlns:a16="http://schemas.microsoft.com/office/drawing/2014/main" id="{DBCB5D0C-6035-4159-902D-3CCC015F38D1}"/>
              </a:ext>
            </a:extLst>
          </p:cNvPr>
          <p:cNvSpPr>
            <a:spLocks noGrp="1"/>
          </p:cNvSpPr>
          <p:nvPr>
            <p:ph type="sldNum" sz="quarter" idx="10"/>
          </p:nvPr>
        </p:nvSpPr>
        <p:spPr/>
        <p:txBody>
          <a:bodyPr/>
          <a:lstStyle/>
          <a:p>
            <a:pPr>
              <a:defRPr/>
            </a:pPr>
            <a:fld id="{A169968D-543F-4DAE-BFB8-9AC3F3E24EE3}" type="slidenum">
              <a:rPr lang="en-US" altLang="en-US" smtClean="0"/>
              <a:pPr>
                <a:defRPr/>
              </a:pPr>
              <a:t>9</a:t>
            </a:fld>
            <a:endParaRPr lang="en-US" altLang="en-US"/>
          </a:p>
        </p:txBody>
      </p:sp>
      <p:pic>
        <p:nvPicPr>
          <p:cNvPr id="5" name="Picture 4">
            <a:extLst>
              <a:ext uri="{FF2B5EF4-FFF2-40B4-BE49-F238E27FC236}">
                <a16:creationId xmlns:a16="http://schemas.microsoft.com/office/drawing/2014/main" id="{2797426C-B72C-4946-9001-8EBFC1B573B8}"/>
              </a:ext>
            </a:extLst>
          </p:cNvPr>
          <p:cNvPicPr>
            <a:picLocks noChangeAspect="1"/>
          </p:cNvPicPr>
          <p:nvPr/>
        </p:nvPicPr>
        <p:blipFill>
          <a:blip r:embed="rId2"/>
          <a:stretch>
            <a:fillRect/>
          </a:stretch>
        </p:blipFill>
        <p:spPr>
          <a:xfrm>
            <a:off x="864394" y="3460330"/>
            <a:ext cx="7415212" cy="2841502"/>
          </a:xfrm>
          <a:prstGeom prst="rect">
            <a:avLst/>
          </a:prstGeom>
        </p:spPr>
      </p:pic>
    </p:spTree>
    <p:extLst>
      <p:ext uri="{BB962C8B-B14F-4D97-AF65-F5344CB8AC3E}">
        <p14:creationId xmlns:p14="http://schemas.microsoft.com/office/powerpoint/2010/main" val="4115629402"/>
      </p:ext>
    </p:extLst>
  </p:cSld>
  <p:clrMapOvr>
    <a:masterClrMapping/>
  </p:clrMapOvr>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BBE0E3"/>
      </a:accent1>
      <a:accent2>
        <a:srgbClr val="007DC4"/>
      </a:accent2>
      <a:accent3>
        <a:srgbClr val="FFFFFF"/>
      </a:accent3>
      <a:accent4>
        <a:srgbClr val="000000"/>
      </a:accent4>
      <a:accent5>
        <a:srgbClr val="DAEDEF"/>
      </a:accent5>
      <a:accent6>
        <a:srgbClr val="007DC4"/>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1048</TotalTime>
  <Words>2059</Words>
  <Application>Microsoft Office PowerPoint</Application>
  <PresentationFormat>On-screen Show (4:3)</PresentationFormat>
  <Paragraphs>276</Paragraphs>
  <Slides>33</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Courier New</vt:lpstr>
      <vt:lpstr>Tw Cen MT</vt:lpstr>
      <vt:lpstr>Default Design</vt:lpstr>
      <vt:lpstr>PowerPoint Presentation</vt:lpstr>
      <vt:lpstr>Dictionaries</vt:lpstr>
      <vt:lpstr>Retrieving a Value from a Dictionary</vt:lpstr>
      <vt:lpstr>Retrieving a Value from a Dictionary (cont’d.)</vt:lpstr>
      <vt:lpstr>Adding Elements to an Existing Dictionary</vt:lpstr>
      <vt:lpstr>Deleting Elements From an Existing Dictionary</vt:lpstr>
      <vt:lpstr>Getting the Number of Elements and Mixing Data Types</vt:lpstr>
      <vt:lpstr>Creating an Empty Dictionary</vt:lpstr>
      <vt:lpstr>Using for Loop to Iterate Over a Dictionary</vt:lpstr>
      <vt:lpstr>Some Dictionary Methods</vt:lpstr>
      <vt:lpstr>Some Dictionary Methods (cont’d.)</vt:lpstr>
      <vt:lpstr>Some Dictionary Methods (cont’d.) </vt:lpstr>
      <vt:lpstr>Some Dictionary Methods (cont’d.) </vt:lpstr>
      <vt:lpstr>Some Dictionary Methods (cont’d.) </vt:lpstr>
      <vt:lpstr>Some Dictionary Methods (cont’d.) </vt:lpstr>
      <vt:lpstr>Knowledge Check</vt:lpstr>
      <vt:lpstr>Sets</vt:lpstr>
      <vt:lpstr>Creating a Set</vt:lpstr>
      <vt:lpstr>Getting the Number of and Adding Elements</vt:lpstr>
      <vt:lpstr>Deleting Elements From a Set</vt:lpstr>
      <vt:lpstr>Using the for Loop, in, and not in Operators With a Set</vt:lpstr>
      <vt:lpstr>Finding the Union of Sets</vt:lpstr>
      <vt:lpstr>Finding the Intersection of Sets</vt:lpstr>
      <vt:lpstr>Finding the Difference of Sets</vt:lpstr>
      <vt:lpstr>Finding the Symmetric Difference of Sets</vt:lpstr>
      <vt:lpstr>Finding Subsets and Supersets</vt:lpstr>
      <vt:lpstr>Finding Subsets and Supersets (cont’d.)</vt:lpstr>
      <vt:lpstr>Knowledge Check</vt:lpstr>
      <vt:lpstr>Serializing Objects</vt:lpstr>
      <vt:lpstr>Serializing Objects (cont’d.)</vt:lpstr>
      <vt:lpstr>Serializing Objects (cont’d.)</vt:lpstr>
      <vt:lpstr>Summary</vt:lpstr>
      <vt:lpstr>Summary (cont’d.)</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Carol Jim</dc:creator>
  <cp:lastModifiedBy>Jim, Carol</cp:lastModifiedBy>
  <cp:revision>140</cp:revision>
  <dcterms:created xsi:type="dcterms:W3CDTF">2011-02-21T19:15:53Z</dcterms:created>
  <dcterms:modified xsi:type="dcterms:W3CDTF">2018-11-13T20:50:18Z</dcterms:modified>
</cp:coreProperties>
</file>