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256" r:id="rId2"/>
    <p:sldId id="419" r:id="rId3"/>
    <p:sldId id="420" r:id="rId4"/>
    <p:sldId id="421" r:id="rId5"/>
    <p:sldId id="422" r:id="rId6"/>
    <p:sldId id="423" r:id="rId7"/>
    <p:sldId id="424" r:id="rId8"/>
    <p:sldId id="425" r:id="rId9"/>
    <p:sldId id="426" r:id="rId10"/>
    <p:sldId id="306" r:id="rId11"/>
    <p:sldId id="309" r:id="rId12"/>
    <p:sldId id="310" r:id="rId13"/>
    <p:sldId id="311" r:id="rId14"/>
    <p:sldId id="312" r:id="rId15"/>
    <p:sldId id="314" r:id="rId16"/>
    <p:sldId id="405" r:id="rId17"/>
    <p:sldId id="315" r:id="rId18"/>
    <p:sldId id="316" r:id="rId19"/>
    <p:sldId id="318" r:id="rId20"/>
    <p:sldId id="319" r:id="rId21"/>
    <p:sldId id="320" r:id="rId22"/>
    <p:sldId id="322" r:id="rId23"/>
    <p:sldId id="323" r:id="rId24"/>
    <p:sldId id="324" r:id="rId25"/>
    <p:sldId id="325" r:id="rId26"/>
    <p:sldId id="326" r:id="rId27"/>
    <p:sldId id="321" r:id="rId28"/>
    <p:sldId id="327" r:id="rId29"/>
    <p:sldId id="428" r:id="rId30"/>
    <p:sldId id="328" r:id="rId31"/>
    <p:sldId id="329" r:id="rId32"/>
    <p:sldId id="330" r:id="rId33"/>
    <p:sldId id="347" r:id="rId34"/>
    <p:sldId id="348" r:id="rId35"/>
    <p:sldId id="349" r:id="rId36"/>
    <p:sldId id="350" r:id="rId37"/>
    <p:sldId id="406" r:id="rId38"/>
    <p:sldId id="366" r:id="rId39"/>
    <p:sldId id="368" r:id="rId40"/>
    <p:sldId id="364" r:id="rId41"/>
    <p:sldId id="372" r:id="rId42"/>
    <p:sldId id="373" r:id="rId43"/>
    <p:sldId id="380" r:id="rId44"/>
    <p:sldId id="431" r:id="rId45"/>
    <p:sldId id="432" r:id="rId46"/>
    <p:sldId id="429" r:id="rId47"/>
    <p:sldId id="430" r:id="rId48"/>
    <p:sldId id="374" r:id="rId49"/>
    <p:sldId id="407" r:id="rId50"/>
    <p:sldId id="383" r:id="rId51"/>
    <p:sldId id="384" r:id="rId52"/>
    <p:sldId id="408" r:id="rId53"/>
    <p:sldId id="382" r:id="rId54"/>
    <p:sldId id="307" r:id="rId55"/>
    <p:sldId id="389" r:id="rId56"/>
    <p:sldId id="308" r:id="rId57"/>
    <p:sldId id="332" r:id="rId58"/>
    <p:sldId id="333" r:id="rId59"/>
    <p:sldId id="334" r:id="rId60"/>
    <p:sldId id="340" r:id="rId61"/>
    <p:sldId id="341" r:id="rId62"/>
    <p:sldId id="342" r:id="rId63"/>
    <p:sldId id="343" r:id="rId64"/>
    <p:sldId id="344" r:id="rId65"/>
    <p:sldId id="345" r:id="rId66"/>
    <p:sldId id="411" r:id="rId67"/>
    <p:sldId id="337" r:id="rId68"/>
    <p:sldId id="409" r:id="rId69"/>
    <p:sldId id="410" r:id="rId70"/>
    <p:sldId id="390" r:id="rId71"/>
    <p:sldId id="414" r:id="rId72"/>
    <p:sldId id="397" r:id="rId73"/>
    <p:sldId id="413" r:id="rId74"/>
    <p:sldId id="400" r:id="rId75"/>
    <p:sldId id="403" r:id="rId76"/>
    <p:sldId id="395" r:id="rId77"/>
    <p:sldId id="415" r:id="rId78"/>
    <p:sldId id="416" r:id="rId79"/>
    <p:sldId id="417" r:id="rId80"/>
    <p:sldId id="418" r:id="rId8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876"/>
  </p:normalViewPr>
  <p:slideViewPr>
    <p:cSldViewPr snapToGrid="0" snapToObjects="1">
      <p:cViewPr varScale="1">
        <p:scale>
          <a:sx n="112" d="100"/>
          <a:sy n="112" d="100"/>
        </p:scale>
        <p:origin x="15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87E02-3716-1D40-8D7F-57DC01E2C524}" type="datetimeFigureOut">
              <a:rPr lang="en-US" smtClean="0"/>
              <a:t>8/22/21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AE257-E312-FE44-A1AA-8C5A2E8D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28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21F8C-99EB-444E-99A1-923AF2D15547}" type="datetimeFigureOut">
              <a:rPr lang="en-US" smtClean="0"/>
              <a:t>8/22/21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320D3-BB20-7A42-947C-A5C1AF844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8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9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4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3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4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2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9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8/22/21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4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8/22/21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7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8/22/21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7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6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3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046D9-C699-D14E-85F5-3AE881B9DBE4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3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BIFX 503: Statistics for Bioinformatics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11918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Instructor: Jennifer Schroeder, Ph.D.</a:t>
            </a:r>
          </a:p>
          <a:p>
            <a:r>
              <a:rPr lang="en-US" dirty="0">
                <a:solidFill>
                  <a:schemeClr val="tx1"/>
                </a:solidFill>
              </a:rPr>
              <a:t>Wednesdays,  5:30-8:15pm</a:t>
            </a:r>
          </a:p>
          <a:p>
            <a:r>
              <a:rPr lang="en-US" dirty="0">
                <a:solidFill>
                  <a:schemeClr val="tx1"/>
                </a:solidFill>
              </a:rPr>
              <a:t>Hodson Technology Center, Room 237</a:t>
            </a:r>
          </a:p>
          <a:p>
            <a:r>
              <a:rPr lang="en-US" dirty="0">
                <a:solidFill>
                  <a:schemeClr val="tx1"/>
                </a:solidFill>
              </a:rPr>
              <a:t>Fall 2021</a:t>
            </a:r>
          </a:p>
        </p:txBody>
      </p:sp>
    </p:spTree>
    <p:extLst>
      <p:ext uri="{BB962C8B-B14F-4D97-AF65-F5344CB8AC3E}">
        <p14:creationId xmlns:p14="http://schemas.microsoft.com/office/powerpoint/2010/main" val="248939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2920" y="2114868"/>
            <a:ext cx="8229600" cy="1143000"/>
          </a:xfrm>
        </p:spPr>
        <p:txBody>
          <a:bodyPr/>
          <a:lstStyle/>
          <a:p>
            <a:r>
              <a:rPr lang="en-US" b="1" i="1" dirty="0"/>
              <a:t>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2030991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and Overview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524000"/>
            <a:ext cx="8229600" cy="4724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 is derived from S, a statistical analysis language developed at Bell Labs in the 1970s and now owned by TIBCO</a:t>
            </a:r>
          </a:p>
          <a:p>
            <a:r>
              <a:rPr lang="en-US"/>
              <a:t>The intent of S was for </a:t>
            </a:r>
            <a:r>
              <a:rPr lang="en-US" i="1"/>
              <a:t>interactive data analysis</a:t>
            </a:r>
            <a:r>
              <a:rPr lang="en-US"/>
              <a:t> as well as programming</a:t>
            </a:r>
          </a:p>
          <a:p>
            <a:r>
              <a:rPr lang="en-US"/>
              <a:t>R was created in the 1990s using GNU General Public License to make R free software</a:t>
            </a:r>
          </a:p>
          <a:p>
            <a:r>
              <a:rPr lang="en-US"/>
              <a:t>This allowed the source code for the entire R system to be accessible to anyone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6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R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371600"/>
            <a:ext cx="8229600" cy="5105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Runs on almost any standard computing platform and operating system</a:t>
            </a:r>
          </a:p>
          <a:p>
            <a:r>
              <a:rPr lang="en-US"/>
              <a:t>Open-source</a:t>
            </a:r>
          </a:p>
          <a:p>
            <a:pPr lvl="1"/>
            <a:r>
              <a:rPr lang="en-US"/>
              <a:t>Anyone is free to adapt it to whatever platform they choose</a:t>
            </a:r>
          </a:p>
          <a:p>
            <a:r>
              <a:rPr lang="en-US"/>
              <a:t>Frequent releases</a:t>
            </a:r>
          </a:p>
          <a:p>
            <a:pPr lvl="1"/>
            <a:r>
              <a:rPr lang="en-US"/>
              <a:t>Major annual release, smaller bug-fix releases</a:t>
            </a:r>
          </a:p>
          <a:p>
            <a:r>
              <a:rPr lang="en-US"/>
              <a:t>Many packages to extend functionality</a:t>
            </a:r>
          </a:p>
          <a:p>
            <a:pPr lvl="1"/>
            <a:r>
              <a:rPr lang="en-US" b="1" i="1">
                <a:solidFill>
                  <a:srgbClr val="800000"/>
                </a:solidFill>
              </a:rPr>
              <a:t>Multiple ways to accomplish the same task</a:t>
            </a:r>
          </a:p>
          <a:p>
            <a:r>
              <a:rPr lang="en-US"/>
              <a:t>Active and vibrant user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28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R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primary R system is available from CRAN (Comprehensive R Archive Network)</a:t>
            </a:r>
          </a:p>
          <a:p>
            <a:pPr lvl="1"/>
            <a:r>
              <a:rPr lang="en-US"/>
              <a:t>This is “base” R</a:t>
            </a:r>
          </a:p>
          <a:p>
            <a:pPr lvl="1"/>
            <a:r>
              <a:rPr lang="en-US"/>
              <a:t>“Base” R contains the fundamental functions</a:t>
            </a:r>
          </a:p>
          <a:p>
            <a:r>
              <a:rPr lang="en-US"/>
              <a:t>Many add-on packages extend the functionality of R, also available from CRAN</a:t>
            </a:r>
          </a:p>
          <a:p>
            <a:pPr lvl="1"/>
            <a:r>
              <a:rPr lang="en-US"/>
              <a:t>Over 4000 packages on CRAN</a:t>
            </a:r>
          </a:p>
          <a:p>
            <a:pPr lvl="1"/>
            <a:r>
              <a:rPr lang="en-US"/>
              <a:t>Many others available from Bioconductor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42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 Studio is an integrated development environment for R</a:t>
            </a:r>
          </a:p>
          <a:p>
            <a:r>
              <a:rPr lang="en-US"/>
              <a:t>Editor with syntax highlighting</a:t>
            </a:r>
          </a:p>
          <a:p>
            <a:r>
              <a:rPr lang="en-US"/>
              <a:t>Command line</a:t>
            </a:r>
          </a:p>
          <a:p>
            <a:r>
              <a:rPr lang="en-US"/>
              <a:t>Windows to show graphics output, objects, and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03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Notation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305800" cy="452596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&lt;-</a:t>
            </a:r>
            <a:r>
              <a:rPr lang="en-US" dirty="0"/>
              <a:t> symbol is the assignment operator</a:t>
            </a:r>
          </a:p>
          <a:p>
            <a:pPr lvl="1"/>
            <a:r>
              <a:rPr lang="en-US" dirty="0"/>
              <a:t>Enter x &lt;- 1</a:t>
            </a:r>
          </a:p>
          <a:p>
            <a:pPr lvl="1"/>
            <a:r>
              <a:rPr lang="en-US" dirty="0"/>
              <a:t>Assigns the value 1 to the variable x</a:t>
            </a:r>
          </a:p>
          <a:p>
            <a:pPr marL="457200" lvl="1" indent="0">
              <a:buFont typeface="Arial"/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~</a:t>
            </a:r>
            <a:r>
              <a:rPr lang="en-US" dirty="0"/>
              <a:t> symbol is formula notation</a:t>
            </a:r>
          </a:p>
          <a:p>
            <a:pPr lvl="1"/>
            <a:r>
              <a:rPr lang="en-US" dirty="0"/>
              <a:t>y ~ x1 + x2</a:t>
            </a:r>
          </a:p>
          <a:p>
            <a:endParaRPr lang="en-US" dirty="0"/>
          </a:p>
          <a:p>
            <a:r>
              <a:rPr lang="en-US" dirty="0"/>
              <a:t>Functions are denoted with parentheses</a:t>
            </a:r>
          </a:p>
          <a:p>
            <a:pPr lvl="1"/>
            <a:r>
              <a:rPr lang="en-US" dirty="0"/>
              <a:t>mean(x) calculates the mean of the vector x</a:t>
            </a:r>
          </a:p>
          <a:p>
            <a:pPr lvl="1"/>
            <a:endParaRPr lang="en-US" dirty="0"/>
          </a:p>
          <a:p>
            <a:r>
              <a:rPr lang="en-US" i="1" dirty="0">
                <a:solidFill>
                  <a:srgbClr val="C00000"/>
                </a:solidFill>
              </a:rPr>
              <a:t>R is case-sensitive</a:t>
            </a:r>
          </a:p>
        </p:txBody>
      </p:sp>
    </p:spTree>
    <p:extLst>
      <p:ext uri="{BB962C8B-B14F-4D97-AF65-F5344CB8AC3E}">
        <p14:creationId xmlns:p14="http://schemas.microsoft.com/office/powerpoint/2010/main" val="1547332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setwd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dir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Sets working directory</a:t>
            </a:r>
          </a:p>
          <a:p>
            <a:pPr lvl="1"/>
            <a:r>
              <a:rPr lang="en-US" dirty="0"/>
              <a:t>Can be entered at the command line or executed as part of a program</a:t>
            </a:r>
          </a:p>
          <a:p>
            <a:r>
              <a:rPr lang="en-US" dirty="0"/>
              <a:t>To set the desktop as working directory:</a:t>
            </a:r>
          </a:p>
          <a:p>
            <a:pPr lvl="1"/>
            <a:r>
              <a:rPr lang="en-US" dirty="0" err="1"/>
              <a:t>setwd</a:t>
            </a:r>
            <a:r>
              <a:rPr lang="en-US" dirty="0"/>
              <a:t>(“C:/Desktop”)</a:t>
            </a:r>
          </a:p>
          <a:p>
            <a:r>
              <a:rPr lang="en-US" dirty="0" err="1">
                <a:solidFill>
                  <a:srgbClr val="FF0000"/>
                </a:solidFill>
              </a:rPr>
              <a:t>getwd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/>
              <a:t>Tells you what the current working directory is</a:t>
            </a:r>
          </a:p>
        </p:txBody>
      </p:sp>
    </p:spTree>
    <p:extLst>
      <p:ext uri="{BB962C8B-B14F-4D97-AF65-F5344CB8AC3E}">
        <p14:creationId xmlns:p14="http://schemas.microsoft.com/office/powerpoint/2010/main" val="322661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1600200"/>
            <a:ext cx="8229600" cy="4953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get information on syntax for a function, enter either of these at the command line: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help(function)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?function</a:t>
            </a:r>
          </a:p>
          <a:p>
            <a:pPr lvl="1"/>
            <a:endParaRPr lang="en-US" dirty="0">
              <a:solidFill>
                <a:srgbClr val="F32837"/>
              </a:solidFill>
            </a:endParaRPr>
          </a:p>
          <a:p>
            <a:r>
              <a:rPr lang="en-US" dirty="0"/>
              <a:t>Enter the following at the command line:</a:t>
            </a:r>
          </a:p>
          <a:p>
            <a:pPr lvl="1"/>
            <a:r>
              <a:rPr lang="en-US" dirty="0"/>
              <a:t>help(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?</a:t>
            </a:r>
            <a:r>
              <a:rPr lang="en-US" dirty="0" err="1"/>
              <a:t>str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Either opens up a help window for the </a:t>
            </a:r>
            <a:r>
              <a:rPr lang="en-US" dirty="0" err="1"/>
              <a:t>str</a:t>
            </a:r>
            <a:r>
              <a:rPr lang="en-US" dirty="0"/>
              <a:t>() function</a:t>
            </a:r>
          </a:p>
          <a:p>
            <a:endParaRPr lang="en-US" dirty="0">
              <a:solidFill>
                <a:srgbClr val="F328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173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Functions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04800" y="1447800"/>
            <a:ext cx="8458200" cy="45259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concatenate function </a:t>
            </a:r>
            <a:r>
              <a:rPr lang="en-US" dirty="0">
                <a:solidFill>
                  <a:srgbClr val="FF0000"/>
                </a:solidFill>
              </a:rPr>
              <a:t>c()</a:t>
            </a:r>
            <a:r>
              <a:rPr lang="en-US" dirty="0"/>
              <a:t> is used to create vectors of objects by concatenating them together:</a:t>
            </a:r>
          </a:p>
          <a:p>
            <a:pPr lvl="1"/>
            <a:r>
              <a:rPr lang="en-US" dirty="0"/>
              <a:t>a &lt;- c(1, 2, 3)</a:t>
            </a:r>
          </a:p>
          <a:p>
            <a:r>
              <a:rPr lang="en-US" dirty="0" err="1">
                <a:solidFill>
                  <a:srgbClr val="F32837"/>
                </a:solidFill>
              </a:rPr>
              <a:t>rbind</a:t>
            </a:r>
            <a:r>
              <a:rPr lang="en-US" dirty="0">
                <a:solidFill>
                  <a:srgbClr val="F32837"/>
                </a:solidFill>
              </a:rPr>
              <a:t>()</a:t>
            </a:r>
            <a:r>
              <a:rPr lang="en-US" dirty="0"/>
              <a:t> and </a:t>
            </a:r>
            <a:r>
              <a:rPr lang="en-US" dirty="0" err="1">
                <a:solidFill>
                  <a:srgbClr val="F32837"/>
                </a:solidFill>
              </a:rPr>
              <a:t>cbind</a:t>
            </a:r>
            <a:r>
              <a:rPr lang="en-US" dirty="0">
                <a:solidFill>
                  <a:srgbClr val="F32837"/>
                </a:solidFill>
              </a:rPr>
              <a:t>()</a:t>
            </a:r>
            <a:r>
              <a:rPr lang="en-US" dirty="0"/>
              <a:t> concatenate rows and columns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 &lt;- c(1, 2, 3)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 &lt;- c(4, 5, 6)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 &lt;- </a:t>
            </a:r>
            <a:r>
              <a:rPr lang="en-US" dirty="0" err="1">
                <a:solidFill>
                  <a:srgbClr val="000000"/>
                </a:solidFill>
              </a:rPr>
              <a:t>rbind</a:t>
            </a:r>
            <a:r>
              <a:rPr lang="en-US" dirty="0">
                <a:solidFill>
                  <a:srgbClr val="000000"/>
                </a:solidFill>
              </a:rPr>
              <a:t>(a, b)</a:t>
            </a:r>
          </a:p>
        </p:txBody>
      </p:sp>
    </p:spTree>
    <p:extLst>
      <p:ext uri="{BB962C8B-B14F-4D97-AF65-F5344CB8AC3E}">
        <p14:creationId xmlns:p14="http://schemas.microsoft.com/office/powerpoint/2010/main" val="9729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Objects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1"/>
            <a:ext cx="8229600" cy="3276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Character</a:t>
            </a:r>
          </a:p>
          <a:p>
            <a:r>
              <a:rPr lang="en-US"/>
              <a:t>Numeric (real numbers)</a:t>
            </a:r>
          </a:p>
          <a:p>
            <a:r>
              <a:rPr lang="en-US"/>
              <a:t>Integer</a:t>
            </a:r>
          </a:p>
          <a:p>
            <a:r>
              <a:rPr lang="en-US"/>
              <a:t>Complex</a:t>
            </a:r>
          </a:p>
          <a:p>
            <a:r>
              <a:rPr lang="en-US"/>
              <a:t>Logical (true/false)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7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017" y="2212768"/>
            <a:ext cx="8229600" cy="1143000"/>
          </a:xfrm>
        </p:spPr>
        <p:txBody>
          <a:bodyPr/>
          <a:lstStyle/>
          <a:p>
            <a:r>
              <a:rPr lang="en-US" b="1" i="1" dirty="0"/>
              <a:t>Course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0090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Objects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Name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names(x)</a:t>
            </a:r>
          </a:p>
          <a:p>
            <a:r>
              <a:rPr lang="en-US"/>
              <a:t>Dimension (matrices, arrays)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dim(x)</a:t>
            </a:r>
          </a:p>
          <a:p>
            <a:r>
              <a:rPr lang="en-US"/>
              <a:t>Class (integer, numeric, factor, </a:t>
            </a:r>
            <a:r>
              <a:rPr lang="is-IS"/>
              <a:t>…)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c</a:t>
            </a:r>
            <a:r>
              <a:rPr lang="is-IS">
                <a:solidFill>
                  <a:srgbClr val="FF0000"/>
                </a:solidFill>
              </a:rPr>
              <a:t>lass(x)</a:t>
            </a:r>
          </a:p>
          <a:p>
            <a:r>
              <a:rPr lang="en-US"/>
              <a:t>L</a:t>
            </a:r>
            <a:r>
              <a:rPr lang="is-IS"/>
              <a:t>ength (how many elements)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l</a:t>
            </a:r>
            <a:r>
              <a:rPr lang="is-IS">
                <a:solidFill>
                  <a:srgbClr val="FF0000"/>
                </a:solidFill>
              </a:rPr>
              <a:t>ength(x)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23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81000" y="1447800"/>
            <a:ext cx="8534400" cy="5105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 vector contains multiple objects of the same class</a:t>
            </a:r>
          </a:p>
          <a:p>
            <a:pPr lvl="1"/>
            <a:r>
              <a:rPr lang="en-US"/>
              <a:t>c(1, 2, 3) creates a numeric vector</a:t>
            </a:r>
          </a:p>
          <a:p>
            <a:pPr lvl="1"/>
            <a:r>
              <a:rPr lang="en-US"/>
              <a:t>c(“a”, “b”, “c”) creates a character vector</a:t>
            </a:r>
          </a:p>
          <a:p>
            <a:r>
              <a:rPr lang="en-US"/>
              <a:t>When objects of different classes are mixed together, </a:t>
            </a:r>
            <a:r>
              <a:rPr lang="en-US" b="1" i="1"/>
              <a:t>implicit coercion</a:t>
            </a:r>
            <a:r>
              <a:rPr lang="en-US"/>
              <a:t> occurs so that every element is of the same class</a:t>
            </a:r>
          </a:p>
          <a:p>
            <a:pPr lvl="1"/>
            <a:r>
              <a:rPr lang="en-US"/>
              <a:t>c(1.7, “a”) is a character vector, because numbers can be represented as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89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1447800"/>
            <a:ext cx="8229600" cy="3733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 matrix is a vector with a dimension attribute</a:t>
            </a:r>
          </a:p>
          <a:p>
            <a:pPr lvl="1"/>
            <a:r>
              <a:rPr lang="en-US"/>
              <a:t>Number of rows, number of columns</a:t>
            </a:r>
          </a:p>
          <a:p>
            <a:r>
              <a:rPr lang="en-US"/>
              <a:t>Constructed using the </a:t>
            </a:r>
            <a:r>
              <a:rPr lang="en-US">
                <a:solidFill>
                  <a:srgbClr val="F32837"/>
                </a:solidFill>
              </a:rPr>
              <a:t>matrix()</a:t>
            </a:r>
            <a:r>
              <a:rPr lang="en-US"/>
              <a:t> function, beginning at the upper left and running down successive columns</a:t>
            </a:r>
          </a:p>
          <a:p>
            <a:pPr lvl="1"/>
            <a:r>
              <a:rPr lang="en-US"/>
              <a:t>M &lt;- matrix(1:6, nrow=2, ncol=3)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39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 list is a special type of vector that can contain elements of different classes</a:t>
            </a:r>
          </a:p>
          <a:p>
            <a:endParaRPr lang="en-US"/>
          </a:p>
          <a:p>
            <a:r>
              <a:rPr lang="en-US"/>
              <a:t>Created using the </a:t>
            </a:r>
            <a:r>
              <a:rPr lang="en-US">
                <a:solidFill>
                  <a:srgbClr val="FF0000"/>
                </a:solidFill>
              </a:rPr>
              <a:t>list()</a:t>
            </a:r>
            <a:r>
              <a:rPr lang="en-US"/>
              <a:t> function</a:t>
            </a:r>
          </a:p>
          <a:p>
            <a:pPr lvl="1"/>
            <a:r>
              <a:rPr lang="en-US"/>
              <a:t>X &lt;- list(1, “a”, TRUE)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6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71094" y="1447800"/>
            <a:ext cx="883920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Represent categorical data</a:t>
            </a:r>
          </a:p>
          <a:p>
            <a:pPr lvl="1"/>
            <a:r>
              <a:rPr lang="en-US"/>
              <a:t>E.g., male, female; yes, no; low, medium, high</a:t>
            </a:r>
          </a:p>
          <a:p>
            <a:r>
              <a:rPr lang="en-US"/>
              <a:t>Unordered or ordered</a:t>
            </a:r>
          </a:p>
          <a:p>
            <a:r>
              <a:rPr lang="en-US"/>
              <a:t>Created using the </a:t>
            </a:r>
            <a:r>
              <a:rPr lang="en-US">
                <a:solidFill>
                  <a:srgbClr val="FF0000"/>
                </a:solidFill>
              </a:rPr>
              <a:t>factor()</a:t>
            </a:r>
            <a:r>
              <a:rPr lang="en-US"/>
              <a:t> function</a:t>
            </a:r>
          </a:p>
          <a:p>
            <a:pPr lvl="1"/>
            <a:r>
              <a:rPr lang="en-US"/>
              <a:t>numvar &lt;- factor(c("Zero", "One", "Two", "Three"))</a:t>
            </a:r>
          </a:p>
          <a:p>
            <a:r>
              <a:rPr lang="en-US"/>
              <a:t>Ordered factor</a:t>
            </a:r>
          </a:p>
          <a:p>
            <a:pPr lvl="1"/>
            <a:r>
              <a:rPr lang="en-US"/>
              <a:t>numvar &lt;- factor(c("Zero", "One", "Two", "Three"), levels=c("None", "One", "Two", "Three+"), ordered=TRUE)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12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1219200"/>
            <a:ext cx="8229600" cy="5410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Used to store tabular data</a:t>
            </a:r>
          </a:p>
          <a:p>
            <a:pPr lvl="1"/>
            <a:r>
              <a:rPr lang="en-US"/>
              <a:t>Columns are variables, rows are observations</a:t>
            </a:r>
          </a:p>
          <a:p>
            <a:r>
              <a:rPr lang="en-US"/>
              <a:t>Unlike matrices, data frames can store a different class of object in each column</a:t>
            </a:r>
          </a:p>
          <a:p>
            <a:r>
              <a:rPr lang="en-US"/>
              <a:t>Created using </a:t>
            </a:r>
            <a:r>
              <a:rPr lang="en-US">
                <a:solidFill>
                  <a:srgbClr val="FF0000"/>
                </a:solidFill>
              </a:rPr>
              <a:t>data.frame()</a:t>
            </a:r>
            <a:endParaRPr lang="en-US">
              <a:solidFill>
                <a:srgbClr val="000000"/>
              </a:solidFill>
            </a:endParaRPr>
          </a:p>
          <a:p>
            <a:pPr lvl="1"/>
            <a:r>
              <a:rPr lang="en-US">
                <a:solidFill>
                  <a:srgbClr val="000000"/>
                </a:solidFill>
              </a:rPr>
              <a:t> numbers &lt;- c(1, 2, 3, 4, 5)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  text &lt;- c("a", "b", "c", "d", "e")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  both &lt;- data.frame(numbers, text)</a:t>
            </a:r>
          </a:p>
          <a:p>
            <a:r>
              <a:rPr lang="en-US"/>
              <a:t>Also created using </a:t>
            </a:r>
            <a:r>
              <a:rPr lang="en-US">
                <a:solidFill>
                  <a:srgbClr val="FF0000"/>
                </a:solidFill>
              </a:rPr>
              <a:t>read.table()</a:t>
            </a:r>
            <a:r>
              <a:rPr lang="en-US"/>
              <a:t> or </a:t>
            </a:r>
            <a:r>
              <a:rPr lang="en-US">
                <a:solidFill>
                  <a:srgbClr val="FF0000"/>
                </a:solidFill>
              </a:rPr>
              <a:t>read.csv()</a:t>
            </a:r>
          </a:p>
          <a:p>
            <a:pPr lvl="1"/>
            <a:r>
              <a:rPr lang="en-US"/>
              <a:t>Read in tabular data from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29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Coercion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81000" y="1676400"/>
            <a:ext cx="8229600" cy="3733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Objects can be explicitly coerced using the as.* functions: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as.numeric()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as.character()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as.logical()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as.factor()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as.data.frame()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as.Date()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24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Class Exercise #1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Create a numeric vector</a:t>
            </a:r>
          </a:p>
          <a:p>
            <a:r>
              <a:rPr lang="en-US"/>
              <a:t>Convert this numeric vector to an ordered factor</a:t>
            </a:r>
          </a:p>
          <a:p>
            <a:r>
              <a:rPr lang="en-US"/>
              <a:t>Convert this ordered factor to a character</a:t>
            </a:r>
          </a:p>
          <a:p>
            <a:r>
              <a:rPr lang="en-US"/>
              <a:t>Combine the three variables into a data frame</a:t>
            </a:r>
          </a:p>
          <a:p>
            <a:pPr marL="0" indent="0">
              <a:buFont typeface="Arial"/>
              <a:buNone/>
            </a:pPr>
            <a:endParaRPr lang="en-US"/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281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26" y="1721474"/>
            <a:ext cx="8229600" cy="1143000"/>
          </a:xfrm>
        </p:spPr>
        <p:txBody>
          <a:bodyPr/>
          <a:lstStyle/>
          <a:p>
            <a:r>
              <a:rPr lang="en-US" b="1" i="1" dirty="0"/>
              <a:t>Working With Data</a:t>
            </a:r>
          </a:p>
        </p:txBody>
      </p:sp>
    </p:spTree>
    <p:extLst>
      <p:ext uri="{BB962C8B-B14F-4D97-AF65-F5344CB8AC3E}">
        <p14:creationId xmlns:p14="http://schemas.microsoft.com/office/powerpoint/2010/main" val="269760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Into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read.csv</a:t>
            </a:r>
            <a:r>
              <a:rPr lang="en-US" dirty="0"/>
              <a:t>() function to read data from a csv file and store as R object</a:t>
            </a:r>
          </a:p>
          <a:p>
            <a:endParaRPr lang="en-US" dirty="0"/>
          </a:p>
          <a:p>
            <a:r>
              <a:rPr lang="en-US" dirty="0"/>
              <a:t>To read a data file called </a:t>
            </a:r>
            <a:r>
              <a:rPr lang="en-US" dirty="0" err="1"/>
              <a:t>mydata.csv</a:t>
            </a:r>
            <a:r>
              <a:rPr lang="en-US" dirty="0"/>
              <a:t> and store the contents to an R </a:t>
            </a:r>
            <a:r>
              <a:rPr lang="en-US" dirty="0" err="1"/>
              <a:t>dataframe</a:t>
            </a:r>
            <a:r>
              <a:rPr lang="en-US" dirty="0"/>
              <a:t> called </a:t>
            </a:r>
            <a:r>
              <a:rPr lang="en-US" dirty="0" err="1"/>
              <a:t>newdf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newdf</a:t>
            </a:r>
            <a:r>
              <a:rPr lang="en-US" dirty="0"/>
              <a:t> &lt;- </a:t>
            </a:r>
            <a:r>
              <a:rPr lang="en-US" dirty="0" err="1"/>
              <a:t>read.csv</a:t>
            </a:r>
            <a:r>
              <a:rPr lang="en-US" dirty="0"/>
              <a:t>(“</a:t>
            </a:r>
            <a:r>
              <a:rPr lang="en-US" dirty="0" err="1"/>
              <a:t>mydata.csv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Note this looks in working directory for file</a:t>
            </a:r>
          </a:p>
        </p:txBody>
      </p:sp>
    </p:spTree>
    <p:extLst>
      <p:ext uri="{BB962C8B-B14F-4D97-AF65-F5344CB8AC3E}">
        <p14:creationId xmlns:p14="http://schemas.microsoft.com/office/powerpoint/2010/main" val="964256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concepts in statistics, as applied to bioinformatics</a:t>
            </a:r>
          </a:p>
          <a:p>
            <a:pPr lvl="1"/>
            <a:r>
              <a:rPr lang="en-US" dirty="0"/>
              <a:t>Visualize and quantify relationships between variables</a:t>
            </a:r>
          </a:p>
          <a:p>
            <a:pPr lvl="1"/>
            <a:r>
              <a:rPr lang="en-US" dirty="0"/>
              <a:t>Perform comparisons and statistical tests</a:t>
            </a:r>
          </a:p>
          <a:p>
            <a:pPr lvl="1"/>
            <a:r>
              <a:rPr lang="en-US" dirty="0"/>
              <a:t>Introductory statistical modeling and data mining</a:t>
            </a:r>
          </a:p>
          <a:p>
            <a:r>
              <a:rPr lang="en-US" dirty="0"/>
              <a:t>Develop fluency with the statistical analysis software 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335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R Objects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Three operators that can be used to extract subsets of R objects:</a:t>
            </a:r>
          </a:p>
          <a:p>
            <a:pPr lvl="1"/>
            <a:r>
              <a:rPr lang="en-US"/>
              <a:t>[ extracts one or multiple objects of the same class as the original</a:t>
            </a:r>
          </a:p>
          <a:p>
            <a:pPr lvl="1"/>
            <a:r>
              <a:rPr lang="en-US"/>
              <a:t>[[ extracts an element of a list or data frame</a:t>
            </a:r>
          </a:p>
          <a:p>
            <a:pPr lvl="1"/>
            <a:r>
              <a:rPr lang="en-US"/>
              <a:t>$ extracts elements of a list or data frame by literal name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5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a Vector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Use the [ operator to extract multiple elements of a vector</a:t>
            </a:r>
          </a:p>
          <a:p>
            <a:pPr lvl="1"/>
            <a:r>
              <a:rPr lang="en-US"/>
              <a:t>x &lt;- c(“a”, “b”, “c”, “c”, “d”, “a”)</a:t>
            </a:r>
          </a:p>
          <a:p>
            <a:pPr lvl="1"/>
            <a:r>
              <a:rPr lang="en-US"/>
              <a:t>x[1]</a:t>
            </a:r>
          </a:p>
          <a:p>
            <a:pPr lvl="2"/>
            <a:r>
              <a:rPr lang="en-US"/>
              <a:t>“a”</a:t>
            </a:r>
          </a:p>
          <a:p>
            <a:pPr lvl="1"/>
            <a:r>
              <a:rPr lang="en-US"/>
              <a:t>x[1:4]</a:t>
            </a:r>
          </a:p>
          <a:p>
            <a:pPr lvl="2"/>
            <a:r>
              <a:rPr lang="en-US"/>
              <a:t>“a”, “b”, “c”, “c”</a:t>
            </a:r>
          </a:p>
          <a:p>
            <a:pPr lvl="1"/>
            <a:r>
              <a:rPr lang="en-US"/>
              <a:t>x[c(1,3,4)]</a:t>
            </a:r>
          </a:p>
          <a:p>
            <a:pPr lvl="2"/>
            <a:r>
              <a:rPr lang="en-US"/>
              <a:t>“a”, “c”, “c”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31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a Matrix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1447800"/>
            <a:ext cx="8229600" cy="5257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Matrices are subsetted much in the same way as vectors, only with two-dimensional indices</a:t>
            </a:r>
          </a:p>
          <a:p>
            <a:pPr lvl="1"/>
            <a:r>
              <a:rPr lang="en-US"/>
              <a:t>x &lt;- matrix(1:6, 2, 3)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x[1, 2] extracts the element in row 1, column 2</a:t>
            </a:r>
          </a:p>
          <a:p>
            <a:pPr lvl="2"/>
            <a:r>
              <a:rPr lang="en-US"/>
              <a:t>3</a:t>
            </a:r>
          </a:p>
          <a:p>
            <a:pPr lvl="1"/>
            <a:r>
              <a:rPr lang="en-US"/>
              <a:t>x[1, ] extracts the first row</a:t>
            </a:r>
          </a:p>
          <a:p>
            <a:pPr lvl="2"/>
            <a:r>
              <a:rPr lang="en-US"/>
              <a:t>1   3   5</a:t>
            </a:r>
          </a:p>
          <a:p>
            <a:pPr lvl="1"/>
            <a:r>
              <a:rPr lang="en-US"/>
              <a:t>x[ ,2] extracts the second column</a:t>
            </a:r>
          </a:p>
          <a:p>
            <a:pPr lvl="2"/>
            <a:r>
              <a:rPr lang="en-US"/>
              <a:t>3   4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2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a List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81000" y="14478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Lists can be subsetted using all three operators</a:t>
            </a:r>
          </a:p>
          <a:p>
            <a:pPr lvl="1"/>
            <a:r>
              <a:rPr lang="en-US"/>
              <a:t>x &lt;- list(foo = 1:4, bar = 0.5)</a:t>
            </a:r>
          </a:p>
          <a:p>
            <a:pPr lvl="1"/>
            <a:r>
              <a:rPr lang="en-US"/>
              <a:t>x[[1]]</a:t>
            </a:r>
          </a:p>
          <a:p>
            <a:pPr lvl="2"/>
            <a:r>
              <a:rPr lang="en-US"/>
              <a:t>1  2  3  4</a:t>
            </a:r>
          </a:p>
          <a:p>
            <a:pPr lvl="1"/>
            <a:r>
              <a:rPr lang="en-US"/>
              <a:t>x[[“bar”]]</a:t>
            </a:r>
          </a:p>
          <a:p>
            <a:pPr lvl="2"/>
            <a:r>
              <a:rPr lang="en-US"/>
              <a:t>0.5</a:t>
            </a:r>
          </a:p>
          <a:p>
            <a:pPr lvl="1"/>
            <a:r>
              <a:rPr lang="en-US"/>
              <a:t>x$bar</a:t>
            </a:r>
          </a:p>
          <a:p>
            <a:pPr lvl="2"/>
            <a:r>
              <a:rPr lang="en-US"/>
              <a:t>0.5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62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a Data Frame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533400" y="1219200"/>
            <a:ext cx="8229600" cy="5334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Use bracket notation to identify rows or columns, e.g.</a:t>
            </a:r>
          </a:p>
          <a:p>
            <a:pPr lvl="1"/>
            <a:r>
              <a:rPr lang="en-US"/>
              <a:t>Select first five rows:</a:t>
            </a:r>
          </a:p>
          <a:p>
            <a:pPr lvl="2"/>
            <a:r>
              <a:rPr lang="en-US"/>
              <a:t>Newdata &lt;- mydata[1:5, ]</a:t>
            </a:r>
          </a:p>
          <a:p>
            <a:pPr lvl="1"/>
            <a:r>
              <a:rPr lang="en-US"/>
              <a:t>Select first five columns</a:t>
            </a:r>
          </a:p>
          <a:p>
            <a:pPr lvl="2"/>
            <a:r>
              <a:rPr lang="en-US"/>
              <a:t>Newdata &lt;- mydata[, 1:5]</a:t>
            </a:r>
          </a:p>
          <a:p>
            <a:r>
              <a:rPr lang="en-US"/>
              <a:t>Subset based on variable names</a:t>
            </a:r>
          </a:p>
          <a:p>
            <a:pPr lvl="1"/>
            <a:r>
              <a:rPr lang="en-US"/>
              <a:t>Select only the variable named “gender”</a:t>
            </a:r>
          </a:p>
          <a:p>
            <a:pPr lvl="2"/>
            <a:r>
              <a:rPr lang="en-US"/>
              <a:t>Newdata &lt;- mydata[, “gender”]</a:t>
            </a:r>
          </a:p>
          <a:p>
            <a:pPr lvl="1"/>
            <a:r>
              <a:rPr lang="en-US"/>
              <a:t>Select only age at least 21</a:t>
            </a:r>
          </a:p>
          <a:p>
            <a:pPr lvl="2"/>
            <a:r>
              <a:rPr lang="en-US"/>
              <a:t>Newdata &lt;- mydata[mydata$age &gt;= 21,]</a:t>
            </a:r>
          </a:p>
          <a:p>
            <a:pPr lvl="2"/>
            <a:endParaRPr lang="en-US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518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81000" y="1371600"/>
            <a:ext cx="8534400" cy="5181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Missing values are denoted by NA</a:t>
            </a:r>
          </a:p>
          <a:p>
            <a:r>
              <a:rPr lang="en-US" dirty="0" err="1">
                <a:solidFill>
                  <a:srgbClr val="F32837"/>
                </a:solidFill>
              </a:rPr>
              <a:t>is.na</a:t>
            </a:r>
            <a:r>
              <a:rPr lang="en-US" dirty="0">
                <a:solidFill>
                  <a:srgbClr val="F32837"/>
                </a:solidFill>
              </a:rPr>
              <a:t>()</a:t>
            </a:r>
            <a:r>
              <a:rPr lang="en-US" dirty="0"/>
              <a:t> is the function that tests whether an object is NA</a:t>
            </a:r>
          </a:p>
          <a:p>
            <a:r>
              <a:rPr lang="en-US" dirty="0"/>
              <a:t>A frequent data cleaning task is to remove NAs, </a:t>
            </a:r>
            <a:r>
              <a:rPr lang="en-US" i="1" dirty="0"/>
              <a:t>there are multiple ways to do this</a:t>
            </a:r>
          </a:p>
          <a:p>
            <a:pPr lvl="1"/>
            <a:r>
              <a:rPr lang="en-US" dirty="0"/>
              <a:t>x &lt;- c(1, 2, NA, 4, NA, 5)</a:t>
            </a:r>
          </a:p>
          <a:p>
            <a:pPr lvl="1"/>
            <a:r>
              <a:rPr lang="en-US" dirty="0"/>
              <a:t>bad &lt;- </a:t>
            </a:r>
            <a:r>
              <a:rPr lang="en-US" dirty="0" err="1"/>
              <a:t>is.na</a:t>
            </a:r>
            <a:r>
              <a:rPr lang="en-US" dirty="0"/>
              <a:t>(x)</a:t>
            </a:r>
          </a:p>
          <a:p>
            <a:pPr lvl="1"/>
            <a:r>
              <a:rPr lang="en-US" dirty="0"/>
              <a:t>x[!bad]</a:t>
            </a:r>
          </a:p>
          <a:p>
            <a:pPr lvl="2"/>
            <a:r>
              <a:rPr lang="en-US" dirty="0"/>
              <a:t>1  2  4  5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389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Class Exercise #2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data frame </a:t>
            </a:r>
            <a:r>
              <a:rPr lang="en-US" b="1" dirty="0" err="1"/>
              <a:t>mtcars</a:t>
            </a:r>
            <a:r>
              <a:rPr lang="en-US" dirty="0"/>
              <a:t> is a teaching dataset included in R</a:t>
            </a:r>
          </a:p>
          <a:p>
            <a:r>
              <a:rPr lang="en-US" dirty="0"/>
              <a:t>To learn more about it, enter ?</a:t>
            </a:r>
            <a:r>
              <a:rPr lang="en-US" dirty="0" err="1"/>
              <a:t>mtcars</a:t>
            </a:r>
            <a:endParaRPr lang="en-US" dirty="0"/>
          </a:p>
          <a:p>
            <a:r>
              <a:rPr lang="en-US" dirty="0"/>
              <a:t>To see the dataset enter </a:t>
            </a:r>
            <a:r>
              <a:rPr lang="en-US" dirty="0" err="1"/>
              <a:t>mtcars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46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Class Exercise #3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the data frame </a:t>
            </a:r>
            <a:r>
              <a:rPr lang="en-US" b="1" dirty="0" err="1"/>
              <a:t>mtcars</a:t>
            </a:r>
            <a:r>
              <a:rPr lang="en-US" dirty="0"/>
              <a:t>, create the following subsets</a:t>
            </a:r>
            <a:endParaRPr lang="en-US" b="1" dirty="0"/>
          </a:p>
          <a:p>
            <a:pPr lvl="1"/>
            <a:r>
              <a:rPr lang="en-US" dirty="0"/>
              <a:t>the first four columns</a:t>
            </a:r>
          </a:p>
          <a:p>
            <a:pPr lvl="1"/>
            <a:r>
              <a:rPr lang="en-US" dirty="0"/>
              <a:t>columns 2, 4, and 6</a:t>
            </a:r>
          </a:p>
          <a:p>
            <a:pPr lvl="1"/>
            <a:r>
              <a:rPr lang="en-US" dirty="0"/>
              <a:t>only 6-cylinder cars</a:t>
            </a:r>
          </a:p>
          <a:p>
            <a:pPr lvl="1"/>
            <a:r>
              <a:rPr lang="en-US" dirty="0"/>
              <a:t>only cars with mpg exceeding 25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05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Data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5029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Two data frames can be merged using the </a:t>
            </a:r>
            <a:r>
              <a:rPr lang="en-US">
                <a:solidFill>
                  <a:srgbClr val="FF0000"/>
                </a:solidFill>
              </a:rPr>
              <a:t>merge()</a:t>
            </a:r>
            <a:r>
              <a:rPr lang="en-US"/>
              <a:t> function</a:t>
            </a:r>
          </a:p>
          <a:p>
            <a:r>
              <a:rPr lang="en-US"/>
              <a:t>Say you have a data frame </a:t>
            </a:r>
            <a:r>
              <a:rPr lang="en-US" b="1"/>
              <a:t>trans</a:t>
            </a:r>
            <a:r>
              <a:rPr lang="en-US"/>
              <a:t> that consists of the factor variable “transmission” (“automatic” or “manual”) and the numeric variable “am” (0/1, as in mtcars, corresponding to transmission type)</a:t>
            </a:r>
          </a:p>
          <a:p>
            <a:r>
              <a:rPr lang="en-US"/>
              <a:t>newdata &lt;- merge(mtcars, trans, by = “am”)</a:t>
            </a:r>
          </a:p>
          <a:p>
            <a:pPr lvl="1"/>
            <a:r>
              <a:rPr lang="en-US"/>
              <a:t>Creates a new dataset with the new variable “transmission” added</a:t>
            </a:r>
          </a:p>
          <a:p>
            <a:pPr lvl="2"/>
            <a:r>
              <a:rPr lang="en-US"/>
              <a:t>transmission=“automatic” when am=0</a:t>
            </a:r>
          </a:p>
          <a:p>
            <a:pPr lvl="2"/>
            <a:r>
              <a:rPr lang="en-US"/>
              <a:t>transmission=“manual” when am=1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735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 #4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new data frame containing a variable to add to </a:t>
            </a:r>
            <a:r>
              <a:rPr lang="en-US" dirty="0" err="1"/>
              <a:t>mtcars</a:t>
            </a:r>
            <a:endParaRPr lang="en-US" dirty="0"/>
          </a:p>
          <a:p>
            <a:endParaRPr lang="en-US" dirty="0"/>
          </a:p>
          <a:p>
            <a:r>
              <a:rPr lang="en-US" dirty="0"/>
              <a:t>Add this new variable to the </a:t>
            </a:r>
            <a:r>
              <a:rPr lang="en-US" dirty="0" err="1"/>
              <a:t>mtcars</a:t>
            </a:r>
            <a:r>
              <a:rPr lang="en-US" dirty="0"/>
              <a:t> data frame</a:t>
            </a:r>
          </a:p>
        </p:txBody>
      </p:sp>
    </p:spTree>
    <p:extLst>
      <p:ext uri="{BB962C8B-B14F-4D97-AF65-F5344CB8AC3E}">
        <p14:creationId xmlns:p14="http://schemas.microsoft.com/office/powerpoint/2010/main" val="73366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Format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4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Hybrid format</a:t>
            </a:r>
          </a:p>
          <a:p>
            <a:pPr lvl="1"/>
            <a:r>
              <a:rPr lang="en-US" dirty="0"/>
              <a:t>Live class sessions: in person or remote</a:t>
            </a:r>
          </a:p>
          <a:p>
            <a:pPr lvl="1"/>
            <a:r>
              <a:rPr lang="en-US" dirty="0"/>
              <a:t>Asynchronous sessions: View material on your own</a:t>
            </a:r>
          </a:p>
          <a:p>
            <a:r>
              <a:rPr lang="en-US" dirty="0"/>
              <a:t>Live sessions will consist of lecture plus demonstration of how to do analyses in R</a:t>
            </a:r>
          </a:p>
          <a:p>
            <a:r>
              <a:rPr lang="en-US" dirty="0"/>
              <a:t>Time during class to work on homework</a:t>
            </a:r>
          </a:p>
          <a:p>
            <a:r>
              <a:rPr lang="en-US" dirty="0"/>
              <a:t>Live sessions will be recorded and posted on Blackboard</a:t>
            </a:r>
          </a:p>
          <a:p>
            <a:r>
              <a:rPr lang="en-US" dirty="0"/>
              <a:t>Attendance taken during live sessions for contact tracing</a:t>
            </a:r>
          </a:p>
        </p:txBody>
      </p:sp>
    </p:spTree>
    <p:extLst>
      <p:ext uri="{BB962C8B-B14F-4D97-AF65-F5344CB8AC3E}">
        <p14:creationId xmlns:p14="http://schemas.microsoft.com/office/powerpoint/2010/main" val="1698764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8694" y="1987692"/>
            <a:ext cx="8229600" cy="1143000"/>
          </a:xfrm>
        </p:spPr>
        <p:txBody>
          <a:bodyPr/>
          <a:lstStyle/>
          <a:p>
            <a:r>
              <a:rPr lang="en-US" b="1" i="1" dirty="0"/>
              <a:t>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8085856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17638"/>
            <a:ext cx="8229600" cy="532606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FF0000"/>
                </a:solidFill>
              </a:rPr>
              <a:t>nrow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/>
              <a:t>Number of rows in dataset</a:t>
            </a:r>
          </a:p>
          <a:p>
            <a:r>
              <a:rPr lang="en-US" dirty="0" err="1">
                <a:solidFill>
                  <a:srgbClr val="FF0000"/>
                </a:solidFill>
              </a:rPr>
              <a:t>ncol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/>
              <a:t>Number of columns in dataset</a:t>
            </a:r>
          </a:p>
          <a:p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/>
              <a:t>Data structure: variable names, classes</a:t>
            </a:r>
          </a:p>
          <a:p>
            <a:r>
              <a:rPr lang="en-US" dirty="0">
                <a:solidFill>
                  <a:srgbClr val="FF0000"/>
                </a:solidFill>
              </a:rPr>
              <a:t>head()</a:t>
            </a:r>
          </a:p>
          <a:p>
            <a:pPr lvl="1"/>
            <a:r>
              <a:rPr lang="en-US" dirty="0"/>
              <a:t>First rows of dataset</a:t>
            </a:r>
          </a:p>
          <a:p>
            <a:pPr lvl="1"/>
            <a:r>
              <a:rPr lang="en-US" dirty="0"/>
              <a:t>head(data, n=x) prints first x rows</a:t>
            </a:r>
          </a:p>
          <a:p>
            <a:r>
              <a:rPr lang="en-US" dirty="0">
                <a:solidFill>
                  <a:srgbClr val="FF0000"/>
                </a:solidFill>
              </a:rPr>
              <a:t>tail()</a:t>
            </a:r>
          </a:p>
          <a:p>
            <a:pPr lvl="1"/>
            <a:r>
              <a:rPr lang="en-US" dirty="0"/>
              <a:t>Last rows of dataset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26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table()</a:t>
            </a:r>
          </a:p>
          <a:p>
            <a:pPr lvl="1"/>
            <a:r>
              <a:rPr lang="en-US" dirty="0"/>
              <a:t>Produces frequency counts for categorical variables</a:t>
            </a:r>
          </a:p>
          <a:p>
            <a:pPr lvl="1"/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prop.table</a:t>
            </a:r>
            <a:r>
              <a:rPr lang="en-US" dirty="0">
                <a:solidFill>
                  <a:srgbClr val="FF0000"/>
                </a:solidFill>
              </a:rPr>
              <a:t>(table())</a:t>
            </a:r>
          </a:p>
          <a:p>
            <a:pPr lvl="1"/>
            <a:r>
              <a:rPr lang="en-US" dirty="0"/>
              <a:t>Produces proportions instead of frequencies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500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Descriptive Statistics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127849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Numeric: five number summary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fivenum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summary()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Individual numeric summaries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mean(), median(), min(), max()</a:t>
            </a:r>
          </a:p>
          <a:p>
            <a:endParaRPr lang="en-US" dirty="0"/>
          </a:p>
          <a:p>
            <a:r>
              <a:rPr lang="en-US" dirty="0"/>
              <a:t>Graphical: box plot, histogram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boxplot()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hist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460820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228" y="2107954"/>
            <a:ext cx="5422006" cy="34901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Central Tendency</a:t>
            </a:r>
          </a:p>
        </p:txBody>
      </p:sp>
    </p:spTree>
    <p:extLst>
      <p:ext uri="{BB962C8B-B14F-4D97-AF65-F5344CB8AC3E}">
        <p14:creationId xmlns:p14="http://schemas.microsoft.com/office/powerpoint/2010/main" val="1996760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Variability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98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Range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Range  =  Maximum  –  Minimum</a:t>
            </a:r>
            <a:endParaRPr lang="en-US" dirty="0"/>
          </a:p>
          <a:p>
            <a:r>
              <a:rPr lang="en-US" dirty="0"/>
              <a:t>Quantiles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</a:t>
            </a:r>
            <a:r>
              <a:rPr lang="en-US" i="1" dirty="0">
                <a:latin typeface="Arial" charset="0"/>
                <a:cs typeface="Times New Roman" charset="0"/>
              </a:rPr>
              <a:t>n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r>
              <a:rPr lang="en-US" dirty="0">
                <a:latin typeface="Arial" charset="0"/>
                <a:cs typeface="Arial" charset="0"/>
              </a:rPr>
              <a:t> percentile is the data value such that </a:t>
            </a:r>
            <a:r>
              <a:rPr lang="en-US" i="1" dirty="0">
                <a:latin typeface="Times New Roman" charset="0"/>
                <a:cs typeface="Times New Roman" charset="0"/>
              </a:rPr>
              <a:t>n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percent of the data lies below that value</a:t>
            </a:r>
            <a:endParaRPr lang="en-US" dirty="0"/>
          </a:p>
          <a:p>
            <a:r>
              <a:rPr lang="en-US" dirty="0"/>
              <a:t>Variance and standard deviation</a:t>
            </a:r>
          </a:p>
          <a:p>
            <a:pPr lvl="1"/>
            <a:r>
              <a:rPr lang="en-US" dirty="0"/>
              <a:t>Both measure how far the data is spread from the mean</a:t>
            </a:r>
          </a:p>
          <a:p>
            <a:pPr lvl="1"/>
            <a:r>
              <a:rPr lang="en-US" dirty="0"/>
              <a:t>Larger values indicate data is more “spread out”</a:t>
            </a:r>
          </a:p>
          <a:p>
            <a:pPr lvl="1"/>
            <a:r>
              <a:rPr lang="en-US" dirty="0"/>
              <a:t>The standard deviation is the square root of the variance and has the same units as the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629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613094"/>
              </p:ext>
            </p:extLst>
          </p:nvPr>
        </p:nvGraphicFramePr>
        <p:xfrm>
          <a:off x="2286000" y="1185333"/>
          <a:ext cx="45720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Worksheet" r:id="rId3" imgW="4572000" imgH="3200400" progId="Excel.Sheet.12">
                  <p:embed/>
                </p:oleObj>
              </mc:Choice>
              <mc:Fallback>
                <p:oleObj name="Worksheet" r:id="rId3" imgW="4572000" imgH="3200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1185333"/>
                        <a:ext cx="4572000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566530" y="4768449"/>
            <a:ext cx="8229600" cy="17711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Shows distributional shape, range</a:t>
            </a:r>
          </a:p>
          <a:p>
            <a:r>
              <a:rPr lang="en-US"/>
              <a:t>X axis shows the values in the dataset, y axis shows relative frequency or percentage</a:t>
            </a:r>
          </a:p>
          <a:p>
            <a:pPr marL="0" indent="0">
              <a:buFont typeface="Arial"/>
              <a:buNone/>
            </a:pPr>
            <a:endParaRPr lang="en-US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629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52060" y="738864"/>
            <a:ext cx="6406706" cy="578120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The box is the interquartile range</a:t>
            </a:r>
          </a:p>
          <a:p>
            <a:pPr lvl="1"/>
            <a:r>
              <a:rPr lang="en-US" dirty="0"/>
              <a:t>First quartile = 25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lvl="1"/>
            <a:r>
              <a:rPr lang="en-US" dirty="0"/>
              <a:t>Third quartile = 75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r>
              <a:rPr lang="en-US" dirty="0"/>
              <a:t>The line inside the box is the median, or 50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r>
              <a:rPr lang="en-US" dirty="0"/>
              <a:t>Above and below the box are whiskers that show the most extreme data values within the “fences”</a:t>
            </a:r>
          </a:p>
          <a:p>
            <a:r>
              <a:rPr lang="en-US" dirty="0"/>
              <a:t>Outliers are data values outside the fences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766" y="861739"/>
            <a:ext cx="1871662" cy="5548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6285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Class Exercise #5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1600200"/>
            <a:ext cx="8229600" cy="49412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familiar with the </a:t>
            </a:r>
            <a:r>
              <a:rPr lang="en-US" b="1" i="1" dirty="0">
                <a:solidFill>
                  <a:srgbClr val="C00000"/>
                </a:solidFill>
              </a:rPr>
              <a:t>trees</a:t>
            </a:r>
            <a:r>
              <a:rPr lang="en-US" dirty="0"/>
              <a:t> dataset</a:t>
            </a:r>
          </a:p>
          <a:p>
            <a:pPr marL="914400" lvl="1" indent="-514350"/>
            <a:r>
              <a:rPr lang="en-US" dirty="0"/>
              <a:t>?trees</a:t>
            </a:r>
          </a:p>
          <a:p>
            <a:r>
              <a:rPr lang="en-US" dirty="0"/>
              <a:t>Run </a:t>
            </a:r>
            <a:r>
              <a:rPr lang="en-US" dirty="0" err="1"/>
              <a:t>nrow</a:t>
            </a:r>
            <a:r>
              <a:rPr lang="en-US" dirty="0"/>
              <a:t>(), </a:t>
            </a:r>
            <a:r>
              <a:rPr lang="en-US" dirty="0" err="1"/>
              <a:t>ncol</a:t>
            </a:r>
            <a:r>
              <a:rPr lang="en-US" dirty="0"/>
              <a:t>(), </a:t>
            </a:r>
            <a:r>
              <a:rPr lang="en-US" dirty="0" err="1"/>
              <a:t>str</a:t>
            </a:r>
            <a:r>
              <a:rPr lang="en-US" dirty="0"/>
              <a:t>(), head(), tail()</a:t>
            </a:r>
          </a:p>
          <a:p>
            <a:r>
              <a:rPr lang="en-US" dirty="0"/>
              <a:t>Generate descriptive statistics using summary()</a:t>
            </a:r>
          </a:p>
          <a:p>
            <a:r>
              <a:rPr lang="en-US" dirty="0"/>
              <a:t>Plot the distributions of the variables using </a:t>
            </a:r>
            <a:r>
              <a:rPr lang="en-US" dirty="0" err="1"/>
              <a:t>hist</a:t>
            </a:r>
            <a:r>
              <a:rPr lang="en-US" dirty="0"/>
              <a:t>() and boxplot()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389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Generating descriptive statistics for one variable at different values of a second variable</a:t>
            </a:r>
          </a:p>
          <a:p>
            <a:endParaRPr lang="en-US" dirty="0"/>
          </a:p>
          <a:p>
            <a:r>
              <a:rPr lang="en-US" dirty="0"/>
              <a:t>Allows you to see if distributional characteristics depend on a second variable</a:t>
            </a:r>
          </a:p>
        </p:txBody>
      </p:sp>
    </p:spTree>
    <p:extLst>
      <p:ext uri="{BB962C8B-B14F-4D97-AF65-F5344CB8AC3E}">
        <p14:creationId xmlns:p14="http://schemas.microsoft.com/office/powerpoint/2010/main" val="67686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Materials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Textbook</a:t>
            </a:r>
          </a:p>
          <a:p>
            <a:pPr lvl="1"/>
            <a:r>
              <a:rPr lang="en-US" sz="3200" i="1" dirty="0"/>
              <a:t>A Handbook of Statistical Analyses Using R, 3</a:t>
            </a:r>
            <a:r>
              <a:rPr lang="en-US" sz="3200" i="1" baseline="30000" dirty="0"/>
              <a:t>rd</a:t>
            </a:r>
            <a:r>
              <a:rPr lang="en-US" sz="3200" i="1" dirty="0"/>
              <a:t> edition,</a:t>
            </a:r>
            <a:r>
              <a:rPr lang="en-US" sz="3200" dirty="0"/>
              <a:t> by </a:t>
            </a:r>
            <a:r>
              <a:rPr lang="en-US" sz="3200" dirty="0" err="1"/>
              <a:t>Torsten</a:t>
            </a:r>
            <a:r>
              <a:rPr lang="en-US" sz="3200" dirty="0"/>
              <a:t> </a:t>
            </a:r>
            <a:r>
              <a:rPr lang="en-US" sz="3200" dirty="0" err="1"/>
              <a:t>Hothorn</a:t>
            </a:r>
            <a:r>
              <a:rPr lang="en-US" sz="3200" dirty="0"/>
              <a:t> and Brian S. </a:t>
            </a:r>
            <a:r>
              <a:rPr lang="en-US" sz="3200" dirty="0" err="1"/>
              <a:t>Everitt</a:t>
            </a:r>
            <a:r>
              <a:rPr lang="en-US" sz="3200" dirty="0"/>
              <a:t>.  CRC Press, 2014</a:t>
            </a:r>
          </a:p>
          <a:p>
            <a:r>
              <a:rPr lang="en-US" dirty="0"/>
              <a:t>Access to R and Blackboard</a:t>
            </a:r>
          </a:p>
          <a:p>
            <a:r>
              <a:rPr lang="en-US" dirty="0"/>
              <a:t>Excellent </a:t>
            </a:r>
            <a:r>
              <a:rPr lang="en-US" dirty="0" err="1"/>
              <a:t>resource:</a:t>
            </a:r>
            <a:r>
              <a:rPr lang="en-US" dirty="0" err="1">
                <a:hlinkClick r:id="rId2"/>
              </a:rPr>
              <a:t>https</a:t>
            </a:r>
            <a:r>
              <a:rPr lang="en-US" dirty="0">
                <a:hlinkClick r:id="rId2"/>
              </a:rPr>
              <a:t>://r4ds.had.co.nz/</a:t>
            </a:r>
            <a:endParaRPr lang="en-US" dirty="0"/>
          </a:p>
          <a:p>
            <a:pPr lvl="1"/>
            <a:r>
              <a:rPr lang="en-US" dirty="0"/>
              <a:t>Covers many techniques not covered in detail in this course</a:t>
            </a:r>
          </a:p>
        </p:txBody>
      </p:sp>
    </p:spTree>
    <p:extLst>
      <p:ext uri="{BB962C8B-B14F-4D97-AF65-F5344CB8AC3E}">
        <p14:creationId xmlns:p14="http://schemas.microsoft.com/office/powerpoint/2010/main" val="7271951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table(var1, var2)</a:t>
            </a:r>
          </a:p>
          <a:p>
            <a:pPr lvl="1"/>
            <a:r>
              <a:rPr lang="en-US" dirty="0"/>
              <a:t>Frequencies</a:t>
            </a:r>
          </a:p>
          <a:p>
            <a:pPr lvl="1"/>
            <a:r>
              <a:rPr lang="en-US" dirty="0"/>
              <a:t>Var1 is row variable, var2 is column variable</a:t>
            </a:r>
          </a:p>
          <a:p>
            <a:pPr lvl="1"/>
            <a:endParaRPr lang="en-US" dirty="0"/>
          </a:p>
          <a:p>
            <a:r>
              <a:rPr lang="en-US" dirty="0" err="1"/>
              <a:t>prop.table</a:t>
            </a:r>
            <a:r>
              <a:rPr lang="en-US" dirty="0"/>
              <a:t>(table(var1, var2), k))</a:t>
            </a:r>
          </a:p>
          <a:p>
            <a:pPr lvl="1"/>
            <a:r>
              <a:rPr lang="en-US" dirty="0"/>
              <a:t>Proportions instead of frequencies</a:t>
            </a:r>
          </a:p>
          <a:p>
            <a:pPr lvl="1"/>
            <a:r>
              <a:rPr lang="en-US" dirty="0"/>
              <a:t>k=1 to sum by row, k=2 to sum by column</a:t>
            </a:r>
          </a:p>
        </p:txBody>
      </p:sp>
    </p:spTree>
    <p:extLst>
      <p:ext uri="{BB962C8B-B14F-4D97-AF65-F5344CB8AC3E}">
        <p14:creationId xmlns:p14="http://schemas.microsoft.com/office/powerpoint/2010/main" val="20376218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61257" y="1371601"/>
            <a:ext cx="8621485" cy="49769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aggregate()</a:t>
            </a:r>
            <a:r>
              <a:rPr lang="en-US" dirty="0"/>
              <a:t> function computes summary statistics for a given combination of variables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/>
              <a:t>aggregate(var1 ~ var2, </a:t>
            </a:r>
            <a:r>
              <a:rPr lang="en-US" dirty="0" err="1"/>
              <a:t>df</a:t>
            </a:r>
            <a:r>
              <a:rPr lang="en-US" dirty="0"/>
              <a:t>, type, </a:t>
            </a:r>
            <a:r>
              <a:rPr lang="en-US" dirty="0" err="1"/>
              <a:t>na.action</a:t>
            </a:r>
            <a:r>
              <a:rPr lang="en-US" dirty="0"/>
              <a:t>=</a:t>
            </a:r>
            <a:r>
              <a:rPr lang="en-US" dirty="0" err="1"/>
              <a:t>na.omit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var1: the variable you want to summarize</a:t>
            </a:r>
          </a:p>
          <a:p>
            <a:pPr lvl="1"/>
            <a:r>
              <a:rPr lang="en-US" dirty="0"/>
              <a:t>var2: the subgroup variable</a:t>
            </a:r>
          </a:p>
          <a:p>
            <a:pPr lvl="1"/>
            <a:r>
              <a:rPr lang="en-US" dirty="0" err="1"/>
              <a:t>df</a:t>
            </a:r>
            <a:r>
              <a:rPr lang="en-US" dirty="0"/>
              <a:t>: </a:t>
            </a:r>
            <a:r>
              <a:rPr lang="en-US" dirty="0" err="1"/>
              <a:t>dataframe</a:t>
            </a:r>
            <a:r>
              <a:rPr lang="en-US" dirty="0"/>
              <a:t> containing the variables</a:t>
            </a:r>
          </a:p>
          <a:p>
            <a:pPr lvl="1"/>
            <a:r>
              <a:rPr lang="en-US" dirty="0"/>
              <a:t>type: summary statistic (e.g. mean)</a:t>
            </a:r>
          </a:p>
          <a:p>
            <a:pPr lvl="1"/>
            <a:r>
              <a:rPr lang="en-US" dirty="0" err="1"/>
              <a:t>na.action</a:t>
            </a:r>
            <a:r>
              <a:rPr lang="en-US" dirty="0"/>
              <a:t>=</a:t>
            </a:r>
            <a:r>
              <a:rPr lang="en-US" dirty="0" err="1"/>
              <a:t>na.omit</a:t>
            </a:r>
            <a:r>
              <a:rPr lang="en-US" dirty="0"/>
              <a:t> ignores missing observations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570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Side-by-side box plots allow you to visually compare the distributional characteristics for different levels of a categorical variable</a:t>
            </a:r>
          </a:p>
          <a:p>
            <a:endParaRPr lang="en-US" dirty="0"/>
          </a:p>
          <a:p>
            <a:r>
              <a:rPr lang="en-US" dirty="0"/>
              <a:t>Boxplot(var1 ~ var2, 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Boxplots of var1 as a function of var2</a:t>
            </a:r>
          </a:p>
          <a:p>
            <a:pPr lvl="1"/>
            <a:r>
              <a:rPr lang="en-US" dirty="0" err="1"/>
              <a:t>df</a:t>
            </a:r>
            <a:r>
              <a:rPr lang="en-US" dirty="0"/>
              <a:t> identifies the dataset containing the variables</a:t>
            </a:r>
          </a:p>
        </p:txBody>
      </p:sp>
    </p:spTree>
    <p:extLst>
      <p:ext uri="{BB962C8B-B14F-4D97-AF65-F5344CB8AC3E}">
        <p14:creationId xmlns:p14="http://schemas.microsoft.com/office/powerpoint/2010/main" val="11748501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Class Exercise #6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familiar with the </a:t>
            </a:r>
            <a:r>
              <a:rPr lang="en-US" b="1" i="1" dirty="0">
                <a:solidFill>
                  <a:srgbClr val="C00000"/>
                </a:solidFill>
              </a:rPr>
              <a:t>iris</a:t>
            </a:r>
            <a:r>
              <a:rPr lang="en-US" dirty="0"/>
              <a:t> dataset</a:t>
            </a:r>
          </a:p>
          <a:p>
            <a:r>
              <a:rPr lang="en-US" dirty="0"/>
              <a:t>Calculate mean sepal length, sepal width, petal length, and petal width for each species</a:t>
            </a:r>
          </a:p>
          <a:p>
            <a:r>
              <a:rPr lang="en-US" dirty="0"/>
              <a:t>Generate side-by-side box plots that show the distributional characteristics of each of these variables by species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297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1490" y="2332038"/>
            <a:ext cx="8229600" cy="1143000"/>
          </a:xfrm>
        </p:spPr>
        <p:txBody>
          <a:bodyPr/>
          <a:lstStyle/>
          <a:p>
            <a:r>
              <a:rPr lang="en-US" b="1" i="1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6248319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Graphics in R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mechanisms for generating graphics in R</a:t>
            </a:r>
          </a:p>
          <a:p>
            <a:pPr lvl="1"/>
            <a:r>
              <a:rPr lang="en-US" dirty="0"/>
              <a:t>base plotting system</a:t>
            </a:r>
          </a:p>
          <a:p>
            <a:pPr lvl="1"/>
            <a:r>
              <a:rPr lang="en-US" dirty="0"/>
              <a:t>ggplot2 (future lectures)</a:t>
            </a:r>
          </a:p>
          <a:p>
            <a:pPr lvl="1"/>
            <a:r>
              <a:rPr lang="en-US" dirty="0"/>
              <a:t>lattice graphics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800000"/>
                </a:solidFill>
              </a:rPr>
              <a:t>For any given plot, there are likely several different ways to generate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19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Plotting Syntax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37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plot()</a:t>
            </a:r>
            <a:r>
              <a:rPr lang="en-US" dirty="0"/>
              <a:t> function</a:t>
            </a:r>
          </a:p>
          <a:p>
            <a:r>
              <a:rPr lang="en-US" dirty="0"/>
              <a:t>Specify:</a:t>
            </a:r>
          </a:p>
          <a:p>
            <a:pPr lvl="1"/>
            <a:r>
              <a:rPr lang="en-US" dirty="0"/>
              <a:t>x and y variables, may use formula notation</a:t>
            </a:r>
          </a:p>
          <a:p>
            <a:pPr lvl="1"/>
            <a:r>
              <a:rPr lang="en-US" dirty="0"/>
              <a:t>type of plot (points, lines, both, step function, </a:t>
            </a:r>
            <a:r>
              <a:rPr lang="is-IS" dirty="0"/>
              <a:t>…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Point type/size (if scatter plot)</a:t>
            </a:r>
          </a:p>
          <a:p>
            <a:pPr lvl="1"/>
            <a:r>
              <a:rPr lang="en-US" dirty="0"/>
              <a:t>line type/width (if line plot)</a:t>
            </a:r>
          </a:p>
          <a:p>
            <a:pPr lvl="1"/>
            <a:r>
              <a:rPr lang="en-US" dirty="0"/>
              <a:t>x and y axis scaling</a:t>
            </a:r>
          </a:p>
          <a:p>
            <a:pPr lvl="1"/>
            <a:r>
              <a:rPr lang="en-US" dirty="0"/>
              <a:t>titles and axis labels</a:t>
            </a:r>
          </a:p>
          <a:p>
            <a:pPr lvl="1"/>
            <a:r>
              <a:rPr lang="en-US" dirty="0"/>
              <a:t>colors</a:t>
            </a:r>
          </a:p>
        </p:txBody>
      </p:sp>
    </p:spTree>
    <p:extLst>
      <p:ext uri="{BB962C8B-B14F-4D97-AF65-F5344CB8AC3E}">
        <p14:creationId xmlns:p14="http://schemas.microsoft.com/office/powerpoint/2010/main" val="3562725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Plotting Syntax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Graphical parameters</a:t>
            </a:r>
          </a:p>
          <a:p>
            <a:pPr lvl="1"/>
            <a:r>
              <a:rPr lang="en-US" dirty="0" err="1"/>
              <a:t>pch</a:t>
            </a:r>
            <a:r>
              <a:rPr lang="en-US" dirty="0"/>
              <a:t>: the plotting symbol (default is open circle)</a:t>
            </a:r>
          </a:p>
          <a:p>
            <a:pPr lvl="1"/>
            <a:r>
              <a:rPr lang="en-US" dirty="0" err="1"/>
              <a:t>cex</a:t>
            </a:r>
            <a:r>
              <a:rPr lang="en-US" dirty="0"/>
              <a:t>: size of plotting symbol (scaled relative to default)</a:t>
            </a:r>
          </a:p>
          <a:p>
            <a:pPr lvl="1"/>
            <a:r>
              <a:rPr lang="en-US" dirty="0" err="1"/>
              <a:t>lty</a:t>
            </a:r>
            <a:r>
              <a:rPr lang="en-US" dirty="0"/>
              <a:t>: line type (default is solid line)</a:t>
            </a:r>
          </a:p>
          <a:p>
            <a:pPr lvl="1"/>
            <a:r>
              <a:rPr lang="en-US" dirty="0" err="1"/>
              <a:t>lwd</a:t>
            </a:r>
            <a:r>
              <a:rPr lang="en-US" dirty="0"/>
              <a:t>: line width (specified as integer multiple)</a:t>
            </a:r>
          </a:p>
          <a:p>
            <a:pPr lvl="1"/>
            <a:r>
              <a:rPr lang="en-US" dirty="0"/>
              <a:t>col: plotting color</a:t>
            </a:r>
          </a:p>
          <a:p>
            <a:pPr lvl="1"/>
            <a:r>
              <a:rPr lang="en-US" dirty="0" err="1"/>
              <a:t>xlim</a:t>
            </a:r>
            <a:r>
              <a:rPr lang="en-US" dirty="0"/>
              <a:t>, </a:t>
            </a:r>
            <a:r>
              <a:rPr lang="en-US" dirty="0" err="1"/>
              <a:t>ylim</a:t>
            </a:r>
            <a:r>
              <a:rPr lang="en-US" dirty="0"/>
              <a:t>: axis limits</a:t>
            </a:r>
          </a:p>
          <a:p>
            <a:pPr lvl="1"/>
            <a:r>
              <a:rPr lang="en-US" dirty="0" err="1"/>
              <a:t>xlab</a:t>
            </a:r>
            <a:r>
              <a:rPr lang="en-US" dirty="0"/>
              <a:t>, </a:t>
            </a:r>
            <a:r>
              <a:rPr lang="en-US" dirty="0" err="1"/>
              <a:t>ylab</a:t>
            </a:r>
            <a:r>
              <a:rPr lang="en-US" dirty="0"/>
              <a:t>: axis labels</a:t>
            </a:r>
          </a:p>
        </p:txBody>
      </p:sp>
    </p:spTree>
    <p:extLst>
      <p:ext uri="{BB962C8B-B14F-4D97-AF65-F5344CB8AC3E}">
        <p14:creationId xmlns:p14="http://schemas.microsoft.com/office/powerpoint/2010/main" val="350641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 Example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First generate some data: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resulting data: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new functions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seq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generates a sequence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sample()</a:t>
            </a:r>
            <a:r>
              <a:rPr lang="en-US" dirty="0"/>
              <a:t> draws a random sample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085372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200" dirty="0"/>
              <a:t>a &lt;- </a:t>
            </a:r>
            <a:r>
              <a:rPr lang="en-US" sz="2200" dirty="0" err="1"/>
              <a:t>seq</a:t>
            </a:r>
            <a:r>
              <a:rPr lang="en-US" sz="2200" dirty="0"/>
              <a:t>(1:100) + 0.1*</a:t>
            </a:r>
            <a:r>
              <a:rPr lang="en-US" sz="2200" dirty="0" err="1"/>
              <a:t>seq</a:t>
            </a:r>
            <a:r>
              <a:rPr lang="en-US" sz="2200" dirty="0"/>
              <a:t>(1:100)*sample(c(1:10) , 100 , replace=TRUE)</a:t>
            </a:r>
          </a:p>
          <a:p>
            <a:r>
              <a:rPr lang="en-US" sz="2200" dirty="0"/>
              <a:t> b &lt;- </a:t>
            </a:r>
            <a:r>
              <a:rPr lang="en-US" sz="2200" dirty="0" err="1"/>
              <a:t>seq</a:t>
            </a:r>
            <a:r>
              <a:rPr lang="en-US" sz="2200" dirty="0"/>
              <a:t>(1:100) + 0.2*</a:t>
            </a:r>
            <a:r>
              <a:rPr lang="en-US" sz="2200" dirty="0" err="1"/>
              <a:t>seq</a:t>
            </a:r>
            <a:r>
              <a:rPr lang="en-US" sz="2200" dirty="0"/>
              <a:t>(1:100)*sample(c(1:10) , 100 , replace=TRUE)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0100" y="365949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1.2    3.4    5.1    6.8    9.5   10.2    7.7   10.4   15.3   16.0</a:t>
            </a:r>
          </a:p>
          <a:p>
            <a:r>
              <a:rPr lang="ro-RO" sz="2400" dirty="0"/>
              <a:t>1.2    4.4    4.8    6.4    7.0   10.8    9.8   11.2   18.0   12.0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21119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4478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plot(a, b)</a:t>
            </a:r>
          </a:p>
        </p:txBody>
      </p:sp>
      <p:pic>
        <p:nvPicPr>
          <p:cNvPr id="8" name="Picture 7" descr="scatter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81200"/>
            <a:ext cx="6553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3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Midterm exam: 25%</a:t>
            </a:r>
          </a:p>
          <a:p>
            <a:r>
              <a:rPr lang="en-US" dirty="0"/>
              <a:t>Final exam: 25%</a:t>
            </a:r>
          </a:p>
          <a:p>
            <a:r>
              <a:rPr lang="en-US" dirty="0"/>
              <a:t>Weekly quizzes: 25%</a:t>
            </a:r>
          </a:p>
          <a:p>
            <a:pPr lvl="1"/>
            <a:r>
              <a:rPr lang="en-US" dirty="0"/>
              <a:t>12 total</a:t>
            </a:r>
          </a:p>
          <a:p>
            <a:pPr lvl="1"/>
            <a:r>
              <a:rPr lang="en-US" dirty="0"/>
              <a:t>10 questions (true-false, multiple choice)</a:t>
            </a:r>
          </a:p>
          <a:p>
            <a:r>
              <a:rPr lang="en-US" dirty="0"/>
              <a:t>Homework problem sets: 25%</a:t>
            </a:r>
          </a:p>
          <a:p>
            <a:pPr lvl="1"/>
            <a:r>
              <a:rPr lang="en-US" dirty="0"/>
              <a:t>4 total</a:t>
            </a:r>
          </a:p>
          <a:p>
            <a:pPr lvl="1"/>
            <a:r>
              <a:rPr lang="en-US" dirty="0"/>
              <a:t>Data analysis and writing up results</a:t>
            </a:r>
          </a:p>
        </p:txBody>
      </p:sp>
    </p:spTree>
    <p:extLst>
      <p:ext uri="{BB962C8B-B14F-4D97-AF65-F5344CB8AC3E}">
        <p14:creationId xmlns:p14="http://schemas.microsoft.com/office/powerpoint/2010/main" val="12231485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4478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800" dirty="0"/>
              <a:t>plot(a, b, pch=20)</a:t>
            </a:r>
            <a:endParaRPr lang="en-US" sz="2800" dirty="0"/>
          </a:p>
        </p:txBody>
      </p:sp>
      <p:pic>
        <p:nvPicPr>
          <p:cNvPr id="5" name="Picture 4" descr="scatter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33600"/>
            <a:ext cx="7239000" cy="450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290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4478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err="1"/>
              <a:t>plot(a</a:t>
            </a:r>
            <a:r>
              <a:rPr lang="fi-FI" sz="2800" dirty="0"/>
              <a:t>, b, pch=20, xlim=c(0,200), ylim=c(0,200))</a:t>
            </a:r>
            <a:endParaRPr lang="en-US" sz="2800" dirty="0"/>
          </a:p>
        </p:txBody>
      </p:sp>
      <p:pic>
        <p:nvPicPr>
          <p:cNvPr id="5" name="Picture 4" descr="scatter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57400"/>
            <a:ext cx="7620000" cy="458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879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524000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err="1"/>
              <a:t>plot(a</a:t>
            </a:r>
            <a:r>
              <a:rPr lang="fi-FI" sz="2800" dirty="0"/>
              <a:t>, b, xlim=c(10,200), ylim=c(10,200), pch=20, </a:t>
            </a:r>
            <a:r>
              <a:rPr lang="fi-FI" sz="2800" dirty="0" err="1"/>
              <a:t>col="blue</a:t>
            </a:r>
            <a:r>
              <a:rPr lang="fi-FI" sz="2800" dirty="0"/>
              <a:t>")</a:t>
            </a:r>
            <a:endParaRPr lang="en-US" sz="2800" dirty="0"/>
          </a:p>
        </p:txBody>
      </p:sp>
      <p:pic>
        <p:nvPicPr>
          <p:cNvPr id="6" name="Picture 5" descr="scatter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38400"/>
            <a:ext cx="7848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343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274179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 </a:t>
            </a:r>
            <a:r>
              <a:rPr lang="fi-FI" sz="2800" dirty="0" err="1"/>
              <a:t>plot(a</a:t>
            </a:r>
            <a:r>
              <a:rPr lang="fi-FI" sz="2800" dirty="0"/>
              <a:t>, b, xlim=c(10,200), ylim=c(10,200), pch=20, </a:t>
            </a:r>
            <a:r>
              <a:rPr lang="fi-FI" sz="2800" dirty="0" err="1"/>
              <a:t>col="blue</a:t>
            </a:r>
            <a:r>
              <a:rPr lang="fi-FI" sz="2800" dirty="0"/>
              <a:t>", cex=3)</a:t>
            </a:r>
            <a:endParaRPr lang="en-US" sz="2800" dirty="0"/>
          </a:p>
        </p:txBody>
      </p:sp>
      <p:pic>
        <p:nvPicPr>
          <p:cNvPr id="5" name="Picture 4" descr="scatter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62200"/>
            <a:ext cx="7772400" cy="436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836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5818" y="1227881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 </a:t>
            </a:r>
            <a:r>
              <a:rPr lang="fi-FI" sz="2800" dirty="0" err="1"/>
              <a:t>plot(a</a:t>
            </a:r>
            <a:r>
              <a:rPr lang="fi-FI" sz="2800" dirty="0"/>
              <a:t>, b, xlim=c(10,200), ylim=c(10,200), pch=20, </a:t>
            </a:r>
            <a:r>
              <a:rPr lang="fi-FI" sz="2800" dirty="0" err="1"/>
              <a:t>col="blue</a:t>
            </a:r>
            <a:r>
              <a:rPr lang="fi-FI" sz="2800" dirty="0"/>
              <a:t>", cex=3+(a/30))</a:t>
            </a:r>
            <a:endParaRPr lang="en-US" sz="2800" dirty="0"/>
          </a:p>
        </p:txBody>
      </p:sp>
      <p:pic>
        <p:nvPicPr>
          <p:cNvPr id="5" name="Picture 4" descr="scatter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62200"/>
            <a:ext cx="79248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068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447800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 </a:t>
            </a:r>
            <a:r>
              <a:rPr lang="fi-FI" sz="2800" dirty="0" err="1"/>
              <a:t>plot(a</a:t>
            </a:r>
            <a:r>
              <a:rPr lang="fi-FI" sz="2800" dirty="0"/>
              <a:t>, b, xlim=c(10,200), ylim=c(10,200), pch=20, cex=3+(a/30) , col=rgb(a/300,b/300,0.9,0.9) )</a:t>
            </a:r>
            <a:endParaRPr lang="en-US" sz="2800" dirty="0"/>
          </a:p>
        </p:txBody>
      </p:sp>
      <p:pic>
        <p:nvPicPr>
          <p:cNvPr id="5" name="Picture 4" descr="scatter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38400"/>
            <a:ext cx="8458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51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xlab</a:t>
            </a:r>
            <a:r>
              <a:rPr lang="en-US" dirty="0"/>
              <a:t>=“X axis label”, </a:t>
            </a:r>
            <a:r>
              <a:rPr lang="en-US" dirty="0" err="1"/>
              <a:t>ylab</a:t>
            </a:r>
            <a:r>
              <a:rPr lang="en-US" dirty="0"/>
              <a:t>=“Y axis label” added to string of plot commands in plot() function</a:t>
            </a:r>
          </a:p>
          <a:p>
            <a:endParaRPr lang="en-US" dirty="0"/>
          </a:p>
          <a:p>
            <a:r>
              <a:rPr lang="en-US" dirty="0"/>
              <a:t>Plot(x, y, </a:t>
            </a:r>
            <a:r>
              <a:rPr lang="mr-IN" dirty="0"/>
              <a:t>…</a:t>
            </a:r>
            <a:r>
              <a:rPr lang="en-US" dirty="0"/>
              <a:t>. , </a:t>
            </a:r>
            <a:r>
              <a:rPr lang="en-US" dirty="0" err="1"/>
              <a:t>ylab</a:t>
            </a:r>
            <a:r>
              <a:rPr lang="en-US" dirty="0"/>
              <a:t>=“blah”, </a:t>
            </a:r>
            <a:r>
              <a:rPr lang="en-US" dirty="0" err="1"/>
              <a:t>ylab</a:t>
            </a:r>
            <a:r>
              <a:rPr lang="en-US" dirty="0"/>
              <a:t>=“blah”)</a:t>
            </a:r>
          </a:p>
        </p:txBody>
      </p:sp>
    </p:spTree>
    <p:extLst>
      <p:ext uri="{BB962C8B-B14F-4D97-AF65-F5344CB8AC3E}">
        <p14:creationId xmlns:p14="http://schemas.microsoft.com/office/powerpoint/2010/main" val="18823180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 #7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iris dataset</a:t>
            </a:r>
          </a:p>
          <a:p>
            <a:r>
              <a:rPr lang="en-US" dirty="0"/>
              <a:t>Create the following scatter plot</a:t>
            </a:r>
          </a:p>
          <a:p>
            <a:pPr lvl="1"/>
            <a:r>
              <a:rPr lang="en-US" dirty="0"/>
              <a:t>Sepal width (y) vs. sepal length (x)</a:t>
            </a:r>
          </a:p>
          <a:p>
            <a:pPr lvl="1"/>
            <a:r>
              <a:rPr lang="en-US" dirty="0"/>
              <a:t>Points color-coded by species</a:t>
            </a:r>
          </a:p>
          <a:p>
            <a:pPr lvl="1"/>
            <a:r>
              <a:rPr lang="en-US" dirty="0"/>
              <a:t>Points are solid dots (</a:t>
            </a:r>
            <a:r>
              <a:rPr lang="en-US" dirty="0" err="1"/>
              <a:t>pch</a:t>
            </a:r>
            <a:r>
              <a:rPr lang="en-US" dirty="0"/>
              <a:t>=20, </a:t>
            </a:r>
            <a:r>
              <a:rPr lang="en-US" dirty="0" err="1"/>
              <a:t>cex</a:t>
            </a:r>
            <a:r>
              <a:rPr lang="en-US" dirty="0"/>
              <a:t>=2)</a:t>
            </a:r>
          </a:p>
          <a:p>
            <a:pPr lvl="1"/>
            <a:r>
              <a:rPr lang="en-US" dirty="0"/>
              <a:t>X axis ranges from 4 to 8, y axis from 2 to 4</a:t>
            </a:r>
          </a:p>
          <a:p>
            <a:pPr lvl="1"/>
            <a:r>
              <a:rPr lang="en-US" dirty="0"/>
              <a:t>Add axis labels</a:t>
            </a:r>
          </a:p>
        </p:txBody>
      </p:sp>
    </p:spTree>
    <p:extLst>
      <p:ext uri="{BB962C8B-B14F-4D97-AF65-F5344CB8AC3E}">
        <p14:creationId xmlns:p14="http://schemas.microsoft.com/office/powerpoint/2010/main" val="5994793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Legend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68591" cy="4852555"/>
          </a:xfrm>
        </p:spPr>
        <p:txBody>
          <a:bodyPr>
            <a:normAutofit/>
          </a:bodyPr>
          <a:lstStyle/>
          <a:p>
            <a:r>
              <a:rPr lang="en-US" dirty="0"/>
              <a:t>legend(x, y, </a:t>
            </a:r>
            <a:r>
              <a:rPr lang="en-US" dirty="0" err="1"/>
              <a:t>pch</a:t>
            </a:r>
            <a:r>
              <a:rPr lang="en-US" dirty="0"/>
              <a:t>=??, </a:t>
            </a:r>
            <a:r>
              <a:rPr lang="en-US" dirty="0" err="1"/>
              <a:t>cex</a:t>
            </a:r>
            <a:r>
              <a:rPr lang="en-US" dirty="0"/>
              <a:t>=??, c(“val1”,”val2”,”val3”), col=c(“col1”,”col2”,”col3”)</a:t>
            </a:r>
          </a:p>
          <a:p>
            <a:endParaRPr lang="en-US" dirty="0"/>
          </a:p>
          <a:p>
            <a:r>
              <a:rPr lang="en-US" dirty="0"/>
              <a:t>Where:</a:t>
            </a:r>
          </a:p>
          <a:p>
            <a:pPr lvl="1"/>
            <a:r>
              <a:rPr lang="en-US" dirty="0"/>
              <a:t>x and y are coordinates where the legend is to be placed</a:t>
            </a:r>
          </a:p>
          <a:p>
            <a:pPr lvl="1"/>
            <a:r>
              <a:rPr lang="en-US" dirty="0" err="1"/>
              <a:t>pch</a:t>
            </a:r>
            <a:r>
              <a:rPr lang="en-US" dirty="0"/>
              <a:t> and </a:t>
            </a:r>
            <a:r>
              <a:rPr lang="en-US" dirty="0" err="1"/>
              <a:t>cex</a:t>
            </a:r>
            <a:r>
              <a:rPr lang="en-US" dirty="0"/>
              <a:t> are character and size</a:t>
            </a:r>
          </a:p>
          <a:p>
            <a:pPr lvl="1"/>
            <a:r>
              <a:rPr lang="en-US" dirty="0"/>
              <a:t>col1/val1 is the color corresponding to each value of the variable</a:t>
            </a:r>
          </a:p>
        </p:txBody>
      </p:sp>
    </p:spTree>
    <p:extLst>
      <p:ext uri="{BB962C8B-B14F-4D97-AF65-F5344CB8AC3E}">
        <p14:creationId xmlns:p14="http://schemas.microsoft.com/office/powerpoint/2010/main" val="6884116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Legend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3682" y="1417638"/>
            <a:ext cx="84685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plot(</a:t>
            </a:r>
            <a:r>
              <a:rPr lang="en-US" dirty="0" err="1"/>
              <a:t>iris$Sepal.Length</a:t>
            </a:r>
            <a:r>
              <a:rPr lang="en-US" dirty="0"/>
              <a:t>, </a:t>
            </a:r>
            <a:r>
              <a:rPr lang="en-US" dirty="0" err="1"/>
              <a:t>iris$Sepal.Width</a:t>
            </a:r>
            <a:r>
              <a:rPr lang="en-US" dirty="0"/>
              <a:t>, </a:t>
            </a:r>
            <a:r>
              <a:rPr lang="en-US" dirty="0" err="1"/>
              <a:t>xlim</a:t>
            </a:r>
            <a:r>
              <a:rPr lang="en-US" dirty="0"/>
              <a:t>=c(4, 8), </a:t>
            </a:r>
            <a:r>
              <a:rPr lang="en-US" dirty="0" err="1"/>
              <a:t>ylim</a:t>
            </a:r>
            <a:r>
              <a:rPr lang="en-US" dirty="0"/>
              <a:t>=c(2, 4),</a:t>
            </a:r>
            <a:r>
              <a:rPr lang="en-US" dirty="0" err="1"/>
              <a:t>pch</a:t>
            </a:r>
            <a:r>
              <a:rPr lang="en-US" dirty="0"/>
              <a:t>=20, </a:t>
            </a:r>
            <a:r>
              <a:rPr lang="en-US" dirty="0" err="1"/>
              <a:t>cex</a:t>
            </a:r>
            <a:r>
              <a:rPr lang="en-US" dirty="0"/>
              <a:t>=3, col=</a:t>
            </a:r>
            <a:r>
              <a:rPr lang="en-US" dirty="0" err="1"/>
              <a:t>iris$Species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legend(7, 2.5, </a:t>
            </a:r>
            <a:r>
              <a:rPr lang="en-US" dirty="0" err="1"/>
              <a:t>pch</a:t>
            </a:r>
            <a:r>
              <a:rPr lang="en-US" dirty="0"/>
              <a:t>=20, </a:t>
            </a:r>
            <a:r>
              <a:rPr lang="en-US" dirty="0" err="1"/>
              <a:t>cex</a:t>
            </a:r>
            <a:r>
              <a:rPr lang="en-US" dirty="0"/>
              <a:t>=1.5, c("</a:t>
            </a:r>
            <a:r>
              <a:rPr lang="en-US" dirty="0" err="1"/>
              <a:t>Setosa</a:t>
            </a:r>
            <a:r>
              <a:rPr lang="en-US" dirty="0"/>
              <a:t>", "Versicolor", "</a:t>
            </a:r>
            <a:r>
              <a:rPr lang="en-US" dirty="0" err="1"/>
              <a:t>Virginica</a:t>
            </a:r>
            <a:r>
              <a:rPr lang="en-US" dirty="0"/>
              <a:t>"), col=c("black", "red", "green"))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4" y="2894966"/>
            <a:ext cx="6494318" cy="396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8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Midterm exam on October 6</a:t>
            </a:r>
          </a:p>
          <a:p>
            <a:pPr lvl="1"/>
            <a:r>
              <a:rPr lang="en-US" dirty="0"/>
              <a:t>Covers material presented through September 29</a:t>
            </a:r>
          </a:p>
          <a:p>
            <a:r>
              <a:rPr lang="en-US" dirty="0"/>
              <a:t>Final exam on December 8</a:t>
            </a:r>
          </a:p>
          <a:p>
            <a:pPr lvl="1"/>
            <a:r>
              <a:rPr lang="en-US" dirty="0"/>
              <a:t>Covers all material, but emphasizes post-midterm</a:t>
            </a:r>
          </a:p>
          <a:p>
            <a:r>
              <a:rPr lang="en-US" dirty="0"/>
              <a:t>Exams are open book, open note</a:t>
            </a:r>
          </a:p>
          <a:p>
            <a:pPr lvl="1"/>
            <a:r>
              <a:rPr lang="en-US" dirty="0"/>
              <a:t>No use of internet or phone</a:t>
            </a:r>
          </a:p>
          <a:p>
            <a:r>
              <a:rPr lang="en-US" dirty="0"/>
              <a:t>Make-up exams given only for extenuating circumstances</a:t>
            </a:r>
          </a:p>
        </p:txBody>
      </p:sp>
    </p:spTree>
    <p:extLst>
      <p:ext uri="{BB962C8B-B14F-4D97-AF65-F5344CB8AC3E}">
        <p14:creationId xmlns:p14="http://schemas.microsoft.com/office/powerpoint/2010/main" val="7911946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Line Graph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the plot() command, specify type=“l” to get a line graph</a:t>
            </a:r>
          </a:p>
          <a:p>
            <a:endParaRPr lang="en-US" dirty="0"/>
          </a:p>
          <a:p>
            <a:r>
              <a:rPr lang="en-US" dirty="0"/>
              <a:t>Other useful parameters for line graphs:</a:t>
            </a:r>
          </a:p>
          <a:p>
            <a:pPr lvl="1"/>
            <a:r>
              <a:rPr lang="en-US" dirty="0" err="1"/>
              <a:t>lty</a:t>
            </a:r>
            <a:r>
              <a:rPr lang="en-US" dirty="0"/>
              <a:t>: line type</a:t>
            </a:r>
          </a:p>
          <a:p>
            <a:pPr lvl="2"/>
            <a:r>
              <a:rPr lang="en-US" dirty="0" err="1"/>
              <a:t>lty</a:t>
            </a:r>
            <a:r>
              <a:rPr lang="en-US" dirty="0"/>
              <a:t>=1 (solid), </a:t>
            </a:r>
            <a:r>
              <a:rPr lang="en-US" dirty="0" err="1"/>
              <a:t>lty</a:t>
            </a:r>
            <a:r>
              <a:rPr lang="en-US" dirty="0"/>
              <a:t>=2 (dashed), </a:t>
            </a:r>
            <a:r>
              <a:rPr lang="en-US" dirty="0" err="1"/>
              <a:t>lty</a:t>
            </a:r>
            <a:r>
              <a:rPr lang="en-US" dirty="0"/>
              <a:t>=3 (dotted) etc.</a:t>
            </a:r>
          </a:p>
          <a:p>
            <a:pPr lvl="1"/>
            <a:r>
              <a:rPr lang="en-US" dirty="0" err="1"/>
              <a:t>lwd</a:t>
            </a:r>
            <a:r>
              <a:rPr lang="en-US" dirty="0"/>
              <a:t>: line width</a:t>
            </a:r>
          </a:p>
          <a:p>
            <a:pPr lvl="2"/>
            <a:r>
              <a:rPr lang="en-US" dirty="0" err="1"/>
              <a:t>lwd</a:t>
            </a:r>
            <a:r>
              <a:rPr lang="en-US" dirty="0"/>
              <a:t>=integer; </a:t>
            </a:r>
            <a:r>
              <a:rPr lang="en-US" dirty="0" err="1"/>
              <a:t>lwd</a:t>
            </a:r>
            <a:r>
              <a:rPr lang="en-US" dirty="0"/>
              <a:t>=1 is default width</a:t>
            </a:r>
          </a:p>
        </p:txBody>
      </p:sp>
    </p:spTree>
    <p:extLst>
      <p:ext uri="{BB962C8B-B14F-4D97-AF65-F5344CB8AC3E}">
        <p14:creationId xmlns:p14="http://schemas.microsoft.com/office/powerpoint/2010/main" val="7811833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Graph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7527" y="1715000"/>
            <a:ext cx="791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plot(height ~ age, data=Loblolly, type="l", </a:t>
            </a:r>
            <a:r>
              <a:rPr lang="en-US" sz="2000" dirty="0" err="1"/>
              <a:t>lwd</a:t>
            </a:r>
            <a:r>
              <a:rPr lang="en-US" sz="2000" dirty="0"/>
              <a:t>=2, subset = Seed == 329)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64" y="2412472"/>
            <a:ext cx="7159336" cy="431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695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Lattice Graphics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Lattice graphics create a matrix of plots to show how bivariate relationships differ by levels of a third variable</a:t>
            </a:r>
          </a:p>
          <a:p>
            <a:endParaRPr lang="en-US" sz="3600" dirty="0"/>
          </a:p>
          <a:p>
            <a:pPr lvl="1"/>
            <a:r>
              <a:rPr lang="en-US" dirty="0" err="1"/>
              <a:t>E.g</a:t>
            </a:r>
            <a:r>
              <a:rPr lang="en-US" dirty="0"/>
              <a:t>, how does the relationship between fuel efficiency (mpg) and number of cylinders vary by transmission type (automatic vs. manual)?</a:t>
            </a:r>
          </a:p>
        </p:txBody>
      </p:sp>
    </p:spTree>
    <p:extLst>
      <p:ext uri="{BB962C8B-B14F-4D97-AF65-F5344CB8AC3E}">
        <p14:creationId xmlns:p14="http://schemas.microsoft.com/office/powerpoint/2010/main" val="4970951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88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Lattice package</a:t>
            </a:r>
          </a:p>
          <a:p>
            <a:pPr lvl="1"/>
            <a:r>
              <a:rPr lang="en-US" dirty="0"/>
              <a:t>Not part of basic installation</a:t>
            </a:r>
          </a:p>
          <a:p>
            <a:pPr lvl="1"/>
            <a:r>
              <a:rPr lang="en-US" dirty="0"/>
              <a:t>Needs to be loaded before use using the </a:t>
            </a:r>
            <a:r>
              <a:rPr lang="en-US" dirty="0">
                <a:solidFill>
                  <a:srgbClr val="FF0000"/>
                </a:solidFill>
              </a:rPr>
              <a:t>library()</a:t>
            </a:r>
            <a:r>
              <a:rPr lang="en-US" dirty="0"/>
              <a:t> function:</a:t>
            </a:r>
          </a:p>
          <a:p>
            <a:pPr lvl="1"/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xyplot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function: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8231" y="5284646"/>
            <a:ext cx="7304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xyplot</a:t>
            </a:r>
            <a:r>
              <a:rPr lang="en-US" sz="3200" dirty="0"/>
              <a:t>(y ~ x | group, data=</a:t>
            </a:r>
            <a:r>
              <a:rPr lang="en-US" sz="3200" dirty="0" err="1"/>
              <a:t>df</a:t>
            </a:r>
            <a:r>
              <a:rPr lang="en-US" sz="3200" dirty="0"/>
              <a:t>, ...)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4712" y="3543300"/>
            <a:ext cx="3574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library(lattice)</a:t>
            </a:r>
          </a:p>
        </p:txBody>
      </p:sp>
    </p:spTree>
    <p:extLst>
      <p:ext uri="{BB962C8B-B14F-4D97-AF65-F5344CB8AC3E}">
        <p14:creationId xmlns:p14="http://schemas.microsoft.com/office/powerpoint/2010/main" val="15672340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Lattice Graphics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184564"/>
            <a:ext cx="8406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xyplot</a:t>
            </a:r>
            <a:r>
              <a:rPr lang="en-US" sz="2400" dirty="0"/>
              <a:t>(mpg ~ </a:t>
            </a:r>
            <a:r>
              <a:rPr lang="en-US" sz="2400" dirty="0" err="1"/>
              <a:t>cyl</a:t>
            </a:r>
            <a:r>
              <a:rPr lang="en-US" sz="2400" dirty="0"/>
              <a:t> | transmission, data=</a:t>
            </a:r>
            <a:r>
              <a:rPr lang="en-US" sz="2400" dirty="0" err="1"/>
              <a:t>newdata</a:t>
            </a:r>
            <a:r>
              <a:rPr lang="en-US" sz="2400" dirty="0"/>
              <a:t>, </a:t>
            </a:r>
            <a:r>
              <a:rPr lang="en-US" sz="2400" dirty="0" err="1"/>
              <a:t>pch</a:t>
            </a:r>
            <a:r>
              <a:rPr lang="en-US" sz="2400" dirty="0"/>
              <a:t>=20, </a:t>
            </a:r>
            <a:r>
              <a:rPr lang="en-US" sz="2400" dirty="0" err="1"/>
              <a:t>cex</a:t>
            </a:r>
            <a:r>
              <a:rPr lang="en-US" sz="2400" dirty="0"/>
              <a:t>=2)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36" y="1880754"/>
            <a:ext cx="7969828" cy="487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727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Class Exercise #8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iris dataset</a:t>
            </a:r>
          </a:p>
          <a:p>
            <a:endParaRPr lang="en-US" dirty="0"/>
          </a:p>
          <a:p>
            <a:r>
              <a:rPr lang="en-US" dirty="0"/>
              <a:t>Create a lattice plot that shows how the relationship between sepal length and sepal width varies by species</a:t>
            </a:r>
          </a:p>
        </p:txBody>
      </p:sp>
    </p:spTree>
    <p:extLst>
      <p:ext uri="{BB962C8B-B14F-4D97-AF65-F5344CB8AC3E}">
        <p14:creationId xmlns:p14="http://schemas.microsoft.com/office/powerpoint/2010/main" val="8213922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Tabulate categorical variables using table()</a:t>
            </a:r>
          </a:p>
          <a:p>
            <a:pPr lvl="1"/>
            <a:r>
              <a:rPr lang="en-US" dirty="0"/>
              <a:t>frequencies</a:t>
            </a:r>
          </a:p>
          <a:p>
            <a:pPr lvl="1"/>
            <a:r>
              <a:rPr lang="en-US" dirty="0"/>
              <a:t>proportions</a:t>
            </a:r>
          </a:p>
          <a:p>
            <a:pPr lvl="1"/>
            <a:endParaRPr lang="en-US" dirty="0"/>
          </a:p>
          <a:p>
            <a:r>
              <a:rPr lang="en-US" dirty="0"/>
              <a:t>Function </a:t>
            </a:r>
            <a:r>
              <a:rPr lang="en-US" dirty="0" err="1">
                <a:solidFill>
                  <a:srgbClr val="FF0000"/>
                </a:solidFill>
              </a:rPr>
              <a:t>barplot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turns the resulting table into a bar chart</a:t>
            </a:r>
          </a:p>
        </p:txBody>
      </p:sp>
    </p:spTree>
    <p:extLst>
      <p:ext uri="{BB962C8B-B14F-4D97-AF65-F5344CB8AC3E}">
        <p14:creationId xmlns:p14="http://schemas.microsoft.com/office/powerpoint/2010/main" val="17676941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Bar 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75466" y="1324505"/>
            <a:ext cx="492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counts &lt;- table(</a:t>
            </a:r>
            <a:r>
              <a:rPr lang="en-US" sz="2000" dirty="0" err="1"/>
              <a:t>newdata$cyl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barplot</a:t>
            </a:r>
            <a:r>
              <a:rPr lang="en-US" sz="2000" dirty="0"/>
              <a:t>(counts, col="</a:t>
            </a:r>
            <a:r>
              <a:rPr lang="en-US" sz="2000" dirty="0" err="1"/>
              <a:t>darkblue</a:t>
            </a:r>
            <a:r>
              <a:rPr lang="en-US" sz="2000" dirty="0"/>
              <a:t>")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33" y="2467506"/>
            <a:ext cx="4622800" cy="417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552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3667" y="1324504"/>
            <a:ext cx="787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counts &lt;- table(</a:t>
            </a:r>
            <a:r>
              <a:rPr lang="en-US" sz="2000" dirty="0" err="1"/>
              <a:t>newdata$transmission</a:t>
            </a:r>
            <a:r>
              <a:rPr lang="en-US" sz="2000" dirty="0"/>
              <a:t>, </a:t>
            </a:r>
            <a:r>
              <a:rPr lang="en-US" sz="2000" dirty="0" err="1"/>
              <a:t>newdata$cyl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barplot</a:t>
            </a:r>
            <a:r>
              <a:rPr lang="en-US" sz="2000" dirty="0"/>
              <a:t>(counts, col=c("</a:t>
            </a:r>
            <a:r>
              <a:rPr lang="en-US" sz="2000" dirty="0" err="1"/>
              <a:t>darkblue</a:t>
            </a:r>
            <a:r>
              <a:rPr lang="en-US" sz="2000" dirty="0"/>
              <a:t>", "firebrick"))</a:t>
            </a:r>
          </a:p>
          <a:p>
            <a:r>
              <a:rPr lang="en-US" sz="2000" dirty="0"/>
              <a:t>legend("top", legend=</a:t>
            </a:r>
            <a:r>
              <a:rPr lang="en-US" sz="2000" dirty="0" err="1"/>
              <a:t>rownames</a:t>
            </a:r>
            <a:r>
              <a:rPr lang="en-US" sz="2000" dirty="0"/>
              <a:t>(counts), fill=c("</a:t>
            </a:r>
            <a:r>
              <a:rPr lang="en-US" sz="2000" dirty="0" err="1"/>
              <a:t>darkblue</a:t>
            </a:r>
            <a:r>
              <a:rPr lang="en-US" sz="2000" dirty="0"/>
              <a:t>", "firebrick"))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2" y="2467504"/>
            <a:ext cx="4986867" cy="427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635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Stacked Bar Chart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267" y="1337733"/>
            <a:ext cx="7662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counts &lt;- </a:t>
            </a:r>
            <a:r>
              <a:rPr lang="en-US" sz="2000" dirty="0" err="1"/>
              <a:t>prop.table</a:t>
            </a:r>
            <a:r>
              <a:rPr lang="en-US" sz="2000" dirty="0"/>
              <a:t>(table(</a:t>
            </a:r>
            <a:r>
              <a:rPr lang="en-US" sz="2000" dirty="0" err="1"/>
              <a:t>newdata$transmission</a:t>
            </a:r>
            <a:r>
              <a:rPr lang="en-US" sz="2000" dirty="0"/>
              <a:t>, </a:t>
            </a:r>
            <a:r>
              <a:rPr lang="en-US" sz="2000" dirty="0" err="1"/>
              <a:t>newdata$cyl</a:t>
            </a:r>
            <a:r>
              <a:rPr lang="en-US" sz="2000" dirty="0"/>
              <a:t>), 2)</a:t>
            </a:r>
          </a:p>
          <a:p>
            <a:r>
              <a:rPr lang="en-US" sz="2000" dirty="0" err="1"/>
              <a:t>barplot</a:t>
            </a:r>
            <a:r>
              <a:rPr lang="en-US" sz="2000" dirty="0"/>
              <a:t>(counts, col=c("</a:t>
            </a:r>
            <a:r>
              <a:rPr lang="en-US" sz="2000" dirty="0" err="1"/>
              <a:t>darkblue</a:t>
            </a:r>
            <a:r>
              <a:rPr lang="en-US" sz="2000" dirty="0"/>
              <a:t>", "firebrick"))</a:t>
            </a:r>
          </a:p>
          <a:p>
            <a:r>
              <a:rPr lang="en-US" sz="2000" dirty="0"/>
              <a:t>legend("top", legend=</a:t>
            </a:r>
            <a:r>
              <a:rPr lang="en-US" sz="2000" dirty="0" err="1"/>
              <a:t>rownames</a:t>
            </a:r>
            <a:r>
              <a:rPr lang="en-US" sz="2000" dirty="0"/>
              <a:t>(counts), fill=c("</a:t>
            </a:r>
            <a:r>
              <a:rPr lang="en-US" sz="2000" dirty="0" err="1"/>
              <a:t>darkblue</a:t>
            </a:r>
            <a:r>
              <a:rPr lang="en-US" sz="2000" dirty="0"/>
              <a:t>", "firebrick"))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467" y="2616200"/>
            <a:ext cx="5037666" cy="389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8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Sets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Four homework sets</a:t>
            </a:r>
          </a:p>
          <a:p>
            <a:r>
              <a:rPr lang="en-US" dirty="0"/>
              <a:t>2-3 weeks to do each</a:t>
            </a:r>
          </a:p>
          <a:p>
            <a:r>
              <a:rPr lang="en-US" dirty="0"/>
              <a:t>We will spend part of each class working on homework</a:t>
            </a:r>
          </a:p>
          <a:p>
            <a:r>
              <a:rPr lang="en-US" dirty="0"/>
              <a:t>You are encouraged to collaborate on the homework problems in groups of 2-3 students</a:t>
            </a:r>
          </a:p>
          <a:p>
            <a:r>
              <a:rPr lang="en-US" dirty="0"/>
              <a:t>Each student must turn in their own write-up</a:t>
            </a:r>
          </a:p>
          <a:p>
            <a:r>
              <a:rPr lang="en-US" dirty="0"/>
              <a:t>Submit a writeup containing your answers </a:t>
            </a:r>
            <a:r>
              <a:rPr lang="mr-IN" dirty="0"/>
              <a:t>–</a:t>
            </a:r>
            <a:r>
              <a:rPr lang="en-US" dirty="0"/>
              <a:t> analysis results, figures, tables </a:t>
            </a:r>
            <a:r>
              <a:rPr lang="mr-IN" dirty="0"/>
              <a:t>–</a:t>
            </a:r>
            <a:r>
              <a:rPr lang="en-US" dirty="0"/>
              <a:t> not computer code and output</a:t>
            </a:r>
          </a:p>
        </p:txBody>
      </p:sp>
    </p:spTree>
    <p:extLst>
      <p:ext uri="{BB962C8B-B14F-4D97-AF65-F5344CB8AC3E}">
        <p14:creationId xmlns:p14="http://schemas.microsoft.com/office/powerpoint/2010/main" val="14979414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Bar Chart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667" y="1417638"/>
            <a:ext cx="828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counts &lt;- table(</a:t>
            </a:r>
            <a:r>
              <a:rPr lang="en-US" sz="2000" dirty="0" err="1"/>
              <a:t>newdata$transmission</a:t>
            </a:r>
            <a:r>
              <a:rPr lang="en-US" sz="2000" dirty="0"/>
              <a:t>, </a:t>
            </a:r>
            <a:r>
              <a:rPr lang="en-US" sz="2000" dirty="0" err="1"/>
              <a:t>newdata$cyl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barplot</a:t>
            </a:r>
            <a:r>
              <a:rPr lang="en-US" sz="2000" dirty="0"/>
              <a:t>(counts, col=c("</a:t>
            </a:r>
            <a:r>
              <a:rPr lang="en-US" sz="2000" dirty="0" err="1"/>
              <a:t>darkblue</a:t>
            </a:r>
            <a:r>
              <a:rPr lang="en-US" sz="2000" dirty="0"/>
              <a:t>", "firebrick"), beside=TRUE)</a:t>
            </a:r>
          </a:p>
          <a:p>
            <a:r>
              <a:rPr lang="en-US" sz="2000" dirty="0"/>
              <a:t>legend("top", legend=</a:t>
            </a:r>
            <a:r>
              <a:rPr lang="en-US" sz="2000" dirty="0" err="1"/>
              <a:t>rownames</a:t>
            </a:r>
            <a:r>
              <a:rPr lang="en-US" sz="2000" dirty="0"/>
              <a:t>(counts), fill=c("</a:t>
            </a:r>
            <a:r>
              <a:rPr lang="en-US" sz="2000" dirty="0" err="1"/>
              <a:t>darkblue</a:t>
            </a:r>
            <a:r>
              <a:rPr lang="en-US" sz="2000" dirty="0"/>
              <a:t>", "firebrick"))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067" y="2734732"/>
            <a:ext cx="5223933" cy="39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 office hours</a:t>
            </a:r>
          </a:p>
          <a:p>
            <a:pPr lvl="1"/>
            <a:r>
              <a:rPr lang="en-US" dirty="0"/>
              <a:t>7-8 pm on Tuesdays</a:t>
            </a:r>
          </a:p>
          <a:p>
            <a:endParaRPr lang="en-US" dirty="0"/>
          </a:p>
          <a:p>
            <a:r>
              <a:rPr lang="en-US" dirty="0"/>
              <a:t>Email: </a:t>
            </a:r>
            <a:r>
              <a:rPr lang="en-US" dirty="0" err="1"/>
              <a:t>schroeder@hood.edu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6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2976</TotalTime>
  <Words>3509</Words>
  <Application>Microsoft Macintosh PowerPoint</Application>
  <PresentationFormat>On-screen Show (4:3)</PresentationFormat>
  <Paragraphs>479</Paragraphs>
  <Slides>80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Calibri</vt:lpstr>
      <vt:lpstr>Mangal</vt:lpstr>
      <vt:lpstr>Times New Roman</vt:lpstr>
      <vt:lpstr>Office Theme</vt:lpstr>
      <vt:lpstr>Worksheet</vt:lpstr>
      <vt:lpstr>BIFX 503: Statistics for Bioinformatics </vt:lpstr>
      <vt:lpstr>Course Introduction</vt:lpstr>
      <vt:lpstr>Course Objectives</vt:lpstr>
      <vt:lpstr>Class Format</vt:lpstr>
      <vt:lpstr>Required Materials</vt:lpstr>
      <vt:lpstr>Grading</vt:lpstr>
      <vt:lpstr>Exams</vt:lpstr>
      <vt:lpstr>Homework Sets</vt:lpstr>
      <vt:lpstr>Getting Help</vt:lpstr>
      <vt:lpstr>Introduction to R</vt:lpstr>
      <vt:lpstr>History and Overview</vt:lpstr>
      <vt:lpstr>Features of R</vt:lpstr>
      <vt:lpstr>Design of R</vt:lpstr>
      <vt:lpstr>R Studio</vt:lpstr>
      <vt:lpstr>R Notation</vt:lpstr>
      <vt:lpstr>Working Directory</vt:lpstr>
      <vt:lpstr>Getting Help</vt:lpstr>
      <vt:lpstr>Concatenation Functions</vt:lpstr>
      <vt:lpstr>R Objects</vt:lpstr>
      <vt:lpstr>Attributes of Objects</vt:lpstr>
      <vt:lpstr>Vectors</vt:lpstr>
      <vt:lpstr>Matrices</vt:lpstr>
      <vt:lpstr>Lists</vt:lpstr>
      <vt:lpstr>Factors</vt:lpstr>
      <vt:lpstr>Data Frames</vt:lpstr>
      <vt:lpstr>Explicit Coercion</vt:lpstr>
      <vt:lpstr>Class Exercise #1</vt:lpstr>
      <vt:lpstr>Working With Data</vt:lpstr>
      <vt:lpstr>Getting Data Into R</vt:lpstr>
      <vt:lpstr>Subsetting R Objects</vt:lpstr>
      <vt:lpstr>Subsetting a Vector</vt:lpstr>
      <vt:lpstr>Subsetting a Matrix</vt:lpstr>
      <vt:lpstr>Subsetting a List</vt:lpstr>
      <vt:lpstr>Subsetting a Data Frame</vt:lpstr>
      <vt:lpstr>Missing Values</vt:lpstr>
      <vt:lpstr>Class Exercise #2</vt:lpstr>
      <vt:lpstr>Class Exercise #3</vt:lpstr>
      <vt:lpstr>Merging Data</vt:lpstr>
      <vt:lpstr>Class Exercise #4</vt:lpstr>
      <vt:lpstr>Descriptive Statistics</vt:lpstr>
      <vt:lpstr>Data Structure</vt:lpstr>
      <vt:lpstr>Tabular Summaries</vt:lpstr>
      <vt:lpstr>Descriptive Statistics</vt:lpstr>
      <vt:lpstr>Measures of Central Tendency</vt:lpstr>
      <vt:lpstr>Measures of Variability</vt:lpstr>
      <vt:lpstr>Histogram</vt:lpstr>
      <vt:lpstr>Box Plot</vt:lpstr>
      <vt:lpstr>Class Exercise #5</vt:lpstr>
      <vt:lpstr>Bivariate Summaries</vt:lpstr>
      <vt:lpstr>Bivariate Tables</vt:lpstr>
      <vt:lpstr>Summary Statistics</vt:lpstr>
      <vt:lpstr>Box Plots</vt:lpstr>
      <vt:lpstr>Class Exercise #6</vt:lpstr>
      <vt:lpstr>Data Visualization</vt:lpstr>
      <vt:lpstr>Graphics in R</vt:lpstr>
      <vt:lpstr>Basic Plotting Syntax</vt:lpstr>
      <vt:lpstr>Basic Plotting Syntax</vt:lpstr>
      <vt:lpstr>Scatterplot Example</vt:lpstr>
      <vt:lpstr>Scatterplot Example</vt:lpstr>
      <vt:lpstr>Scatterplot Example</vt:lpstr>
      <vt:lpstr>Scatterplot Example</vt:lpstr>
      <vt:lpstr>Scatterplot Example</vt:lpstr>
      <vt:lpstr>Scatterplot Example</vt:lpstr>
      <vt:lpstr>Scatterplot Example</vt:lpstr>
      <vt:lpstr>Scatterplot Example</vt:lpstr>
      <vt:lpstr>Axis Labels</vt:lpstr>
      <vt:lpstr>Class Exercise #7</vt:lpstr>
      <vt:lpstr>Adding a Legend</vt:lpstr>
      <vt:lpstr>Adding a Legend</vt:lpstr>
      <vt:lpstr>Line Graph</vt:lpstr>
      <vt:lpstr>Line Graph</vt:lpstr>
      <vt:lpstr>Lattice Graphics</vt:lpstr>
      <vt:lpstr>Lattice Graphics</vt:lpstr>
      <vt:lpstr>Lattice Graphics</vt:lpstr>
      <vt:lpstr>Class Exercise #8</vt:lpstr>
      <vt:lpstr>Bar Chart</vt:lpstr>
      <vt:lpstr>Plain Bar Chart</vt:lpstr>
      <vt:lpstr>Stacked Bar Chart</vt:lpstr>
      <vt:lpstr>Proportional Stacked Bar Chart</vt:lpstr>
      <vt:lpstr>Grouped Bar Chart</vt:lpstr>
    </vt:vector>
  </TitlesOfParts>
  <Company>Schroeder Statistical Consulting, LLC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Schroeder</dc:creator>
  <cp:lastModifiedBy>Jennifer Schroeder</cp:lastModifiedBy>
  <cp:revision>204</cp:revision>
  <dcterms:created xsi:type="dcterms:W3CDTF">2016-09-16T17:39:07Z</dcterms:created>
  <dcterms:modified xsi:type="dcterms:W3CDTF">2021-08-23T01:04:30Z</dcterms:modified>
</cp:coreProperties>
</file>