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256" r:id="rId2"/>
    <p:sldId id="318" r:id="rId3"/>
    <p:sldId id="401" r:id="rId4"/>
    <p:sldId id="423" r:id="rId5"/>
    <p:sldId id="431" r:id="rId6"/>
    <p:sldId id="422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2" r:id="rId15"/>
    <p:sldId id="433" r:id="rId16"/>
    <p:sldId id="434" r:id="rId17"/>
    <p:sldId id="435" r:id="rId18"/>
    <p:sldId id="436" r:id="rId19"/>
    <p:sldId id="437" r:id="rId20"/>
    <p:sldId id="440" r:id="rId21"/>
    <p:sldId id="438" r:id="rId22"/>
    <p:sldId id="343" r:id="rId23"/>
    <p:sldId id="344" r:id="rId24"/>
    <p:sldId id="345" r:id="rId25"/>
    <p:sldId id="346" r:id="rId26"/>
    <p:sldId id="347" r:id="rId27"/>
    <p:sldId id="341" r:id="rId28"/>
    <p:sldId id="402" r:id="rId29"/>
    <p:sldId id="348" r:id="rId30"/>
    <p:sldId id="349" r:id="rId31"/>
    <p:sldId id="350" r:id="rId32"/>
    <p:sldId id="351" r:id="rId33"/>
    <p:sldId id="356" r:id="rId34"/>
    <p:sldId id="357" r:id="rId35"/>
    <p:sldId id="358" r:id="rId36"/>
    <p:sldId id="359" r:id="rId37"/>
    <p:sldId id="360" r:id="rId38"/>
    <p:sldId id="361" r:id="rId39"/>
    <p:sldId id="388" r:id="rId40"/>
    <p:sldId id="389" r:id="rId41"/>
    <p:sldId id="362" r:id="rId42"/>
    <p:sldId id="441" r:id="rId43"/>
    <p:sldId id="363" r:id="rId44"/>
    <p:sldId id="364" r:id="rId45"/>
    <p:sldId id="371" r:id="rId46"/>
    <p:sldId id="365" r:id="rId47"/>
    <p:sldId id="366" r:id="rId48"/>
    <p:sldId id="375" r:id="rId49"/>
    <p:sldId id="367" r:id="rId50"/>
    <p:sldId id="442" r:id="rId51"/>
    <p:sldId id="368" r:id="rId52"/>
    <p:sldId id="373" r:id="rId53"/>
    <p:sldId id="374" r:id="rId54"/>
    <p:sldId id="352" r:id="rId55"/>
    <p:sldId id="376" r:id="rId56"/>
    <p:sldId id="377" r:id="rId57"/>
    <p:sldId id="378" r:id="rId58"/>
    <p:sldId id="403" r:id="rId59"/>
    <p:sldId id="390" r:id="rId60"/>
    <p:sldId id="391" r:id="rId61"/>
    <p:sldId id="392" r:id="rId62"/>
    <p:sldId id="439" r:id="rId63"/>
    <p:sldId id="445" r:id="rId64"/>
    <p:sldId id="387" r:id="rId65"/>
    <p:sldId id="353" r:id="rId66"/>
    <p:sldId id="443" r:id="rId67"/>
    <p:sldId id="342" r:id="rId68"/>
    <p:sldId id="444" r:id="rId6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71"/>
    <p:restoredTop sz="94618"/>
  </p:normalViewPr>
  <p:slideViewPr>
    <p:cSldViewPr snapToGrid="0" snapToObjects="1">
      <p:cViewPr varScale="1">
        <p:scale>
          <a:sx n="134" d="100"/>
          <a:sy n="134" d="100"/>
        </p:scale>
        <p:origin x="184" y="1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7E02-3716-1D40-8D7F-57DC01E2C52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E257-E312-FE44-A1AA-8C5A2E8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1F8C-99EB-444E-99A1-923AF2D15547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0D3-BB20-7A42-947C-A5C1AF84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20D3-BB20-7A42-947C-A5C1AF8445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D9-C699-D14E-85F5-3AE881B9DBE4}" type="datetimeFigureOut">
              <a:rPr lang="en-US" smtClean="0"/>
              <a:t>9/26/21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BIFX 503: Statistics for Bioinformatics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945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Jennifer Schroeder, Ph.D.</a:t>
            </a:r>
          </a:p>
          <a:p>
            <a:r>
              <a:rPr lang="en-US" dirty="0">
                <a:solidFill>
                  <a:schemeClr val="tx1"/>
                </a:solidFill>
              </a:rPr>
              <a:t>Wednesdays,  5:30-8:00pm</a:t>
            </a:r>
          </a:p>
          <a:p>
            <a:r>
              <a:rPr lang="en-US" dirty="0">
                <a:solidFill>
                  <a:schemeClr val="tx1"/>
                </a:solidFill>
              </a:rPr>
              <a:t>Hodson Technology Center, Room 237</a:t>
            </a:r>
          </a:p>
          <a:p>
            <a:r>
              <a:rPr lang="en-US" dirty="0">
                <a:solidFill>
                  <a:schemeClr val="tx1"/>
                </a:solidFill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2489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Hypothesis Testing in Regression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Regression coefficients follow a t distribution with n-2 </a:t>
            </a:r>
            <a:r>
              <a:rPr lang="en-US" altLang="en-US" sz="2400" dirty="0" err="1"/>
              <a:t>df</a:t>
            </a:r>
            <a:endParaRPr lang="en-US" altLang="en-US" sz="2000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You use a one-sample t test to test the hypothesis 	</a:t>
            </a:r>
          </a:p>
          <a:p>
            <a:pPr lvl="1">
              <a:spcBef>
                <a:spcPct val="50000"/>
              </a:spcBef>
            </a:pPr>
            <a:r>
              <a:rPr lang="en-US" altLang="en-US" sz="3000" dirty="0"/>
              <a:t>H</a:t>
            </a:r>
            <a:r>
              <a:rPr lang="en-US" altLang="en-US" sz="3000" baseline="-25000" dirty="0"/>
              <a:t>0</a:t>
            </a:r>
            <a:r>
              <a:rPr lang="en-US" altLang="en-US" sz="3000" dirty="0"/>
              <a:t>: β = 0 vs. </a:t>
            </a:r>
          </a:p>
          <a:p>
            <a:pPr lvl="1">
              <a:spcBef>
                <a:spcPct val="50000"/>
              </a:spcBef>
            </a:pPr>
            <a:r>
              <a:rPr lang="en-US" altLang="en-US" sz="3000" dirty="0"/>
              <a:t>H</a:t>
            </a:r>
            <a:r>
              <a:rPr lang="en-US" altLang="en-US" sz="3000" baseline="-25000" dirty="0"/>
              <a:t>1</a:t>
            </a:r>
            <a:r>
              <a:rPr lang="en-US" altLang="en-US" sz="3000" dirty="0"/>
              <a:t>: β </a:t>
            </a:r>
            <a:r>
              <a:rPr lang="el-GR" altLang="en-US" sz="3000" dirty="0"/>
              <a:t>≠</a:t>
            </a:r>
            <a:r>
              <a:rPr lang="en-US" altLang="en-US" sz="3000" dirty="0"/>
              <a:t> 0</a:t>
            </a:r>
          </a:p>
          <a:p>
            <a:pPr>
              <a:spcBef>
                <a:spcPct val="50000"/>
              </a:spcBef>
            </a:pPr>
            <a:endParaRPr lang="en-US" altLang="en-US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000" baseline="300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en-US" sz="2400" dirty="0"/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2D2D8A"/>
                </a:solidFill>
              </a:rPr>
              <a:t>H</a:t>
            </a:r>
            <a:r>
              <a:rPr lang="en-US" altLang="en-US" sz="2400" baseline="-25000" dirty="0">
                <a:solidFill>
                  <a:srgbClr val="2D2D8A"/>
                </a:solidFill>
              </a:rPr>
              <a:t>0</a:t>
            </a:r>
            <a:r>
              <a:rPr lang="en-US" altLang="en-US" sz="2400" dirty="0">
                <a:solidFill>
                  <a:srgbClr val="2D2D8A"/>
                </a:solidFill>
              </a:rPr>
              <a:t> is more likely to be rejected the further r is from zero (and the further t is from zero).</a:t>
            </a:r>
          </a:p>
          <a:p>
            <a:endParaRPr lang="en-US" altLang="en-US" sz="2400" dirty="0"/>
          </a:p>
        </p:txBody>
      </p:sp>
      <p:pic>
        <p:nvPicPr>
          <p:cNvPr id="7" name="Picture 6" descr="one_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192" b="-9192"/>
          <a:stretch>
            <a:fillRect/>
          </a:stretch>
        </p:blipFill>
        <p:spPr bwMode="auto">
          <a:xfrm>
            <a:off x="3622431" y="2549769"/>
            <a:ext cx="4572000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6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 in Regression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Confidence intervals can be calculated for a regression coefficient using the </a:t>
            </a:r>
            <a:r>
              <a:rPr lang="en-US"/>
              <a:t>following formula: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0285" y="3294743"/>
            <a:ext cx="314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/>
              <a:t>b</a:t>
            </a:r>
            <a:r>
              <a:rPr lang="en-US" sz="3600" dirty="0"/>
              <a:t> ± t</a:t>
            </a:r>
            <a:r>
              <a:rPr lang="en-US" sz="3600" baseline="-25000" dirty="0"/>
              <a:t>α(2),n-2</a:t>
            </a:r>
            <a:r>
              <a:rPr lang="en-US" sz="3600" dirty="0"/>
              <a:t>SE(</a:t>
            </a:r>
            <a:r>
              <a:rPr lang="en-US" sz="3600" i="1" dirty="0"/>
              <a:t>b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44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581962" y="1351477"/>
            <a:ext cx="4091638" cy="487311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>
                <a:latin typeface="Arial" charset="0"/>
                <a:cs typeface="Arial" charset="0"/>
              </a:rPr>
              <a:t>    </a:t>
            </a:r>
            <a:r>
              <a:rPr lang="en-US" dirty="0">
                <a:latin typeface="Arial" charset="0"/>
                <a:cs typeface="Arial" charset="0"/>
              </a:rPr>
              <a:t>is called the predicted value.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each point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(</a:t>
            </a:r>
            <a:r>
              <a:rPr lang="en-US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x</a:t>
            </a:r>
            <a:r>
              <a:rPr lang="en-US" dirty="0" err="1">
                <a:solidFill>
                  <a:srgbClr val="C00000"/>
                </a:solidFill>
                <a:latin typeface="Arial" charset="0"/>
                <a:cs typeface="Arial" charset="0"/>
              </a:rPr>
              <a:t>,</a:t>
            </a:r>
            <a:r>
              <a:rPr lang="en-US" i="1" dirty="0" err="1">
                <a:solidFill>
                  <a:srgbClr val="C00000"/>
                </a:solidFill>
                <a:latin typeface="Arial" charset="0"/>
                <a:cs typeface="Arial" charset="0"/>
              </a:rPr>
              <a:t>y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look 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at the point         on the line with the same </a:t>
            </a:r>
            <a:r>
              <a:rPr lang="en-US" i="1" dirty="0">
                <a:latin typeface="Arial" charset="0"/>
                <a:cs typeface="Arial" charset="0"/>
              </a:rPr>
              <a:t>x</a:t>
            </a:r>
            <a:r>
              <a:rPr lang="en-US" dirty="0">
                <a:latin typeface="Arial" charset="0"/>
                <a:cs typeface="Arial" charset="0"/>
              </a:rPr>
              <a:t>-coordinate.</a:t>
            </a:r>
            <a:b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</a:br>
            <a:endParaRPr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residual </a:t>
            </a:r>
            <a:r>
              <a:rPr lang="en-US" dirty="0">
                <a:latin typeface="Arial" charset="0"/>
                <a:cs typeface="Arial" charset="0"/>
              </a:rPr>
              <a:t>is defined by</a:t>
            </a:r>
            <a:br>
              <a:rPr lang="en-US" dirty="0">
                <a:latin typeface="Arial" charset="0"/>
                <a:cs typeface="Arial" charset="0"/>
              </a:rPr>
            </a:b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residual</a:t>
            </a:r>
            <a:r>
              <a:rPr lang="en-US" dirty="0">
                <a:latin typeface="Arial" charset="0"/>
                <a:cs typeface="Arial" charset="0"/>
              </a:rPr>
              <a:t> is the difference between the observed value and the predicted value.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972" y="1351476"/>
            <a:ext cx="401637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7F1FC-3FEB-9142-8801-7A3501B34511}"/>
                  </a:ext>
                </a:extLst>
              </p:cNvPr>
              <p:cNvSpPr txBox="1"/>
              <p:nvPr/>
            </p:nvSpPr>
            <p:spPr>
              <a:xfrm>
                <a:off x="1326138" y="1351476"/>
                <a:ext cx="293112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7F1FC-3FEB-9142-8801-7A3501B3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138" y="1351476"/>
                <a:ext cx="293112" cy="338554"/>
              </a:xfrm>
              <a:prstGeom prst="rect">
                <a:avLst/>
              </a:prstGeom>
              <a:blipFill>
                <a:blip r:embed="rId3"/>
                <a:stretch>
                  <a:fillRect l="-8000" t="-17857" r="-8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654A3-E8C6-FC45-B2A7-DDECB19F10C9}"/>
                  </a:ext>
                </a:extLst>
              </p:cNvPr>
              <p:cNvSpPr txBox="1"/>
              <p:nvPr/>
            </p:nvSpPr>
            <p:spPr>
              <a:xfrm>
                <a:off x="2781300" y="2494477"/>
                <a:ext cx="7027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200" b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3654A3-E8C6-FC45-B2A7-DDECB19F1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2494477"/>
                <a:ext cx="702756" cy="338554"/>
              </a:xfrm>
              <a:prstGeom prst="rect">
                <a:avLst/>
              </a:prstGeom>
              <a:blipFill>
                <a:blip r:embed="rId4"/>
                <a:stretch>
                  <a:fillRect t="-107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E9D5C8-E161-C94C-9C12-EFA28F6FC0CC}"/>
                  </a:ext>
                </a:extLst>
              </p:cNvPr>
              <p:cNvSpPr txBox="1"/>
              <p:nvPr/>
            </p:nvSpPr>
            <p:spPr>
              <a:xfrm>
                <a:off x="1800225" y="3876675"/>
                <a:ext cx="70410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2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200" b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</m:oMath>
                  </m:oMathPara>
                </a14:m>
                <a:endParaRPr lang="en-US" sz="2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E9D5C8-E161-C94C-9C12-EFA28F6F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225" y="3876675"/>
                <a:ext cx="704103" cy="338554"/>
              </a:xfrm>
              <a:prstGeom prst="rect">
                <a:avLst/>
              </a:prstGeom>
              <a:blipFill>
                <a:blip r:embed="rId5"/>
                <a:stretch>
                  <a:fillRect l="-8929" t="-14286" r="-89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0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Residuals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residual is the difference between the observed data point y and the value predicted by the regression model </a:t>
            </a:r>
            <a:r>
              <a:rPr lang="en-US" dirty="0" err="1"/>
              <a:t>ŷ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0818" y="3364021"/>
            <a:ext cx="4537075" cy="312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61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Good Regression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25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Residual scatterplot looks like random scatter</a:t>
            </a:r>
          </a:p>
          <a:p>
            <a:pPr lvl="1"/>
            <a:r>
              <a:rPr lang="en-US" dirty="0"/>
              <a:t>No obvious pattern: no shape or outliers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indicates a good portion of the data’s variation is captured by the model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597151"/>
            <a:ext cx="4314045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677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lm(y ~ x, data)</a:t>
            </a:r>
          </a:p>
          <a:p>
            <a:pPr lvl="1"/>
            <a:r>
              <a:rPr lang="en-US" dirty="0"/>
              <a:t>Performs linear regression</a:t>
            </a:r>
          </a:p>
          <a:p>
            <a:pPr lvl="1"/>
            <a:r>
              <a:rPr lang="en-US" dirty="0"/>
              <a:t>Output: coefficients only</a:t>
            </a:r>
          </a:p>
          <a:p>
            <a:r>
              <a:rPr lang="en-US" b="1" dirty="0">
                <a:solidFill>
                  <a:srgbClr val="C00000"/>
                </a:solidFill>
              </a:rPr>
              <a:t>summary(lm(y ~ x, data))</a:t>
            </a:r>
          </a:p>
          <a:p>
            <a:pPr lvl="1"/>
            <a:r>
              <a:rPr lang="en-US" dirty="0"/>
              <a:t>Detailed output, including hypothesis test for each coefficient and model fit indices (R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confint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lm</a:t>
            </a:r>
            <a:r>
              <a:rPr lang="en-US" b="1" dirty="0">
                <a:solidFill>
                  <a:srgbClr val="C00000"/>
                </a:solidFill>
              </a:rPr>
              <a:t>(y ~ x, data))</a:t>
            </a:r>
          </a:p>
          <a:p>
            <a:pPr lvl="1"/>
            <a:r>
              <a:rPr lang="en-US" dirty="0"/>
              <a:t>Confidence bounds on parameter estimates</a:t>
            </a:r>
          </a:p>
        </p:txBody>
      </p:sp>
    </p:spTree>
    <p:extLst>
      <p:ext uri="{BB962C8B-B14F-4D97-AF65-F5344CB8AC3E}">
        <p14:creationId xmlns:p14="http://schemas.microsoft.com/office/powerpoint/2010/main" val="1370099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a subset argument to limit analysis to a portion of data</a:t>
            </a:r>
          </a:p>
          <a:p>
            <a:pPr lvl="1"/>
            <a:r>
              <a:rPr lang="en-US" dirty="0"/>
              <a:t>lm( </a:t>
            </a:r>
            <a:r>
              <a:rPr lang="mr-IN" dirty="0"/>
              <a:t>…</a:t>
            </a:r>
            <a:r>
              <a:rPr lang="en-US" dirty="0"/>
              <a:t>, subset = Sex == F)</a:t>
            </a:r>
          </a:p>
        </p:txBody>
      </p:sp>
    </p:spTree>
    <p:extLst>
      <p:ext uri="{BB962C8B-B14F-4D97-AF65-F5344CB8AC3E}">
        <p14:creationId xmlns:p14="http://schemas.microsoft.com/office/powerpoint/2010/main" val="1692859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Plot: Easy Way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Using the plot function, which=X argument</a:t>
            </a:r>
          </a:p>
          <a:p>
            <a:pPr lvl="1"/>
            <a:r>
              <a:rPr lang="en-US" dirty="0"/>
              <a:t>E.g., plot(</a:t>
            </a:r>
            <a:r>
              <a:rPr lang="en-US" dirty="0" err="1"/>
              <a:t>lm</a:t>
            </a:r>
            <a:r>
              <a:rPr lang="en-US" dirty="0"/>
              <a:t>(y ~ x, data), which=1)</a:t>
            </a:r>
          </a:p>
          <a:p>
            <a:r>
              <a:rPr lang="en-US" sz="2800" dirty="0"/>
              <a:t>1: Residuals vs. fitted values</a:t>
            </a:r>
          </a:p>
          <a:p>
            <a:pPr lvl="1"/>
            <a:r>
              <a:rPr lang="en-US" sz="2400" dirty="0"/>
              <a:t>Should look like random scatter</a:t>
            </a:r>
          </a:p>
          <a:p>
            <a:r>
              <a:rPr lang="en-US" sz="2800" dirty="0"/>
              <a:t>2: Normal QQ plot of standardized residuals</a:t>
            </a:r>
          </a:p>
          <a:p>
            <a:pPr lvl="1"/>
            <a:r>
              <a:rPr lang="en-US" sz="2400" dirty="0"/>
              <a:t>Should look like diagonal line through the origin</a:t>
            </a:r>
          </a:p>
          <a:p>
            <a:r>
              <a:rPr lang="en-US" sz="2800" dirty="0"/>
              <a:t>3: Fitted values vs. sqrt standardized residuals</a:t>
            </a:r>
          </a:p>
          <a:p>
            <a:r>
              <a:rPr lang="en-US" sz="2800" dirty="0"/>
              <a:t>4: Needle plot of Cook’s distance</a:t>
            </a:r>
          </a:p>
          <a:p>
            <a:pPr lvl="1"/>
            <a:r>
              <a:rPr lang="en-US" sz="2400" dirty="0"/>
              <a:t>Identifies observations that may have undue influence</a:t>
            </a:r>
          </a:p>
          <a:p>
            <a:r>
              <a:rPr lang="en-US" sz="2800" dirty="0"/>
              <a:t>5: Residuals vs. leverage</a:t>
            </a:r>
          </a:p>
          <a:p>
            <a:r>
              <a:rPr lang="en-US" sz="2800" dirty="0"/>
              <a:t>6: Cook’s distance vs. leverage</a:t>
            </a:r>
          </a:p>
        </p:txBody>
      </p:sp>
    </p:spTree>
    <p:extLst>
      <p:ext uri="{BB962C8B-B14F-4D97-AF65-F5344CB8AC3E}">
        <p14:creationId xmlns:p14="http://schemas.microsoft.com/office/powerpoint/2010/main" val="202224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Residuals Plot: DIY Way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0503" y="1333041"/>
            <a:ext cx="7601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catfit</a:t>
            </a:r>
            <a:r>
              <a:rPr lang="en-US" sz="2000" dirty="0"/>
              <a:t> &lt;- lm(</a:t>
            </a:r>
            <a:r>
              <a:rPr lang="en-US" sz="2000" dirty="0" err="1"/>
              <a:t>Hwt</a:t>
            </a:r>
            <a:r>
              <a:rPr lang="en-US" sz="2000" dirty="0"/>
              <a:t> ~ </a:t>
            </a:r>
            <a:r>
              <a:rPr lang="en-US" sz="2000" dirty="0" err="1"/>
              <a:t>Bwt</a:t>
            </a:r>
            <a:r>
              <a:rPr lang="en-US" sz="2000" dirty="0"/>
              <a:t>, cats)</a:t>
            </a:r>
          </a:p>
          <a:p>
            <a:r>
              <a:rPr lang="en-US" sz="2000" dirty="0" err="1"/>
              <a:t>catres</a:t>
            </a:r>
            <a:r>
              <a:rPr lang="en-US" sz="2000" dirty="0"/>
              <a:t> &lt;- </a:t>
            </a:r>
            <a:r>
              <a:rPr lang="en-US" sz="2000" dirty="0" err="1"/>
              <a:t>resid</a:t>
            </a:r>
            <a:r>
              <a:rPr lang="en-US" sz="2000" dirty="0"/>
              <a:t>(</a:t>
            </a:r>
            <a:r>
              <a:rPr lang="en-US" sz="2000" dirty="0" err="1"/>
              <a:t>catfit</a:t>
            </a:r>
            <a:r>
              <a:rPr lang="en-US" sz="2000" dirty="0"/>
              <a:t>)</a:t>
            </a:r>
          </a:p>
          <a:p>
            <a:r>
              <a:rPr lang="en-US" sz="2000" dirty="0"/>
              <a:t>plot(</a:t>
            </a:r>
            <a:r>
              <a:rPr lang="en-US" sz="2000" dirty="0" err="1"/>
              <a:t>cats$Bwt</a:t>
            </a:r>
            <a:r>
              <a:rPr lang="en-US" sz="2000" dirty="0"/>
              <a:t>, </a:t>
            </a:r>
            <a:r>
              <a:rPr lang="en-US" sz="2000" dirty="0" err="1"/>
              <a:t>catres</a:t>
            </a:r>
            <a:r>
              <a:rPr lang="en-US" sz="2000" dirty="0"/>
              <a:t>, </a:t>
            </a:r>
            <a:r>
              <a:rPr lang="en-US" sz="2000" dirty="0" err="1"/>
              <a:t>xlab</a:t>
            </a:r>
            <a:r>
              <a:rPr lang="en-US" sz="2000" dirty="0"/>
              <a:t> = "Cat Body Weight (kg)", </a:t>
            </a:r>
            <a:r>
              <a:rPr lang="en-US" sz="2000" dirty="0" err="1"/>
              <a:t>ylab</a:t>
            </a:r>
            <a:r>
              <a:rPr lang="en-US" sz="2000" dirty="0"/>
              <a:t> = "Residuals")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7" y="2348704"/>
            <a:ext cx="6764356" cy="45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46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Cat Anatomy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b="1" dirty="0"/>
              <a:t>cats</a:t>
            </a:r>
          </a:p>
          <a:p>
            <a:r>
              <a:rPr lang="en-US" dirty="0"/>
              <a:t>Evaluate the association between cat body weight and heart weight using linear regression:</a:t>
            </a:r>
          </a:p>
          <a:p>
            <a:pPr lvl="1"/>
            <a:r>
              <a:rPr lang="en-US" dirty="0"/>
              <a:t>Estimate the equation for the line</a:t>
            </a:r>
          </a:p>
          <a:p>
            <a:pPr lvl="1"/>
            <a:r>
              <a:rPr lang="en-US" dirty="0"/>
              <a:t>Evaluate the model in terms of R</a:t>
            </a:r>
            <a:r>
              <a:rPr lang="en-US" baseline="30000" dirty="0"/>
              <a:t>2</a:t>
            </a:r>
            <a:r>
              <a:rPr lang="en-US" dirty="0"/>
              <a:t> and residuals</a:t>
            </a:r>
          </a:p>
          <a:p>
            <a:pPr lvl="1"/>
            <a:r>
              <a:rPr lang="en-US" dirty="0"/>
              <a:t>Interpret the meaning of the regression model (intercept and slope)</a:t>
            </a:r>
          </a:p>
        </p:txBody>
      </p:sp>
    </p:spTree>
    <p:extLst>
      <p:ext uri="{BB962C8B-B14F-4D97-AF65-F5344CB8AC3E}">
        <p14:creationId xmlns:p14="http://schemas.microsoft.com/office/powerpoint/2010/main" val="17406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3617" y="1922069"/>
            <a:ext cx="8229600" cy="1143000"/>
          </a:xfrm>
        </p:spPr>
        <p:txBody>
          <a:bodyPr>
            <a:normAutofit/>
          </a:bodyPr>
          <a:lstStyle/>
          <a:p>
            <a:r>
              <a:rPr lang="en-US" b="1" i="1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95769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F7CF-D2A0-3D46-B34A-9F36330E9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4" y="4905375"/>
            <a:ext cx="8791575" cy="1943100"/>
          </a:xfrm>
        </p:spPr>
        <p:txBody>
          <a:bodyPr>
            <a:normAutofit/>
          </a:bodyPr>
          <a:lstStyle/>
          <a:p>
            <a:r>
              <a:rPr lang="en-US" sz="1900" u="sng" dirty="0"/>
              <a:t>Equation for line</a:t>
            </a:r>
            <a:r>
              <a:rPr lang="en-US" sz="1900" dirty="0"/>
              <a:t>: </a:t>
            </a:r>
            <a:r>
              <a:rPr lang="en-US" sz="1900" dirty="0" err="1"/>
              <a:t>Hwt</a:t>
            </a:r>
            <a:r>
              <a:rPr lang="en-US" sz="1900" dirty="0"/>
              <a:t> = -0.36 + 4.03Bwt + error</a:t>
            </a:r>
          </a:p>
          <a:p>
            <a:r>
              <a:rPr lang="en-US" sz="1900" dirty="0"/>
              <a:t>R</a:t>
            </a:r>
            <a:r>
              <a:rPr lang="en-US" sz="1900" baseline="30000" dirty="0"/>
              <a:t>2</a:t>
            </a:r>
            <a:r>
              <a:rPr lang="en-US" sz="1900" dirty="0"/>
              <a:t> indicates 65% of variability in </a:t>
            </a:r>
            <a:r>
              <a:rPr lang="en-US" sz="1900" dirty="0" err="1"/>
              <a:t>Hwt</a:t>
            </a:r>
            <a:r>
              <a:rPr lang="en-US" sz="1900" dirty="0"/>
              <a:t> is explained by variability in </a:t>
            </a:r>
            <a:r>
              <a:rPr lang="en-US" sz="1900" dirty="0" err="1"/>
              <a:t>Bwt</a:t>
            </a:r>
            <a:r>
              <a:rPr lang="en-US" sz="1900" dirty="0"/>
              <a:t> (this is fairly high for a regression model</a:t>
            </a:r>
          </a:p>
          <a:p>
            <a:r>
              <a:rPr lang="en-US" sz="1900" dirty="0"/>
              <a:t>Residuals plot looks like fairly random scatter but there may be a few outliers</a:t>
            </a:r>
          </a:p>
          <a:p>
            <a:r>
              <a:rPr lang="en-US" sz="1900" u="sng" dirty="0"/>
              <a:t>Interpretation:</a:t>
            </a:r>
            <a:r>
              <a:rPr lang="en-US" sz="1900" dirty="0"/>
              <a:t> for each 1kg increase in </a:t>
            </a:r>
            <a:r>
              <a:rPr lang="en-US" sz="1900" dirty="0" err="1"/>
              <a:t>Bwt</a:t>
            </a:r>
            <a:r>
              <a:rPr lang="en-US" sz="1900" dirty="0"/>
              <a:t>, </a:t>
            </a:r>
            <a:r>
              <a:rPr lang="en-US" sz="1900" dirty="0" err="1"/>
              <a:t>Hwt</a:t>
            </a:r>
            <a:r>
              <a:rPr lang="en-US" sz="1900" dirty="0"/>
              <a:t> increases by 4g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4C9B15-B6D9-994E-8183-0F639839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Cat Anatomy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C4B37-8E33-E641-8C1E-222D0A56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6" y="1085850"/>
            <a:ext cx="5295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8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Exercise: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b="1" dirty="0"/>
              <a:t>trees</a:t>
            </a:r>
          </a:p>
          <a:p>
            <a:r>
              <a:rPr lang="en-US" dirty="0"/>
              <a:t>Evaluate the association between each pair of variables using linear regression:</a:t>
            </a:r>
          </a:p>
          <a:p>
            <a:pPr lvl="1"/>
            <a:r>
              <a:rPr lang="en-US" dirty="0"/>
              <a:t>Estimate the equation for the line</a:t>
            </a:r>
          </a:p>
          <a:p>
            <a:pPr lvl="1"/>
            <a:r>
              <a:rPr lang="en-US" dirty="0"/>
              <a:t>Evaluate the model in terms of R</a:t>
            </a:r>
            <a:r>
              <a:rPr lang="en-US" baseline="30000" dirty="0"/>
              <a:t>2</a:t>
            </a:r>
            <a:r>
              <a:rPr lang="en-US" dirty="0"/>
              <a:t> and residuals</a:t>
            </a:r>
          </a:p>
          <a:p>
            <a:pPr lvl="1"/>
            <a:r>
              <a:rPr lang="en-US" dirty="0"/>
              <a:t>Interpret the meaning of the regression model (intercept and slope)</a:t>
            </a:r>
          </a:p>
        </p:txBody>
      </p:sp>
    </p:spTree>
    <p:extLst>
      <p:ext uri="{BB962C8B-B14F-4D97-AF65-F5344CB8AC3E}">
        <p14:creationId xmlns:p14="http://schemas.microsoft.com/office/powerpoint/2010/main" val="76564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Variable Types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variables in regression can be quantitative or categorical</a:t>
            </a:r>
          </a:p>
          <a:p>
            <a:endParaRPr lang="en-US" dirty="0"/>
          </a:p>
          <a:p>
            <a:r>
              <a:rPr lang="en-US" dirty="0"/>
              <a:t>Categorical variables can be either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Multilevel</a:t>
            </a:r>
          </a:p>
        </p:txBody>
      </p:sp>
    </p:spTree>
    <p:extLst>
      <p:ext uri="{BB962C8B-B14F-4D97-AF65-F5344CB8AC3E}">
        <p14:creationId xmlns:p14="http://schemas.microsoft.com/office/powerpoint/2010/main" val="29069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Categorical Independent Variables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independent variables need a reference category</a:t>
            </a:r>
          </a:p>
          <a:p>
            <a:r>
              <a:rPr lang="en-US" dirty="0"/>
              <a:t>The reference category is the one that the other levels are compared to</a:t>
            </a:r>
          </a:p>
          <a:p>
            <a:r>
              <a:rPr lang="en-US" dirty="0"/>
              <a:t>Regression coefficient slope is interpreted as change in Y associated with X being different from the reference category</a:t>
            </a:r>
          </a:p>
        </p:txBody>
      </p:sp>
    </p:spTree>
    <p:extLst>
      <p:ext uri="{BB962C8B-B14F-4D97-AF65-F5344CB8AC3E}">
        <p14:creationId xmlns:p14="http://schemas.microsoft.com/office/powerpoint/2010/main" val="513262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Independent Variables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Dichotomous independent variables (e.g. Male/Female), the reference category is usually that which comes earlier in the alphabet (Female)</a:t>
            </a:r>
          </a:p>
          <a:p>
            <a:r>
              <a:rPr lang="en-US" dirty="0"/>
              <a:t>Override this by defining your variable as an ordered factor</a:t>
            </a:r>
          </a:p>
          <a:p>
            <a:pPr lvl="1"/>
            <a:r>
              <a:rPr lang="en-US" dirty="0"/>
              <a:t>Reference category is lowest order</a:t>
            </a:r>
          </a:p>
          <a:p>
            <a:r>
              <a:rPr lang="en-US" dirty="0"/>
              <a:t>Alternatively, recode the variable as 0/1</a:t>
            </a:r>
          </a:p>
          <a:p>
            <a:pPr lvl="1"/>
            <a:r>
              <a:rPr lang="en-US" dirty="0"/>
              <a:t>0=male, 1=female</a:t>
            </a:r>
          </a:p>
          <a:p>
            <a:pPr lvl="1"/>
            <a:r>
              <a:rPr lang="en-US" dirty="0"/>
              <a:t>Reference category is the one coded zero</a:t>
            </a:r>
          </a:p>
        </p:txBody>
      </p:sp>
    </p:spTree>
    <p:extLst>
      <p:ext uri="{BB962C8B-B14F-4D97-AF65-F5344CB8AC3E}">
        <p14:creationId xmlns:p14="http://schemas.microsoft.com/office/powerpoint/2010/main" val="168843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Independent Variables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02000"/>
          </a:xfrm>
        </p:spPr>
        <p:txBody>
          <a:bodyPr/>
          <a:lstStyle/>
          <a:p>
            <a:r>
              <a:rPr lang="en-US" dirty="0"/>
              <a:t>For multilevel independent variables, each category is compared to the reference category</a:t>
            </a:r>
          </a:p>
          <a:p>
            <a:r>
              <a:rPr lang="en-US" dirty="0"/>
              <a:t>E.g., North, South, East, West</a:t>
            </a:r>
          </a:p>
          <a:p>
            <a:pPr lvl="1"/>
            <a:r>
              <a:rPr lang="en-US" dirty="0"/>
              <a:t>Default: each compared to East</a:t>
            </a:r>
          </a:p>
          <a:p>
            <a:pPr lvl="1"/>
            <a:r>
              <a:rPr lang="en-US" dirty="0"/>
              <a:t>Ordered factor syntax: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4902201"/>
            <a:ext cx="850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factor(</a:t>
            </a:r>
            <a:r>
              <a:rPr lang="en-US" sz="2000" dirty="0" err="1"/>
              <a:t>data$region</a:t>
            </a:r>
            <a:r>
              <a:rPr lang="en-US" sz="2000" dirty="0"/>
              <a:t>, levels = c(”North", ”South”, “East”, “West”), ordered = TRUE)</a:t>
            </a:r>
          </a:p>
        </p:txBody>
      </p:sp>
    </p:spTree>
    <p:extLst>
      <p:ext uri="{BB962C8B-B14F-4D97-AF65-F5344CB8AC3E}">
        <p14:creationId xmlns:p14="http://schemas.microsoft.com/office/powerpoint/2010/main" val="164627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Variable Coding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multilevel categorical variable with n categories becomes n-1 binary variables</a:t>
            </a:r>
          </a:p>
          <a:p>
            <a:endParaRPr lang="en-US" dirty="0"/>
          </a:p>
          <a:p>
            <a:r>
              <a:rPr lang="en-US" dirty="0"/>
              <a:t>E.g., Low-Med-High becomes:</a:t>
            </a:r>
          </a:p>
          <a:p>
            <a:pPr lvl="1"/>
            <a:r>
              <a:rPr lang="en-US" dirty="0"/>
              <a:t>Med Yes (1) or No (0); High Yes (1) or No (0)</a:t>
            </a:r>
          </a:p>
          <a:p>
            <a:pPr lvl="1"/>
            <a:r>
              <a:rPr lang="en-US" dirty="0"/>
              <a:t>Low is the reference category and occurs when Med=0 and High=0</a:t>
            </a:r>
          </a:p>
        </p:txBody>
      </p:sp>
    </p:spTree>
    <p:extLst>
      <p:ext uri="{BB962C8B-B14F-4D97-AF65-F5344CB8AC3E}">
        <p14:creationId xmlns:p14="http://schemas.microsoft.com/office/powerpoint/2010/main" val="30405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Cat Anatomy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</a:t>
            </a:r>
            <a:r>
              <a:rPr lang="en-US" b="1" dirty="0"/>
              <a:t>cats</a:t>
            </a:r>
          </a:p>
          <a:p>
            <a:r>
              <a:rPr lang="en-US" dirty="0"/>
              <a:t>Evaluate the association between cat body weight and sex using linear regression</a:t>
            </a:r>
          </a:p>
          <a:p>
            <a:pPr lvl="1"/>
            <a:r>
              <a:rPr lang="en-US" dirty="0"/>
              <a:t>First create a binary 0/1 variable for sex</a:t>
            </a:r>
          </a:p>
          <a:p>
            <a:pPr lvl="1"/>
            <a:r>
              <a:rPr lang="en-US" dirty="0"/>
              <a:t>Fit the model</a:t>
            </a:r>
          </a:p>
          <a:p>
            <a:pPr lvl="1"/>
            <a:r>
              <a:rPr lang="en-US" dirty="0"/>
              <a:t>Interpret the meaning of the regression model (intercept and slope)</a:t>
            </a:r>
          </a:p>
        </p:txBody>
      </p:sp>
    </p:spTree>
    <p:extLst>
      <p:ext uri="{BB962C8B-B14F-4D97-AF65-F5344CB8AC3E}">
        <p14:creationId xmlns:p14="http://schemas.microsoft.com/office/powerpoint/2010/main" val="33874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summary(lm(</a:t>
            </a:r>
            <a:r>
              <a:rPr lang="en-US" dirty="0" err="1"/>
              <a:t>Bwt</a:t>
            </a:r>
            <a:r>
              <a:rPr lang="en-US" dirty="0"/>
              <a:t> ~Sex, cats))</a:t>
            </a:r>
          </a:p>
          <a:p>
            <a:endParaRPr lang="en-US" dirty="0"/>
          </a:p>
          <a:p>
            <a:r>
              <a:rPr lang="en-US" dirty="0" err="1"/>
              <a:t>cats$Female</a:t>
            </a:r>
            <a:r>
              <a:rPr lang="en-US" dirty="0"/>
              <a:t>[</a:t>
            </a:r>
            <a:r>
              <a:rPr lang="en-US" dirty="0" err="1"/>
              <a:t>cats$Sex</a:t>
            </a:r>
            <a:r>
              <a:rPr lang="en-US" dirty="0"/>
              <a:t> == “M”] &lt;- 0</a:t>
            </a:r>
          </a:p>
          <a:p>
            <a:r>
              <a:rPr lang="en-US" dirty="0" err="1"/>
              <a:t>cats$Female</a:t>
            </a:r>
            <a:r>
              <a:rPr lang="en-US" dirty="0"/>
              <a:t>[</a:t>
            </a:r>
            <a:r>
              <a:rPr lang="en-US" dirty="0" err="1"/>
              <a:t>cats$Sex</a:t>
            </a:r>
            <a:r>
              <a:rPr lang="en-US" dirty="0"/>
              <a:t> == “F”] &lt;- 1</a:t>
            </a:r>
          </a:p>
          <a:p>
            <a:endParaRPr lang="en-US" dirty="0"/>
          </a:p>
          <a:p>
            <a:r>
              <a:rPr lang="en-US" dirty="0"/>
              <a:t>summary(lm(</a:t>
            </a:r>
            <a:r>
              <a:rPr lang="en-US" dirty="0" err="1"/>
              <a:t>Bwt</a:t>
            </a:r>
            <a:r>
              <a:rPr lang="en-US" dirty="0"/>
              <a:t> ~ Female, cats))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73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350" y="1909128"/>
            <a:ext cx="8229600" cy="1143000"/>
          </a:xfrm>
        </p:spPr>
        <p:txBody>
          <a:bodyPr/>
          <a:lstStyle/>
          <a:p>
            <a:r>
              <a:rPr lang="en-US" b="1" i="1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8555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  <a:p>
            <a:endParaRPr lang="en-US" dirty="0"/>
          </a:p>
          <a:p>
            <a:r>
              <a:rPr lang="en-US" dirty="0"/>
              <a:t>Multiple linear regression</a:t>
            </a:r>
          </a:p>
          <a:p>
            <a:pPr lvl="1"/>
            <a:r>
              <a:rPr lang="en-US" dirty="0"/>
              <a:t>Interaction and Confounding</a:t>
            </a:r>
          </a:p>
          <a:p>
            <a:pPr lvl="1"/>
            <a:r>
              <a:rPr lang="en-US" dirty="0"/>
              <a:t>Model fitting strategies</a:t>
            </a:r>
          </a:p>
          <a:p>
            <a:endParaRPr lang="en-US" dirty="0"/>
          </a:p>
          <a:p>
            <a:r>
              <a:rPr lang="en-US" dirty="0"/>
              <a:t>Polynomial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84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adding independent (X) variables improves the quality of the model in terms of</a:t>
            </a:r>
          </a:p>
          <a:p>
            <a:pPr lvl="1"/>
            <a:r>
              <a:rPr lang="en-US" sz="3200" dirty="0"/>
              <a:t>Explanation</a:t>
            </a:r>
          </a:p>
          <a:p>
            <a:pPr lvl="1"/>
            <a:r>
              <a:rPr lang="en-US" sz="32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762367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Associations Between Three or More Variables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a third variable is of scientific interest</a:t>
            </a:r>
          </a:p>
          <a:p>
            <a:pPr lvl="1"/>
            <a:r>
              <a:rPr lang="en-US" dirty="0"/>
              <a:t>You want to see how a third variable affects the relationship between the other two variables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Interaction</a:t>
            </a:r>
          </a:p>
          <a:p>
            <a:pPr lvl="1"/>
            <a:r>
              <a:rPr lang="en-US" dirty="0"/>
              <a:t>You want to assess the relationship between two variables while holding a third variable constant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Confounding</a:t>
            </a:r>
          </a:p>
        </p:txBody>
      </p:sp>
    </p:spTree>
    <p:extLst>
      <p:ext uri="{BB962C8B-B14F-4D97-AF65-F5344CB8AC3E}">
        <p14:creationId xmlns:p14="http://schemas.microsoft.com/office/powerpoint/2010/main" val="235697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Interaction vs. Confounding</a:t>
            </a:r>
            <a:r>
              <a:rPr lang="en-US" dirty="0"/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Interaction </a:t>
            </a:r>
          </a:p>
          <a:p>
            <a:pPr lvl="1"/>
            <a:r>
              <a:rPr lang="en-US" altLang="en-US" sz="2400" dirty="0"/>
              <a:t>is a real phenomenon that  generalizes to the population from which your sample is drawn</a:t>
            </a:r>
          </a:p>
          <a:p>
            <a:pPr lvl="1"/>
            <a:r>
              <a:rPr lang="en-US" altLang="en-US" sz="2400" dirty="0"/>
              <a:t>is of scientific interest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Confounding</a:t>
            </a:r>
          </a:p>
          <a:p>
            <a:pPr lvl="1"/>
            <a:r>
              <a:rPr lang="en-US" altLang="en-US" sz="2400" dirty="0"/>
              <a:t> is due to distortion, and true only in the context of your sample</a:t>
            </a:r>
          </a:p>
          <a:p>
            <a:pPr lvl="1"/>
            <a:r>
              <a:rPr lang="en-US" altLang="en-US" sz="2400" dirty="0"/>
              <a:t>needs to be corrected in order to accurately assess the relationships of interest</a:t>
            </a:r>
          </a:p>
        </p:txBody>
      </p:sp>
    </p:spTree>
    <p:extLst>
      <p:ext uri="{BB962C8B-B14F-4D97-AF65-F5344CB8AC3E}">
        <p14:creationId xmlns:p14="http://schemas.microsoft.com/office/powerpoint/2010/main" val="269272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More than one IV predict the DV: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Y is the DV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mr-IN" altLang="en-US" sz="2800" dirty="0"/>
              <a:t>…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X</a:t>
            </a:r>
            <a:r>
              <a:rPr lang="en-US" altLang="en-US" sz="2800" baseline="-25000" dirty="0" err="1"/>
              <a:t>k</a:t>
            </a:r>
            <a:r>
              <a:rPr lang="en-US" altLang="en-US" sz="2800" dirty="0"/>
              <a:t> are the IVs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β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 is the intercept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β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, β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mr-IN" altLang="en-US" sz="2800" dirty="0"/>
              <a:t>…</a:t>
            </a:r>
            <a:r>
              <a:rPr lang="en-US" altLang="en-US" sz="2800" dirty="0"/>
              <a:t>, β</a:t>
            </a:r>
            <a:r>
              <a:rPr lang="en-US" altLang="en-US" sz="2800" baseline="-25000" dirty="0"/>
              <a:t>k</a:t>
            </a:r>
            <a:r>
              <a:rPr lang="en-US" altLang="en-US" sz="2800" dirty="0"/>
              <a:t> are the slopes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e is error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70364"/>
              </p:ext>
            </p:extLst>
          </p:nvPr>
        </p:nvGraphicFramePr>
        <p:xfrm>
          <a:off x="1324429" y="2284886"/>
          <a:ext cx="6248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name="Equation" r:id="rId3" imgW="2387600" imgH="228600" progId="Equation.3">
                  <p:embed/>
                </p:oleObj>
              </mc:Choice>
              <mc:Fallback>
                <p:oleObj name="Equation" r:id="rId3" imgW="2387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4429" y="2284886"/>
                        <a:ext cx="6248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7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Interpretation of Results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Regression output provides a parameter estimate for each IV in the model (</a:t>
            </a:r>
            <a:r>
              <a:rPr lang="el-GR" altLang="en-US" sz="2400" dirty="0"/>
              <a:t>β</a:t>
            </a:r>
            <a:r>
              <a:rPr lang="ja-JP" altLang="en-US" sz="2400" dirty="0"/>
              <a:t>’</a:t>
            </a:r>
            <a:r>
              <a:rPr lang="en-US" altLang="ja-JP" sz="2400" dirty="0"/>
              <a:t>s)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l-GR" altLang="en-US" sz="2400" dirty="0"/>
              <a:t>β</a:t>
            </a:r>
            <a:r>
              <a:rPr lang="en-US" altLang="en-US" sz="2400" dirty="0"/>
              <a:t> quantifies the strength of association between each IV and the DV, </a:t>
            </a:r>
            <a:r>
              <a:rPr lang="en-US" altLang="en-US" sz="2400" i="1" dirty="0">
                <a:solidFill>
                  <a:schemeClr val="tx2"/>
                </a:solidFill>
              </a:rPr>
              <a:t>after accounting for all other IVs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sign of </a:t>
            </a:r>
            <a:r>
              <a:rPr lang="el-GR" altLang="en-US" sz="2000" dirty="0"/>
              <a:t>β</a:t>
            </a:r>
            <a:r>
              <a:rPr lang="en-US" altLang="en-US" sz="2000" dirty="0"/>
              <a:t> indicates whether the association is positive of negative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magnitude of </a:t>
            </a:r>
            <a:r>
              <a:rPr lang="el-GR" altLang="en-US" sz="2000" dirty="0"/>
              <a:t>β</a:t>
            </a:r>
            <a:r>
              <a:rPr lang="en-US" altLang="en-US" sz="2000" dirty="0"/>
              <a:t> is the change in the DV that would be expected from a one-unit change in the IV, if all other IVs are held constant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precision of each parameter estimate is also provided: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Standard error, confidence intervals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Statistical test (H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 </a:t>
            </a:r>
            <a:r>
              <a:rPr lang="el-GR" altLang="en-US" sz="2000" dirty="0"/>
              <a:t>β</a:t>
            </a:r>
            <a:r>
              <a:rPr lang="en-US" altLang="en-US" sz="2000" dirty="0"/>
              <a:t>=0)</a:t>
            </a:r>
            <a:endParaRPr lang="el-G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32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Inference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Overall model</a:t>
            </a:r>
          </a:p>
          <a:p>
            <a:pPr lvl="1"/>
            <a:r>
              <a:rPr lang="en-US" altLang="en-US" sz="2400" dirty="0"/>
              <a:t>Adjusted R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– proportion of variance of the DV that is explained by the IVs (larger is better)</a:t>
            </a:r>
          </a:p>
          <a:p>
            <a:pPr lvl="1"/>
            <a:r>
              <a:rPr lang="en-US" altLang="en-US" sz="2400" dirty="0"/>
              <a:t>ANOVA Table</a:t>
            </a:r>
          </a:p>
          <a:p>
            <a:pPr lvl="2"/>
            <a:r>
              <a:rPr lang="en-US" altLang="en-US" sz="2000" dirty="0"/>
              <a:t>F test: overall model fit (smaller p value is better)</a:t>
            </a:r>
          </a:p>
          <a:p>
            <a:pPr lvl="2"/>
            <a:r>
              <a:rPr lang="en-US" altLang="en-US" sz="2000" dirty="0" err="1"/>
              <a:t>MS</a:t>
            </a:r>
            <a:r>
              <a:rPr lang="en-US" altLang="en-US" sz="2000" baseline="-25000" dirty="0" err="1"/>
              <a:t>residual</a:t>
            </a:r>
            <a:r>
              <a:rPr lang="en-US" altLang="en-US" sz="2000" dirty="0"/>
              <a:t>: sum of squared residuals, divided by </a:t>
            </a:r>
            <a:r>
              <a:rPr lang="en-US" altLang="en-US" sz="2000" dirty="0" err="1"/>
              <a:t>df</a:t>
            </a:r>
            <a:r>
              <a:rPr lang="en-US" altLang="en-US" sz="2000" dirty="0"/>
              <a:t> (smaller is better)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Contribution of individual IVs</a:t>
            </a:r>
          </a:p>
          <a:p>
            <a:pPr lvl="1"/>
            <a:r>
              <a:rPr lang="en-US" altLang="en-US" sz="2400" dirty="0"/>
              <a:t>t-test to determine if coefficient=0</a:t>
            </a:r>
          </a:p>
          <a:p>
            <a:pPr lvl="1"/>
            <a:r>
              <a:rPr lang="en-US" altLang="en-US" sz="2400" dirty="0"/>
              <a:t>confidence limits on the coefficient (include 0?)</a:t>
            </a:r>
          </a:p>
        </p:txBody>
      </p:sp>
    </p:spTree>
    <p:extLst>
      <p:ext uri="{BB962C8B-B14F-4D97-AF65-F5344CB8AC3E}">
        <p14:creationId xmlns:p14="http://schemas.microsoft.com/office/powerpoint/2010/main" val="1557945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Multiple Linear Regression Assumptions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34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Subjects are </a:t>
            </a:r>
            <a:r>
              <a:rPr lang="en-US" altLang="en-US" i="1" dirty="0"/>
              <a:t>independently</a:t>
            </a:r>
            <a:r>
              <a:rPr lang="en-US" altLang="en-US" dirty="0"/>
              <a:t> observed, and representative of </a:t>
            </a:r>
            <a:r>
              <a:rPr lang="en-US" altLang="en-US" i="1" dirty="0"/>
              <a:t>one</a:t>
            </a:r>
            <a:r>
              <a:rPr lang="en-US" altLang="en-US" dirty="0"/>
              <a:t> population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subject has Y and X’s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X’s and Y measured independently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 has a Normal distribution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X’s may be continuous or categorical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relationship between Y and each X is linear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Good visualization prior to MLR is to plot each IV vs. the DV using scatterplots or box plots</a:t>
            </a:r>
          </a:p>
        </p:txBody>
      </p:sp>
    </p:spTree>
    <p:extLst>
      <p:ext uri="{BB962C8B-B14F-4D97-AF65-F5344CB8AC3E}">
        <p14:creationId xmlns:p14="http://schemas.microsoft.com/office/powerpoint/2010/main" val="44699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Multiple Linear Regression: Cautions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96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correlation and SLR, this method is vulnerable to outliers</a:t>
            </a:r>
          </a:p>
          <a:p>
            <a:r>
              <a:rPr lang="en-US" dirty="0"/>
              <a:t>There should be at least 5-10 observations for every IV in your model</a:t>
            </a:r>
          </a:p>
          <a:p>
            <a:pPr lvl="1"/>
            <a:r>
              <a:rPr lang="en-US" dirty="0"/>
              <a:t>Sparse data can lead to difficulties in parameter estimation</a:t>
            </a:r>
          </a:p>
          <a:p>
            <a:r>
              <a:rPr lang="en-US" dirty="0"/>
              <a:t>In situations where there are a large number of IVs, some associations are bound to be significant by chance</a:t>
            </a:r>
          </a:p>
          <a:p>
            <a:pPr lvl="1"/>
            <a:r>
              <a:rPr lang="en-US" dirty="0"/>
              <a:t>The goal is a focused analysis, plan it carefully!</a:t>
            </a:r>
          </a:p>
          <a:p>
            <a:pPr lvl="1"/>
            <a:r>
              <a:rPr lang="en-US" u="sng" dirty="0"/>
              <a:t>Note</a:t>
            </a:r>
            <a:r>
              <a:rPr lang="en-US" dirty="0"/>
              <a:t> there are advanced regression methods for high dimensional data - </a:t>
            </a:r>
            <a:r>
              <a:rPr lang="en-US" i="1" dirty="0"/>
              <a:t>regularized regression</a:t>
            </a:r>
            <a:r>
              <a:rPr lang="en-US" dirty="0"/>
              <a:t>, </a:t>
            </a:r>
            <a:r>
              <a:rPr lang="en-US" i="1" dirty="0"/>
              <a:t>e.g.</a:t>
            </a:r>
            <a:r>
              <a:rPr lang="en-US" dirty="0"/>
              <a:t> ridge and lasso</a:t>
            </a:r>
          </a:p>
        </p:txBody>
      </p:sp>
    </p:spTree>
    <p:extLst>
      <p:ext uri="{BB962C8B-B14F-4D97-AF65-F5344CB8AC3E}">
        <p14:creationId xmlns:p14="http://schemas.microsoft.com/office/powerpoint/2010/main" val="1337059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Multiple Linear Regression in R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summary(lm(y ~ x1 + x2 + x3 + </a:t>
            </a:r>
            <a:r>
              <a:rPr lang="mr-IN" b="1" dirty="0">
                <a:solidFill>
                  <a:srgbClr val="C00000"/>
                </a:solidFill>
              </a:rPr>
              <a:t>…</a:t>
            </a:r>
            <a:r>
              <a:rPr lang="en-US" b="1" dirty="0">
                <a:solidFill>
                  <a:srgbClr val="C00000"/>
                </a:solidFill>
              </a:rPr>
              <a:t>, data))</a:t>
            </a:r>
          </a:p>
          <a:p>
            <a:endParaRPr lang="en-US" dirty="0"/>
          </a:p>
          <a:p>
            <a:r>
              <a:rPr lang="en-US" dirty="0"/>
              <a:t>Specify additional independent variables in the right hand side of the regression formula, linked with “+”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5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Galton Height Data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Sir Francis Galton was an English statistician, cousin of Charles Darwin, and pioneer in the field of eugenics who coined the phrase “nature versus nurture”</a:t>
            </a:r>
          </a:p>
          <a:p>
            <a:r>
              <a:rPr lang="en-US" dirty="0"/>
              <a:t>One of his research interests was the heritability of measurable traits, such as intelligence</a:t>
            </a:r>
          </a:p>
          <a:p>
            <a:r>
              <a:rPr lang="en-US" dirty="0"/>
              <a:t>He was one of the first to use correlation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140219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Simple Linear Regression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1431369"/>
            <a:ext cx="4724400" cy="1539875"/>
            <a:chOff x="2057400" y="1295400"/>
            <a:chExt cx="4724400" cy="1539875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895600" y="1295400"/>
              <a:ext cx="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895600" y="2743200"/>
              <a:ext cx="312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2895600" y="1447800"/>
              <a:ext cx="2971800" cy="9144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2"/>
            <p:cNvSpPr>
              <a:spLocks/>
            </p:cNvSpPr>
            <p:nvPr/>
          </p:nvSpPr>
          <p:spPr bwMode="auto">
            <a:xfrm>
              <a:off x="2438400" y="2362200"/>
              <a:ext cx="304800" cy="381000"/>
            </a:xfrm>
            <a:prstGeom prst="leftBrace">
              <a:avLst>
                <a:gd name="adj1" fmla="val 104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057400" y="2374046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1" i="0" dirty="0">
                  <a:solidFill>
                    <a:schemeClr val="tx2"/>
                  </a:solidFill>
                </a:rPr>
                <a:t>β</a:t>
              </a:r>
              <a:r>
                <a:rPr lang="en-US" altLang="en-US" sz="2000" b="1" i="0" baseline="-25000" dirty="0">
                  <a:solidFill>
                    <a:schemeClr val="tx2"/>
                  </a:solidFill>
                </a:rPr>
                <a:t>0</a:t>
              </a: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895600" y="2362200"/>
              <a:ext cx="297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5867400" y="1447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utoShape 17"/>
            <p:cNvSpPr>
              <a:spLocks/>
            </p:cNvSpPr>
            <p:nvPr/>
          </p:nvSpPr>
          <p:spPr bwMode="auto">
            <a:xfrm>
              <a:off x="5867400" y="1447800"/>
              <a:ext cx="228600" cy="914400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6172200" y="1676400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000" b="1" i="0"/>
                <a:t>Δ</a:t>
              </a:r>
              <a:r>
                <a:rPr lang="en-US" altLang="en-US" sz="2000" b="1" i="0"/>
                <a:t>Y</a:t>
              </a:r>
              <a:endParaRPr lang="el-GR" altLang="en-US" sz="2000" b="1" i="0"/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4114800" y="2438400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l-GR" altLang="en-US" sz="2000" b="1" i="0"/>
                <a:t>Δ</a:t>
              </a:r>
              <a:r>
                <a:rPr lang="en-US" altLang="en-US" sz="2000" b="1" i="0"/>
                <a:t>X</a:t>
              </a:r>
              <a:endParaRPr lang="el-GR" altLang="en-US" sz="2000" b="1" i="0"/>
            </a:p>
          </p:txBody>
        </p:sp>
      </p:grpSp>
      <p:sp>
        <p:nvSpPr>
          <p:cNvPr id="17" name="Text Box 6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4002502"/>
            <a:ext cx="82296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0" latinLnBrk="0" hangingPunct="0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742950" indent="-285750" algn="l" defTabSz="457200" rtl="0" eaLnBrk="0" latinLnBrk="0" hangingPunct="0">
              <a:spcBef>
                <a:spcPct val="20000"/>
              </a:spcBef>
              <a:buFont typeface="Arial"/>
              <a:buChar char="–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1143000" indent="-228600" algn="l" defTabSz="457200" rtl="0" eaLnBrk="0" latinLnBrk="0" hangingPunct="0">
              <a:spcBef>
                <a:spcPct val="20000"/>
              </a:spcBef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600200" indent="-228600" algn="l" defTabSz="457200" rtl="0" eaLnBrk="0" latinLnBrk="0" hangingPunct="0">
              <a:spcBef>
                <a:spcPct val="20000"/>
              </a:spcBef>
              <a:buFont typeface="Arial"/>
              <a:buChar char="–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2057400" indent="-228600" algn="l" defTabSz="457200" rtl="0" eaLnBrk="0" latinLnBrk="0" hangingPunct="0">
              <a:spcBef>
                <a:spcPct val="20000"/>
              </a:spcBef>
              <a:buFont typeface="Arial"/>
              <a:buChar char="»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400" 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marL="0" indent="0" eaLnBrk="1" hangingPunct="1">
              <a:spcBef>
                <a:spcPct val="50000"/>
              </a:spcBef>
              <a:buFont typeface="Arial"/>
              <a:buNone/>
            </a:pPr>
            <a:r>
              <a:rPr lang="en-US" altLang="en-US" sz="2000" i="0" dirty="0"/>
              <a:t>X and Y are independent and dependent variables, respectively</a:t>
            </a:r>
          </a:p>
          <a:p>
            <a:pPr marL="0" indent="0" eaLnBrk="1" hangingPunct="1">
              <a:spcBef>
                <a:spcPct val="50000"/>
              </a:spcBef>
              <a:buFont typeface="Arial"/>
              <a:buNone/>
            </a:pPr>
            <a:r>
              <a:rPr lang="en-US" altLang="en-US" sz="2000" b="1" i="0" dirty="0">
                <a:solidFill>
                  <a:schemeClr val="tx2"/>
                </a:solidFill>
              </a:rPr>
              <a:t>β</a:t>
            </a:r>
            <a:r>
              <a:rPr lang="en-US" altLang="en-US" sz="2000" b="1" i="0" baseline="-25000" dirty="0">
                <a:solidFill>
                  <a:schemeClr val="tx2"/>
                </a:solidFill>
              </a:rPr>
              <a:t>0</a:t>
            </a:r>
            <a:r>
              <a:rPr lang="en-US" altLang="en-US" sz="2000" i="0" dirty="0"/>
              <a:t> is the </a:t>
            </a:r>
            <a:r>
              <a:rPr lang="en-US" altLang="en-US" sz="2000" b="1" dirty="0"/>
              <a:t>intercept</a:t>
            </a:r>
            <a:r>
              <a:rPr lang="en-US" altLang="en-US" sz="2000" i="0" dirty="0"/>
              <a:t> of the line: a constant representing the value of Y when X=0</a:t>
            </a:r>
          </a:p>
          <a:p>
            <a:pPr marL="0" indent="0" eaLnBrk="1" hangingPunct="1">
              <a:spcBef>
                <a:spcPct val="50000"/>
              </a:spcBef>
              <a:buFont typeface="Arial"/>
              <a:buNone/>
            </a:pPr>
            <a:r>
              <a:rPr lang="en-US" altLang="en-US" sz="2000" b="1" i="0" dirty="0">
                <a:solidFill>
                  <a:schemeClr val="tx2"/>
                </a:solidFill>
              </a:rPr>
              <a:t>β</a:t>
            </a:r>
            <a:r>
              <a:rPr lang="en-US" altLang="en-US" sz="2000" b="1" i="0" baseline="-25000" dirty="0">
                <a:solidFill>
                  <a:schemeClr val="tx2"/>
                </a:solidFill>
              </a:rPr>
              <a:t>1</a:t>
            </a:r>
            <a:r>
              <a:rPr lang="en-US" altLang="en-US" sz="2000" b="1" i="0" dirty="0">
                <a:solidFill>
                  <a:schemeClr val="tx2"/>
                </a:solidFill>
              </a:rPr>
              <a:t> </a:t>
            </a:r>
            <a:r>
              <a:rPr lang="en-US" altLang="en-US" sz="2000" i="0" dirty="0"/>
              <a:t>is the </a:t>
            </a:r>
            <a:r>
              <a:rPr lang="en-US" altLang="en-US" sz="2000" b="1" dirty="0"/>
              <a:t>slope</a:t>
            </a:r>
            <a:r>
              <a:rPr lang="en-US" altLang="en-US" sz="2000" i="0" dirty="0"/>
              <a:t> of the line: the change in Y associated with a one-unit change in X, or </a:t>
            </a:r>
            <a:r>
              <a:rPr lang="el-GR" altLang="en-US" sz="2000" i="0" dirty="0"/>
              <a:t>Δ</a:t>
            </a:r>
            <a:r>
              <a:rPr lang="en-US" altLang="en-US" sz="2000" i="0" dirty="0"/>
              <a:t>Y/</a:t>
            </a:r>
            <a:r>
              <a:rPr lang="el-GR" altLang="en-US" sz="2000" i="0" dirty="0"/>
              <a:t>Δ</a:t>
            </a:r>
            <a:r>
              <a:rPr lang="en-US" altLang="en-US" sz="2000" i="0" dirty="0"/>
              <a:t>X</a:t>
            </a:r>
            <a:endParaRPr lang="el-GR" altLang="en-US" sz="2000" i="0" dirty="0"/>
          </a:p>
          <a:p>
            <a:pPr marL="0" indent="0" eaLnBrk="1" hangingPunct="1">
              <a:spcBef>
                <a:spcPct val="50000"/>
              </a:spcBef>
              <a:buFont typeface="Arial"/>
              <a:buNone/>
            </a:pPr>
            <a:r>
              <a:rPr lang="en-US" altLang="en-US" sz="2000" b="1" dirty="0">
                <a:solidFill>
                  <a:schemeClr val="accent6"/>
                </a:solidFill>
              </a:rPr>
              <a:t>e</a:t>
            </a:r>
            <a:r>
              <a:rPr lang="en-US" altLang="en-US" sz="2000" i="0" dirty="0"/>
              <a:t> is a random variable representing the </a:t>
            </a:r>
            <a:r>
              <a:rPr lang="en-US" altLang="en-US" sz="2000" b="1" dirty="0"/>
              <a:t>error</a:t>
            </a:r>
            <a:r>
              <a:rPr lang="en-US" altLang="en-US" sz="2000" i="0" dirty="0"/>
              <a:t> of 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00" y="3029417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Y = </a:t>
            </a:r>
            <a:r>
              <a:rPr lang="en-US" altLang="en-US" sz="3200" dirty="0">
                <a:solidFill>
                  <a:schemeClr val="tx2"/>
                </a:solidFill>
              </a:rPr>
              <a:t>β</a:t>
            </a:r>
            <a:r>
              <a:rPr lang="en-US" altLang="en-US" sz="3200" baseline="-25000" dirty="0">
                <a:solidFill>
                  <a:schemeClr val="tx2"/>
                </a:solidFill>
              </a:rPr>
              <a:t>0</a:t>
            </a:r>
            <a:r>
              <a:rPr lang="en-US" altLang="en-US" sz="3200" dirty="0"/>
              <a:t> + </a:t>
            </a:r>
            <a:r>
              <a:rPr lang="en-US" altLang="en-US" sz="3200" dirty="0">
                <a:solidFill>
                  <a:schemeClr val="tx2"/>
                </a:solidFill>
              </a:rPr>
              <a:t>β</a:t>
            </a:r>
            <a:r>
              <a:rPr lang="en-US" altLang="en-US" sz="3200" baseline="-25000" dirty="0">
                <a:solidFill>
                  <a:schemeClr val="tx2"/>
                </a:solidFill>
              </a:rPr>
              <a:t>1</a:t>
            </a:r>
            <a:r>
              <a:rPr lang="en-US" altLang="en-US" sz="3200" dirty="0"/>
              <a:t>X + </a:t>
            </a:r>
            <a:r>
              <a:rPr lang="en-US" altLang="en-US" sz="3200" b="1" i="1" dirty="0">
                <a:solidFill>
                  <a:schemeClr val="accent6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9675321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Galton Height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7780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GaltonSub.csv</a:t>
            </a:r>
            <a:endParaRPr lang="en-US" dirty="0"/>
          </a:p>
          <a:p>
            <a:r>
              <a:rPr lang="en-US" dirty="0"/>
              <a:t>205 families, one child per family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family: family ID</a:t>
            </a:r>
          </a:p>
          <a:p>
            <a:pPr lvl="1"/>
            <a:r>
              <a:rPr lang="en-US" dirty="0"/>
              <a:t>father: height of father</a:t>
            </a:r>
          </a:p>
          <a:p>
            <a:pPr lvl="1"/>
            <a:r>
              <a:rPr lang="en-US" dirty="0"/>
              <a:t>mother: height of mother</a:t>
            </a:r>
          </a:p>
          <a:p>
            <a:pPr lvl="1"/>
            <a:r>
              <a:rPr lang="en-US" dirty="0" err="1"/>
              <a:t>midparentHeight</a:t>
            </a:r>
            <a:r>
              <a:rPr lang="en-US" dirty="0"/>
              <a:t>: average parent height</a:t>
            </a:r>
          </a:p>
          <a:p>
            <a:pPr lvl="1"/>
            <a:r>
              <a:rPr lang="en-US" dirty="0"/>
              <a:t>children: number of children in family</a:t>
            </a:r>
          </a:p>
          <a:p>
            <a:pPr lvl="1"/>
            <a:r>
              <a:rPr lang="en-US" dirty="0"/>
              <a:t>gender: child gender (male, female)</a:t>
            </a:r>
          </a:p>
          <a:p>
            <a:pPr lvl="1"/>
            <a:r>
              <a:rPr lang="en-US" dirty="0" err="1"/>
              <a:t>childHeight</a:t>
            </a:r>
            <a:r>
              <a:rPr lang="en-US" dirty="0"/>
              <a:t>: height of child</a:t>
            </a:r>
          </a:p>
        </p:txBody>
      </p:sp>
    </p:spTree>
    <p:extLst>
      <p:ext uri="{BB962C8B-B14F-4D97-AF65-F5344CB8AC3E}">
        <p14:creationId xmlns:p14="http://schemas.microsoft.com/office/powerpoint/2010/main" val="1225033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Galton Height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 the following multiple linear regression model:</a:t>
            </a:r>
          </a:p>
          <a:p>
            <a:pPr lvl="1"/>
            <a:r>
              <a:rPr lang="en-US" dirty="0"/>
              <a:t>Both maternal and paternal height predict adult child’s height</a:t>
            </a:r>
          </a:p>
          <a:p>
            <a:r>
              <a:rPr lang="en-US" dirty="0"/>
              <a:t>Assess the model</a:t>
            </a:r>
          </a:p>
          <a:p>
            <a:r>
              <a:rPr lang="en-US" dirty="0"/>
              <a:t>Interpret the results:</a:t>
            </a:r>
          </a:p>
          <a:p>
            <a:pPr lvl="1"/>
            <a:r>
              <a:rPr lang="en-US" dirty="0"/>
              <a:t>Do both maternal height and paternal height affect the height of adult offspring?</a:t>
            </a:r>
          </a:p>
          <a:p>
            <a:pPr lvl="1"/>
            <a:r>
              <a:rPr lang="en-US" dirty="0"/>
              <a:t>Which seems to be more influential?</a:t>
            </a:r>
          </a:p>
        </p:txBody>
      </p:sp>
    </p:spTree>
    <p:extLst>
      <p:ext uri="{BB962C8B-B14F-4D97-AF65-F5344CB8AC3E}">
        <p14:creationId xmlns:p14="http://schemas.microsoft.com/office/powerpoint/2010/main" val="939323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C662-BD5F-B746-827B-4305D47E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5957885"/>
            <a:ext cx="8229600" cy="8286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Father’s height appears to be the stronger predictor: parameter estimate has greater magnitude and is significantly different from zero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7226AA-35ED-1148-A0AE-80A2671F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Galton Height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0DC519-1E2F-F644-AC90-2E391821B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1276349"/>
            <a:ext cx="5553075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3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Variable: Child Gender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We’d like to see how the child’s gender influences the relationship between parental height and child height:</a:t>
            </a:r>
          </a:p>
          <a:p>
            <a:pPr lvl="1"/>
            <a:r>
              <a:rPr lang="en-US" dirty="0"/>
              <a:t>Does the relationship between parental height and child height look different for male vs. female children?</a:t>
            </a:r>
          </a:p>
          <a:p>
            <a:pPr lvl="1"/>
            <a:r>
              <a:rPr lang="en-US" b="1" i="1" dirty="0">
                <a:solidFill>
                  <a:schemeClr val="tx2"/>
                </a:solidFill>
              </a:rPr>
              <a:t>Is there an interaction between gender and parental height?</a:t>
            </a:r>
          </a:p>
        </p:txBody>
      </p:sp>
    </p:spTree>
    <p:extLst>
      <p:ext uri="{BB962C8B-B14F-4D97-AF65-F5344CB8AC3E}">
        <p14:creationId xmlns:p14="http://schemas.microsoft.com/office/powerpoint/2010/main" val="702369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Detect Interaction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Graphically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Plot the relationship between the IV and the DV separately for each value of the modifying variable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Analytically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 addition to the main effects of the two IVs, include an interaction term in your regression model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If the term is statistically significant, interaction is present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3630" y="2720340"/>
            <a:ext cx="3886200" cy="1828800"/>
            <a:chOff x="2514600" y="2590800"/>
            <a:chExt cx="3886200" cy="1828800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3048000" y="2743200"/>
              <a:ext cx="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048000" y="4267200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3276600" y="2743200"/>
              <a:ext cx="1905000" cy="114300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276600" y="3886200"/>
              <a:ext cx="190500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chemeClr val="tx2"/>
                  </a:solidFill>
                </a:ln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5257800" y="2590800"/>
              <a:ext cx="1066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a typeface="ＭＳ Ｐゴシック" charset="0"/>
                  <a:cs typeface="ＭＳ Ｐゴシック" charset="0"/>
                </a:rPr>
                <a:t>Group A</a:t>
              </a: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5257800" y="3657600"/>
              <a:ext cx="1143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a typeface="ＭＳ Ｐゴシック" charset="0"/>
                  <a:cs typeface="ＭＳ Ｐゴシック" charset="0"/>
                </a:rPr>
                <a:t>Group B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6858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a typeface="ＭＳ Ｐゴシック" charset="0"/>
                  <a:cs typeface="ＭＳ Ｐゴシック" charset="0"/>
                </a:rPr>
                <a:t>IV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514600" y="2667000"/>
              <a:ext cx="457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a typeface="ＭＳ Ｐゴシック" charset="0"/>
                  <a:cs typeface="ＭＳ Ｐゴシック" charset="0"/>
                </a:rPr>
                <a:t>DV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556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Interaction in Multiple Regression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An interaction term in regression is the mathematical product of the main effects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At least one of the main effects must be significant to test for interaction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If the interaction term is statistically significant, conclude that interaction exists; otherwise interaction is not present</a:t>
            </a:r>
          </a:p>
        </p:txBody>
      </p:sp>
    </p:spTree>
    <p:extLst>
      <p:ext uri="{BB962C8B-B14F-4D97-AF65-F5344CB8AC3E}">
        <p14:creationId xmlns:p14="http://schemas.microsoft.com/office/powerpoint/2010/main" val="1781458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Height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separate scatterplots for Male and Female children:</a:t>
            </a:r>
          </a:p>
          <a:p>
            <a:pPr lvl="1"/>
            <a:r>
              <a:rPr lang="en-US" dirty="0"/>
              <a:t>Paternal height predicting child height</a:t>
            </a:r>
          </a:p>
          <a:p>
            <a:pPr lvl="1"/>
            <a:r>
              <a:rPr lang="en-US" dirty="0"/>
              <a:t>Maternal height predicting child height</a:t>
            </a:r>
          </a:p>
          <a:p>
            <a:pPr lvl="1"/>
            <a:r>
              <a:rPr lang="en-US" dirty="0"/>
              <a:t>Four scatterplots altogether</a:t>
            </a:r>
          </a:p>
          <a:p>
            <a:pPr lvl="1"/>
            <a:r>
              <a:rPr lang="en-US" dirty="0"/>
              <a:t>Add a trend line to each</a:t>
            </a:r>
          </a:p>
          <a:p>
            <a:r>
              <a:rPr lang="en-US" dirty="0"/>
              <a:t>Is there evidence of a possible interaction?</a:t>
            </a:r>
          </a:p>
          <a:p>
            <a:pPr lvl="1"/>
            <a:r>
              <a:rPr lang="en-US" dirty="0"/>
              <a:t>Do the slopes look different, comparing male and female children?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95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81000"/>
            <a:ext cx="723745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65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81000"/>
            <a:ext cx="723745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94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Height Data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a new regression model, consisting of three IVs: maternal height, paternal height, and male gender (0/1)</a:t>
            </a:r>
          </a:p>
          <a:p>
            <a:pPr lvl="1"/>
            <a:r>
              <a:rPr lang="en-US" dirty="0"/>
              <a:t>Is male gender a significant predictor of child height?</a:t>
            </a:r>
          </a:p>
          <a:p>
            <a:pPr lvl="1"/>
            <a:r>
              <a:rPr lang="en-US" dirty="0"/>
              <a:t>How does including this change the significance of the other two variables?</a:t>
            </a:r>
          </a:p>
          <a:p>
            <a:r>
              <a:rPr lang="en-US" dirty="0"/>
              <a:t>Run a new model containing all five IVs</a:t>
            </a:r>
          </a:p>
          <a:p>
            <a:pPr lvl="1"/>
            <a:r>
              <a:rPr lang="en-US" dirty="0"/>
              <a:t>Maternal height, paternal height, male gender, and the two interaction variables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Is there evidence of interaction between parental height and child gender?</a:t>
            </a:r>
          </a:p>
          <a:p>
            <a:pPr lvl="2"/>
            <a:r>
              <a:rPr lang="en-US" b="1" i="1" dirty="0">
                <a:solidFill>
                  <a:schemeClr val="tx2"/>
                </a:solidFill>
              </a:rPr>
              <a:t>Are interaction terms significant?</a:t>
            </a:r>
          </a:p>
        </p:txBody>
      </p:sp>
    </p:spTree>
    <p:extLst>
      <p:ext uri="{BB962C8B-B14F-4D97-AF65-F5344CB8AC3E}">
        <p14:creationId xmlns:p14="http://schemas.microsoft.com/office/powerpoint/2010/main" val="102690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Regression Coefficients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calculates the equation for a “best fit” line that passes through the data points</a:t>
            </a:r>
          </a:p>
          <a:p>
            <a:pPr lvl="1"/>
            <a:r>
              <a:rPr lang="en-US" dirty="0"/>
              <a:t>Estimated intercept and slope, and the precision of each estimate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800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061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210E-AF96-A04A-9D62-A4730BAF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Height Data Interaction 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F0D08-CFC3-8F4E-97D9-733F0BC50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43612"/>
            <a:ext cx="8229600" cy="5619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Neither interaction term is significant, confirming the patterns we saw in the scatter plots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DFB2D-5B24-444F-A5D3-787165FD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047"/>
            <a:ext cx="9144000" cy="46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8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202882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MaleChild</a:t>
            </a:r>
            <a:r>
              <a:rPr lang="en-US" dirty="0"/>
              <a:t> is a binary variable=1 for Male, =0 for Female</a:t>
            </a:r>
          </a:p>
          <a:p>
            <a:r>
              <a:rPr lang="en-US" dirty="0"/>
              <a:t>So this results in separate regression lines for Males and Females having different intercepts and slopes</a:t>
            </a:r>
          </a:p>
          <a:p>
            <a:pPr lvl="1"/>
            <a:r>
              <a:rPr lang="en-US" dirty="0"/>
              <a:t>Males: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Females: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 testing for different slopes amounts to testing whether β</a:t>
            </a:r>
            <a:r>
              <a:rPr lang="en-US" baseline="-25000" dirty="0"/>
              <a:t>4</a:t>
            </a:r>
            <a:r>
              <a:rPr lang="en-US" dirty="0"/>
              <a:t>=0 and β</a:t>
            </a:r>
            <a:r>
              <a:rPr lang="en-US" baseline="-25000" dirty="0"/>
              <a:t>5</a:t>
            </a:r>
            <a:r>
              <a:rPr lang="en-US" dirty="0"/>
              <a:t>=0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592" y="1459873"/>
            <a:ext cx="828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2"/>
                </a:solidFill>
              </a:rPr>
              <a:t>ChildHt</a:t>
            </a:r>
            <a:r>
              <a:rPr lang="en-US" b="1" dirty="0">
                <a:solidFill>
                  <a:schemeClr val="tx2"/>
                </a:solidFill>
              </a:rPr>
              <a:t> = β</a:t>
            </a:r>
            <a:r>
              <a:rPr lang="en-US" b="1" baseline="-25000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 + β</a:t>
            </a:r>
            <a:r>
              <a:rPr lang="en-US" b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MomHt + β</a:t>
            </a:r>
            <a:r>
              <a:rPr lang="en-US" b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DadHt + β</a:t>
            </a:r>
            <a:r>
              <a:rPr lang="en-US" b="1" baseline="-25000" dirty="0">
                <a:solidFill>
                  <a:schemeClr val="tx2"/>
                </a:solidFill>
              </a:rPr>
              <a:t>3</a:t>
            </a:r>
            <a:r>
              <a:rPr lang="en-US" b="1" dirty="0">
                <a:solidFill>
                  <a:schemeClr val="tx2"/>
                </a:solidFill>
              </a:rPr>
              <a:t>MaleChild + β</a:t>
            </a:r>
            <a:r>
              <a:rPr lang="en-US" b="1" baseline="-25000" dirty="0">
                <a:solidFill>
                  <a:schemeClr val="tx2"/>
                </a:solidFill>
              </a:rPr>
              <a:t>4</a:t>
            </a:r>
            <a:r>
              <a:rPr lang="en-US" b="1" dirty="0">
                <a:solidFill>
                  <a:schemeClr val="tx2"/>
                </a:solidFill>
              </a:rPr>
              <a:t>Male*</a:t>
            </a:r>
            <a:r>
              <a:rPr lang="en-US" b="1" dirty="0" err="1">
                <a:solidFill>
                  <a:schemeClr val="tx2"/>
                </a:solidFill>
              </a:rPr>
              <a:t>MomHt</a:t>
            </a:r>
            <a:r>
              <a:rPr lang="en-US" b="1" dirty="0">
                <a:solidFill>
                  <a:schemeClr val="tx2"/>
                </a:solidFill>
              </a:rPr>
              <a:t> + β</a:t>
            </a:r>
            <a:r>
              <a:rPr lang="en-US" b="1" baseline="-25000" dirty="0">
                <a:solidFill>
                  <a:schemeClr val="tx2"/>
                </a:solidFill>
              </a:rPr>
              <a:t>5</a:t>
            </a:r>
            <a:r>
              <a:rPr lang="en-US" b="1" dirty="0">
                <a:solidFill>
                  <a:schemeClr val="tx2"/>
                </a:solidFill>
              </a:rPr>
              <a:t>Male*</a:t>
            </a:r>
            <a:r>
              <a:rPr lang="en-US" b="1" dirty="0" err="1">
                <a:solidFill>
                  <a:schemeClr val="tx2"/>
                </a:solidFill>
              </a:rPr>
              <a:t>DadHt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76450" y="4000985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ChildHt</a:t>
            </a:r>
            <a:r>
              <a:rPr lang="en-US" sz="2400" b="1" dirty="0">
                <a:solidFill>
                  <a:schemeClr val="tx2"/>
                </a:solidFill>
              </a:rPr>
              <a:t> = (β</a:t>
            </a:r>
            <a:r>
              <a:rPr lang="en-US" sz="2400" b="1" baseline="-25000" dirty="0">
                <a:solidFill>
                  <a:schemeClr val="tx2"/>
                </a:solidFill>
              </a:rPr>
              <a:t>0 </a:t>
            </a:r>
            <a:r>
              <a:rPr lang="en-US" sz="2400" b="1" dirty="0">
                <a:solidFill>
                  <a:schemeClr val="tx2"/>
                </a:solidFill>
              </a:rPr>
              <a:t>+ β</a:t>
            </a:r>
            <a:r>
              <a:rPr lang="en-US" sz="2400" b="1" baseline="-25000" dirty="0">
                <a:solidFill>
                  <a:schemeClr val="tx2"/>
                </a:solidFill>
              </a:rPr>
              <a:t>3</a:t>
            </a:r>
            <a:r>
              <a:rPr lang="en-US" sz="2400" b="1" dirty="0">
                <a:solidFill>
                  <a:schemeClr val="tx2"/>
                </a:solidFill>
              </a:rPr>
              <a:t>) + (β</a:t>
            </a:r>
            <a:r>
              <a:rPr lang="en-US" sz="2400" b="1" baseline="-25000" dirty="0">
                <a:solidFill>
                  <a:schemeClr val="tx2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+β</a:t>
            </a:r>
            <a:r>
              <a:rPr lang="en-US" sz="2400" b="1" baseline="-25000" dirty="0">
                <a:solidFill>
                  <a:schemeClr val="tx2"/>
                </a:solidFill>
              </a:rPr>
              <a:t>4</a:t>
            </a:r>
            <a:r>
              <a:rPr lang="en-US" sz="2400" b="1" dirty="0">
                <a:solidFill>
                  <a:schemeClr val="tx2"/>
                </a:solidFill>
              </a:rPr>
              <a:t>)</a:t>
            </a:r>
            <a:r>
              <a:rPr lang="en-US" sz="2400" b="1" dirty="0" err="1">
                <a:solidFill>
                  <a:schemeClr val="tx2"/>
                </a:solidFill>
              </a:rPr>
              <a:t>MomHt</a:t>
            </a:r>
            <a:r>
              <a:rPr lang="en-US" sz="2400" b="1" dirty="0">
                <a:solidFill>
                  <a:schemeClr val="tx2"/>
                </a:solidFill>
              </a:rPr>
              <a:t> + (β</a:t>
            </a:r>
            <a:r>
              <a:rPr lang="en-US" sz="2400" b="1" baseline="-25000" dirty="0">
                <a:solidFill>
                  <a:schemeClr val="tx2"/>
                </a:solidFill>
              </a:rPr>
              <a:t>2</a:t>
            </a:r>
            <a:r>
              <a:rPr lang="en-US" sz="2400" b="1" dirty="0">
                <a:solidFill>
                  <a:schemeClr val="tx2"/>
                </a:solidFill>
              </a:rPr>
              <a:t>+β</a:t>
            </a:r>
            <a:r>
              <a:rPr lang="en-US" sz="2400" b="1" baseline="-25000" dirty="0">
                <a:solidFill>
                  <a:schemeClr val="tx2"/>
                </a:solidFill>
              </a:rPr>
              <a:t>5</a:t>
            </a:r>
            <a:r>
              <a:rPr lang="en-US" sz="2400" b="1" dirty="0">
                <a:solidFill>
                  <a:schemeClr val="tx2"/>
                </a:solidFill>
              </a:rPr>
              <a:t>)</a:t>
            </a:r>
            <a:r>
              <a:rPr lang="en-US" sz="2400" b="1" dirty="0" err="1">
                <a:solidFill>
                  <a:schemeClr val="tx2"/>
                </a:solidFill>
              </a:rPr>
              <a:t>DadHt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975" y="4793292"/>
            <a:ext cx="502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2"/>
                </a:solidFill>
              </a:rPr>
              <a:t>ChildHt</a:t>
            </a:r>
            <a:r>
              <a:rPr lang="en-US" sz="2400" b="1" dirty="0">
                <a:solidFill>
                  <a:schemeClr val="tx2"/>
                </a:solidFill>
              </a:rPr>
              <a:t> = β</a:t>
            </a:r>
            <a:r>
              <a:rPr lang="en-US" sz="2400" b="1" baseline="-25000" dirty="0">
                <a:solidFill>
                  <a:schemeClr val="tx2"/>
                </a:solidFill>
              </a:rPr>
              <a:t>0 </a:t>
            </a:r>
            <a:r>
              <a:rPr lang="en-US" sz="2400" b="1" dirty="0">
                <a:solidFill>
                  <a:schemeClr val="tx2"/>
                </a:solidFill>
              </a:rPr>
              <a:t> + β</a:t>
            </a:r>
            <a:r>
              <a:rPr lang="en-US" sz="2400" b="1" baseline="-25000" dirty="0">
                <a:solidFill>
                  <a:schemeClr val="tx2"/>
                </a:solidFill>
              </a:rPr>
              <a:t>1</a:t>
            </a:r>
            <a:r>
              <a:rPr lang="en-US" sz="2400" b="1" dirty="0">
                <a:solidFill>
                  <a:schemeClr val="tx2"/>
                </a:solidFill>
              </a:rPr>
              <a:t>MomHt + β</a:t>
            </a:r>
            <a:r>
              <a:rPr lang="en-US" sz="2400" b="1" baseline="-25000" dirty="0">
                <a:solidFill>
                  <a:schemeClr val="tx2"/>
                </a:solidFill>
              </a:rPr>
              <a:t>2</a:t>
            </a:r>
            <a:r>
              <a:rPr lang="en-US" sz="2400" b="1" dirty="0">
                <a:solidFill>
                  <a:schemeClr val="tx2"/>
                </a:solidFill>
              </a:rPr>
              <a:t>DadHt</a:t>
            </a:r>
          </a:p>
        </p:txBody>
      </p:sp>
    </p:spTree>
    <p:extLst>
      <p:ext uri="{BB962C8B-B14F-4D97-AF65-F5344CB8AC3E}">
        <p14:creationId xmlns:p14="http://schemas.microsoft.com/office/powerpoint/2010/main" val="1881610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all of these different regression models, how to we choose the best one to represent the relationship between parental height, child gender, and child height?</a:t>
            </a:r>
          </a:p>
        </p:txBody>
      </p:sp>
    </p:spTree>
    <p:extLst>
      <p:ext uri="{BB962C8B-B14F-4D97-AF65-F5344CB8AC3E}">
        <p14:creationId xmlns:p14="http://schemas.microsoft.com/office/powerpoint/2010/main" val="1245450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4350" y="1760538"/>
            <a:ext cx="8229600" cy="1143000"/>
          </a:xfrm>
        </p:spPr>
        <p:txBody>
          <a:bodyPr/>
          <a:lstStyle/>
          <a:p>
            <a:r>
              <a:rPr lang="en-US" b="1" i="1" dirty="0"/>
              <a:t>Model 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764471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Goodness-of-Fit vs. Complexity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Goodness-of-fit refers to how well the model represents the data</a:t>
            </a:r>
          </a:p>
          <a:p>
            <a:endParaRPr lang="en-US" sz="3600" dirty="0"/>
          </a:p>
          <a:p>
            <a:r>
              <a:rPr lang="en-US" sz="3600" dirty="0"/>
              <a:t>Complexity is how many terms there are in the model</a:t>
            </a:r>
          </a:p>
        </p:txBody>
      </p:sp>
    </p:spTree>
    <p:extLst>
      <p:ext uri="{BB962C8B-B14F-4D97-AF65-F5344CB8AC3E}">
        <p14:creationId xmlns:p14="http://schemas.microsoft.com/office/powerpoint/2010/main" val="1999481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Parsimony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Balancing act between goodness-of-fit and complexity</a:t>
            </a:r>
          </a:p>
          <a:p>
            <a:endParaRPr lang="en-US" sz="3600" dirty="0"/>
          </a:p>
          <a:p>
            <a:r>
              <a:rPr lang="en-US" sz="3600" dirty="0"/>
              <a:t>We want a model that’s simple without sacrificing goodness-of-fit 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5302041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Which Predictors are Important?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on regression slopes</a:t>
            </a:r>
          </a:p>
          <a:p>
            <a:pPr lvl="1"/>
            <a:r>
              <a:rPr lang="en-US" dirty="0"/>
              <a:t>t tests to determine if coefficients equal zero</a:t>
            </a:r>
          </a:p>
          <a:p>
            <a:endParaRPr lang="en-US" dirty="0"/>
          </a:p>
          <a:p>
            <a:r>
              <a:rPr lang="en-US" dirty="0"/>
              <a:t>Change in explained variation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078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Partial F Tests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nested models</a:t>
            </a:r>
          </a:p>
          <a:p>
            <a:pPr lvl="1"/>
            <a:r>
              <a:rPr lang="en-US" dirty="0"/>
              <a:t>Model 1 has IVs that are a subset of those in model 2</a:t>
            </a:r>
          </a:p>
          <a:p>
            <a:r>
              <a:rPr lang="en-US" dirty="0"/>
              <a:t>Adding IVs usually improves indices of model fit, but increases complexity</a:t>
            </a:r>
          </a:p>
          <a:p>
            <a:r>
              <a:rPr lang="en-US" dirty="0"/>
              <a:t>Do the extra variables “pull their weight”</a:t>
            </a:r>
          </a:p>
        </p:txBody>
      </p:sp>
    </p:spTree>
    <p:extLst>
      <p:ext uri="{BB962C8B-B14F-4D97-AF65-F5344CB8AC3E}">
        <p14:creationId xmlns:p14="http://schemas.microsoft.com/office/powerpoint/2010/main" val="9570991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Partial F Tests in 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mod1 &lt;- lm(y ~ x1 + x2, data)</a:t>
            </a:r>
          </a:p>
          <a:p>
            <a:r>
              <a:rPr lang="en-US" b="1" dirty="0">
                <a:solidFill>
                  <a:srgbClr val="C00000"/>
                </a:solidFill>
              </a:rPr>
              <a:t>mod2 &lt;- lm(y ~ x1 + x2 + x3 + x4, data)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anova</a:t>
            </a:r>
            <a:r>
              <a:rPr lang="en-US" b="1" dirty="0">
                <a:solidFill>
                  <a:srgbClr val="C00000"/>
                </a:solidFill>
              </a:rPr>
              <a:t>(mod1, mod2)</a:t>
            </a:r>
          </a:p>
          <a:p>
            <a:pPr lvl="1"/>
            <a:r>
              <a:rPr lang="en-US" dirty="0"/>
              <a:t>if F test is significant (p&lt;0.05) then the additional IVs improve model fit enough to justify including them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53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Collinearity occurs when the X variables are highly correlated with each other</a:t>
            </a:r>
          </a:p>
          <a:p>
            <a:r>
              <a:rPr lang="en-US" dirty="0"/>
              <a:t>This causes computational difficulties with estimating the regression coefficients</a:t>
            </a:r>
          </a:p>
          <a:p>
            <a:pPr lvl="1"/>
            <a:r>
              <a:rPr lang="en-US" dirty="0"/>
              <a:t>If collinearity is severe enough, coefficients can’t be estimated</a:t>
            </a:r>
          </a:p>
          <a:p>
            <a:r>
              <a:rPr lang="en-US" dirty="0"/>
              <a:t>Detect collinearity by calculating the correlations between the X variables</a:t>
            </a:r>
          </a:p>
        </p:txBody>
      </p:sp>
    </p:spTree>
    <p:extLst>
      <p:ext uri="{BB962C8B-B14F-4D97-AF65-F5344CB8AC3E}">
        <p14:creationId xmlns:p14="http://schemas.microsoft.com/office/powerpoint/2010/main" val="134870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38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Interpreting Regression Coefficients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304800" y="4152900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Slope = 0.91: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item with one more gram of protein is expected to have 0.91 additional grams of fat</a:t>
            </a:r>
          </a:p>
          <a:p>
            <a:r>
              <a:rPr lang="en-US" b="1" dirty="0">
                <a:solidFill>
                  <a:srgbClr val="C00000"/>
                </a:solidFill>
              </a:rPr>
              <a:t>y-intercept = 8.4:</a:t>
            </a:r>
            <a:r>
              <a:rPr lang="en-US" dirty="0">
                <a:solidFill>
                  <a:srgbClr val="C00000"/>
                </a:solidFill>
              </a:rPr>
              <a:t>  </a:t>
            </a:r>
            <a:r>
              <a:rPr lang="en-US" dirty="0"/>
              <a:t>an item with no grams of protein is expected to have 8.4 grams of fat.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61" y="1172307"/>
            <a:ext cx="455235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4" y="2380822"/>
            <a:ext cx="373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777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redundant variables if possible</a:t>
            </a:r>
          </a:p>
          <a:p>
            <a:endParaRPr lang="en-US" dirty="0"/>
          </a:p>
          <a:p>
            <a:r>
              <a:rPr lang="en-US" dirty="0"/>
              <a:t>Use principal components analysis (PCA) as a method of data reduction</a:t>
            </a:r>
          </a:p>
          <a:p>
            <a:pPr lvl="1"/>
            <a:r>
              <a:rPr lang="en-US" dirty="0"/>
              <a:t>Makes an index out of correlated variables</a:t>
            </a:r>
          </a:p>
          <a:p>
            <a:pPr lvl="1"/>
            <a:r>
              <a:rPr lang="en-US" dirty="0"/>
              <a:t>This is the subject of a future lecture (Nov. 17)</a:t>
            </a:r>
          </a:p>
        </p:txBody>
      </p:sp>
    </p:spTree>
    <p:extLst>
      <p:ext uri="{BB962C8B-B14F-4D97-AF65-F5344CB8AC3E}">
        <p14:creationId xmlns:p14="http://schemas.microsoft.com/office/powerpoint/2010/main" val="1678785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Adjusted r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Like r</a:t>
            </a:r>
            <a:r>
              <a:rPr lang="en-US" baseline="30000" dirty="0"/>
              <a:t>2</a:t>
            </a:r>
            <a:r>
              <a:rPr lang="en-US" dirty="0"/>
              <a:t> for SLR, but takes into account the number of variables in the model</a:t>
            </a:r>
          </a:p>
          <a:p>
            <a:pPr lvl="1"/>
            <a:r>
              <a:rPr lang="en-US" dirty="0"/>
              <a:t>Larger is better (more variability explained)</a:t>
            </a:r>
          </a:p>
          <a:p>
            <a:r>
              <a:rPr lang="en-US" dirty="0"/>
              <a:t>AIC and BIC</a:t>
            </a:r>
          </a:p>
          <a:p>
            <a:pPr lvl="1"/>
            <a:r>
              <a:rPr lang="en-US" dirty="0"/>
              <a:t>“Information criteria”, accounts for both number of variables and sample size</a:t>
            </a:r>
          </a:p>
          <a:p>
            <a:pPr lvl="1"/>
            <a:r>
              <a:rPr lang="en-US" dirty="0"/>
              <a:t>Smaller is better (more parsimonious)</a:t>
            </a:r>
          </a:p>
        </p:txBody>
      </p:sp>
    </p:spTree>
    <p:extLst>
      <p:ext uri="{BB962C8B-B14F-4D97-AF65-F5344CB8AC3E}">
        <p14:creationId xmlns:p14="http://schemas.microsoft.com/office/powerpoint/2010/main" val="375723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499"/>
            <a:ext cx="8229600" cy="50768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</a:t>
            </a:r>
            <a:r>
              <a:rPr lang="en-US" b="1" dirty="0"/>
              <a:t>clouds</a:t>
            </a:r>
            <a:r>
              <a:rPr lang="en-US" dirty="0"/>
              <a:t> dataset from the HSAUR package</a:t>
            </a:r>
            <a:endParaRPr lang="en-US" b="1" dirty="0"/>
          </a:p>
          <a:p>
            <a:pPr lvl="1"/>
            <a:r>
              <a:rPr lang="en-US" dirty="0"/>
              <a:t>Rainfall is the dependent (outcome) variable</a:t>
            </a:r>
          </a:p>
          <a:p>
            <a:pPr lvl="1"/>
            <a:r>
              <a:rPr lang="en-US" dirty="0"/>
              <a:t>We are interested in how seeding affects rainfall</a:t>
            </a:r>
          </a:p>
          <a:p>
            <a:pPr lvl="1"/>
            <a:r>
              <a:rPr lang="en-US" dirty="0"/>
              <a:t>See example in text for evaluation of interaction</a:t>
            </a:r>
          </a:p>
          <a:p>
            <a:pPr lvl="1"/>
            <a:r>
              <a:rPr lang="en-US" dirty="0"/>
              <a:t>We will do an iterative model fitting procedure, as in HW #2</a:t>
            </a:r>
          </a:p>
          <a:p>
            <a:r>
              <a:rPr lang="en-US" dirty="0"/>
              <a:t>First, run SLR with each variable in dataset</a:t>
            </a:r>
          </a:p>
          <a:p>
            <a:r>
              <a:rPr lang="en-US" dirty="0"/>
              <a:t>Second, determine order they will go in model</a:t>
            </a:r>
          </a:p>
          <a:p>
            <a:pPr lvl="1"/>
            <a:r>
              <a:rPr lang="en-US" dirty="0"/>
              <a:t>Usually based on science/theory behind study</a:t>
            </a:r>
          </a:p>
          <a:p>
            <a:pPr lvl="1"/>
            <a:r>
              <a:rPr lang="en-US" dirty="0"/>
              <a:t>Also based on statistical criteria such as strength of relationship with DV</a:t>
            </a:r>
          </a:p>
          <a:p>
            <a:r>
              <a:rPr lang="en-US" dirty="0"/>
              <a:t>Third, add variables one at a time, evaluating improvement of fit at each iteration</a:t>
            </a:r>
          </a:p>
          <a:p>
            <a:r>
              <a:rPr lang="en-US" dirty="0"/>
              <a:t>When model fit ceases to improve by the addition of more variables, this is the final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Exercise: Iterative Model Fitting</a:t>
            </a:r>
          </a:p>
        </p:txBody>
      </p:sp>
    </p:spTree>
    <p:extLst>
      <p:ext uri="{BB962C8B-B14F-4D97-AF65-F5344CB8AC3E}">
        <p14:creationId xmlns:p14="http://schemas.microsoft.com/office/powerpoint/2010/main" val="1442312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DAA7-BEE1-294E-9449-727A5E1B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F0DD5-F4D2-2F44-B1A4-2396B1026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6825"/>
            <a:ext cx="8229600" cy="49149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SLR models: only two variables were significantly associated with rainfall, these will be put in MLR model</a:t>
            </a:r>
          </a:p>
          <a:p>
            <a:pPr lvl="1"/>
            <a:r>
              <a:rPr lang="en-US" dirty="0"/>
              <a:t>Variables not significant on their own are not likely to become significant when in the model with other, more significant variables</a:t>
            </a:r>
          </a:p>
          <a:p>
            <a:pPr lvl="2"/>
            <a:r>
              <a:rPr lang="en-US" dirty="0"/>
              <a:t>They don’t explain much additional variability</a:t>
            </a:r>
          </a:p>
          <a:p>
            <a:r>
              <a:rPr lang="en-US" dirty="0"/>
              <a:t>MLR model consists of time + </a:t>
            </a:r>
            <a:r>
              <a:rPr lang="en-US" dirty="0" err="1"/>
              <a:t>sne</a:t>
            </a:r>
            <a:endParaRPr lang="en-US" dirty="0"/>
          </a:p>
          <a:p>
            <a:pPr lvl="1"/>
            <a:r>
              <a:rPr lang="en-US" dirty="0" err="1"/>
              <a:t>Sne</a:t>
            </a:r>
            <a:r>
              <a:rPr lang="en-US" dirty="0"/>
              <a:t> not significant, does not improve model fit</a:t>
            </a:r>
          </a:p>
          <a:p>
            <a:pPr lvl="1"/>
            <a:r>
              <a:rPr lang="en-US" dirty="0"/>
              <a:t>Variable is removed</a:t>
            </a:r>
          </a:p>
          <a:p>
            <a:r>
              <a:rPr lang="en-US" dirty="0"/>
              <a:t>Final model is SLR consisting of time alone</a:t>
            </a:r>
          </a:p>
        </p:txBody>
      </p:sp>
    </p:spTree>
    <p:extLst>
      <p:ext uri="{BB962C8B-B14F-4D97-AF65-F5344CB8AC3E}">
        <p14:creationId xmlns:p14="http://schemas.microsoft.com/office/powerpoint/2010/main" val="25406240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780" y="1806258"/>
            <a:ext cx="8229600" cy="1143000"/>
          </a:xfrm>
        </p:spPr>
        <p:txBody>
          <a:bodyPr/>
          <a:lstStyle/>
          <a:p>
            <a:r>
              <a:rPr lang="en-US" b="1" i="1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0502408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Independent variables include “power” terms, e.g.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𝑌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charset="0"/>
                      </a:rPr>
                      <m:t>1</m:t>
                    </m:r>
                    <m:r>
                      <a:rPr lang="en-US" b="0" i="1" smtClean="0">
                        <a:latin typeface="Cambria Math" charset="0"/>
                      </a:rPr>
                      <m:t>𝑋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𝛽</m:t>
                    </m:r>
                    <m:r>
                      <a:rPr lang="en-US" b="0" i="1" baseline="-25000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𝑥</m:t>
                    </m:r>
                    <m:r>
                      <a:rPr lang="en-US" b="0" i="1" baseline="30000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latin typeface="Cambria Math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Models with quadratic terms have a parabolic shape</a:t>
                </a:r>
              </a:p>
              <a:p>
                <a:r>
                  <a:rPr lang="en-US" dirty="0"/>
                  <a:t>Models with cubic terms have a sigmoid shape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796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B9C8-1EAD-074C-BD17-FD5F1C1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26F2-4299-7C4E-B656-5684715D0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457575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Recall the residuals plots from the SLR models</a:t>
            </a:r>
          </a:p>
          <a:p>
            <a:pPr lvl="1"/>
            <a:r>
              <a:rPr lang="en-US" dirty="0"/>
              <a:t>Did not look like random scatter</a:t>
            </a:r>
          </a:p>
          <a:p>
            <a:pPr lvl="1"/>
            <a:r>
              <a:rPr lang="en-US" dirty="0"/>
              <a:t>Suggested non-linearity</a:t>
            </a:r>
          </a:p>
          <a:p>
            <a:endParaRPr lang="en-US" dirty="0"/>
          </a:p>
          <a:p>
            <a:r>
              <a:rPr lang="en-US" dirty="0"/>
              <a:t>We will now formally evaluate whether adding polynomial terms improves model fit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5CD29-1E9E-7B4B-A264-DDB04AD05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085849"/>
            <a:ext cx="4413817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444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Trees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</a:t>
            </a:r>
            <a:r>
              <a:rPr lang="en-US" b="1" dirty="0"/>
              <a:t>trees</a:t>
            </a:r>
          </a:p>
          <a:p>
            <a:r>
              <a:rPr lang="en-US" dirty="0"/>
              <a:t>Fit two linear regression models, each having Volume as the dependent variable (Y)</a:t>
            </a:r>
          </a:p>
          <a:p>
            <a:r>
              <a:rPr lang="en-US" dirty="0"/>
              <a:t>Model 1: Volume as a function of girth</a:t>
            </a:r>
          </a:p>
          <a:p>
            <a:r>
              <a:rPr lang="en-US" dirty="0"/>
              <a:t>Model 2: Volume as a function of both girth and girth</a:t>
            </a:r>
            <a:r>
              <a:rPr lang="en-US" baseline="30000" dirty="0"/>
              <a:t>2</a:t>
            </a:r>
          </a:p>
          <a:p>
            <a:r>
              <a:rPr lang="en-US" dirty="0"/>
              <a:t>Compare the fit of the two models</a:t>
            </a:r>
          </a:p>
          <a:p>
            <a:pPr lvl="1"/>
            <a:r>
              <a:rPr lang="en-US" dirty="0"/>
              <a:t>Which one seems to fit the data better?</a:t>
            </a:r>
          </a:p>
        </p:txBody>
      </p:sp>
    </p:spTree>
    <p:extLst>
      <p:ext uri="{BB962C8B-B14F-4D97-AF65-F5344CB8AC3E}">
        <p14:creationId xmlns:p14="http://schemas.microsoft.com/office/powerpoint/2010/main" val="862359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3ED5-89B6-FB40-9BB5-4F3C615A9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Trees Polynomial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64CCF-2388-1040-BE6D-352F7D231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181725"/>
            <a:ext cx="8229600" cy="6762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Fit improves with addition of quadratic term (girth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E5F33-AAC7-904D-95F4-F32FB4A0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134" y="1571625"/>
            <a:ext cx="4023492" cy="43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79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Regression Assumptions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Subjects are </a:t>
            </a:r>
            <a:r>
              <a:rPr lang="en-US" altLang="en-US" i="1" dirty="0"/>
              <a:t>independently</a:t>
            </a:r>
            <a:r>
              <a:rPr lang="en-US" altLang="en-US" dirty="0"/>
              <a:t> observed, and representative of </a:t>
            </a:r>
            <a:r>
              <a:rPr lang="en-US" altLang="en-US" i="1" dirty="0"/>
              <a:t>one</a:t>
            </a:r>
            <a:r>
              <a:rPr lang="en-US" altLang="en-US" dirty="0"/>
              <a:t> population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subject has both X and 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 and Y measured independently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X and Y have a Normal distribution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relationship between X and Y is linear</a:t>
            </a:r>
          </a:p>
        </p:txBody>
      </p:sp>
    </p:spTree>
    <p:extLst>
      <p:ext uri="{BB962C8B-B14F-4D97-AF65-F5344CB8AC3E}">
        <p14:creationId xmlns:p14="http://schemas.microsoft.com/office/powerpoint/2010/main" val="355949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Regression Limitations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Regression results can be highly influenced by outliers</a:t>
            </a:r>
          </a:p>
          <a:p>
            <a:pPr lvl="1" eaLnBrk="1" hangingPunct="1"/>
            <a:r>
              <a:rPr lang="en-US" altLang="en-US" dirty="0"/>
              <a:t>Outliers have more leverage in a small sample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Always precede regression analysis by graphing data</a:t>
            </a:r>
          </a:p>
          <a:p>
            <a:pPr lvl="1"/>
            <a:r>
              <a:rPr lang="en-US" altLang="en-US" dirty="0"/>
              <a:t>Histograms of each variable: Normal?</a:t>
            </a:r>
          </a:p>
          <a:p>
            <a:pPr lvl="1"/>
            <a:r>
              <a:rPr lang="en-US" altLang="en-US" dirty="0"/>
              <a:t>Scatterplot of both: Linear?</a:t>
            </a:r>
          </a:p>
        </p:txBody>
      </p:sp>
    </p:spTree>
    <p:extLst>
      <p:ext uri="{BB962C8B-B14F-4D97-AF65-F5344CB8AC3E}">
        <p14:creationId xmlns:p14="http://schemas.microsoft.com/office/powerpoint/2010/main" val="169381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Regression Results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Estimated coefficients</a:t>
            </a: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Quantifies its association with the outcome</a:t>
            </a:r>
          </a:p>
          <a:p>
            <a:pPr lvl="1"/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Standard error of each coefficient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Quantifies the precision of the estimate</a:t>
            </a:r>
          </a:p>
          <a:p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Hypothesis test for each coefficient (t tests)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Is the coefficient different from zero?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Zero means no association between X and Y</a:t>
            </a:r>
          </a:p>
          <a:p>
            <a:pPr lvl="1"/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Overall model fit (R squared)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400" baseline="30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is the fraction of the data’s variation that is accounted for by the regression model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8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</TotalTime>
  <Words>3079</Words>
  <Application>Microsoft Macintosh PowerPoint</Application>
  <PresentationFormat>On-screen Show (4:3)</PresentationFormat>
  <Paragraphs>414</Paragraphs>
  <Slides>68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ＭＳ Ｐゴシック</vt:lpstr>
      <vt:lpstr>Arial</vt:lpstr>
      <vt:lpstr>Calibri</vt:lpstr>
      <vt:lpstr>Cambria Math</vt:lpstr>
      <vt:lpstr>Mangal</vt:lpstr>
      <vt:lpstr>Office Theme</vt:lpstr>
      <vt:lpstr>Equation</vt:lpstr>
      <vt:lpstr>BIFX 503: Statistics for Bioinformatics</vt:lpstr>
      <vt:lpstr>Linear Regression</vt:lpstr>
      <vt:lpstr>Content</vt:lpstr>
      <vt:lpstr>Simple Linear Regression</vt:lpstr>
      <vt:lpstr>Regression Coefficients</vt:lpstr>
      <vt:lpstr>Interpreting Regression Coefficients</vt:lpstr>
      <vt:lpstr>Linear Regression Assumptions</vt:lpstr>
      <vt:lpstr>Linear Regression Limitations</vt:lpstr>
      <vt:lpstr>Regression Results</vt:lpstr>
      <vt:lpstr>Hypothesis Testing in Regression</vt:lpstr>
      <vt:lpstr>Confidence Intervals in Regression</vt:lpstr>
      <vt:lpstr>Residuals</vt:lpstr>
      <vt:lpstr>Meaning of Residuals</vt:lpstr>
      <vt:lpstr>A Good Regression Model</vt:lpstr>
      <vt:lpstr>Linear Regression in R</vt:lpstr>
      <vt:lpstr>Linear Regression in R</vt:lpstr>
      <vt:lpstr>Residuals Plot: Easy Way</vt:lpstr>
      <vt:lpstr>Residuals Plot: DIY Way</vt:lpstr>
      <vt:lpstr>Example: Cat Anatomy</vt:lpstr>
      <vt:lpstr>Example: Cat Anatomy</vt:lpstr>
      <vt:lpstr>Class Exercise: Trees</vt:lpstr>
      <vt:lpstr>Independent Variable Types</vt:lpstr>
      <vt:lpstr>Categorical Independent Variables</vt:lpstr>
      <vt:lpstr>Binary Independent Variables</vt:lpstr>
      <vt:lpstr>Multilevel Independent Variables</vt:lpstr>
      <vt:lpstr>Dummy Variable Coding</vt:lpstr>
      <vt:lpstr>Example: Cat Anatomy</vt:lpstr>
      <vt:lpstr>Example</vt:lpstr>
      <vt:lpstr>Multiple Linear Regression</vt:lpstr>
      <vt:lpstr>Multiple Linear Regression</vt:lpstr>
      <vt:lpstr>Associations Between Three or More Variables</vt:lpstr>
      <vt:lpstr>Interaction vs. Confounding </vt:lpstr>
      <vt:lpstr>Multiple Linear Regression</vt:lpstr>
      <vt:lpstr>Interpretation of Results</vt:lpstr>
      <vt:lpstr>Inference</vt:lpstr>
      <vt:lpstr>Multiple Linear Regression Assumptions</vt:lpstr>
      <vt:lpstr>Multiple Linear Regression: Cautions</vt:lpstr>
      <vt:lpstr>Multiple Linear Regression in R</vt:lpstr>
      <vt:lpstr>Galton Height Data</vt:lpstr>
      <vt:lpstr>Galton Height Data</vt:lpstr>
      <vt:lpstr>Example: Galton Height Data</vt:lpstr>
      <vt:lpstr>Example: Galton Height Data</vt:lpstr>
      <vt:lpstr>Third Variable: Child Gender</vt:lpstr>
      <vt:lpstr>How to Detect Interaction</vt:lpstr>
      <vt:lpstr>Interaction in Multiple Regression</vt:lpstr>
      <vt:lpstr>Example: Height Data</vt:lpstr>
      <vt:lpstr>PowerPoint Presentation</vt:lpstr>
      <vt:lpstr>PowerPoint Presentation</vt:lpstr>
      <vt:lpstr>Example: Height Data</vt:lpstr>
      <vt:lpstr>Height Data Interaction Model Results</vt:lpstr>
      <vt:lpstr>Interaction Model</vt:lpstr>
      <vt:lpstr>The Final Model</vt:lpstr>
      <vt:lpstr>Model Building Strategies</vt:lpstr>
      <vt:lpstr>Goodness-of-Fit vs. Complexity</vt:lpstr>
      <vt:lpstr>Principle of Parsimony</vt:lpstr>
      <vt:lpstr>Which Predictors are Important?</vt:lpstr>
      <vt:lpstr>Partial F Tests</vt:lpstr>
      <vt:lpstr>Partial F Tests in R</vt:lpstr>
      <vt:lpstr>Collinearity</vt:lpstr>
      <vt:lpstr>Dealing With Collinearity</vt:lpstr>
      <vt:lpstr>Model Fit Indices</vt:lpstr>
      <vt:lpstr>Class Exercise: Iterative Model Fitting</vt:lpstr>
      <vt:lpstr>Clouds Example</vt:lpstr>
      <vt:lpstr>Polynomial Regression</vt:lpstr>
      <vt:lpstr>Polynomial Regression</vt:lpstr>
      <vt:lpstr>Trees Data</vt:lpstr>
      <vt:lpstr>Example: Trees</vt:lpstr>
      <vt:lpstr>Trees Polynomial Regression Results</vt:lpstr>
    </vt:vector>
  </TitlesOfParts>
  <Company>Schroeder Statistical Consulting,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Schroeder</dc:creator>
  <cp:lastModifiedBy>Jennifer Schroeder</cp:lastModifiedBy>
  <cp:revision>633</cp:revision>
  <dcterms:created xsi:type="dcterms:W3CDTF">2016-09-16T17:39:07Z</dcterms:created>
  <dcterms:modified xsi:type="dcterms:W3CDTF">2021-09-26T19:58:30Z</dcterms:modified>
</cp:coreProperties>
</file>