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426" r:id="rId3"/>
    <p:sldId id="396" r:id="rId4"/>
    <p:sldId id="332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4" r:id="rId26"/>
    <p:sldId id="485" r:id="rId27"/>
    <p:sldId id="486" r:id="rId28"/>
    <p:sldId id="487" r:id="rId29"/>
    <p:sldId id="481" r:id="rId30"/>
    <p:sldId id="482" r:id="rId31"/>
    <p:sldId id="483" r:id="rId32"/>
    <p:sldId id="344" r:id="rId33"/>
    <p:sldId id="423" r:id="rId34"/>
    <p:sldId id="424" r:id="rId35"/>
    <p:sldId id="438" r:id="rId36"/>
    <p:sldId id="425" r:id="rId37"/>
    <p:sldId id="318" r:id="rId38"/>
    <p:sldId id="397" r:id="rId39"/>
    <p:sldId id="398" r:id="rId40"/>
    <p:sldId id="399" r:id="rId41"/>
    <p:sldId id="411" r:id="rId42"/>
    <p:sldId id="400" r:id="rId43"/>
    <p:sldId id="401" r:id="rId44"/>
    <p:sldId id="454" r:id="rId45"/>
    <p:sldId id="455" r:id="rId46"/>
    <p:sldId id="456" r:id="rId47"/>
    <p:sldId id="404" r:id="rId48"/>
    <p:sldId id="428" r:id="rId49"/>
    <p:sldId id="429" r:id="rId50"/>
    <p:sldId id="402" r:id="rId51"/>
    <p:sldId id="430" r:id="rId52"/>
    <p:sldId id="427" r:id="rId53"/>
    <p:sldId id="439" r:id="rId54"/>
    <p:sldId id="405" r:id="rId55"/>
    <p:sldId id="407" r:id="rId56"/>
    <p:sldId id="440" r:id="rId57"/>
    <p:sldId id="457" r:id="rId58"/>
    <p:sldId id="441" r:id="rId59"/>
    <p:sldId id="442" r:id="rId60"/>
    <p:sldId id="443" r:id="rId61"/>
    <p:sldId id="444" r:id="rId62"/>
    <p:sldId id="445" r:id="rId63"/>
    <p:sldId id="447" r:id="rId64"/>
    <p:sldId id="408" r:id="rId65"/>
    <p:sldId id="409" r:id="rId66"/>
    <p:sldId id="403" r:id="rId67"/>
    <p:sldId id="436" r:id="rId68"/>
    <p:sldId id="410" r:id="rId69"/>
    <p:sldId id="434" r:id="rId70"/>
    <p:sldId id="412" r:id="rId71"/>
    <p:sldId id="422" r:id="rId72"/>
    <p:sldId id="414" r:id="rId73"/>
    <p:sldId id="452" r:id="rId74"/>
    <p:sldId id="450" r:id="rId75"/>
    <p:sldId id="415" r:id="rId76"/>
    <p:sldId id="449" r:id="rId77"/>
    <p:sldId id="460" r:id="rId78"/>
    <p:sldId id="453" r:id="rId79"/>
    <p:sldId id="458" r:id="rId80"/>
    <p:sldId id="459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00"/>
    <p:restoredTop sz="94606"/>
  </p:normalViewPr>
  <p:slideViewPr>
    <p:cSldViewPr snapToGrid="0" snapToObjects="1">
      <p:cViewPr varScale="1">
        <p:scale>
          <a:sx n="126" d="100"/>
          <a:sy n="126" d="100"/>
        </p:scale>
        <p:origin x="216" y="1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7E02-3716-1D40-8D7F-57DC01E2C52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E257-E312-FE44-A1AA-8C5A2E8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1F8C-99EB-444E-99A1-923AF2D15547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20D3-BB20-7A42-947C-A5C1AF84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20D3-BB20-7A42-947C-A5C1AF844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6D9-C699-D14E-85F5-3AE881B9DBE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BIFX 503: Biostatistics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9456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Jennifer Schroeder, Ph.D.</a:t>
            </a:r>
          </a:p>
          <a:p>
            <a:r>
              <a:rPr lang="en-US" dirty="0">
                <a:solidFill>
                  <a:schemeClr val="tx1"/>
                </a:solidFill>
              </a:rPr>
              <a:t>Wednesdays,  5:30-8:00pm</a:t>
            </a:r>
          </a:p>
          <a:p>
            <a:r>
              <a:rPr lang="en-US" dirty="0">
                <a:solidFill>
                  <a:schemeClr val="tx1"/>
                </a:solidFill>
              </a:rPr>
              <a:t>Hodson Technology Center, Room 237</a:t>
            </a:r>
          </a:p>
          <a:p>
            <a:r>
              <a:rPr lang="en-US" dirty="0">
                <a:solidFill>
                  <a:schemeClr val="tx1"/>
                </a:solidFill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2489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425B-88E4-484A-B4F6-00694DCB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PCA for Dimension Reduction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40B8EB-CC6F-9044-AB5A-2FA59687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Since most of the variability of the x’s is explained by the first few y’s, the component scores from the first few y’s can be substituted for the x’s</a:t>
            </a:r>
          </a:p>
          <a:p>
            <a:endParaRPr lang="en-US" dirty="0"/>
          </a:p>
          <a:p>
            <a:r>
              <a:rPr lang="en-US" dirty="0"/>
              <a:t>Say you have 100 variables and do PCA</a:t>
            </a:r>
          </a:p>
          <a:p>
            <a:pPr lvl="1"/>
            <a:r>
              <a:rPr lang="en-US" dirty="0"/>
              <a:t>The first 3 components account for most of the variance</a:t>
            </a:r>
          </a:p>
          <a:p>
            <a:pPr lvl="1"/>
            <a:r>
              <a:rPr lang="en-US" dirty="0"/>
              <a:t>Most of the variability in 100 variables is captured in 3 new variables</a:t>
            </a:r>
          </a:p>
        </p:txBody>
      </p:sp>
    </p:spTree>
    <p:extLst>
      <p:ext uri="{BB962C8B-B14F-4D97-AF65-F5344CB8AC3E}">
        <p14:creationId xmlns:p14="http://schemas.microsoft.com/office/powerpoint/2010/main" val="39349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3F6-1933-EA48-952B-4132EDC5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Theoretically, it is possible to have as many components as there are variables</a:t>
            </a:r>
          </a:p>
          <a:p>
            <a:r>
              <a:rPr lang="en-US" dirty="0"/>
              <a:t>Doesn’t make sense to use them all</a:t>
            </a:r>
          </a:p>
          <a:p>
            <a:pPr lvl="1"/>
            <a:r>
              <a:rPr lang="en-US" dirty="0"/>
              <a:t>Objective is simplification!</a:t>
            </a:r>
          </a:p>
          <a:p>
            <a:r>
              <a:rPr lang="en-US" dirty="0"/>
              <a:t>Criteria for determining which to use</a:t>
            </a:r>
          </a:p>
          <a:p>
            <a:pPr lvl="1"/>
            <a:r>
              <a:rPr lang="en-US" dirty="0"/>
              <a:t>Kaiser (1960) recommended retaining all components with eigenvalues &gt; 1</a:t>
            </a:r>
          </a:p>
          <a:p>
            <a:pPr lvl="1"/>
            <a:r>
              <a:rPr lang="en-US" dirty="0"/>
              <a:t>Cattell (1966) recommended using a scree plot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CB3D2E-32F0-9A49-A1B6-4953B4A7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Many Components to Use?</a:t>
            </a:r>
          </a:p>
        </p:txBody>
      </p:sp>
    </p:spTree>
    <p:extLst>
      <p:ext uri="{BB962C8B-B14F-4D97-AF65-F5344CB8AC3E}">
        <p14:creationId xmlns:p14="http://schemas.microsoft.com/office/powerpoint/2010/main" val="427956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256F-3602-9F45-AE8C-A6CC6AEE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E3BC-1D51-3A43-AF42-74E6846D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a corresponding eigenvalue</a:t>
            </a:r>
          </a:p>
          <a:p>
            <a:r>
              <a:rPr lang="en-US" dirty="0"/>
              <a:t>The eigenvalue represents the amount of variation explained by the component</a:t>
            </a:r>
          </a:p>
          <a:p>
            <a:r>
              <a:rPr lang="en-US" dirty="0"/>
              <a:t>Eigenvalue of 1 is considered “substantial” amount of variation</a:t>
            </a:r>
          </a:p>
          <a:p>
            <a:pPr lvl="1"/>
            <a:r>
              <a:rPr lang="en-US" dirty="0"/>
              <a:t>This is subjective </a:t>
            </a: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1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2094-DCBD-0046-BE1B-A8657578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0479-F772-EC4A-B6C6-1921CE09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scree plot is a plot of Variance (Y axis) vs. Components (x axis)</a:t>
            </a:r>
          </a:p>
          <a:p>
            <a:r>
              <a:rPr lang="en-US" dirty="0"/>
              <a:t>Variances are plotted in descending order</a:t>
            </a:r>
          </a:p>
          <a:p>
            <a:r>
              <a:rPr lang="en-US" dirty="0"/>
              <a:t>Sharp descent as components become less informative/important</a:t>
            </a:r>
          </a:p>
          <a:p>
            <a:r>
              <a:rPr lang="en-US" dirty="0"/>
              <a:t>Inflection point where curve flattens out</a:t>
            </a:r>
          </a:p>
          <a:p>
            <a:r>
              <a:rPr lang="en-US" dirty="0"/>
              <a:t>Use this a cutoff for retaining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2FD5-8858-A143-9B8B-7CAF9ABC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9FA3B-02B2-BA4C-AD14-52D8D87E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7" y="1440028"/>
            <a:ext cx="7714521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94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DB0-C542-E845-8CE8-CB9301FC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2103-BEC6-6142-8AA2-5E2354FB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point for PCA is a correlation matrix</a:t>
            </a:r>
          </a:p>
          <a:p>
            <a:endParaRPr lang="en-US" dirty="0"/>
          </a:p>
          <a:p>
            <a:r>
              <a:rPr lang="en-US" dirty="0"/>
              <a:t>Look for clusters of variables that are highly correlated with each other</a:t>
            </a:r>
          </a:p>
          <a:p>
            <a:pPr lvl="1"/>
            <a:r>
              <a:rPr lang="en-US" dirty="0"/>
              <a:t>Evidence that they are measuring similar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5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C516-E07A-D34F-AE4D-D008FE08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65FB-C3F2-AB4D-ADC1-E7EF3896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variables must be quantitative and normally distributed</a:t>
            </a:r>
          </a:p>
          <a:p>
            <a:r>
              <a:rPr lang="en-US" dirty="0"/>
              <a:t>The relationship between them must be linear</a:t>
            </a:r>
          </a:p>
          <a:p>
            <a:r>
              <a:rPr lang="en-US" dirty="0"/>
              <a:t>There should be no strong outliers</a:t>
            </a:r>
          </a:p>
          <a:p>
            <a:pPr lvl="1"/>
            <a:r>
              <a:rPr lang="en-US" dirty="0"/>
              <a:t>Outliers can affect (bias) the correlation</a:t>
            </a:r>
          </a:p>
          <a:p>
            <a:r>
              <a:rPr lang="en-US" dirty="0"/>
              <a:t>No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37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8459-3687-1E42-8970-848802D0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50877-2C64-C04F-8C8D-FBF69B8B3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 should have several “sizable” correlations</a:t>
            </a:r>
          </a:p>
          <a:p>
            <a:endParaRPr lang="en-US" dirty="0"/>
          </a:p>
          <a:p>
            <a:r>
              <a:rPr lang="en-US" dirty="0"/>
              <a:t>If all correlations are low (&lt;0.3) it doesn’t make sense to do PCA</a:t>
            </a:r>
          </a:p>
          <a:p>
            <a:endParaRPr lang="en-US" dirty="0"/>
          </a:p>
          <a:p>
            <a:r>
              <a:rPr lang="en-US" dirty="0"/>
              <a:t>This is subjective </a:t>
            </a:r>
            <a:r>
              <a:rPr lang="mr-IN" dirty="0"/>
              <a:t>…</a:t>
            </a:r>
            <a:r>
              <a:rPr lang="en-US" dirty="0"/>
              <a:t>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84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06B9-A680-594F-AD65-C8B672A8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4EAD-485C-4B41-80E2-C7DB3BE6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Continuous, quantitative variables that are measured on the same scale</a:t>
            </a:r>
          </a:p>
          <a:p>
            <a:pPr lvl="1"/>
            <a:r>
              <a:rPr lang="en-US" dirty="0"/>
              <a:t>Variables can be standardized before performing PCA if on different scales</a:t>
            </a:r>
          </a:p>
          <a:p>
            <a:r>
              <a:rPr lang="en-US" dirty="0"/>
              <a:t>A fairly large dataset (at least 200 observations)</a:t>
            </a:r>
          </a:p>
          <a:p>
            <a:r>
              <a:rPr lang="en-US" dirty="0"/>
              <a:t>No missing measurements</a:t>
            </a:r>
          </a:p>
          <a:p>
            <a:r>
              <a:rPr lang="en-US" dirty="0"/>
              <a:t>Ideally, variables are normally distributed with no extreme outliers and many sizable correlations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9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0C25-3E1B-444C-8278-6F997ABD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500C-E2F7-5D45-B913-2E9A5450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the variables to be analyzed</a:t>
            </a:r>
          </a:p>
          <a:p>
            <a:r>
              <a:rPr lang="en-US" dirty="0"/>
              <a:t>Calculate the correlation matrix using the scaled variables</a:t>
            </a:r>
          </a:p>
          <a:p>
            <a:r>
              <a:rPr lang="en-US" dirty="0"/>
              <a:t>The variance in the correlation matrix is used to calculate eigenvalues, which is used to extract the components</a:t>
            </a:r>
          </a:p>
          <a:p>
            <a:r>
              <a:rPr lang="en-US" dirty="0"/>
              <a:t>Component scores are calculated from the loadings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8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Content: Principal Components and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Components Analysis (PCA)</a:t>
            </a:r>
          </a:p>
          <a:p>
            <a:endParaRPr lang="en-US" dirty="0"/>
          </a:p>
          <a:p>
            <a:r>
              <a:rPr lang="en-US" dirty="0"/>
              <a:t>Cluster Analysis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K Means</a:t>
            </a:r>
          </a:p>
          <a:p>
            <a:pPr lvl="1"/>
            <a:endParaRPr lang="en-US" dirty="0"/>
          </a:p>
          <a:p>
            <a:r>
              <a:rPr lang="en-US" dirty="0"/>
              <a:t>Density-based clustering algorithm</a:t>
            </a:r>
          </a:p>
          <a:p>
            <a:pPr lvl="1"/>
            <a:r>
              <a:rPr lang="en-US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37879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D4EE-7B28-4A4D-938A-9B5B765B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R: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299E-C12B-F843-B8F8-76303E79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577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Standardize variables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scale(variables)</a:t>
            </a:r>
          </a:p>
          <a:p>
            <a:pPr lvl="1"/>
            <a:r>
              <a:rPr lang="en-US" dirty="0"/>
              <a:t>Can also do with </a:t>
            </a:r>
            <a:r>
              <a:rPr lang="en-US" dirty="0" err="1"/>
              <a:t>dplyr</a:t>
            </a:r>
            <a:r>
              <a:rPr lang="en-US" b="1" dirty="0">
                <a:solidFill>
                  <a:srgbClr val="C00000"/>
                </a:solidFill>
              </a:rPr>
              <a:t> mutate()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transmute()</a:t>
            </a:r>
            <a:endParaRPr lang="en-US" dirty="0"/>
          </a:p>
          <a:p>
            <a:pPr lvl="1"/>
            <a:r>
              <a:rPr lang="en-US" dirty="0"/>
              <a:t>Transforms them to have mean=0, variance=1</a:t>
            </a:r>
          </a:p>
          <a:p>
            <a:r>
              <a:rPr lang="en-US" dirty="0"/>
              <a:t>Calculate the correlation matrix using the standardized variables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cor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scaled.variables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r>
              <a:rPr lang="en-US" dirty="0"/>
              <a:t>Visualize associations using scatterplot matrix and/or heat map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pairs(</a:t>
            </a:r>
            <a:r>
              <a:rPr lang="en-US" b="1" dirty="0" err="1">
                <a:solidFill>
                  <a:srgbClr val="C00000"/>
                </a:solidFill>
              </a:rPr>
              <a:t>scaled.variables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lower.panel</a:t>
            </a:r>
            <a:r>
              <a:rPr lang="en-US" b="1" dirty="0">
                <a:solidFill>
                  <a:srgbClr val="C00000"/>
                </a:solidFill>
              </a:rPr>
              <a:t>=NULL, </a:t>
            </a:r>
            <a:r>
              <a:rPr lang="en-US" b="1" dirty="0" err="1">
                <a:solidFill>
                  <a:srgbClr val="C00000"/>
                </a:solidFill>
              </a:rPr>
              <a:t>cex.labels</a:t>
            </a:r>
            <a:r>
              <a:rPr lang="en-US" b="1" dirty="0">
                <a:solidFill>
                  <a:srgbClr val="C00000"/>
                </a:solidFill>
              </a:rPr>
              <a:t>=2, </a:t>
            </a:r>
            <a:r>
              <a:rPr lang="en-US" b="1" dirty="0" err="1">
                <a:solidFill>
                  <a:srgbClr val="C00000"/>
                </a:solidFill>
              </a:rPr>
              <a:t>pch</a:t>
            </a:r>
            <a:r>
              <a:rPr lang="en-US" b="1" dirty="0">
                <a:solidFill>
                  <a:srgbClr val="C00000"/>
                </a:solidFill>
              </a:rPr>
              <a:t>=19, </a:t>
            </a:r>
            <a:r>
              <a:rPr lang="en-US" b="1" dirty="0" err="1">
                <a:solidFill>
                  <a:srgbClr val="C00000"/>
                </a:solidFill>
              </a:rPr>
              <a:t>cex</a:t>
            </a:r>
            <a:r>
              <a:rPr lang="en-US" b="1" dirty="0">
                <a:solidFill>
                  <a:srgbClr val="C00000"/>
                </a:solidFill>
              </a:rPr>
              <a:t>=1.2)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heatmap(</a:t>
            </a:r>
            <a:r>
              <a:rPr lang="en-US" b="1" dirty="0" err="1">
                <a:solidFill>
                  <a:srgbClr val="C00000"/>
                </a:solidFill>
              </a:rPr>
              <a:t>cormat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err="1">
                <a:solidFill>
                  <a:srgbClr val="C00000"/>
                </a:solidFill>
              </a:rPr>
              <a:t>symm</a:t>
            </a:r>
            <a:r>
              <a:rPr lang="en-US" b="1" dirty="0">
                <a:solidFill>
                  <a:srgbClr val="C00000"/>
                </a:solidFill>
              </a:rPr>
              <a:t>=TRUE, </a:t>
            </a:r>
            <a:r>
              <a:rPr lang="en-US" b="1" dirty="0" err="1">
                <a:solidFill>
                  <a:srgbClr val="C00000"/>
                </a:solidFill>
              </a:rPr>
              <a:t>revC</a:t>
            </a:r>
            <a:r>
              <a:rPr lang="en-US" b="1" dirty="0">
                <a:solidFill>
                  <a:srgbClr val="C00000"/>
                </a:solidFill>
              </a:rPr>
              <a:t>=TRUE, margins=c(10,10))</a:t>
            </a:r>
          </a:p>
          <a:p>
            <a:pPr lvl="2"/>
            <a:r>
              <a:rPr lang="en-US" dirty="0"/>
              <a:t>Where “</a:t>
            </a:r>
            <a:r>
              <a:rPr lang="en-US" dirty="0" err="1"/>
              <a:t>cormat</a:t>
            </a:r>
            <a:r>
              <a:rPr lang="en-US" dirty="0"/>
              <a:t>” is a stored correlation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0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D32D-8158-3F4D-BA8F-05259FA9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R: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A749-710F-2C4D-8CB9-1E05A064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factor analysis, two options:</a:t>
            </a:r>
          </a:p>
          <a:p>
            <a:endParaRPr lang="en-US" dirty="0"/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princomp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: </a:t>
            </a:r>
            <a:r>
              <a:rPr lang="en-US" dirty="0" err="1"/>
              <a:t>eigenanalysis</a:t>
            </a:r>
            <a:r>
              <a:rPr lang="en-US" dirty="0"/>
              <a:t> of covariance or correlation matrix</a:t>
            </a:r>
          </a:p>
          <a:p>
            <a:pPr lvl="1"/>
            <a:endParaRPr lang="en-US" dirty="0"/>
          </a:p>
          <a:p>
            <a:pPr lvl="1"/>
            <a:r>
              <a:rPr lang="en-US" b="1" dirty="0" err="1">
                <a:solidFill>
                  <a:srgbClr val="C00000"/>
                </a:solidFill>
              </a:rPr>
              <a:t>prcomp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: singular value decomposition of data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9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B7C3-DA99-3744-9A0E-416FCC35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R: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734B-6546-7E4B-93B8-D42BE802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8179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summary()</a:t>
            </a:r>
          </a:p>
          <a:p>
            <a:pPr lvl="1"/>
            <a:r>
              <a:rPr lang="en-US" dirty="0"/>
              <a:t>Variation explained by each component</a:t>
            </a:r>
          </a:p>
          <a:p>
            <a:r>
              <a:rPr lang="en-US" dirty="0" err="1"/>
              <a:t>princomp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Loadings: $loadings</a:t>
            </a:r>
          </a:p>
          <a:p>
            <a:pPr lvl="1"/>
            <a:r>
              <a:rPr lang="en-US" dirty="0"/>
              <a:t>Scores: $scores</a:t>
            </a:r>
          </a:p>
          <a:p>
            <a:r>
              <a:rPr lang="en-US" dirty="0" err="1"/>
              <a:t>prcomp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Loadings: $rotation</a:t>
            </a:r>
          </a:p>
          <a:p>
            <a:pPr lvl="1"/>
            <a:r>
              <a:rPr lang="en-US" dirty="0"/>
              <a:t>Scores: $x</a:t>
            </a:r>
          </a:p>
          <a:p>
            <a:r>
              <a:rPr lang="en-US" dirty="0"/>
              <a:t>Scree plot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plot(object, type=“lines”)</a:t>
            </a:r>
          </a:p>
          <a:p>
            <a:pPr lvl="1"/>
            <a:r>
              <a:rPr lang="en-US" dirty="0"/>
              <a:t>Where object is PCA results returned by </a:t>
            </a:r>
            <a:r>
              <a:rPr lang="en-US" dirty="0" err="1"/>
              <a:t>princomp</a:t>
            </a:r>
            <a:r>
              <a:rPr lang="en-US" dirty="0"/>
              <a:t>() or </a:t>
            </a:r>
            <a:r>
              <a:rPr lang="en-US" dirty="0" err="1"/>
              <a:t>princomp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750C5-5A47-8645-8182-663091C98EC2}"/>
              </a:ext>
            </a:extLst>
          </p:cNvPr>
          <p:cNvSpPr txBox="1"/>
          <p:nvPr/>
        </p:nvSpPr>
        <p:spPr>
          <a:xfrm>
            <a:off x="2158197" y="5693576"/>
            <a:ext cx="5291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pca</a:t>
            </a:r>
            <a:r>
              <a:rPr lang="en-US" sz="2800" dirty="0"/>
              <a:t> &lt;- </a:t>
            </a:r>
            <a:r>
              <a:rPr lang="en-US" sz="2800" dirty="0" err="1"/>
              <a:t>princomp</a:t>
            </a:r>
            <a:r>
              <a:rPr lang="en-US" sz="2800" dirty="0"/>
              <a:t>(</a:t>
            </a:r>
            <a:r>
              <a:rPr lang="en-US" sz="2800" dirty="0" err="1"/>
              <a:t>scaled.data</a:t>
            </a:r>
            <a:r>
              <a:rPr lang="en-US" sz="2800" dirty="0"/>
              <a:t>)</a:t>
            </a:r>
          </a:p>
          <a:p>
            <a:r>
              <a:rPr lang="en-US" sz="2800" dirty="0"/>
              <a:t>plot(</a:t>
            </a:r>
            <a:r>
              <a:rPr lang="en-US" sz="2800" dirty="0" err="1"/>
              <a:t>pca</a:t>
            </a:r>
            <a:r>
              <a:rPr lang="en-US" sz="2800" dirty="0"/>
              <a:t>, type=“lines”)</a:t>
            </a:r>
          </a:p>
        </p:txBody>
      </p:sp>
    </p:spTree>
    <p:extLst>
      <p:ext uri="{BB962C8B-B14F-4D97-AF65-F5344CB8AC3E}">
        <p14:creationId xmlns:p14="http://schemas.microsoft.com/office/powerpoint/2010/main" val="136263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87E9-1013-064C-A3F1-0F9AB100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PCA Example #1: Heptathlon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B8F4-8317-2445-B1A2-8B2394B5C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Olympic Heptathlon data</a:t>
            </a:r>
          </a:p>
          <a:p>
            <a:r>
              <a:rPr lang="en-US" b="1" dirty="0"/>
              <a:t>heptathlon</a:t>
            </a:r>
            <a:r>
              <a:rPr lang="en-US" dirty="0"/>
              <a:t> from package HSAUR3</a:t>
            </a:r>
          </a:p>
          <a:p>
            <a:r>
              <a:rPr lang="en-US" dirty="0"/>
              <a:t>25 observations (competitors)</a:t>
            </a:r>
          </a:p>
          <a:p>
            <a:r>
              <a:rPr lang="en-US" dirty="0"/>
              <a:t>8 variables (7 events plus total score)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6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B125-6594-AE4D-B4BD-28F6B7E4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A99A-FF4F-D049-AD14-E9B17178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look at data distributions</a:t>
            </a:r>
          </a:p>
          <a:p>
            <a:pPr lvl="1"/>
            <a:r>
              <a:rPr lang="en-US" dirty="0"/>
              <a:t>No missing values</a:t>
            </a:r>
          </a:p>
          <a:p>
            <a:pPr lvl="1"/>
            <a:r>
              <a:rPr lang="en-US" dirty="0"/>
              <a:t>Variables are reasonably normally distributed</a:t>
            </a:r>
          </a:p>
          <a:p>
            <a:pPr lvl="1"/>
            <a:endParaRPr lang="en-US" dirty="0"/>
          </a:p>
          <a:p>
            <a:r>
              <a:rPr lang="en-US" dirty="0"/>
              <a:t>Data manipulations</a:t>
            </a:r>
          </a:p>
          <a:p>
            <a:pPr lvl="1"/>
            <a:r>
              <a:rPr lang="en-US" dirty="0"/>
              <a:t>Reverse-score some events so that large values are a ‘good’ score</a:t>
            </a:r>
          </a:p>
          <a:p>
            <a:pPr lvl="2"/>
            <a:r>
              <a:rPr lang="en-US" dirty="0"/>
              <a:t>hurdles, run200m, run800m</a:t>
            </a:r>
          </a:p>
          <a:p>
            <a:pPr lvl="1"/>
            <a:r>
              <a:rPr lang="en-US" dirty="0"/>
              <a:t>Standardize the variables so they are all on the same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34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BC87-4EB6-B645-9EE4-BBF3F482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FD9C-09F9-F948-B086-DA4FDE9B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Calculate correlation matrix – do they seem correlated?</a:t>
            </a:r>
          </a:p>
          <a:p>
            <a:pPr lvl="1"/>
            <a:r>
              <a:rPr lang="en-US" dirty="0"/>
              <a:t>Most correlations are fairly high</a:t>
            </a:r>
          </a:p>
          <a:p>
            <a:pPr lvl="1"/>
            <a:r>
              <a:rPr lang="en-US" dirty="0"/>
              <a:t>Javelin is not correlated with other variables</a:t>
            </a:r>
          </a:p>
          <a:p>
            <a:r>
              <a:rPr lang="en-US" dirty="0"/>
              <a:t>Visualize the associations:</a:t>
            </a:r>
          </a:p>
          <a:p>
            <a:pPr lvl="1"/>
            <a:r>
              <a:rPr lang="en-US" dirty="0"/>
              <a:t>Scatterplot matrix</a:t>
            </a:r>
          </a:p>
          <a:p>
            <a:pPr lvl="1"/>
            <a:r>
              <a:rPr lang="en-US" dirty="0"/>
              <a:t>Heat map</a:t>
            </a:r>
          </a:p>
          <a:p>
            <a:r>
              <a:rPr lang="en-US" dirty="0"/>
              <a:t>Outlier (PNG) is removed and correlations &amp; graphics redone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58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D64B-AF27-654F-A9F3-4DA7A11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7A29-FC03-3A4C-A0C0-BE2B5A59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outlier increased correlations for javelin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554FD-01FA-A64F-AEF4-90D7D165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2840682"/>
            <a:ext cx="76835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0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C1CD-D60F-6542-AFA8-FB5FA546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D42E-9AD4-C64A-8030-DAFBCD63E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PCA using </a:t>
            </a:r>
            <a:r>
              <a:rPr lang="en-US" dirty="0" err="1"/>
              <a:t>prcomp</a:t>
            </a:r>
            <a:r>
              <a:rPr lang="en-US" dirty="0"/>
              <a:t>()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pca1 &lt;- </a:t>
            </a:r>
            <a:r>
              <a:rPr lang="en-US" b="1" dirty="0" err="1">
                <a:solidFill>
                  <a:srgbClr val="C00000"/>
                </a:solidFill>
              </a:rPr>
              <a:t>prcomp</a:t>
            </a:r>
            <a:r>
              <a:rPr lang="en-US" b="1" dirty="0">
                <a:solidFill>
                  <a:srgbClr val="C00000"/>
                </a:solidFill>
              </a:rPr>
              <a:t>(scaled.hept2, scale=TRUE)</a:t>
            </a:r>
          </a:p>
          <a:p>
            <a:pPr lvl="1"/>
            <a:r>
              <a:rPr lang="en-US" dirty="0"/>
              <a:t>summary(pca1)</a:t>
            </a:r>
          </a:p>
          <a:p>
            <a:pPr lvl="2"/>
            <a:r>
              <a:rPr lang="en-US" dirty="0"/>
              <a:t>To see variance accounted for by each component</a:t>
            </a:r>
          </a:p>
          <a:p>
            <a:pPr lvl="1"/>
            <a:r>
              <a:rPr lang="en-US" dirty="0"/>
              <a:t>pca1$rotation</a:t>
            </a:r>
          </a:p>
          <a:p>
            <a:pPr lvl="2"/>
            <a:r>
              <a:rPr lang="en-US" dirty="0"/>
              <a:t>To see how each variable “loads” on each component</a:t>
            </a:r>
          </a:p>
          <a:p>
            <a:pPr lvl="2"/>
            <a:r>
              <a:rPr lang="en-US" dirty="0"/>
              <a:t>Higher loading = stronger association</a:t>
            </a:r>
          </a:p>
          <a:p>
            <a:pPr lvl="1"/>
            <a:r>
              <a:rPr lang="en-US" dirty="0"/>
              <a:t>plot(pca1, type=“lines”)</a:t>
            </a:r>
          </a:p>
          <a:p>
            <a:pPr lvl="2"/>
            <a:r>
              <a:rPr lang="en-US" dirty="0"/>
              <a:t>To see scree plot</a:t>
            </a:r>
          </a:p>
          <a:p>
            <a:pPr lvl="1"/>
            <a:r>
              <a:rPr lang="en-US" dirty="0"/>
              <a:t>pca1$x</a:t>
            </a:r>
          </a:p>
          <a:p>
            <a:pPr lvl="2"/>
            <a:r>
              <a:rPr lang="en-US" dirty="0"/>
              <a:t>To see component scores for each competitor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2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5BFC-7728-7443-9F43-FD45A12C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24A8-E51A-B741-9956-250BBE8F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PCA using </a:t>
            </a:r>
            <a:r>
              <a:rPr lang="en-US" dirty="0" err="1"/>
              <a:t>princomp</a:t>
            </a:r>
            <a:r>
              <a:rPr lang="en-US" dirty="0"/>
              <a:t>()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pca2 &lt;- </a:t>
            </a:r>
            <a:r>
              <a:rPr lang="en-US" b="1" dirty="0" err="1">
                <a:solidFill>
                  <a:srgbClr val="C00000"/>
                </a:solidFill>
              </a:rPr>
              <a:t>princomp</a:t>
            </a:r>
            <a:r>
              <a:rPr lang="en-US" b="1" dirty="0">
                <a:solidFill>
                  <a:srgbClr val="C00000"/>
                </a:solidFill>
              </a:rPr>
              <a:t>(scaled.hept2, </a:t>
            </a:r>
            <a:r>
              <a:rPr lang="en-US" b="1" dirty="0" err="1">
                <a:solidFill>
                  <a:srgbClr val="C00000"/>
                </a:solidFill>
              </a:rPr>
              <a:t>cor</a:t>
            </a:r>
            <a:r>
              <a:rPr lang="en-US" b="1" dirty="0">
                <a:solidFill>
                  <a:srgbClr val="C00000"/>
                </a:solidFill>
              </a:rPr>
              <a:t>=TRUE)</a:t>
            </a:r>
          </a:p>
          <a:p>
            <a:pPr lvl="1"/>
            <a:r>
              <a:rPr lang="en-US" dirty="0"/>
              <a:t>summary(pca2)</a:t>
            </a:r>
          </a:p>
          <a:p>
            <a:pPr lvl="2"/>
            <a:r>
              <a:rPr lang="en-US" dirty="0"/>
              <a:t>To see variance accounted for by each component</a:t>
            </a:r>
          </a:p>
          <a:p>
            <a:pPr lvl="1"/>
            <a:r>
              <a:rPr lang="en-US" dirty="0"/>
              <a:t>pca2$loadings</a:t>
            </a:r>
          </a:p>
          <a:p>
            <a:pPr lvl="2"/>
            <a:r>
              <a:rPr lang="en-US" dirty="0"/>
              <a:t>To see how each variable “loads” on each component</a:t>
            </a:r>
          </a:p>
          <a:p>
            <a:pPr lvl="1"/>
            <a:r>
              <a:rPr lang="en-US" dirty="0"/>
              <a:t>plot(pca2, type=“lines”)</a:t>
            </a:r>
          </a:p>
          <a:p>
            <a:pPr lvl="2"/>
            <a:r>
              <a:rPr lang="en-US" dirty="0"/>
              <a:t>To see scree plot</a:t>
            </a:r>
          </a:p>
          <a:p>
            <a:pPr lvl="1"/>
            <a:r>
              <a:rPr lang="en-US" dirty="0"/>
              <a:t>pca2$scores</a:t>
            </a:r>
          </a:p>
          <a:p>
            <a:pPr lvl="2"/>
            <a:r>
              <a:rPr lang="en-US" dirty="0"/>
              <a:t>To see component scores for each competitor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5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4E32-80F6-6341-8E0A-F35A5867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5AF2-EDF7-3444-922E-111EC2EB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668" y="1626135"/>
            <a:ext cx="3633952" cy="3382962"/>
          </a:xfrm>
        </p:spPr>
        <p:txBody>
          <a:bodyPr/>
          <a:lstStyle/>
          <a:p>
            <a:r>
              <a:rPr lang="en-US" sz="2800" dirty="0"/>
              <a:t>First 3 components account for 86% of variance</a:t>
            </a:r>
          </a:p>
          <a:p>
            <a:r>
              <a:rPr lang="en-US" sz="2800" dirty="0"/>
              <a:t>Scree plot drops after this</a:t>
            </a:r>
          </a:p>
          <a:p>
            <a:r>
              <a:rPr lang="en-US" sz="2800" dirty="0"/>
              <a:t>Retain 3 components only?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EB4D6-AD9A-2546-A94D-4D11F91D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35" y="1417638"/>
            <a:ext cx="3123068" cy="3818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294AF-5ADE-D64F-894E-6E2321461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9" y="5235876"/>
            <a:ext cx="7844481" cy="135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2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Impose order or structure on a dataset</a:t>
            </a:r>
          </a:p>
          <a:p>
            <a:r>
              <a:rPr lang="en-US" dirty="0"/>
              <a:t>Discover and extract patterns in data</a:t>
            </a:r>
          </a:p>
          <a:p>
            <a:r>
              <a:rPr lang="en-US" dirty="0"/>
              <a:t>Two common techniques:</a:t>
            </a:r>
          </a:p>
          <a:p>
            <a:pPr lvl="1"/>
            <a:r>
              <a:rPr lang="en-US" b="1" dirty="0"/>
              <a:t>Principal components analysis</a:t>
            </a:r>
            <a:r>
              <a:rPr lang="en-US" dirty="0"/>
              <a:t> finds groups of variables that are similar to each other</a:t>
            </a:r>
          </a:p>
          <a:p>
            <a:pPr lvl="1"/>
            <a:r>
              <a:rPr lang="en-US" b="1" dirty="0"/>
              <a:t>Cluster analysis</a:t>
            </a:r>
            <a:r>
              <a:rPr lang="en-US" dirty="0"/>
              <a:t> finds groups of observations that are similar to each other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74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AA3A-BECE-CF41-9E85-EC33000D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1721-9203-9549-B160-0FB07D97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loadings for first 3 components</a:t>
            </a:r>
          </a:p>
          <a:p>
            <a:pPr lvl="1"/>
            <a:r>
              <a:rPr lang="en-US" dirty="0"/>
              <a:t>Hurdles, shot, run200m, </a:t>
            </a:r>
            <a:r>
              <a:rPr lang="en-US" dirty="0" err="1"/>
              <a:t>longjump</a:t>
            </a:r>
            <a:r>
              <a:rPr lang="en-US" dirty="0"/>
              <a:t> load highest on PC1</a:t>
            </a:r>
          </a:p>
          <a:p>
            <a:pPr lvl="1"/>
            <a:r>
              <a:rPr lang="en-US" dirty="0" err="1"/>
              <a:t>Highjump</a:t>
            </a:r>
            <a:r>
              <a:rPr lang="en-US" dirty="0"/>
              <a:t>, run800m load highest on PC2</a:t>
            </a:r>
          </a:p>
          <a:p>
            <a:pPr lvl="1"/>
            <a:r>
              <a:rPr lang="en-US" dirty="0"/>
              <a:t>Javelin loads highest on PC3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2DB17-CA8B-654C-AF49-0C9E55D8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17" y="4088027"/>
            <a:ext cx="4991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27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71FE-F56B-C249-B893-5EF27231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Heptathlon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008D-05D7-2C40-821D-07567B74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limit the number of components retained</a:t>
            </a:r>
          </a:p>
          <a:p>
            <a:endParaRPr lang="en-US" dirty="0"/>
          </a:p>
          <a:p>
            <a:r>
              <a:rPr lang="en-US" dirty="0"/>
              <a:t>Function principal() in psych package</a:t>
            </a:r>
          </a:p>
          <a:p>
            <a:pPr lvl="1"/>
            <a:r>
              <a:rPr lang="en-US" dirty="0" err="1"/>
              <a:t>pca</a:t>
            </a:r>
            <a:r>
              <a:rPr lang="en-US" dirty="0"/>
              <a:t> &lt;- principal(data, </a:t>
            </a:r>
            <a:r>
              <a:rPr lang="en-US" dirty="0" err="1"/>
              <a:t>nfactors</a:t>
            </a:r>
            <a:r>
              <a:rPr lang="en-US" dirty="0"/>
              <a:t>=3)</a:t>
            </a:r>
          </a:p>
          <a:p>
            <a:pPr lvl="1"/>
            <a:r>
              <a:rPr lang="en-US" dirty="0"/>
              <a:t>Only three components extracted</a:t>
            </a:r>
          </a:p>
          <a:p>
            <a:endParaRPr lang="en-US" dirty="0"/>
          </a:p>
          <a:p>
            <a:r>
              <a:rPr lang="en-US" dirty="0"/>
              <a:t>End result: Use component scores in analysis instead of original variables</a:t>
            </a:r>
          </a:p>
          <a:p>
            <a:pPr lvl="1"/>
            <a:r>
              <a:rPr lang="en-US" dirty="0"/>
              <a:t>Dimensionality reduced from 7 variables to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00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 #2: Iris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337552"/>
            <a:ext cx="8229600" cy="5179979"/>
          </a:xfrm>
        </p:spPr>
        <p:txBody>
          <a:bodyPr>
            <a:normAutofit/>
          </a:bodyPr>
          <a:lstStyle/>
          <a:p>
            <a:r>
              <a:rPr lang="en-US" dirty="0"/>
              <a:t>Use the iris dataset, which consists of data collected on three species of iris</a:t>
            </a:r>
          </a:p>
          <a:p>
            <a:pPr lvl="1"/>
            <a:r>
              <a:rPr lang="en-US" dirty="0"/>
              <a:t>Sepal length, sepal width, petal length, petal width, and species</a:t>
            </a:r>
          </a:p>
          <a:p>
            <a:r>
              <a:rPr lang="en-US" dirty="0"/>
              <a:t>Ignoring species, perform a PCA on these data</a:t>
            </a:r>
          </a:p>
          <a:p>
            <a:pPr lvl="1"/>
            <a:r>
              <a:rPr lang="en-US" dirty="0"/>
              <a:t>Scale the variables</a:t>
            </a:r>
          </a:p>
          <a:p>
            <a:pPr lvl="1"/>
            <a:r>
              <a:rPr lang="en-US" dirty="0"/>
              <a:t>Calculate the correlation matrix</a:t>
            </a:r>
          </a:p>
          <a:p>
            <a:pPr lvl="2"/>
            <a:r>
              <a:rPr lang="en-US" dirty="0"/>
              <a:t>Look for “clusters” of high correlations</a:t>
            </a:r>
          </a:p>
          <a:p>
            <a:pPr lvl="1"/>
            <a:r>
              <a:rPr lang="en-US" dirty="0"/>
              <a:t>Perform PCA</a:t>
            </a:r>
          </a:p>
          <a:p>
            <a:pPr lvl="2"/>
            <a:r>
              <a:rPr lang="en-US" dirty="0"/>
              <a:t>How many components?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4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210" y="2331720"/>
            <a:ext cx="7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de-DE" dirty="0" err="1"/>
              <a:t>cor</a:t>
            </a:r>
            <a:r>
              <a:rPr lang="de-DE" dirty="0"/>
              <a:t>(</a:t>
            </a:r>
            <a:r>
              <a:rPr lang="de-DE" dirty="0" err="1"/>
              <a:t>scaled.iris</a:t>
            </a:r>
            <a:r>
              <a:rPr lang="de-DE" dirty="0"/>
              <a:t>)             </a:t>
            </a:r>
            <a:r>
              <a:rPr lang="de-DE" dirty="0" err="1"/>
              <a:t>Sepal.Length</a:t>
            </a:r>
            <a:r>
              <a:rPr lang="de-DE" dirty="0"/>
              <a:t> </a:t>
            </a:r>
            <a:r>
              <a:rPr lang="de-DE" dirty="0" err="1"/>
              <a:t>Sepal.Width</a:t>
            </a:r>
            <a:r>
              <a:rPr lang="de-DE" dirty="0"/>
              <a:t> </a:t>
            </a:r>
            <a:r>
              <a:rPr lang="de-DE" dirty="0" err="1"/>
              <a:t>Petal.Length</a:t>
            </a:r>
            <a:r>
              <a:rPr lang="de-DE" dirty="0"/>
              <a:t> </a:t>
            </a:r>
            <a:r>
              <a:rPr lang="de-DE" dirty="0" err="1"/>
              <a:t>Petal.Width</a:t>
            </a:r>
            <a:endParaRPr lang="de-DE" dirty="0"/>
          </a:p>
          <a:p>
            <a:pPr marL="742950" lvl="1" indent="-285750">
              <a:buFont typeface="Wingdings" charset="2"/>
              <a:buChar char="Ø"/>
            </a:pPr>
            <a:r>
              <a:rPr lang="de-DE" dirty="0" err="1"/>
              <a:t>Sepal.Length</a:t>
            </a:r>
            <a:r>
              <a:rPr lang="de-DE" dirty="0"/>
              <a:t>      1.0000000     -0.1175698     0.8717538    0.8179411</a:t>
            </a:r>
          </a:p>
          <a:p>
            <a:pPr marL="742950" lvl="1" indent="-285750">
              <a:buFont typeface="Wingdings" charset="2"/>
              <a:buChar char="Ø"/>
            </a:pPr>
            <a:r>
              <a:rPr lang="de-DE" dirty="0" err="1"/>
              <a:t>Sepal.Width</a:t>
            </a:r>
            <a:r>
              <a:rPr lang="de-DE" dirty="0"/>
              <a:t>       -0.1175698      1.0000000    -0.4284401  -0.3661259</a:t>
            </a:r>
          </a:p>
          <a:p>
            <a:pPr marL="742950" lvl="1" indent="-285750">
              <a:buFont typeface="Wingdings" charset="2"/>
              <a:buChar char="Ø"/>
            </a:pPr>
            <a:r>
              <a:rPr lang="de-DE" dirty="0" err="1"/>
              <a:t>Petal.Length</a:t>
            </a:r>
            <a:r>
              <a:rPr lang="de-DE" dirty="0"/>
              <a:t>       0.8717538     -0.4284401     1.0000000    0.9628654</a:t>
            </a:r>
          </a:p>
          <a:p>
            <a:pPr marL="742950" lvl="1" indent="-285750">
              <a:buFont typeface="Wingdings" charset="2"/>
              <a:buChar char="Ø"/>
            </a:pPr>
            <a:r>
              <a:rPr lang="de-DE" dirty="0" err="1"/>
              <a:t>Petal.Width</a:t>
            </a:r>
            <a:r>
              <a:rPr lang="de-DE" dirty="0"/>
              <a:t>         0.8179411     -0.3661259     0.9628654    1.0000000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C0085-38BE-174B-BB7C-335917A4FDE0}"/>
              </a:ext>
            </a:extLst>
          </p:cNvPr>
          <p:cNvSpPr txBox="1"/>
          <p:nvPr/>
        </p:nvSpPr>
        <p:spPr>
          <a:xfrm>
            <a:off x="2000334" y="4321274"/>
            <a:ext cx="514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Most variables highly correlated</a:t>
            </a:r>
          </a:p>
          <a:p>
            <a:r>
              <a:rPr lang="en-US" b="1" i="1" dirty="0">
                <a:solidFill>
                  <a:schemeClr val="tx2"/>
                </a:solidFill>
              </a:rPr>
              <a:t>Sepal width not well correlated with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1387729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 map of correlations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308860"/>
            <a:ext cx="6426200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1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4390"/>
          </a:xfrm>
        </p:spPr>
        <p:txBody>
          <a:bodyPr/>
          <a:lstStyle/>
          <a:p>
            <a:r>
              <a:rPr lang="en-US"/>
              <a:t>Scree plot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194560"/>
            <a:ext cx="64262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15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30353"/>
            <a:ext cx="768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:                         </a:t>
            </a:r>
          </a:p>
          <a:p>
            <a:r>
              <a:rPr lang="de-DE" dirty="0"/>
              <a:t>                                            Comp.1         Comp.2          Comp.3           Comp.4</a:t>
            </a:r>
          </a:p>
          <a:p>
            <a:r>
              <a:rPr lang="de-DE" dirty="0"/>
              <a:t>Standard </a:t>
            </a:r>
            <a:r>
              <a:rPr lang="de-DE" dirty="0" err="1"/>
              <a:t>deviation</a:t>
            </a:r>
            <a:r>
              <a:rPr lang="de-DE" dirty="0"/>
              <a:t>           1.7083611   0.9560494     0.38308860    0.143926497</a:t>
            </a:r>
          </a:p>
          <a:p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   0.7296245   0.2285076     0.03668922    0.005178709</a:t>
            </a:r>
          </a:p>
          <a:p>
            <a:r>
              <a:rPr lang="de-DE" dirty="0" err="1"/>
              <a:t>Cumulative</a:t>
            </a:r>
            <a:r>
              <a:rPr lang="de-DE" dirty="0"/>
              <a:t> Proportion    0.7296245   0.9581321     0.99482129    1.000000000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E6180-07E0-6A43-B26A-B067B3E0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4120396"/>
            <a:ext cx="4902200" cy="182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C29678-32EA-A641-8D92-246B3B4D9864}"/>
              </a:ext>
            </a:extLst>
          </p:cNvPr>
          <p:cNvSpPr txBox="1"/>
          <p:nvPr/>
        </p:nvSpPr>
        <p:spPr>
          <a:xfrm>
            <a:off x="6024880" y="4404876"/>
            <a:ext cx="211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Two components account for &gt;95% of variance</a:t>
            </a:r>
          </a:p>
        </p:txBody>
      </p:sp>
    </p:spTree>
    <p:extLst>
      <p:ext uri="{BB962C8B-B14F-4D97-AF65-F5344CB8AC3E}">
        <p14:creationId xmlns:p14="http://schemas.microsoft.com/office/powerpoint/2010/main" val="29790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617" y="1922069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957694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 Questions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close?</a:t>
            </a:r>
          </a:p>
          <a:p>
            <a:r>
              <a:rPr lang="en-US" dirty="0"/>
              <a:t>How do we group things?</a:t>
            </a:r>
          </a:p>
          <a:p>
            <a:r>
              <a:rPr lang="en-US" dirty="0"/>
              <a:t>How can we visualize the groupings?</a:t>
            </a:r>
          </a:p>
          <a:p>
            <a:r>
              <a:rPr lang="en-US" dirty="0"/>
              <a:t>How do we interpret the groupings?</a:t>
            </a:r>
          </a:p>
        </p:txBody>
      </p:sp>
    </p:spTree>
    <p:extLst>
      <p:ext uri="{BB962C8B-B14F-4D97-AF65-F5344CB8AC3E}">
        <p14:creationId xmlns:p14="http://schemas.microsoft.com/office/powerpoint/2010/main" val="1305438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Close?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30867"/>
          </a:xfrm>
        </p:spPr>
        <p:txBody>
          <a:bodyPr/>
          <a:lstStyle/>
          <a:p>
            <a:r>
              <a:rPr lang="en-US" dirty="0"/>
              <a:t>Euclidean distance (green)</a:t>
            </a:r>
          </a:p>
          <a:p>
            <a:r>
              <a:rPr lang="en-US" dirty="0"/>
              <a:t>Manhattan distance (blue)</a:t>
            </a:r>
          </a:p>
        </p:txBody>
      </p:sp>
      <p:pic>
        <p:nvPicPr>
          <p:cNvPr id="6" name="Picture 5" descr="Manhattan_distan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133600"/>
            <a:ext cx="4191000" cy="472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3371" y="6488668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from “Taxicab geometry”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175380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175"/>
            <a:ext cx="8229600" cy="4525963"/>
          </a:xfrm>
        </p:spPr>
        <p:txBody>
          <a:bodyPr/>
          <a:lstStyle/>
          <a:p>
            <a:r>
              <a:rPr lang="en-US" dirty="0"/>
              <a:t>Primary uses:</a:t>
            </a:r>
          </a:p>
          <a:p>
            <a:pPr lvl="1"/>
            <a:r>
              <a:rPr lang="en-US" dirty="0"/>
              <a:t>Understand the data structure (how measures relate to one another)</a:t>
            </a:r>
          </a:p>
          <a:p>
            <a:pPr lvl="1"/>
            <a:r>
              <a:rPr lang="en-US" dirty="0"/>
              <a:t>Reduce a complex dataset to a more manageable size while retaining as much of the original information as possible</a:t>
            </a:r>
          </a:p>
        </p:txBody>
      </p:sp>
    </p:spTree>
    <p:extLst>
      <p:ext uri="{BB962C8B-B14F-4D97-AF65-F5344CB8AC3E}">
        <p14:creationId xmlns:p14="http://schemas.microsoft.com/office/powerpoint/2010/main" val="588583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Group Things?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3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Hierarchical clustering (a.k.a. agglomerative)</a:t>
            </a:r>
          </a:p>
          <a:p>
            <a:pPr lvl="1"/>
            <a:r>
              <a:rPr lang="en-US" dirty="0"/>
              <a:t>Bottom-up approach in that the number of clusters not specified a priori</a:t>
            </a:r>
          </a:p>
          <a:p>
            <a:pPr lvl="1"/>
            <a:r>
              <a:rPr lang="en-US" dirty="0"/>
              <a:t>Start with individual data points and put the most similar ones together into clusters, then similar clusters get combined into bigger clusters and so on</a:t>
            </a:r>
          </a:p>
          <a:p>
            <a:endParaRPr lang="en-US" dirty="0"/>
          </a:p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Number of clusters (k) is specified a priori</a:t>
            </a:r>
          </a:p>
          <a:p>
            <a:pPr lvl="1"/>
            <a:r>
              <a:rPr lang="en-US" dirty="0"/>
              <a:t>Start with the centroid of each cluster, assign data points to the closest centroid; re-calculate centroid positions and repeat</a:t>
            </a:r>
          </a:p>
        </p:txBody>
      </p:sp>
    </p:spTree>
    <p:extLst>
      <p:ext uri="{BB962C8B-B14F-4D97-AF65-F5344CB8AC3E}">
        <p14:creationId xmlns:p14="http://schemas.microsoft.com/office/powerpoint/2010/main" val="464598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6534" y="2035705"/>
            <a:ext cx="8229600" cy="1143000"/>
          </a:xfrm>
        </p:spPr>
        <p:txBody>
          <a:bodyPr/>
          <a:lstStyle/>
          <a:p>
            <a:r>
              <a:rPr lang="en-US" b="1" i="1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262721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two “closest” points in your dataset</a:t>
            </a:r>
          </a:p>
          <a:p>
            <a:r>
              <a:rPr lang="en-US" dirty="0"/>
              <a:t>Merge them, and call them a “point”</a:t>
            </a:r>
          </a:p>
          <a:p>
            <a:pPr lvl="1"/>
            <a:r>
              <a:rPr lang="en-US" dirty="0"/>
              <a:t>Complete merging: distance between clusters is the distance between the two points that are furthest apart</a:t>
            </a:r>
          </a:p>
          <a:p>
            <a:pPr lvl="1"/>
            <a:r>
              <a:rPr lang="en-US" dirty="0"/>
              <a:t>Average merging: distance between clusters is the distance between the average coordinates in each group</a:t>
            </a:r>
          </a:p>
          <a:p>
            <a:r>
              <a:rPr lang="en-US" dirty="0"/>
              <a:t>Using your new dataset with this new “point” instead of the two original data points, 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60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Dendrogram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88797" y="1417638"/>
            <a:ext cx="8229600" cy="1358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end result of hierarchical clustering is a </a:t>
            </a:r>
            <a:r>
              <a:rPr lang="en-US" dirty="0" err="1"/>
              <a:t>dendrogram</a:t>
            </a:r>
            <a:r>
              <a:rPr lang="en-US" dirty="0"/>
              <a:t>, or tree map showing how the data cluster together</a:t>
            </a:r>
          </a:p>
        </p:txBody>
      </p:sp>
      <p:pic>
        <p:nvPicPr>
          <p:cNvPr id="6" name="Picture 5" descr="PlotDendrogramExample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097" y="2898596"/>
            <a:ext cx="4953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84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</a:t>
            </a:r>
            <a:r>
              <a:rPr lang="en-US" dirty="0" err="1"/>
              <a:t>Dendrograms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height at which any two objects are joined together</a:t>
            </a:r>
          </a:p>
          <a:p>
            <a:pPr lvl="1"/>
            <a:r>
              <a:rPr lang="en-US" dirty="0"/>
              <a:t>More similar objects are joined at lower heights on graph</a:t>
            </a:r>
          </a:p>
          <a:p>
            <a:pPr lvl="1"/>
            <a:r>
              <a:rPr lang="en-US" dirty="0"/>
              <a:t>On previous slide, objects 2 and 10 are most similar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74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Clusters?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Deciding how many clusters best represent the data is a very subjective choice</a:t>
            </a:r>
          </a:p>
          <a:p>
            <a:endParaRPr lang="en-US" dirty="0"/>
          </a:p>
          <a:p>
            <a:r>
              <a:rPr lang="en-US" dirty="0"/>
              <a:t>Based on the pattern in the </a:t>
            </a:r>
            <a:r>
              <a:rPr lang="en-US" dirty="0" err="1"/>
              <a:t>dendrogram</a:t>
            </a:r>
            <a:r>
              <a:rPr lang="en-US" dirty="0"/>
              <a:t>, choose a reasonable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1302202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Observations to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chosen the number of clusters, you draw a horizontal line through the </a:t>
            </a:r>
            <a:r>
              <a:rPr lang="en-US" dirty="0" err="1"/>
              <a:t>dendrogram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“cutting the tree”</a:t>
            </a:r>
          </a:p>
          <a:p>
            <a:pPr lvl="1"/>
            <a:r>
              <a:rPr lang="en-US" dirty="0"/>
              <a:t>number of branches cut =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2029576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in 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471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00"/>
                </a:solidFill>
              </a:rPr>
              <a:t>Calculate distance matrix using </a:t>
            </a:r>
            <a:r>
              <a:rPr lang="en-US" b="1" dirty="0" err="1">
                <a:solidFill>
                  <a:srgbClr val="C00000"/>
                </a:solidFill>
              </a:rPr>
              <a:t>dist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Euclidean distance is default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Six possible methods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euclidean</a:t>
            </a:r>
            <a:r>
              <a:rPr lang="en-US" dirty="0">
                <a:solidFill>
                  <a:srgbClr val="000000"/>
                </a:solidFill>
              </a:rPr>
              <a:t>, maximum, </a:t>
            </a:r>
            <a:r>
              <a:rPr lang="en-US" dirty="0" err="1">
                <a:solidFill>
                  <a:srgbClr val="000000"/>
                </a:solidFill>
              </a:rPr>
              <a:t>manhattan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canberra</a:t>
            </a:r>
            <a:r>
              <a:rPr lang="en-US" dirty="0">
                <a:solidFill>
                  <a:srgbClr val="000000"/>
                </a:solidFill>
              </a:rPr>
              <a:t>, binary, </a:t>
            </a:r>
            <a:r>
              <a:rPr lang="en-US" dirty="0" err="1">
                <a:solidFill>
                  <a:srgbClr val="000000"/>
                </a:solidFill>
              </a:rPr>
              <a:t>minkowski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mydist</a:t>
            </a:r>
            <a:r>
              <a:rPr lang="en-US" dirty="0">
                <a:solidFill>
                  <a:srgbClr val="000000"/>
                </a:solidFill>
              </a:rPr>
              <a:t> &lt;- </a:t>
            </a:r>
            <a:r>
              <a:rPr lang="en-US" dirty="0" err="1">
                <a:solidFill>
                  <a:srgbClr val="000000"/>
                </a:solidFill>
              </a:rPr>
              <a:t>dist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dataFrame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For Euclidean distance</a:t>
            </a:r>
          </a:p>
          <a:p>
            <a:r>
              <a:rPr lang="en-US" dirty="0" err="1">
                <a:solidFill>
                  <a:srgbClr val="000000"/>
                </a:solidFill>
              </a:rPr>
              <a:t>mydist</a:t>
            </a:r>
            <a:r>
              <a:rPr lang="en-US" dirty="0">
                <a:solidFill>
                  <a:srgbClr val="000000"/>
                </a:solidFill>
              </a:rPr>
              <a:t> &lt;- </a:t>
            </a:r>
            <a:r>
              <a:rPr lang="en-US" dirty="0" err="1">
                <a:solidFill>
                  <a:srgbClr val="000000"/>
                </a:solidFill>
              </a:rPr>
              <a:t>dist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dataFrame</a:t>
            </a:r>
            <a:r>
              <a:rPr lang="en-US" dirty="0">
                <a:solidFill>
                  <a:srgbClr val="000000"/>
                </a:solidFill>
              </a:rPr>
              <a:t>, method=“</a:t>
            </a:r>
            <a:r>
              <a:rPr lang="en-US" dirty="0" err="1">
                <a:solidFill>
                  <a:srgbClr val="000000"/>
                </a:solidFill>
              </a:rPr>
              <a:t>manhattan</a:t>
            </a:r>
            <a:r>
              <a:rPr lang="en-US" dirty="0">
                <a:solidFill>
                  <a:srgbClr val="000000"/>
                </a:solidFill>
              </a:rPr>
              <a:t>”)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err="1">
                <a:solidFill>
                  <a:srgbClr val="000000"/>
                </a:solidFill>
              </a:rPr>
              <a:t>manhattan</a:t>
            </a:r>
            <a:r>
              <a:rPr lang="en-US" dirty="0">
                <a:solidFill>
                  <a:srgbClr val="000000"/>
                </a:solidFill>
              </a:rPr>
              <a:t> distance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4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4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Perform cluster analysis using </a:t>
            </a:r>
            <a:r>
              <a:rPr lang="en-US" b="1" dirty="0" err="1">
                <a:solidFill>
                  <a:srgbClr val="C00000"/>
                </a:solidFill>
              </a:rPr>
              <a:t>hclust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Complete method is default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Eight possible methods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ward.D</a:t>
            </a:r>
            <a:r>
              <a:rPr lang="en-US" dirty="0">
                <a:solidFill>
                  <a:srgbClr val="000000"/>
                </a:solidFill>
              </a:rPr>
              <a:t>, ward.D2, single, complete, average, </a:t>
            </a:r>
            <a:r>
              <a:rPr lang="en-US" dirty="0" err="1">
                <a:solidFill>
                  <a:srgbClr val="000000"/>
                </a:solidFill>
              </a:rPr>
              <a:t>mcquitty</a:t>
            </a:r>
            <a:r>
              <a:rPr lang="en-US" dirty="0">
                <a:solidFill>
                  <a:srgbClr val="000000"/>
                </a:solidFill>
              </a:rPr>
              <a:t>, median, centroid</a:t>
            </a:r>
          </a:p>
          <a:p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 &lt;- </a:t>
            </a:r>
            <a:r>
              <a:rPr lang="en-US" dirty="0" err="1">
                <a:solidFill>
                  <a:srgbClr val="000000"/>
                </a:solidFill>
              </a:rPr>
              <a:t>hclust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mydist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For complete method</a:t>
            </a:r>
          </a:p>
          <a:p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 &lt;- </a:t>
            </a:r>
            <a:r>
              <a:rPr lang="en-US" dirty="0" err="1">
                <a:solidFill>
                  <a:srgbClr val="000000"/>
                </a:solidFill>
              </a:rPr>
              <a:t>hclust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mydist</a:t>
            </a:r>
            <a:r>
              <a:rPr lang="en-US" dirty="0">
                <a:solidFill>
                  <a:srgbClr val="000000"/>
                </a:solidFill>
              </a:rPr>
              <a:t>, method=“average”)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For average method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in R</a:t>
            </a:r>
          </a:p>
        </p:txBody>
      </p:sp>
    </p:spTree>
    <p:extLst>
      <p:ext uri="{BB962C8B-B14F-4D97-AF65-F5344CB8AC3E}">
        <p14:creationId xmlns:p14="http://schemas.microsoft.com/office/powerpoint/2010/main" val="341168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Plot </a:t>
            </a:r>
            <a:r>
              <a:rPr lang="en-US" dirty="0" err="1">
                <a:solidFill>
                  <a:srgbClr val="000000"/>
                </a:solidFill>
              </a:rPr>
              <a:t>dendrogram</a:t>
            </a:r>
            <a:r>
              <a:rPr lang="en-US" dirty="0">
                <a:solidFill>
                  <a:srgbClr val="000000"/>
                </a:solidFill>
              </a:rPr>
              <a:t> using </a:t>
            </a:r>
            <a:r>
              <a:rPr lang="en-US" b="1" dirty="0">
                <a:solidFill>
                  <a:srgbClr val="C00000"/>
                </a:solidFill>
              </a:rPr>
              <a:t>plot()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plot(</a:t>
            </a:r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Cut tree into desired number of clusters (k=) using </a:t>
            </a:r>
            <a:r>
              <a:rPr lang="en-US" b="1" dirty="0" err="1">
                <a:solidFill>
                  <a:srgbClr val="C00000"/>
                </a:solidFill>
              </a:rPr>
              <a:t>cutree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, delineated with red rectangles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groups &lt;- </a:t>
            </a:r>
            <a:r>
              <a:rPr lang="en-US" dirty="0" err="1">
                <a:solidFill>
                  <a:srgbClr val="000000"/>
                </a:solidFill>
              </a:rPr>
              <a:t>cutree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, k=3)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rect.hclust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, k=3, border=“red”)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in R</a:t>
            </a:r>
          </a:p>
        </p:txBody>
      </p:sp>
    </p:spTree>
    <p:extLst>
      <p:ext uri="{BB962C8B-B14F-4D97-AF65-F5344CB8AC3E}">
        <p14:creationId xmlns:p14="http://schemas.microsoft.com/office/powerpoint/2010/main" val="67934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EE5BE-3213-014A-9C28-397E10AE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Principal Components Analysis (PCA)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9F585B-0B19-4C46-9457-2FF4D6C7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decomposes the original data into a set of linear variates</a:t>
            </a:r>
          </a:p>
          <a:p>
            <a:endParaRPr lang="en-US" dirty="0"/>
          </a:p>
          <a:p>
            <a:r>
              <a:rPr lang="en-US" dirty="0"/>
              <a:t>Finds the linear components that exist within the data, and how each variable contributes to the components</a:t>
            </a:r>
          </a:p>
        </p:txBody>
      </p:sp>
    </p:spTree>
    <p:extLst>
      <p:ext uri="{BB962C8B-B14F-4D97-AF65-F5344CB8AC3E}">
        <p14:creationId xmlns:p14="http://schemas.microsoft.com/office/powerpoint/2010/main" val="12935124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  <a:r>
              <a:rPr lang="en-US"/>
              <a:t>: Simulated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66690"/>
          </a:xfrm>
        </p:spPr>
        <p:txBody>
          <a:bodyPr>
            <a:normAutofit/>
          </a:bodyPr>
          <a:lstStyle/>
          <a:p>
            <a:r>
              <a:rPr lang="en-US" dirty="0"/>
              <a:t>Generate simulated data (three clusters):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Scatter plot, to visualize clusters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5600" y="1987372"/>
            <a:ext cx="706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 err="1"/>
              <a:t>set.seed</a:t>
            </a:r>
            <a:r>
              <a:rPr lang="en-US" sz="2400" dirty="0"/>
              <a:t>(1234)</a:t>
            </a:r>
          </a:p>
          <a:p>
            <a:r>
              <a:rPr lang="en-US" sz="2400" dirty="0"/>
              <a:t> x &lt;- </a:t>
            </a:r>
            <a:r>
              <a:rPr lang="en-US" sz="2400" dirty="0" err="1"/>
              <a:t>rnorm</a:t>
            </a:r>
            <a:r>
              <a:rPr lang="en-US" sz="2400" dirty="0"/>
              <a:t>(12, rep(1:3, each = 4), 0.2)</a:t>
            </a:r>
          </a:p>
          <a:p>
            <a:r>
              <a:rPr lang="en-US" sz="2400" dirty="0"/>
              <a:t> y &lt;- </a:t>
            </a:r>
            <a:r>
              <a:rPr lang="en-US" sz="2400" dirty="0" err="1"/>
              <a:t>rnorm</a:t>
            </a:r>
            <a:r>
              <a:rPr lang="en-US" sz="2400" dirty="0"/>
              <a:t>(12, rep(c(1, 2, 1), each = 4), 0.2)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dataFrame</a:t>
            </a:r>
            <a:r>
              <a:rPr lang="en-US" sz="2400" dirty="0"/>
              <a:t> &lt;- </a:t>
            </a:r>
            <a:r>
              <a:rPr lang="en-US" sz="2400" dirty="0" err="1"/>
              <a:t>data.frame</a:t>
            </a:r>
            <a:r>
              <a:rPr lang="en-US" sz="2400" dirty="0"/>
              <a:t>(x=x, y=y)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14500" y="4937760"/>
            <a:ext cx="630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plot(x, y, col = "blue", </a:t>
            </a:r>
            <a:r>
              <a:rPr lang="en-US" sz="2400" dirty="0" err="1"/>
              <a:t>pch</a:t>
            </a:r>
            <a:r>
              <a:rPr lang="en-US" sz="2400" dirty="0"/>
              <a:t> = 19, </a:t>
            </a:r>
            <a:r>
              <a:rPr lang="en-US" sz="2400" dirty="0" err="1"/>
              <a:t>cex</a:t>
            </a:r>
            <a:r>
              <a:rPr lang="en-US" sz="2400" dirty="0"/>
              <a:t> = 2)</a:t>
            </a:r>
          </a:p>
          <a:p>
            <a:r>
              <a:rPr lang="en-US" sz="2400" dirty="0"/>
              <a:t>text(x + 0.05, y + 0.05, labels = </a:t>
            </a:r>
            <a:r>
              <a:rPr lang="en-US" sz="2400" dirty="0" err="1"/>
              <a:t>as.character</a:t>
            </a:r>
            <a:r>
              <a:rPr lang="en-US" sz="2400" dirty="0"/>
              <a:t>(1:12))</a:t>
            </a:r>
          </a:p>
        </p:txBody>
      </p:sp>
    </p:spTree>
    <p:extLst>
      <p:ext uri="{BB962C8B-B14F-4D97-AF65-F5344CB8AC3E}">
        <p14:creationId xmlns:p14="http://schemas.microsoft.com/office/powerpoint/2010/main" val="1294973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usters_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1314449"/>
            <a:ext cx="7162800" cy="520488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  <a:r>
              <a:rPr lang="en-US"/>
              <a:t>: Simulated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52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Calculate distance matrix using </a:t>
            </a:r>
            <a:r>
              <a:rPr lang="en-US" b="1" dirty="0" err="1">
                <a:solidFill>
                  <a:srgbClr val="C00000"/>
                </a:solidFill>
              </a:rPr>
              <a:t>dist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mydist</a:t>
            </a:r>
            <a:r>
              <a:rPr lang="en-US" dirty="0">
                <a:solidFill>
                  <a:srgbClr val="000000"/>
                </a:solidFill>
              </a:rPr>
              <a:t> &lt;- </a:t>
            </a:r>
            <a:r>
              <a:rPr lang="en-US" dirty="0" err="1">
                <a:solidFill>
                  <a:srgbClr val="000000"/>
                </a:solidFill>
              </a:rPr>
              <a:t>dist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dataFrame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Perform cluster analysis using </a:t>
            </a:r>
            <a:r>
              <a:rPr lang="en-US" b="1" dirty="0" err="1">
                <a:solidFill>
                  <a:srgbClr val="C00000"/>
                </a:solidFill>
              </a:rPr>
              <a:t>hclust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 &lt;- </a:t>
            </a:r>
            <a:r>
              <a:rPr lang="en-US" dirty="0" err="1">
                <a:solidFill>
                  <a:srgbClr val="000000"/>
                </a:solidFill>
              </a:rPr>
              <a:t>hclust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mydist</a:t>
            </a:r>
            <a:r>
              <a:rPr lang="en-US" dirty="0">
                <a:solidFill>
                  <a:srgbClr val="000000"/>
                </a:solidFill>
              </a:rPr>
              <a:t>, method=“average”)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  <a:r>
              <a:rPr lang="en-US"/>
              <a:t>: Simulated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46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Plot </a:t>
            </a:r>
            <a:r>
              <a:rPr lang="en-US" dirty="0" err="1">
                <a:solidFill>
                  <a:srgbClr val="000000"/>
                </a:solidFill>
              </a:rPr>
              <a:t>dendrogram</a:t>
            </a:r>
            <a:r>
              <a:rPr lang="en-US" dirty="0">
                <a:solidFill>
                  <a:srgbClr val="000000"/>
                </a:solidFill>
              </a:rPr>
              <a:t> using </a:t>
            </a:r>
            <a:r>
              <a:rPr lang="en-US" b="1" dirty="0">
                <a:solidFill>
                  <a:srgbClr val="C00000"/>
                </a:solidFill>
              </a:rPr>
              <a:t>plot()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plot(</a:t>
            </a:r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Cut tree into three clusters using </a:t>
            </a:r>
            <a:r>
              <a:rPr lang="en-US" b="1" dirty="0" err="1">
                <a:solidFill>
                  <a:srgbClr val="C00000"/>
                </a:solidFill>
              </a:rPr>
              <a:t>cutree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, delineated with red rectangles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groups &lt;- </a:t>
            </a:r>
            <a:r>
              <a:rPr lang="en-US" dirty="0" err="1">
                <a:solidFill>
                  <a:srgbClr val="000000"/>
                </a:solidFill>
              </a:rPr>
              <a:t>cutree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, k=3)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rect.hclust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myclust</a:t>
            </a:r>
            <a:r>
              <a:rPr lang="en-US" dirty="0">
                <a:solidFill>
                  <a:srgbClr val="000000"/>
                </a:solidFill>
              </a:rPr>
              <a:t>, k=3, border=“red”)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  <a:r>
              <a:rPr lang="en-US"/>
              <a:t>: Simulated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clust_dend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8610600" cy="5334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Example #1</a:t>
            </a:r>
            <a:r>
              <a:rPr lang="en-US"/>
              <a:t>: Simulated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70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39323"/>
          </a:xfrm>
        </p:spPr>
        <p:txBody>
          <a:bodyPr>
            <a:normAutofit/>
          </a:bodyPr>
          <a:lstStyle/>
          <a:p>
            <a:r>
              <a:rPr lang="en-US" dirty="0"/>
              <a:t>Iris data (ignoring species)</a:t>
            </a:r>
          </a:p>
          <a:p>
            <a:endParaRPr lang="en-US" dirty="0"/>
          </a:p>
          <a:p>
            <a:r>
              <a:rPr lang="en-US" dirty="0"/>
              <a:t>Make scatterplots to visualize the data</a:t>
            </a:r>
          </a:p>
          <a:p>
            <a:endParaRPr lang="en-US" dirty="0"/>
          </a:p>
          <a:p>
            <a:r>
              <a:rPr lang="en-US" dirty="0"/>
              <a:t>Perform hierarchical cluster analysis on the data</a:t>
            </a:r>
          </a:p>
          <a:p>
            <a:endParaRPr lang="en-US" dirty="0"/>
          </a:p>
          <a:p>
            <a:r>
              <a:rPr lang="en-US" dirty="0"/>
              <a:t>How many clusters are apparent?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7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93679"/>
          </a:xfrm>
        </p:spPr>
        <p:txBody>
          <a:bodyPr/>
          <a:lstStyle/>
          <a:p>
            <a:r>
              <a:rPr lang="en-US" dirty="0"/>
              <a:t>Scatterplot matrix using </a:t>
            </a:r>
            <a:r>
              <a:rPr lang="en-US" b="1" dirty="0">
                <a:solidFill>
                  <a:srgbClr val="C00000"/>
                </a:solidFill>
              </a:rPr>
              <a:t>pairs()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73303" y="2609636"/>
            <a:ext cx="81268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sp.cols</a:t>
            </a:r>
            <a:r>
              <a:rPr lang="en-US" dirty="0"/>
              <a:t> &lt;- character(</a:t>
            </a:r>
            <a:r>
              <a:rPr lang="en-US" dirty="0" err="1"/>
              <a:t>nrow</a:t>
            </a:r>
            <a:r>
              <a:rPr lang="en-US" dirty="0"/>
              <a:t>(iris))</a:t>
            </a:r>
          </a:p>
          <a:p>
            <a:r>
              <a:rPr lang="en-US" dirty="0" err="1"/>
              <a:t>sp.cols</a:t>
            </a:r>
            <a:r>
              <a:rPr lang="en-US" dirty="0"/>
              <a:t> &lt;- "black”</a:t>
            </a:r>
          </a:p>
          <a:p>
            <a:r>
              <a:rPr lang="en-US" dirty="0" err="1"/>
              <a:t>sp.cols</a:t>
            </a:r>
            <a:r>
              <a:rPr lang="en-US" dirty="0"/>
              <a:t>[</a:t>
            </a:r>
            <a:r>
              <a:rPr lang="en-US" dirty="0" err="1"/>
              <a:t>iris$Species</a:t>
            </a:r>
            <a:r>
              <a:rPr lang="en-US" dirty="0"/>
              <a:t> == "</a:t>
            </a:r>
            <a:r>
              <a:rPr lang="en-US" dirty="0" err="1"/>
              <a:t>setosa</a:t>
            </a:r>
            <a:r>
              <a:rPr lang="en-US" dirty="0"/>
              <a:t>"] &lt;- "</a:t>
            </a:r>
            <a:r>
              <a:rPr lang="en-US" dirty="0" err="1"/>
              <a:t>cornflowerblue</a:t>
            </a:r>
            <a:r>
              <a:rPr lang="en-US" dirty="0"/>
              <a:t>”</a:t>
            </a:r>
          </a:p>
          <a:p>
            <a:r>
              <a:rPr lang="en-US" dirty="0" err="1"/>
              <a:t>sp.cols</a:t>
            </a:r>
            <a:r>
              <a:rPr lang="en-US" dirty="0"/>
              <a:t>[</a:t>
            </a:r>
            <a:r>
              <a:rPr lang="en-US" dirty="0" err="1"/>
              <a:t>iris$Species</a:t>
            </a:r>
            <a:r>
              <a:rPr lang="en-US" dirty="0"/>
              <a:t> == "versicolor"] &lt;- "</a:t>
            </a:r>
            <a:r>
              <a:rPr lang="en-US" dirty="0" err="1"/>
              <a:t>mediumseagreen</a:t>
            </a:r>
            <a:r>
              <a:rPr lang="en-US" dirty="0"/>
              <a:t>”</a:t>
            </a:r>
          </a:p>
          <a:p>
            <a:r>
              <a:rPr lang="en-US" dirty="0" err="1"/>
              <a:t>sp.cols</a:t>
            </a:r>
            <a:r>
              <a:rPr lang="en-US" dirty="0"/>
              <a:t>[</a:t>
            </a:r>
            <a:r>
              <a:rPr lang="en-US" dirty="0" err="1"/>
              <a:t>iris$Species</a:t>
            </a:r>
            <a:r>
              <a:rPr lang="en-US" dirty="0"/>
              <a:t> == "</a:t>
            </a:r>
            <a:r>
              <a:rPr lang="en-US" dirty="0" err="1"/>
              <a:t>virginica</a:t>
            </a:r>
            <a:r>
              <a:rPr lang="en-US" dirty="0"/>
              <a:t>"] &lt;- "orchid”</a:t>
            </a:r>
          </a:p>
          <a:p>
            <a:r>
              <a:rPr lang="en-US" dirty="0" err="1"/>
              <a:t>species_labels</a:t>
            </a:r>
            <a:r>
              <a:rPr lang="en-US" dirty="0"/>
              <a:t> &lt;- iris[,5]</a:t>
            </a:r>
          </a:p>
          <a:p>
            <a:endParaRPr lang="en-US" dirty="0"/>
          </a:p>
          <a:p>
            <a:r>
              <a:rPr lang="en-US" dirty="0"/>
              <a:t>pairs(</a:t>
            </a:r>
            <a:r>
              <a:rPr lang="en-US" dirty="0" err="1"/>
              <a:t>iris.q</a:t>
            </a:r>
            <a:r>
              <a:rPr lang="en-US" dirty="0"/>
              <a:t>, col=</a:t>
            </a:r>
            <a:r>
              <a:rPr lang="en-US" dirty="0" err="1"/>
              <a:t>sp.cols</a:t>
            </a:r>
            <a:r>
              <a:rPr lang="en-US" dirty="0"/>
              <a:t>, </a:t>
            </a:r>
            <a:r>
              <a:rPr lang="en-US" dirty="0" err="1"/>
              <a:t>lower.panel</a:t>
            </a:r>
            <a:r>
              <a:rPr lang="en-US" dirty="0"/>
              <a:t>=NULL, </a:t>
            </a:r>
            <a:r>
              <a:rPr lang="en-US" dirty="0" err="1"/>
              <a:t>cex.labels</a:t>
            </a:r>
            <a:r>
              <a:rPr lang="en-US" dirty="0"/>
              <a:t>=2,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=1.2)</a:t>
            </a:r>
          </a:p>
          <a:p>
            <a:endParaRPr lang="en-US" dirty="0"/>
          </a:p>
          <a:p>
            <a:r>
              <a:rPr lang="en-US" dirty="0"/>
              <a:t>par(</a:t>
            </a:r>
            <a:r>
              <a:rPr lang="en-US" dirty="0" err="1"/>
              <a:t>xpd</a:t>
            </a:r>
            <a:r>
              <a:rPr lang="en-US" dirty="0"/>
              <a:t> = TRUE)</a:t>
            </a:r>
          </a:p>
          <a:p>
            <a:r>
              <a:rPr lang="en-US" dirty="0"/>
              <a:t>legend(x = 0.05, y = 0.4, </a:t>
            </a:r>
            <a:r>
              <a:rPr lang="en-US" dirty="0" err="1"/>
              <a:t>cex</a:t>
            </a:r>
            <a:r>
              <a:rPr lang="en-US" dirty="0"/>
              <a:t>=2, legend=</a:t>
            </a:r>
            <a:r>
              <a:rPr lang="en-US" dirty="0" err="1"/>
              <a:t>as.character</a:t>
            </a:r>
            <a:r>
              <a:rPr lang="en-US" dirty="0"/>
              <a:t>(levels(</a:t>
            </a:r>
            <a:r>
              <a:rPr lang="en-US" dirty="0" err="1"/>
              <a:t>species_labels</a:t>
            </a:r>
            <a:r>
              <a:rPr lang="en-US" dirty="0"/>
              <a:t>)), fill=unique(</a:t>
            </a:r>
            <a:r>
              <a:rPr lang="en-US" dirty="0" err="1"/>
              <a:t>sp.cols</a:t>
            </a:r>
            <a:r>
              <a:rPr lang="en-US" dirty="0"/>
              <a:t>))</a:t>
            </a:r>
          </a:p>
          <a:p>
            <a:r>
              <a:rPr lang="en-US" dirty="0"/>
              <a:t>par(</a:t>
            </a:r>
            <a:r>
              <a:rPr lang="en-US" dirty="0" err="1"/>
              <a:t>xpd</a:t>
            </a:r>
            <a:r>
              <a:rPr lang="en-US" dirty="0"/>
              <a:t> = NA)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868979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" y="1160980"/>
            <a:ext cx="8589197" cy="555831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968504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distance matrix</a:t>
            </a:r>
          </a:p>
          <a:p>
            <a:endParaRPr lang="en-US" dirty="0"/>
          </a:p>
          <a:p>
            <a:pPr lvl="1"/>
            <a:r>
              <a:rPr lang="en-US" dirty="0" err="1"/>
              <a:t>iris.dist</a:t>
            </a:r>
            <a:r>
              <a:rPr lang="en-US" dirty="0"/>
              <a:t> &lt;-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iris.q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iris.dist2 &lt;- </a:t>
            </a:r>
            <a:r>
              <a:rPr lang="en-US" dirty="0" err="1"/>
              <a:t>dist</a:t>
            </a:r>
            <a:r>
              <a:rPr lang="en-US" dirty="0"/>
              <a:t>(</a:t>
            </a:r>
            <a:r>
              <a:rPr lang="en-US" dirty="0" err="1"/>
              <a:t>iris.q</a:t>
            </a:r>
            <a:r>
              <a:rPr lang="en-US" dirty="0"/>
              <a:t>, method=“</a:t>
            </a:r>
            <a:r>
              <a:rPr lang="en-US" dirty="0" err="1"/>
              <a:t>manhattan</a:t>
            </a:r>
            <a:r>
              <a:rPr lang="en-US" dirty="0"/>
              <a:t>”)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21424972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cluster analysis</a:t>
            </a:r>
          </a:p>
          <a:p>
            <a:endParaRPr lang="en-US" dirty="0"/>
          </a:p>
          <a:p>
            <a:pPr lvl="1"/>
            <a:r>
              <a:rPr lang="en-US" dirty="0" err="1"/>
              <a:t>iris.clust</a:t>
            </a:r>
            <a:r>
              <a:rPr lang="en-US" dirty="0"/>
              <a:t> &lt;- </a:t>
            </a:r>
            <a:r>
              <a:rPr lang="en-US" dirty="0" err="1"/>
              <a:t>hclust</a:t>
            </a:r>
            <a:r>
              <a:rPr lang="en-US" dirty="0"/>
              <a:t>(</a:t>
            </a:r>
            <a:r>
              <a:rPr lang="en-US" dirty="0" err="1"/>
              <a:t>iris.dist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iris.clust2 &lt;- </a:t>
            </a:r>
            <a:r>
              <a:rPr lang="en-US" dirty="0" err="1"/>
              <a:t>hclust</a:t>
            </a:r>
            <a:r>
              <a:rPr lang="en-US" dirty="0"/>
              <a:t>(</a:t>
            </a:r>
            <a:r>
              <a:rPr lang="en-US" dirty="0" err="1"/>
              <a:t>iris.dist</a:t>
            </a:r>
            <a:r>
              <a:rPr lang="en-US" dirty="0"/>
              <a:t>, method=“average”)</a:t>
            </a:r>
          </a:p>
          <a:p>
            <a:pPr lvl="1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209258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45E80B-471F-6C4A-93FE-3BFE5CB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EF2DBF-D3E4-E145-A844-BCDA3FE37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  <a:p>
            <a:pPr lvl="1"/>
            <a:r>
              <a:rPr lang="en-US" dirty="0"/>
              <a:t>Understand data structure</a:t>
            </a:r>
          </a:p>
          <a:p>
            <a:endParaRPr lang="en-US" dirty="0"/>
          </a:p>
          <a:p>
            <a:r>
              <a:rPr lang="en-US" dirty="0"/>
              <a:t>Data dimension reduction</a:t>
            </a:r>
          </a:p>
          <a:p>
            <a:pPr lvl="1"/>
            <a:r>
              <a:rPr lang="en-US" dirty="0"/>
              <a:t>Helpful for very “wide”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199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071"/>
            <a:ext cx="8229600" cy="4525963"/>
          </a:xfrm>
        </p:spPr>
        <p:txBody>
          <a:bodyPr/>
          <a:lstStyle/>
          <a:p>
            <a:r>
              <a:rPr lang="en-US" dirty="0"/>
              <a:t>Plot </a:t>
            </a:r>
            <a:r>
              <a:rPr lang="en-US" dirty="0" err="1"/>
              <a:t>dendrogram</a:t>
            </a:r>
            <a:endParaRPr lang="en-US" dirty="0"/>
          </a:p>
          <a:p>
            <a:pPr lvl="1"/>
            <a:r>
              <a:rPr lang="en-US" dirty="0"/>
              <a:t>plot(</a:t>
            </a:r>
            <a:r>
              <a:rPr lang="en-US" dirty="0" err="1"/>
              <a:t>iris.clust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70" y="1982912"/>
            <a:ext cx="8435083" cy="477748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10937139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46" y="1250880"/>
            <a:ext cx="8029254" cy="1615610"/>
          </a:xfrm>
        </p:spPr>
        <p:txBody>
          <a:bodyPr>
            <a:normAutofit/>
          </a:bodyPr>
          <a:lstStyle/>
          <a:p>
            <a:r>
              <a:rPr lang="en-US" sz="2800" dirty="0"/>
              <a:t>Cut </a:t>
            </a:r>
            <a:r>
              <a:rPr lang="en-US" sz="2800" dirty="0" err="1"/>
              <a:t>dendrogram</a:t>
            </a:r>
            <a:r>
              <a:rPr lang="en-US" sz="2800" dirty="0"/>
              <a:t> into desired number of clusters</a:t>
            </a:r>
          </a:p>
          <a:p>
            <a:pPr lvl="1"/>
            <a:r>
              <a:rPr lang="en-US" dirty="0" err="1"/>
              <a:t>iris.groups</a:t>
            </a:r>
            <a:r>
              <a:rPr lang="en-US" dirty="0"/>
              <a:t> &lt;- </a:t>
            </a:r>
            <a:r>
              <a:rPr lang="en-US" dirty="0" err="1"/>
              <a:t>cutree</a:t>
            </a:r>
            <a:r>
              <a:rPr lang="en-US" dirty="0"/>
              <a:t>(</a:t>
            </a:r>
            <a:r>
              <a:rPr lang="en-US" dirty="0" err="1"/>
              <a:t>iris.clust</a:t>
            </a:r>
            <a:r>
              <a:rPr lang="en-US" dirty="0"/>
              <a:t>, k=3)</a:t>
            </a:r>
          </a:p>
          <a:p>
            <a:pPr lvl="1"/>
            <a:r>
              <a:rPr lang="en-US" dirty="0" err="1"/>
              <a:t>rect.hclust</a:t>
            </a:r>
            <a:r>
              <a:rPr lang="en-US" dirty="0"/>
              <a:t> &lt;- </a:t>
            </a:r>
            <a:r>
              <a:rPr lang="en-US" dirty="0" err="1"/>
              <a:t>iris.clust</a:t>
            </a:r>
            <a:r>
              <a:rPr lang="en-US" dirty="0"/>
              <a:t>(k=3, border=“red”)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6" y="2866490"/>
            <a:ext cx="8681662" cy="399151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1146992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Repeat, varying methods used for distance matrix and clustering algorithm</a:t>
            </a:r>
          </a:p>
          <a:p>
            <a:pPr lvl="1"/>
            <a:r>
              <a:rPr lang="en-US" dirty="0"/>
              <a:t>Manhattan vs. Euclidean distance</a:t>
            </a:r>
          </a:p>
          <a:p>
            <a:pPr lvl="1"/>
            <a:r>
              <a:rPr lang="en-US" dirty="0"/>
              <a:t>Average vs. Complete clustering</a:t>
            </a:r>
          </a:p>
          <a:p>
            <a:pPr lvl="1"/>
            <a:endParaRPr lang="en-US" dirty="0"/>
          </a:p>
          <a:p>
            <a:r>
              <a:rPr lang="en-US" dirty="0"/>
              <a:t>How consistent are the results?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8558011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88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Arrest data </a:t>
            </a:r>
            <a:r>
              <a:rPr lang="en-US" b="1" dirty="0" err="1"/>
              <a:t>USArrests</a:t>
            </a:r>
            <a:endParaRPr lang="en-US" b="1" dirty="0"/>
          </a:p>
          <a:p>
            <a:pPr lvl="1"/>
            <a:r>
              <a:rPr lang="en-US" dirty="0"/>
              <a:t>Arrests per 100,000 citizens for each state</a:t>
            </a:r>
          </a:p>
          <a:p>
            <a:pPr lvl="1"/>
            <a:endParaRPr lang="en-US" b="1" dirty="0"/>
          </a:p>
          <a:p>
            <a:r>
              <a:rPr lang="en-US" dirty="0"/>
              <a:t>Perform hierarchical clustering</a:t>
            </a:r>
          </a:p>
          <a:p>
            <a:pPr lvl="1"/>
            <a:r>
              <a:rPr lang="en-US" dirty="0"/>
              <a:t>Compute distance matrix</a:t>
            </a:r>
          </a:p>
          <a:p>
            <a:pPr lvl="1"/>
            <a:r>
              <a:rPr lang="en-US" dirty="0"/>
              <a:t>Produce </a:t>
            </a:r>
            <a:r>
              <a:rPr lang="en-US" dirty="0" err="1"/>
              <a:t>dendrogram</a:t>
            </a:r>
            <a:endParaRPr lang="en-US" dirty="0"/>
          </a:p>
          <a:p>
            <a:pPr lvl="2"/>
            <a:r>
              <a:rPr lang="en-US" dirty="0"/>
              <a:t>How many clusters are evident?</a:t>
            </a:r>
          </a:p>
          <a:p>
            <a:endParaRPr lang="en-US" dirty="0"/>
          </a:p>
          <a:p>
            <a:r>
              <a:rPr lang="en-US" dirty="0"/>
              <a:t>Repeat, using two different methods to calculate the distance matrix, and two different clustering algorithms</a:t>
            </a:r>
          </a:p>
          <a:p>
            <a:pPr lvl="1"/>
            <a:r>
              <a:rPr lang="en-US" dirty="0"/>
              <a:t>How consistent are the results?</a:t>
            </a:r>
          </a:p>
        </p:txBody>
      </p:sp>
    </p:spTree>
    <p:extLst>
      <p:ext uri="{BB962C8B-B14F-4D97-AF65-F5344CB8AC3E}">
        <p14:creationId xmlns:p14="http://schemas.microsoft.com/office/powerpoint/2010/main" val="1748036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3333" y="2492905"/>
            <a:ext cx="8229600" cy="1143000"/>
          </a:xfrm>
        </p:spPr>
        <p:txBody>
          <a:bodyPr/>
          <a:lstStyle/>
          <a:p>
            <a:r>
              <a:rPr lang="en-US" b="1" i="1" dirty="0"/>
              <a:t>K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5516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23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Fix the number of clusters (k) at an integer ≥2</a:t>
            </a:r>
          </a:p>
          <a:p>
            <a:r>
              <a:rPr lang="en-US" dirty="0"/>
              <a:t>Calculate the centroids of each cluster</a:t>
            </a:r>
          </a:p>
          <a:p>
            <a:pPr lvl="1"/>
            <a:r>
              <a:rPr lang="en-US" dirty="0"/>
              <a:t>Initially, this is a randomly selected k data points</a:t>
            </a:r>
          </a:p>
          <a:p>
            <a:r>
              <a:rPr lang="en-US" dirty="0"/>
              <a:t>Assign each data point to its closest centroid</a:t>
            </a:r>
          </a:p>
          <a:p>
            <a:r>
              <a:rPr lang="en-US" dirty="0"/>
              <a:t>Re-calculate centroid positions based on cluster membership</a:t>
            </a:r>
          </a:p>
          <a:p>
            <a:r>
              <a:rPr lang="en-US" dirty="0"/>
              <a:t>Repeat until the cluster centroids stabilize and stop moving with each iteration</a:t>
            </a:r>
          </a:p>
          <a:p>
            <a:r>
              <a:rPr lang="en-US" dirty="0"/>
              <a:t>End result: </a:t>
            </a:r>
          </a:p>
          <a:p>
            <a:pPr lvl="1"/>
            <a:r>
              <a:rPr lang="en-US" dirty="0"/>
              <a:t>Final estimate of cluster centroids</a:t>
            </a:r>
          </a:p>
          <a:p>
            <a:pPr lvl="1"/>
            <a:r>
              <a:rPr lang="en-US" dirty="0"/>
              <a:t>Cluster membership of each data 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52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in 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k means clustering using </a:t>
            </a:r>
            <a:r>
              <a:rPr lang="en-US" b="1" dirty="0" err="1">
                <a:solidFill>
                  <a:srgbClr val="C00000"/>
                </a:solidFill>
              </a:rPr>
              <a:t>kmeans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dirty="0"/>
              <a:t>Specify number of clusters (centers=)</a:t>
            </a:r>
          </a:p>
          <a:p>
            <a:pPr lvl="1"/>
            <a:r>
              <a:rPr lang="en-US" dirty="0"/>
              <a:t>Four clustering algorithms</a:t>
            </a:r>
          </a:p>
          <a:p>
            <a:pPr lvl="2"/>
            <a:r>
              <a:rPr lang="en-US" dirty="0" err="1"/>
              <a:t>Hartigan</a:t>
            </a:r>
            <a:r>
              <a:rPr lang="en-US" dirty="0"/>
              <a:t>-Wong algorithm is default</a:t>
            </a:r>
          </a:p>
          <a:p>
            <a:pPr lvl="2"/>
            <a:r>
              <a:rPr lang="en-US" dirty="0"/>
              <a:t>Others: Lloyd, </a:t>
            </a:r>
            <a:r>
              <a:rPr lang="en-US" dirty="0" err="1"/>
              <a:t>Forgy</a:t>
            </a:r>
            <a:r>
              <a:rPr lang="en-US" dirty="0"/>
              <a:t>, McQueen</a:t>
            </a:r>
          </a:p>
          <a:p>
            <a:pPr lvl="1"/>
            <a:endParaRPr lang="en-US" dirty="0"/>
          </a:p>
          <a:p>
            <a:r>
              <a:rPr lang="en-US" dirty="0" err="1"/>
              <a:t>mykmeans</a:t>
            </a:r>
            <a:r>
              <a:rPr lang="en-US" dirty="0"/>
              <a:t> &lt;-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, centers = 3)</a:t>
            </a:r>
          </a:p>
        </p:txBody>
      </p:sp>
    </p:spTree>
    <p:extLst>
      <p:ext uri="{BB962C8B-B14F-4D97-AF65-F5344CB8AC3E}">
        <p14:creationId xmlns:p14="http://schemas.microsoft.com/office/powerpoint/2010/main" val="2016940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en-US"/>
              <a:t>Clustering in 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Obtain cluster membership</a:t>
            </a:r>
          </a:p>
          <a:p>
            <a:pPr lvl="1"/>
            <a:r>
              <a:rPr lang="en-US" dirty="0" err="1"/>
              <a:t>mykmeans$cluster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Obtain coordinates of centers</a:t>
            </a:r>
          </a:p>
          <a:p>
            <a:pPr lvl="1"/>
            <a:r>
              <a:rPr lang="en-US" dirty="0" err="1"/>
              <a:t>mykmeans$centers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to scatter plot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055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Simulated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244600"/>
            <a:ext cx="8229600" cy="1176867"/>
          </a:xfrm>
        </p:spPr>
        <p:txBody>
          <a:bodyPr/>
          <a:lstStyle/>
          <a:p>
            <a:r>
              <a:rPr lang="en-US" dirty="0"/>
              <a:t>Use same simulated data as in previous example</a:t>
            </a:r>
          </a:p>
        </p:txBody>
      </p:sp>
      <p:pic>
        <p:nvPicPr>
          <p:cNvPr id="6" name="Picture 5" descr="clusters_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35199"/>
            <a:ext cx="7772400" cy="46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280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Perform k means clustering using </a:t>
            </a:r>
            <a:r>
              <a:rPr lang="en-US" b="1" dirty="0" err="1">
                <a:solidFill>
                  <a:srgbClr val="C00000"/>
                </a:solidFill>
              </a:rPr>
              <a:t>kmeans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lvl="1"/>
            <a:r>
              <a:rPr lang="en-US" dirty="0" err="1"/>
              <a:t>mykmeans</a:t>
            </a:r>
            <a:r>
              <a:rPr lang="en-US" dirty="0"/>
              <a:t> &lt;-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dataFrame</a:t>
            </a:r>
            <a:r>
              <a:rPr lang="en-US" dirty="0"/>
              <a:t>, centers = 3)</a:t>
            </a:r>
          </a:p>
          <a:p>
            <a:r>
              <a:rPr lang="en-US" dirty="0"/>
              <a:t>Obtain cluster membership</a:t>
            </a:r>
          </a:p>
          <a:p>
            <a:pPr lvl="1"/>
            <a:r>
              <a:rPr lang="en-US" dirty="0" err="1"/>
              <a:t>mykmeans$cluster</a:t>
            </a:r>
            <a:endParaRPr lang="en-US" dirty="0"/>
          </a:p>
          <a:p>
            <a:pPr lvl="1"/>
            <a:r>
              <a:rPr lang="cs-CZ" dirty="0"/>
              <a:t>3 3 3 3 1 1 1 1 2 2 2 2</a:t>
            </a:r>
            <a:endParaRPr lang="en-US" dirty="0"/>
          </a:p>
          <a:p>
            <a:r>
              <a:rPr lang="en-US" dirty="0"/>
              <a:t>Obtain coordinates of centers</a:t>
            </a:r>
          </a:p>
          <a:p>
            <a:pPr lvl="1"/>
            <a:r>
              <a:rPr lang="en-US" dirty="0" err="1"/>
              <a:t>mykmeans$centers</a:t>
            </a:r>
            <a:endParaRPr lang="en-US" dirty="0"/>
          </a:p>
          <a:p>
            <a:pPr lvl="1"/>
            <a:r>
              <a:rPr lang="it-IT" dirty="0"/>
              <a:t> x         y</a:t>
            </a:r>
          </a:p>
          <a:p>
            <a:pPr lvl="1"/>
            <a:r>
              <a:rPr lang="it-IT" dirty="0"/>
              <a:t>1 1.9906904 2.0078229</a:t>
            </a:r>
          </a:p>
          <a:p>
            <a:pPr lvl="1"/>
            <a:r>
              <a:rPr lang="it-IT" dirty="0"/>
              <a:t>2 2.8534966 0.9831222</a:t>
            </a:r>
          </a:p>
          <a:p>
            <a:pPr lvl="1"/>
            <a:r>
              <a:rPr lang="it-IT" dirty="0"/>
              <a:t>3 0.8904553 1.0068707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66739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F2DD6B-1079-E546-A5F5-4E4ED9A9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PCA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3DF224-484C-4544-866A-1D924873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Describe the variation in a set of correlated variables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in terms of a new set of uncorrelated variables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Each y variable is a linear combination of the x variables</a:t>
            </a:r>
          </a:p>
          <a:p>
            <a:r>
              <a:rPr lang="en-US" dirty="0"/>
              <a:t>The y variables vary in how much of the variation of the x’s they account for</a:t>
            </a:r>
          </a:p>
          <a:p>
            <a:pPr lvl="1"/>
            <a:r>
              <a:rPr lang="en-US" dirty="0"/>
              <a:t>The first one accounts for most, followed by the second, 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980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1447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plot(x, y, col = "blue", </a:t>
            </a:r>
            <a:r>
              <a:rPr lang="en-US" dirty="0" err="1"/>
              <a:t>pch</a:t>
            </a:r>
            <a:r>
              <a:rPr lang="en-US" dirty="0"/>
              <a:t> = 19,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  <a:p>
            <a:r>
              <a:rPr lang="en-US" dirty="0"/>
              <a:t>points(</a:t>
            </a:r>
            <a:r>
              <a:rPr lang="en-US" dirty="0" err="1"/>
              <a:t>mykmeans$centers</a:t>
            </a:r>
            <a:r>
              <a:rPr lang="en-US" dirty="0"/>
              <a:t>, col = "red", </a:t>
            </a:r>
            <a:r>
              <a:rPr lang="en-US" dirty="0" err="1"/>
              <a:t>pch</a:t>
            </a:r>
            <a:r>
              <a:rPr lang="en-US" dirty="0"/>
              <a:t> = 12, </a:t>
            </a:r>
            <a:r>
              <a:rPr lang="en-US" dirty="0" err="1"/>
              <a:t>cex</a:t>
            </a:r>
            <a:r>
              <a:rPr lang="en-US" dirty="0"/>
              <a:t> = 2)</a:t>
            </a:r>
          </a:p>
        </p:txBody>
      </p:sp>
      <p:pic>
        <p:nvPicPr>
          <p:cNvPr id="6" name="Picture 5" descr="means_x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94130"/>
            <a:ext cx="8534400" cy="463929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#1: 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233007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49295"/>
          </a:xfrm>
        </p:spPr>
        <p:txBody>
          <a:bodyPr/>
          <a:lstStyle/>
          <a:p>
            <a:r>
              <a:rPr lang="en-US" dirty="0"/>
              <a:t>iris data</a:t>
            </a:r>
          </a:p>
          <a:p>
            <a:endParaRPr lang="en-US" dirty="0"/>
          </a:p>
          <a:p>
            <a:r>
              <a:rPr lang="en-US" dirty="0"/>
              <a:t>Perform K-means cluster analysis on the data</a:t>
            </a:r>
          </a:p>
          <a:p>
            <a:pPr lvl="1"/>
            <a:r>
              <a:rPr lang="en-US" dirty="0"/>
              <a:t>Three clusters (species)</a:t>
            </a:r>
          </a:p>
          <a:p>
            <a:endParaRPr lang="en-US" dirty="0"/>
          </a:p>
          <a:p>
            <a:r>
              <a:rPr lang="en-US" dirty="0"/>
              <a:t>Do the results agree with species assignment?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1165660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89" y="1281701"/>
            <a:ext cx="8471043" cy="3043719"/>
          </a:xfrm>
        </p:spPr>
        <p:txBody>
          <a:bodyPr/>
          <a:lstStyle/>
          <a:p>
            <a:r>
              <a:rPr lang="en-US" dirty="0" err="1"/>
              <a:t>iris.kmeans</a:t>
            </a:r>
            <a:r>
              <a:rPr lang="en-US" dirty="0"/>
              <a:t> &lt;-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iris.q</a:t>
            </a:r>
            <a:r>
              <a:rPr lang="en-US" dirty="0"/>
              <a:t>, centers=3)</a:t>
            </a:r>
          </a:p>
          <a:p>
            <a:endParaRPr lang="en-US" dirty="0"/>
          </a:p>
          <a:p>
            <a:r>
              <a:rPr lang="en-US" dirty="0" err="1"/>
              <a:t>iris.clusters</a:t>
            </a:r>
            <a:r>
              <a:rPr lang="en-US" dirty="0"/>
              <a:t> &lt;- </a:t>
            </a:r>
            <a:r>
              <a:rPr lang="en-US" dirty="0" err="1"/>
              <a:t>cbind</a:t>
            </a:r>
            <a:r>
              <a:rPr lang="en-US" dirty="0"/>
              <a:t>(iris, </a:t>
            </a:r>
            <a:r>
              <a:rPr lang="en-US" dirty="0" err="1"/>
              <a:t>iris.kmeans$cluster</a:t>
            </a:r>
            <a:r>
              <a:rPr lang="en-US" dirty="0"/>
              <a:t>)</a:t>
            </a:r>
          </a:p>
          <a:p>
            <a:r>
              <a:rPr lang="en-US" dirty="0" err="1"/>
              <a:t>iris.clusters$Cluster</a:t>
            </a:r>
            <a:r>
              <a:rPr lang="en-US" dirty="0"/>
              <a:t> &lt;- </a:t>
            </a:r>
            <a:r>
              <a:rPr lang="en-US" dirty="0" err="1"/>
              <a:t>iris.kmeans$cluster</a:t>
            </a:r>
            <a:endParaRPr lang="en-US" dirty="0"/>
          </a:p>
          <a:p>
            <a:r>
              <a:rPr lang="en-US" dirty="0"/>
              <a:t>table(</a:t>
            </a:r>
            <a:r>
              <a:rPr lang="en-US" dirty="0" err="1"/>
              <a:t>iris.clusters$Species</a:t>
            </a:r>
            <a:r>
              <a:rPr lang="en-US" dirty="0"/>
              <a:t>, </a:t>
            </a:r>
            <a:r>
              <a:rPr lang="en-US" dirty="0" err="1"/>
              <a:t>iris.clusters$Cluster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2350" y="4551452"/>
            <a:ext cx="5517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                      1     2    3  </a:t>
            </a:r>
          </a:p>
          <a:p>
            <a:r>
              <a:rPr lang="de-DE" sz="2800" dirty="0" err="1"/>
              <a:t>setosa</a:t>
            </a:r>
            <a:r>
              <a:rPr lang="de-DE" sz="2800" dirty="0"/>
              <a:t>          50     0    0  </a:t>
            </a:r>
          </a:p>
          <a:p>
            <a:r>
              <a:rPr lang="de-DE" sz="2800" dirty="0" err="1"/>
              <a:t>versicolor</a:t>
            </a:r>
            <a:r>
              <a:rPr lang="de-DE" sz="2800" dirty="0"/>
              <a:t>      0   48    2  </a:t>
            </a:r>
          </a:p>
          <a:p>
            <a:r>
              <a:rPr lang="de-DE" sz="2800" dirty="0" err="1"/>
              <a:t>virginica</a:t>
            </a:r>
            <a:r>
              <a:rPr lang="de-DE" sz="2800" dirty="0"/>
              <a:t>         0   14  36</a:t>
            </a:r>
            <a:endParaRPr lang="en-US" sz="2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Iris Data</a:t>
            </a:r>
          </a:p>
        </p:txBody>
      </p:sp>
    </p:spTree>
    <p:extLst>
      <p:ext uri="{BB962C8B-B14F-4D97-AF65-F5344CB8AC3E}">
        <p14:creationId xmlns:p14="http://schemas.microsoft.com/office/powerpoint/2010/main" val="7385270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Setosa</a:t>
            </a:r>
            <a:r>
              <a:rPr lang="en-US" dirty="0"/>
              <a:t> accurately classified </a:t>
            </a:r>
            <a:r>
              <a:rPr lang="mr-IN" dirty="0"/>
              <a:t>–</a:t>
            </a:r>
            <a:r>
              <a:rPr lang="en-US" dirty="0"/>
              <a:t> all in cluster 1</a:t>
            </a:r>
          </a:p>
          <a:p>
            <a:r>
              <a:rPr lang="en-US" dirty="0"/>
              <a:t>Versicolor all in cluster 2 with the exception of two plants</a:t>
            </a:r>
          </a:p>
          <a:p>
            <a:r>
              <a:rPr lang="en-US" dirty="0" err="1"/>
              <a:t>Virginica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most in cluster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Iris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2350" y="4551452"/>
            <a:ext cx="55172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                       1     2    3  </a:t>
            </a:r>
          </a:p>
          <a:p>
            <a:r>
              <a:rPr lang="de-DE" sz="2800" dirty="0" err="1"/>
              <a:t>setosa</a:t>
            </a:r>
            <a:r>
              <a:rPr lang="de-DE" sz="2800" dirty="0"/>
              <a:t>          50     0    0  </a:t>
            </a:r>
          </a:p>
          <a:p>
            <a:r>
              <a:rPr lang="de-DE" sz="2800" dirty="0" err="1"/>
              <a:t>versicolor</a:t>
            </a:r>
            <a:r>
              <a:rPr lang="de-DE" sz="2800" dirty="0"/>
              <a:t>      0   48    2  </a:t>
            </a:r>
          </a:p>
          <a:p>
            <a:r>
              <a:rPr lang="de-DE" sz="2800" dirty="0" err="1"/>
              <a:t>virginica</a:t>
            </a:r>
            <a:r>
              <a:rPr lang="de-DE" sz="2800" dirty="0"/>
              <a:t>         0   14  36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01133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09" y="6041204"/>
            <a:ext cx="740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pairs(</a:t>
            </a:r>
            <a:r>
              <a:rPr lang="en-US" dirty="0" err="1"/>
              <a:t>iris.q</a:t>
            </a:r>
            <a:r>
              <a:rPr lang="en-US" dirty="0"/>
              <a:t>, col=</a:t>
            </a:r>
            <a:r>
              <a:rPr lang="en-US" dirty="0" err="1"/>
              <a:t>iris.kmeans$cluster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lower.panel</a:t>
            </a:r>
            <a:r>
              <a:rPr lang="en-US" dirty="0"/>
              <a:t> = NULL)</a:t>
            </a:r>
          </a:p>
          <a:p>
            <a:r>
              <a:rPr lang="en-US" dirty="0"/>
              <a:t>## 1=black 2=red 3=green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#2: Iris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63" y="1058238"/>
            <a:ext cx="6678202" cy="48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54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 k means clustering of arrest data</a:t>
            </a:r>
          </a:p>
          <a:p>
            <a:pPr lvl="1"/>
            <a:r>
              <a:rPr lang="en-US" dirty="0" err="1"/>
              <a:t>USArrests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Choose number of clusters based on the results of your hierarchical analysis</a:t>
            </a:r>
          </a:p>
          <a:p>
            <a:endParaRPr lang="en-US" dirty="0"/>
          </a:p>
          <a:p>
            <a:r>
              <a:rPr lang="en-US" dirty="0"/>
              <a:t>Examine the cluster assignments</a:t>
            </a:r>
          </a:p>
          <a:p>
            <a:pPr lvl="1"/>
            <a:r>
              <a:rPr lang="en-US" dirty="0"/>
              <a:t>Which states are grouped together?</a:t>
            </a:r>
          </a:p>
          <a:p>
            <a:pPr lvl="1"/>
            <a:r>
              <a:rPr lang="en-US" dirty="0"/>
              <a:t>How do clusters differ in terms of the input variables?</a:t>
            </a:r>
          </a:p>
        </p:txBody>
      </p:sp>
    </p:spTree>
    <p:extLst>
      <p:ext uri="{BB962C8B-B14F-4D97-AF65-F5344CB8AC3E}">
        <p14:creationId xmlns:p14="http://schemas.microsoft.com/office/powerpoint/2010/main" val="12639986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popular: DBSCAN</a:t>
            </a:r>
          </a:p>
          <a:p>
            <a:pPr lvl="1"/>
            <a:r>
              <a:rPr lang="en-US" dirty="0"/>
              <a:t>Density Based Spatial Clustering of Applications with Noise</a:t>
            </a:r>
          </a:p>
          <a:p>
            <a:pPr lvl="1"/>
            <a:endParaRPr lang="en-US" dirty="0"/>
          </a:p>
          <a:p>
            <a:r>
              <a:rPr lang="en-US" dirty="0"/>
              <a:t>Groups together points that are closely packed</a:t>
            </a:r>
          </a:p>
          <a:p>
            <a:pPr lvl="1"/>
            <a:r>
              <a:rPr lang="en-US" dirty="0"/>
              <a:t>Outliers are points in low-density areas</a:t>
            </a:r>
          </a:p>
        </p:txBody>
      </p:sp>
    </p:spTree>
    <p:extLst>
      <p:ext uri="{BB962C8B-B14F-4D97-AF65-F5344CB8AC3E}">
        <p14:creationId xmlns:p14="http://schemas.microsoft.com/office/powerpoint/2010/main" val="7332278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229876-A614-424F-9F9E-4F08B625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Analysis: 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6FD907-9E14-8C4E-840E-65DB5D6A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classify members of the sample</a:t>
            </a:r>
          </a:p>
          <a:p>
            <a:r>
              <a:rPr lang="en-US" dirty="0"/>
              <a:t>Hierarchical clustering: exploratory</a:t>
            </a:r>
          </a:p>
          <a:p>
            <a:pPr lvl="1"/>
            <a:r>
              <a:rPr lang="en-US" dirty="0"/>
              <a:t>Primarily graphical</a:t>
            </a:r>
          </a:p>
          <a:p>
            <a:pPr lvl="1"/>
            <a:r>
              <a:rPr lang="en-US" dirty="0"/>
              <a:t>Understand data structure</a:t>
            </a:r>
          </a:p>
          <a:p>
            <a:r>
              <a:rPr lang="en-US" dirty="0"/>
              <a:t>K-Means</a:t>
            </a:r>
          </a:p>
          <a:p>
            <a:pPr lvl="1"/>
            <a:r>
              <a:rPr lang="en-US" dirty="0"/>
              <a:t>Must specify number of clusters up front</a:t>
            </a:r>
          </a:p>
          <a:p>
            <a:pPr lvl="1"/>
            <a:r>
              <a:rPr lang="en-US" dirty="0"/>
              <a:t>Result: group membership</a:t>
            </a:r>
          </a:p>
        </p:txBody>
      </p:sp>
    </p:spTree>
    <p:extLst>
      <p:ext uri="{BB962C8B-B14F-4D97-AF65-F5344CB8AC3E}">
        <p14:creationId xmlns:p14="http://schemas.microsoft.com/office/powerpoint/2010/main" val="28451633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input parameters: </a:t>
            </a:r>
          </a:p>
          <a:p>
            <a:pPr lvl="1"/>
            <a:r>
              <a:rPr lang="en-US" dirty="0" err="1"/>
              <a:t>ε</a:t>
            </a:r>
            <a:r>
              <a:rPr lang="en-US" dirty="0"/>
              <a:t> (eps)</a:t>
            </a:r>
          </a:p>
          <a:p>
            <a:pPr lvl="1"/>
            <a:r>
              <a:rPr lang="en-US" dirty="0" err="1"/>
              <a:t>minPts</a:t>
            </a:r>
            <a:r>
              <a:rPr lang="en-US" dirty="0"/>
              <a:t>: the minimum number of points to form a dense region</a:t>
            </a:r>
          </a:p>
          <a:p>
            <a:r>
              <a:rPr lang="en-US" dirty="0"/>
              <a:t>Find the points in the </a:t>
            </a:r>
            <a:r>
              <a:rPr lang="en-US" dirty="0" err="1"/>
              <a:t>ε</a:t>
            </a:r>
            <a:r>
              <a:rPr lang="en-US" dirty="0"/>
              <a:t> neighborhood of every point</a:t>
            </a:r>
          </a:p>
          <a:p>
            <a:pPr lvl="1"/>
            <a:r>
              <a:rPr lang="en-US" dirty="0"/>
              <a:t>Identify the core points with more than </a:t>
            </a:r>
            <a:r>
              <a:rPr lang="en-US" dirty="0" err="1"/>
              <a:t>minPts</a:t>
            </a:r>
            <a:r>
              <a:rPr lang="en-US" dirty="0"/>
              <a:t> neighbors</a:t>
            </a:r>
          </a:p>
          <a:p>
            <a:r>
              <a:rPr lang="en-US" dirty="0"/>
              <a:t>Find the connected components of core points</a:t>
            </a:r>
          </a:p>
          <a:p>
            <a:r>
              <a:rPr lang="en-US" dirty="0"/>
              <a:t>Assign each non-core point to a nearby cluster if the cluster is an </a:t>
            </a:r>
            <a:r>
              <a:rPr lang="en-US" dirty="0" err="1"/>
              <a:t>ε</a:t>
            </a:r>
            <a:r>
              <a:rPr lang="en-US" dirty="0"/>
              <a:t> neighbor, otherwise assign it to noise</a:t>
            </a:r>
          </a:p>
        </p:txBody>
      </p:sp>
    </p:spTree>
    <p:extLst>
      <p:ext uri="{BB962C8B-B14F-4D97-AF65-F5344CB8AC3E}">
        <p14:creationId xmlns:p14="http://schemas.microsoft.com/office/powerpoint/2010/main" val="14849960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359596"/>
            <a:ext cx="6642100" cy="61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3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807269-E820-9B48-BB6A-7DA90E1F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Representation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28FDD-FD1A-864D-AC22-1A9248AD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y variables are </a:t>
            </a:r>
            <a:r>
              <a:rPr lang="en-US" i="1" dirty="0">
                <a:solidFill>
                  <a:srgbClr val="0070C0"/>
                </a:solidFill>
              </a:rPr>
              <a:t>components</a:t>
            </a:r>
            <a:r>
              <a:rPr lang="en-US" dirty="0"/>
              <a:t>, b’s are </a:t>
            </a:r>
            <a:r>
              <a:rPr lang="en-US" i="1" dirty="0">
                <a:solidFill>
                  <a:srgbClr val="0070C0"/>
                </a:solidFill>
              </a:rPr>
              <a:t>loadings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variable’s loading is the degree of association between that variable and the component</a:t>
            </a:r>
          </a:p>
          <a:p>
            <a:pPr lvl="1"/>
            <a:r>
              <a:rPr lang="en-US" dirty="0"/>
              <a:t>The loading squared is a measure of the importance of that variable to a component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C9D4B-310D-CA4E-B0D6-269BCE8D8C5C}"/>
              </a:ext>
            </a:extLst>
          </p:cNvPr>
          <p:cNvSpPr txBox="1"/>
          <p:nvPr/>
        </p:nvSpPr>
        <p:spPr>
          <a:xfrm>
            <a:off x="2264557" y="2700806"/>
            <a:ext cx="532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i</a:t>
            </a:r>
            <a:r>
              <a:rPr lang="en-US" sz="2800" dirty="0"/>
              <a:t> = b</a:t>
            </a:r>
            <a:r>
              <a:rPr lang="en-US" sz="2800" baseline="-25000" dirty="0"/>
              <a:t>1</a:t>
            </a:r>
            <a:r>
              <a:rPr lang="en-US" sz="2800" dirty="0"/>
              <a:t>X</a:t>
            </a:r>
            <a:r>
              <a:rPr lang="en-US" sz="2800" baseline="-25000" dirty="0"/>
              <a:t>1i</a:t>
            </a:r>
            <a:r>
              <a:rPr lang="en-US" sz="2800" dirty="0"/>
              <a:t> + b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-25000" dirty="0"/>
              <a:t>2i</a:t>
            </a:r>
            <a:r>
              <a:rPr lang="en-US" sz="2800" dirty="0"/>
              <a:t> + </a:t>
            </a:r>
            <a:r>
              <a:rPr lang="mr-IN" sz="2800" dirty="0"/>
              <a:t>…</a:t>
            </a:r>
            <a:r>
              <a:rPr lang="en-US" sz="2800" dirty="0"/>
              <a:t> + 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dirty="0" err="1"/>
              <a:t>X</a:t>
            </a:r>
            <a:r>
              <a:rPr lang="en-US" sz="2800" baseline="-25000" dirty="0" err="1"/>
              <a:t>ni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297448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specify the number of clusters a priori</a:t>
            </a:r>
          </a:p>
          <a:p>
            <a:r>
              <a:rPr lang="en-US" dirty="0"/>
              <a:t>Can find non-linear clusters</a:t>
            </a:r>
          </a:p>
          <a:p>
            <a:r>
              <a:rPr lang="en-US" dirty="0"/>
              <a:t>Can find a cluster that is completely surrounded by another cluster</a:t>
            </a:r>
          </a:p>
          <a:p>
            <a:endParaRPr lang="en-US" dirty="0"/>
          </a:p>
          <a:p>
            <a:r>
              <a:rPr lang="en-US" dirty="0"/>
              <a:t>Available in R (package </a:t>
            </a:r>
            <a:r>
              <a:rPr lang="en-US" dirty="0" err="1"/>
              <a:t>Dbscan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00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868C8B-00AC-BE4C-AE96-01D1A050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Scores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56BC06-06C7-C240-904B-D105C9BF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score can be calculated using the observed values of the x’s and the loadings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component scores take the place of the original variables in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9AEA0-FD1B-604D-8813-925AD8874D17}"/>
              </a:ext>
            </a:extLst>
          </p:cNvPr>
          <p:cNvSpPr txBox="1"/>
          <p:nvPr/>
        </p:nvSpPr>
        <p:spPr>
          <a:xfrm>
            <a:off x="2390063" y="3238689"/>
            <a:ext cx="532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baseline="-25000" dirty="0"/>
              <a:t>i</a:t>
            </a:r>
            <a:r>
              <a:rPr lang="en-US" sz="2800" dirty="0"/>
              <a:t> = b</a:t>
            </a:r>
            <a:r>
              <a:rPr lang="en-US" sz="2800" baseline="-25000" dirty="0"/>
              <a:t>1</a:t>
            </a:r>
            <a:r>
              <a:rPr lang="en-US" sz="2800" dirty="0"/>
              <a:t>X</a:t>
            </a:r>
            <a:r>
              <a:rPr lang="en-US" sz="2800" baseline="-25000" dirty="0"/>
              <a:t>1i</a:t>
            </a:r>
            <a:r>
              <a:rPr lang="en-US" sz="2800" dirty="0"/>
              <a:t> + b</a:t>
            </a:r>
            <a:r>
              <a:rPr lang="en-US" sz="2800" baseline="-25000" dirty="0"/>
              <a:t>2</a:t>
            </a:r>
            <a:r>
              <a:rPr lang="en-US" sz="2800" dirty="0"/>
              <a:t>X</a:t>
            </a:r>
            <a:r>
              <a:rPr lang="en-US" sz="2800" baseline="-25000" dirty="0"/>
              <a:t>2i</a:t>
            </a:r>
            <a:r>
              <a:rPr lang="en-US" sz="2800" dirty="0"/>
              <a:t> + </a:t>
            </a:r>
            <a:r>
              <a:rPr lang="mr-IN" sz="2800" dirty="0"/>
              <a:t>…</a:t>
            </a:r>
            <a:r>
              <a:rPr lang="en-US" sz="2800" dirty="0"/>
              <a:t> + </a:t>
            </a:r>
            <a:r>
              <a:rPr lang="en-US" sz="2800" dirty="0" err="1"/>
              <a:t>b</a:t>
            </a:r>
            <a:r>
              <a:rPr lang="en-US" sz="2800" baseline="-25000" dirty="0" err="1"/>
              <a:t>n</a:t>
            </a:r>
            <a:r>
              <a:rPr lang="en-US" sz="2800" dirty="0" err="1"/>
              <a:t>X</a:t>
            </a:r>
            <a:r>
              <a:rPr lang="en-US" sz="2800" baseline="-25000" dirty="0" err="1"/>
              <a:t>ni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5218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9616</TotalTime>
  <Words>3273</Words>
  <Application>Microsoft Macintosh PowerPoint</Application>
  <PresentationFormat>On-screen Show (4:3)</PresentationFormat>
  <Paragraphs>497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Mangal</vt:lpstr>
      <vt:lpstr>Wingdings</vt:lpstr>
      <vt:lpstr>Office Theme</vt:lpstr>
      <vt:lpstr>BIFX 503: Biostatistics in R</vt:lpstr>
      <vt:lpstr>Content: Principal Components and Cluster Analysis</vt:lpstr>
      <vt:lpstr>Data Mining</vt:lpstr>
      <vt:lpstr>Principal Components Analysis</vt:lpstr>
      <vt:lpstr>Principal Components Analysis (PCA)</vt:lpstr>
      <vt:lpstr>Applications of PCA</vt:lpstr>
      <vt:lpstr>Goal of PCA</vt:lpstr>
      <vt:lpstr>Mathematical Representation</vt:lpstr>
      <vt:lpstr>Component Scores</vt:lpstr>
      <vt:lpstr>PCA for Dimension Reduction</vt:lpstr>
      <vt:lpstr>How Many Components to Use?</vt:lpstr>
      <vt:lpstr>Eigenvalues</vt:lpstr>
      <vt:lpstr>Scree Plot</vt:lpstr>
      <vt:lpstr>Scree Plot</vt:lpstr>
      <vt:lpstr>Correlation</vt:lpstr>
      <vt:lpstr>Conditions for Correlation</vt:lpstr>
      <vt:lpstr>Correlations Between Variables</vt:lpstr>
      <vt:lpstr>PCA: Requirements</vt:lpstr>
      <vt:lpstr>PCA: Method</vt:lpstr>
      <vt:lpstr>PCA in R: Preliminaries</vt:lpstr>
      <vt:lpstr>PCA in R: Functions</vt:lpstr>
      <vt:lpstr>PCA in R: Output</vt:lpstr>
      <vt:lpstr>PCA Example #1: Heptathlon</vt:lpstr>
      <vt:lpstr>Heptathlon Example</vt:lpstr>
      <vt:lpstr>Heptathlon Example</vt:lpstr>
      <vt:lpstr>Heptathlon Example</vt:lpstr>
      <vt:lpstr>Heptathlon Example</vt:lpstr>
      <vt:lpstr>Heptathlon Example</vt:lpstr>
      <vt:lpstr>Heptathlon Example</vt:lpstr>
      <vt:lpstr>Heptathlon Example</vt:lpstr>
      <vt:lpstr>Heptathlon Example</vt:lpstr>
      <vt:lpstr>PCA Example #2: Iris</vt:lpstr>
      <vt:lpstr>Iris Example</vt:lpstr>
      <vt:lpstr>Iris Example</vt:lpstr>
      <vt:lpstr>Iris Example</vt:lpstr>
      <vt:lpstr>Iris Example</vt:lpstr>
      <vt:lpstr>Cluster Analysis</vt:lpstr>
      <vt:lpstr>Cluster Analysis: Questions</vt:lpstr>
      <vt:lpstr>How To Define Close?</vt:lpstr>
      <vt:lpstr>How Do We Group Things?</vt:lpstr>
      <vt:lpstr>Hierarchical Clustering</vt:lpstr>
      <vt:lpstr>Hierarchical Clustering</vt:lpstr>
      <vt:lpstr>Dendrogram</vt:lpstr>
      <vt:lpstr>Interpreting Dendrograms</vt:lpstr>
      <vt:lpstr>How Many Clusters?</vt:lpstr>
      <vt:lpstr>Allocating Observations to Clusters</vt:lpstr>
      <vt:lpstr>Hierarchical Clustering in R</vt:lpstr>
      <vt:lpstr>Hierarchical Clustering in R</vt:lpstr>
      <vt:lpstr>Hierarchical Clustering in R</vt:lpstr>
      <vt:lpstr>Example #1: Simulated Data</vt:lpstr>
      <vt:lpstr>Example #1: Simulated Data</vt:lpstr>
      <vt:lpstr>Example #1: Simulated Data</vt:lpstr>
      <vt:lpstr>Example #1: Simulated Data</vt:lpstr>
      <vt:lpstr>Example #1: Simulated Data</vt:lpstr>
      <vt:lpstr>Example #2: Iris Data</vt:lpstr>
      <vt:lpstr>Example #2: Iris Data</vt:lpstr>
      <vt:lpstr>Example #2: Iris Data</vt:lpstr>
      <vt:lpstr>Example #2: Iris Data</vt:lpstr>
      <vt:lpstr>Example #2: Iris Data</vt:lpstr>
      <vt:lpstr>Example #2: Iris Data</vt:lpstr>
      <vt:lpstr>Example #2: Iris Data</vt:lpstr>
      <vt:lpstr>Example #2: Iris Data</vt:lpstr>
      <vt:lpstr>Class Exercise</vt:lpstr>
      <vt:lpstr>K Means Clustering</vt:lpstr>
      <vt:lpstr>K-Means Clustering</vt:lpstr>
      <vt:lpstr>K-Means Clustering in R</vt:lpstr>
      <vt:lpstr>K-Means Clustering in R</vt:lpstr>
      <vt:lpstr>Example #1: Simulated Data</vt:lpstr>
      <vt:lpstr>Example #1: Simulated Data</vt:lpstr>
      <vt:lpstr>Example #1: Simulated Data</vt:lpstr>
      <vt:lpstr>Example #2: Iris Data</vt:lpstr>
      <vt:lpstr>Example #2: Iris Data</vt:lpstr>
      <vt:lpstr>Example #2: Iris Data</vt:lpstr>
      <vt:lpstr>Example #2: Iris Data</vt:lpstr>
      <vt:lpstr>Class Exercise</vt:lpstr>
      <vt:lpstr>Density-Based Cluster Analysis</vt:lpstr>
      <vt:lpstr>Cluster Analysis: Conclusions</vt:lpstr>
      <vt:lpstr>DBSCAN Algorithm</vt:lpstr>
      <vt:lpstr>PowerPoint Presentation</vt:lpstr>
      <vt:lpstr>DBSCAN Advantages</vt:lpstr>
    </vt:vector>
  </TitlesOfParts>
  <Company>Schroeder Statistical Consulting,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Schroeder</dc:creator>
  <cp:lastModifiedBy>Jennifer Schroeder</cp:lastModifiedBy>
  <cp:revision>634</cp:revision>
  <dcterms:created xsi:type="dcterms:W3CDTF">2016-09-16T17:39:07Z</dcterms:created>
  <dcterms:modified xsi:type="dcterms:W3CDTF">2021-11-14T21:58:16Z</dcterms:modified>
</cp:coreProperties>
</file>