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handoutMasterIdLst>
    <p:handoutMasterId r:id="rId70"/>
  </p:handoutMasterIdLst>
  <p:sldIdLst>
    <p:sldId id="256" r:id="rId2"/>
    <p:sldId id="435" r:id="rId3"/>
    <p:sldId id="511" r:id="rId4"/>
    <p:sldId id="512" r:id="rId5"/>
    <p:sldId id="510" r:id="rId6"/>
    <p:sldId id="501" r:id="rId7"/>
    <p:sldId id="504" r:id="rId8"/>
    <p:sldId id="505" r:id="rId9"/>
    <p:sldId id="509" r:id="rId10"/>
    <p:sldId id="376" r:id="rId11"/>
    <p:sldId id="502" r:id="rId12"/>
    <p:sldId id="506" r:id="rId13"/>
    <p:sldId id="507" r:id="rId14"/>
    <p:sldId id="458" r:id="rId15"/>
    <p:sldId id="503" r:id="rId16"/>
    <p:sldId id="508" r:id="rId17"/>
    <p:sldId id="522" r:id="rId18"/>
    <p:sldId id="524" r:id="rId19"/>
    <p:sldId id="525" r:id="rId20"/>
    <p:sldId id="526" r:id="rId21"/>
    <p:sldId id="500" r:id="rId22"/>
    <p:sldId id="411" r:id="rId23"/>
    <p:sldId id="412" r:id="rId24"/>
    <p:sldId id="413" r:id="rId25"/>
    <p:sldId id="417" r:id="rId26"/>
    <p:sldId id="416" r:id="rId27"/>
    <p:sldId id="418" r:id="rId28"/>
    <p:sldId id="420" r:id="rId29"/>
    <p:sldId id="422" r:id="rId30"/>
    <p:sldId id="425" r:id="rId31"/>
    <p:sldId id="428" r:id="rId32"/>
    <p:sldId id="426" r:id="rId33"/>
    <p:sldId id="427" r:id="rId34"/>
    <p:sldId id="424" r:id="rId35"/>
    <p:sldId id="457" r:id="rId36"/>
    <p:sldId id="437" r:id="rId37"/>
    <p:sldId id="466" r:id="rId38"/>
    <p:sldId id="463" r:id="rId39"/>
    <p:sldId id="464" r:id="rId40"/>
    <p:sldId id="471" r:id="rId41"/>
    <p:sldId id="496" r:id="rId42"/>
    <p:sldId id="480" r:id="rId43"/>
    <p:sldId id="481" r:id="rId44"/>
    <p:sldId id="478" r:id="rId45"/>
    <p:sldId id="475" r:id="rId46"/>
    <p:sldId id="488" r:id="rId47"/>
    <p:sldId id="492" r:id="rId48"/>
    <p:sldId id="489" r:id="rId49"/>
    <p:sldId id="490" r:id="rId50"/>
    <p:sldId id="491" r:id="rId51"/>
    <p:sldId id="465" r:id="rId52"/>
    <p:sldId id="498" r:id="rId53"/>
    <p:sldId id="497" r:id="rId54"/>
    <p:sldId id="483" r:id="rId55"/>
    <p:sldId id="523" r:id="rId56"/>
    <p:sldId id="477" r:id="rId57"/>
    <p:sldId id="479" r:id="rId58"/>
    <p:sldId id="450" r:id="rId59"/>
    <p:sldId id="528" r:id="rId60"/>
    <p:sldId id="529" r:id="rId61"/>
    <p:sldId id="530" r:id="rId62"/>
    <p:sldId id="531" r:id="rId63"/>
    <p:sldId id="527" r:id="rId64"/>
    <p:sldId id="520" r:id="rId65"/>
    <p:sldId id="518" r:id="rId66"/>
    <p:sldId id="519" r:id="rId67"/>
    <p:sldId id="521"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519"/>
    <p:restoredTop sz="94313" autoAdjust="0"/>
  </p:normalViewPr>
  <p:slideViewPr>
    <p:cSldViewPr snapToGrid="0" snapToObjects="1">
      <p:cViewPr varScale="1">
        <p:scale>
          <a:sx n="50" d="100"/>
          <a:sy n="50" d="100"/>
        </p:scale>
        <p:origin x="29" y="8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87E02-3716-1D40-8D7F-57DC01E2C524}" type="datetimeFigureOut">
              <a:rPr lang="en-US" smtClean="0"/>
              <a:t>9/1/2021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6AE257-E312-FE44-A1AA-8C5A2E8D286C}" type="slidenum">
              <a:rPr lang="en-US" smtClean="0"/>
              <a:t>‹#›</a:t>
            </a:fld>
            <a:endParaRPr lang="en-US"/>
          </a:p>
        </p:txBody>
      </p:sp>
    </p:spTree>
    <p:extLst>
      <p:ext uri="{BB962C8B-B14F-4D97-AF65-F5344CB8AC3E}">
        <p14:creationId xmlns:p14="http://schemas.microsoft.com/office/powerpoint/2010/main" val="3865728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D21F8C-99EB-444E-99A1-923AF2D15547}" type="datetimeFigureOut">
              <a:rPr lang="en-US" smtClean="0"/>
              <a:t>9/1/2021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D320D3-BB20-7A42-947C-A5C1AF844530}" type="slidenum">
              <a:rPr lang="en-US" smtClean="0"/>
              <a:t>‹#›</a:t>
            </a:fld>
            <a:endParaRPr lang="en-US"/>
          </a:p>
        </p:txBody>
      </p:sp>
    </p:spTree>
    <p:extLst>
      <p:ext uri="{BB962C8B-B14F-4D97-AF65-F5344CB8AC3E}">
        <p14:creationId xmlns:p14="http://schemas.microsoft.com/office/powerpoint/2010/main" val="27555884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Sampling Distribution and Sample Distribution? Midterm question.</a:t>
            </a:r>
          </a:p>
        </p:txBody>
      </p:sp>
      <p:sp>
        <p:nvSpPr>
          <p:cNvPr id="4" name="Slide Number Placeholder 3"/>
          <p:cNvSpPr>
            <a:spLocks noGrp="1"/>
          </p:cNvSpPr>
          <p:nvPr>
            <p:ph type="sldNum" sz="quarter" idx="5"/>
          </p:nvPr>
        </p:nvSpPr>
        <p:spPr/>
        <p:txBody>
          <a:bodyPr/>
          <a:lstStyle/>
          <a:p>
            <a:fld id="{37D320D3-BB20-7A42-947C-A5C1AF844530}" type="slidenum">
              <a:rPr lang="en-US" smtClean="0"/>
              <a:t>7</a:t>
            </a:fld>
            <a:endParaRPr lang="en-US"/>
          </a:p>
        </p:txBody>
      </p:sp>
    </p:spTree>
    <p:extLst>
      <p:ext uri="{BB962C8B-B14F-4D97-AF65-F5344CB8AC3E}">
        <p14:creationId xmlns:p14="http://schemas.microsoft.com/office/powerpoint/2010/main" val="34172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320D3-BB20-7A42-947C-A5C1AF844530}" type="slidenum">
              <a:rPr lang="en-US" smtClean="0"/>
              <a:t>8</a:t>
            </a:fld>
            <a:endParaRPr lang="en-US"/>
          </a:p>
        </p:txBody>
      </p:sp>
    </p:spTree>
    <p:extLst>
      <p:ext uri="{BB962C8B-B14F-4D97-AF65-F5344CB8AC3E}">
        <p14:creationId xmlns:p14="http://schemas.microsoft.com/office/powerpoint/2010/main" val="394347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0046D9-C699-D14E-85F5-3AE881B9DBE4}"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221019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046D9-C699-D14E-85F5-3AE881B9DBE4}"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263214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046D9-C699-D14E-85F5-3AE881B9DBE4}"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104433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046D9-C699-D14E-85F5-3AE881B9DBE4}"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230144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046D9-C699-D14E-85F5-3AE881B9DBE4}"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290082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0046D9-C699-D14E-85F5-3AE881B9DBE4}"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224399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0046D9-C699-D14E-85F5-3AE881B9DBE4}"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319584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0046D9-C699-D14E-85F5-3AE881B9DBE4}"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98517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046D9-C699-D14E-85F5-3AE881B9DBE4}"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77417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046D9-C699-D14E-85F5-3AE881B9DBE4}"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424606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046D9-C699-D14E-85F5-3AE881B9DBE4}"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02F5C-16EA-CC4B-970E-839D5CC3A70E}" type="slidenum">
              <a:rPr lang="en-US" smtClean="0"/>
              <a:t>‹#›</a:t>
            </a:fld>
            <a:endParaRPr lang="en-US"/>
          </a:p>
        </p:txBody>
      </p:sp>
    </p:spTree>
    <p:extLst>
      <p:ext uri="{BB962C8B-B14F-4D97-AF65-F5344CB8AC3E}">
        <p14:creationId xmlns:p14="http://schemas.microsoft.com/office/powerpoint/2010/main" val="393063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046D9-C699-D14E-85F5-3AE881B9DBE4}" type="datetimeFigureOut">
              <a:rPr lang="en-US" smtClean="0"/>
              <a:t>9/1/2021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02F5C-16EA-CC4B-970E-839D5CC3A70E}" type="slidenum">
              <a:rPr lang="en-US" smtClean="0"/>
              <a:t>‹#›</a:t>
            </a:fld>
            <a:endParaRPr lang="en-US"/>
          </a:p>
        </p:txBody>
      </p:sp>
    </p:spTree>
    <p:extLst>
      <p:ext uri="{BB962C8B-B14F-4D97-AF65-F5344CB8AC3E}">
        <p14:creationId xmlns:p14="http://schemas.microsoft.com/office/powerpoint/2010/main" val="386173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BIFX 503: Statistics for Bioinformatics </a:t>
            </a:r>
          </a:p>
        </p:txBody>
      </p:sp>
      <p:sp>
        <p:nvSpPr>
          <p:cNvPr id="3" name="Subtitle 2"/>
          <p:cNvSpPr>
            <a:spLocks noGrp="1"/>
          </p:cNvSpPr>
          <p:nvPr>
            <p:ph type="subTitle" idx="1"/>
          </p:nvPr>
        </p:nvSpPr>
        <p:spPr>
          <a:xfrm>
            <a:off x="1371600" y="3886199"/>
            <a:ext cx="6400800" cy="2119185"/>
          </a:xfrm>
        </p:spPr>
        <p:txBody>
          <a:bodyPr>
            <a:normAutofit fontScale="92500" lnSpcReduction="10000"/>
          </a:bodyPr>
          <a:lstStyle/>
          <a:p>
            <a:r>
              <a:rPr lang="en-US" dirty="0">
                <a:solidFill>
                  <a:schemeClr val="tx1"/>
                </a:solidFill>
              </a:rPr>
              <a:t>Instructor: Jennifer Schroeder, Ph.D.</a:t>
            </a:r>
          </a:p>
          <a:p>
            <a:r>
              <a:rPr lang="en-US" dirty="0">
                <a:solidFill>
                  <a:schemeClr val="tx1"/>
                </a:solidFill>
              </a:rPr>
              <a:t>Wednesdays,  5:30-8:00pm</a:t>
            </a:r>
          </a:p>
          <a:p>
            <a:r>
              <a:rPr lang="en-US" dirty="0">
                <a:solidFill>
                  <a:schemeClr val="tx1"/>
                </a:solidFill>
              </a:rPr>
              <a:t>Hodson Technology Center, Room 237</a:t>
            </a:r>
          </a:p>
          <a:p>
            <a:r>
              <a:rPr lang="en-US" dirty="0">
                <a:solidFill>
                  <a:schemeClr val="tx1"/>
                </a:solidFill>
              </a:rPr>
              <a:t>Fall 2021</a:t>
            </a:r>
          </a:p>
        </p:txBody>
      </p:sp>
    </p:spTree>
    <p:extLst>
      <p:ext uri="{BB962C8B-B14F-4D97-AF65-F5344CB8AC3E}">
        <p14:creationId xmlns:p14="http://schemas.microsoft.com/office/powerpoint/2010/main" val="24893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Inferences About Means</a:t>
            </a:r>
          </a:p>
        </p:txBody>
      </p:sp>
      <p:sp>
        <p:nvSpPr>
          <p:cNvPr id="4" name="Content Placeholder 2"/>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Calculate a </a:t>
            </a:r>
            <a:r>
              <a:rPr lang="en-US" u="sng" dirty="0"/>
              <a:t>confidence interval </a:t>
            </a:r>
            <a:r>
              <a:rPr lang="en-US" dirty="0"/>
              <a:t>for the mean</a:t>
            </a:r>
          </a:p>
          <a:p>
            <a:pPr lvl="1"/>
            <a:r>
              <a:rPr lang="en-US" dirty="0"/>
              <a:t>Puts boundaries on </a:t>
            </a:r>
            <a:r>
              <a:rPr lang="en-US" i="1" dirty="0"/>
              <a:t>likely values </a:t>
            </a:r>
            <a:r>
              <a:rPr lang="en-US" dirty="0"/>
              <a:t>for the mean</a:t>
            </a:r>
          </a:p>
          <a:p>
            <a:pPr lvl="1"/>
            <a:endParaRPr lang="en-US" dirty="0"/>
          </a:p>
          <a:p>
            <a:r>
              <a:rPr lang="en-US" dirty="0"/>
              <a:t>Perform </a:t>
            </a:r>
            <a:r>
              <a:rPr lang="en-US" u="sng" dirty="0"/>
              <a:t>hypothesis tests </a:t>
            </a:r>
            <a:r>
              <a:rPr lang="en-US" dirty="0"/>
              <a:t>on the mean</a:t>
            </a:r>
          </a:p>
          <a:p>
            <a:pPr lvl="1"/>
            <a:r>
              <a:rPr lang="en-US" dirty="0"/>
              <a:t>Is our sample mean </a:t>
            </a:r>
            <a:r>
              <a:rPr lang="en-US" i="1" dirty="0"/>
              <a:t>different</a:t>
            </a:r>
            <a:r>
              <a:rPr lang="en-US" dirty="0"/>
              <a:t> from some value</a:t>
            </a:r>
          </a:p>
          <a:p>
            <a:pPr lvl="1"/>
            <a:endParaRPr lang="en-US" dirty="0"/>
          </a:p>
          <a:p>
            <a:endParaRPr lang="en-US" dirty="0"/>
          </a:p>
        </p:txBody>
      </p:sp>
      <p:sp>
        <p:nvSpPr>
          <p:cNvPr id="2" name="TextBox 1"/>
          <p:cNvSpPr txBox="1"/>
          <p:nvPr/>
        </p:nvSpPr>
        <p:spPr>
          <a:xfrm>
            <a:off x="662940" y="4937760"/>
            <a:ext cx="7338060" cy="584775"/>
          </a:xfrm>
          <a:prstGeom prst="rect">
            <a:avLst/>
          </a:prstGeom>
          <a:noFill/>
        </p:spPr>
        <p:txBody>
          <a:bodyPr wrap="square" rtlCol="0">
            <a:spAutoFit/>
          </a:bodyPr>
          <a:lstStyle/>
          <a:p>
            <a:r>
              <a:rPr lang="en-US" sz="3200" b="1" dirty="0">
                <a:solidFill>
                  <a:srgbClr val="C00000"/>
                </a:solidFill>
              </a:rPr>
              <a:t>Both should be done when analyzing data</a:t>
            </a:r>
          </a:p>
        </p:txBody>
      </p:sp>
    </p:spTree>
    <p:extLst>
      <p:ext uri="{BB962C8B-B14F-4D97-AF65-F5344CB8AC3E}">
        <p14:creationId xmlns:p14="http://schemas.microsoft.com/office/powerpoint/2010/main" val="10192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350" y="1874838"/>
            <a:ext cx="8229600" cy="1143000"/>
          </a:xfrm>
        </p:spPr>
        <p:txBody>
          <a:bodyPr>
            <a:normAutofit/>
          </a:bodyPr>
          <a:lstStyle/>
          <a:p>
            <a:r>
              <a:rPr lang="en-US" b="1" i="1" dirty="0"/>
              <a:t>Confidence Intervals</a:t>
            </a:r>
          </a:p>
        </p:txBody>
      </p:sp>
    </p:spTree>
    <p:extLst>
      <p:ext uri="{BB962C8B-B14F-4D97-AF65-F5344CB8AC3E}">
        <p14:creationId xmlns:p14="http://schemas.microsoft.com/office/powerpoint/2010/main" val="102829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Sampling Distribution for a Mean</a:t>
            </a:r>
            <a:endParaRPr lang="en-US" dirty="0"/>
          </a:p>
        </p:txBody>
      </p:sp>
      <p:sp>
        <p:nvSpPr>
          <p:cNvPr id="6" name="TextBox 5"/>
          <p:cNvSpPr txBox="1"/>
          <p:nvPr/>
        </p:nvSpPr>
        <p:spPr>
          <a:xfrm>
            <a:off x="643907" y="1336932"/>
            <a:ext cx="8016206" cy="1384995"/>
          </a:xfrm>
          <a:prstGeom prst="rect">
            <a:avLst/>
          </a:prstGeom>
          <a:noFill/>
        </p:spPr>
        <p:txBody>
          <a:bodyPr wrap="square" rtlCol="0">
            <a:spAutoFit/>
          </a:bodyPr>
          <a:lstStyle/>
          <a:p>
            <a:r>
              <a:rPr lang="en-US" sz="2800" dirty="0"/>
              <a:t>When a random sample of size n is drawn from a population with mean μ and standard deviation </a:t>
            </a:r>
            <a:r>
              <a:rPr lang="en-US" sz="2800" dirty="0" err="1"/>
              <a:t>σ</a:t>
            </a:r>
            <a:r>
              <a:rPr lang="en-US" sz="2800" dirty="0"/>
              <a:t>, the sampling distribution has:</a:t>
            </a:r>
          </a:p>
        </p:txBody>
      </p:sp>
      <p:sp>
        <p:nvSpPr>
          <p:cNvPr id="7" name="Content Placeholder 2"/>
          <p:cNvSpPr txBox="1">
            <a:spLocks noGrp="1"/>
          </p:cNvSpPr>
          <p:nvPr>
            <p:ph idx="1"/>
          </p:nvPr>
        </p:nvSpPr>
        <p:spPr>
          <a:xfrm>
            <a:off x="457200" y="2936875"/>
            <a:ext cx="8229600" cy="371538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Mean:</a:t>
            </a:r>
            <a:r>
              <a:rPr lang="en-US" dirty="0"/>
              <a:t>  </a:t>
            </a:r>
            <a:r>
              <a:rPr lang="en-US" altLang="en-US" dirty="0">
                <a:solidFill>
                  <a:srgbClr val="C00000"/>
                </a:solidFill>
                <a:latin typeface="Symbol" pitchFamily="18" charset="2"/>
              </a:rPr>
              <a:t>m</a:t>
            </a:r>
            <a:endParaRPr lang="en-US" dirty="0"/>
          </a:p>
          <a:p>
            <a:r>
              <a:rPr lang="en-US" sz="2800" dirty="0"/>
              <a:t>Standard Deviation:</a:t>
            </a:r>
          </a:p>
          <a:p>
            <a:endParaRPr lang="en-US" sz="2800" dirty="0"/>
          </a:p>
          <a:p>
            <a:r>
              <a:rPr lang="en-US" sz="2800" dirty="0"/>
              <a:t>For large sample size, the distribution is approximately normal regardless of the population the random sample comes from</a:t>
            </a:r>
          </a:p>
          <a:p>
            <a:r>
              <a:rPr lang="en-US" sz="2800" dirty="0"/>
              <a:t>The larger the sample size, the closer to normal</a:t>
            </a:r>
          </a:p>
        </p:txBody>
      </p:sp>
      <p:graphicFrame>
        <p:nvGraphicFramePr>
          <p:cNvPr id="8" name="Object 7"/>
          <p:cNvGraphicFramePr>
            <a:graphicFrameLocks noChangeAspect="1"/>
          </p:cNvGraphicFramePr>
          <p:nvPr>
            <p:extLst>
              <p:ext uri="{D42A27DB-BD31-4B8C-83A1-F6EECF244321}">
                <p14:modId xmlns:p14="http://schemas.microsoft.com/office/powerpoint/2010/main" val="1503940570"/>
              </p:ext>
            </p:extLst>
          </p:nvPr>
        </p:nvGraphicFramePr>
        <p:xfrm>
          <a:off x="3815806" y="3604462"/>
          <a:ext cx="674688" cy="1008063"/>
        </p:xfrm>
        <a:graphic>
          <a:graphicData uri="http://schemas.openxmlformats.org/presentationml/2006/ole">
            <mc:AlternateContent xmlns:mc="http://schemas.openxmlformats.org/markup-compatibility/2006">
              <mc:Choice xmlns:v="urn:schemas-microsoft-com:vml" Requires="v">
                <p:oleObj name="Equation" r:id="rId2" imgW="279400" imgH="419100" progId="Equation.3">
                  <p:embed/>
                </p:oleObj>
              </mc:Choice>
              <mc:Fallback>
                <p:oleObj name="Equation" r:id="rId2" imgW="279400" imgH="419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806" y="3604462"/>
                        <a:ext cx="674688" cy="1008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4652010" y="3658418"/>
            <a:ext cx="4308526" cy="954107"/>
          </a:xfrm>
          <a:prstGeom prst="rect">
            <a:avLst/>
          </a:prstGeom>
          <a:noFill/>
        </p:spPr>
        <p:txBody>
          <a:bodyPr wrap="square" rtlCol="0">
            <a:spAutoFit/>
          </a:bodyPr>
          <a:lstStyle/>
          <a:p>
            <a:pPr algn="ctr"/>
            <a:r>
              <a:rPr lang="en-US" sz="2800" i="1" dirty="0"/>
              <a:t>a.k.a. Standard Error of the Mean, or SEM</a:t>
            </a:r>
          </a:p>
        </p:txBody>
      </p:sp>
    </p:spTree>
    <p:extLst>
      <p:ext uri="{BB962C8B-B14F-4D97-AF65-F5344CB8AC3E}">
        <p14:creationId xmlns:p14="http://schemas.microsoft.com/office/powerpoint/2010/main" val="451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Confidence Limits for the Mean</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071172" y="1480111"/>
                <a:ext cx="300165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b="0" i="1" smtClean="0">
                              <a:latin typeface="Cambria Math" charset="0"/>
                            </a:rPr>
                            <m:t>𝑋</m:t>
                          </m:r>
                        </m:e>
                      </m:acc>
                      <m:r>
                        <a:rPr lang="en-US" sz="4000" b="0" i="1" smtClean="0">
                          <a:latin typeface="Cambria Math" charset="0"/>
                        </a:rPr>
                        <m:t> </m:t>
                      </m:r>
                      <m:r>
                        <a:rPr lang="en-US" sz="4000" b="0" i="1" smtClean="0">
                          <a:latin typeface="Cambria Math" charset="0"/>
                          <a:ea typeface="Cambria Math" charset="0"/>
                          <a:cs typeface="Cambria Math" charset="0"/>
                        </a:rPr>
                        <m:t>±</m:t>
                      </m:r>
                      <m:r>
                        <a:rPr lang="en-US" sz="4000" b="0" i="1" smtClean="0">
                          <a:latin typeface="Cambria Math" charset="0"/>
                          <a:ea typeface="Cambria Math" charset="0"/>
                          <a:cs typeface="Cambria Math" charset="0"/>
                        </a:rPr>
                        <m:t>𝑡</m:t>
                      </m:r>
                      <m:r>
                        <a:rPr lang="en-US" sz="4000" b="0" i="1" baseline="-25000" smtClean="0">
                          <a:latin typeface="Cambria Math" charset="0"/>
                          <a:ea typeface="Cambria Math" charset="0"/>
                          <a:cs typeface="Cambria Math" charset="0"/>
                        </a:rPr>
                        <m:t>𝛼</m:t>
                      </m:r>
                      <m:r>
                        <a:rPr lang="en-US" sz="4000" b="0" i="1" baseline="-25000" smtClean="0">
                          <a:latin typeface="Cambria Math" charset="0"/>
                          <a:ea typeface="Cambria Math" charset="0"/>
                          <a:cs typeface="Cambria Math" charset="0"/>
                        </a:rPr>
                        <m:t>/2</m:t>
                      </m:r>
                      <m:r>
                        <a:rPr lang="en-US" sz="4000" b="0" i="1" smtClean="0">
                          <a:latin typeface="Cambria Math" charset="0"/>
                          <a:ea typeface="Cambria Math" charset="0"/>
                          <a:cs typeface="Cambria Math" charset="0"/>
                        </a:rPr>
                        <m:t>𝑆𝐸𝑀</m:t>
                      </m:r>
                    </m:oMath>
                  </m:oMathPara>
                </a14:m>
                <a:endParaRPr lang="en-US" sz="4000" dirty="0"/>
              </a:p>
            </p:txBody>
          </p:sp>
        </mc:Choice>
        <mc:Fallback xmlns="">
          <p:sp>
            <p:nvSpPr>
              <p:cNvPr id="6" name="TextBox 5"/>
              <p:cNvSpPr txBox="1">
                <a:spLocks noRot="1" noChangeAspect="1" noMove="1" noResize="1" noEditPoints="1" noAdjustHandles="1" noChangeArrowheads="1" noChangeShapeType="1" noTextEdit="1"/>
              </p:cNvSpPr>
              <p:nvPr/>
            </p:nvSpPr>
            <p:spPr>
              <a:xfrm>
                <a:off x="3071172" y="1480111"/>
                <a:ext cx="3001656" cy="615553"/>
              </a:xfrm>
              <a:prstGeom prst="rect">
                <a:avLst/>
              </a:prstGeom>
              <a:blipFill rotWithShape="0">
                <a:blip r:embed="rId2"/>
                <a:stretch>
                  <a:fillRect b="-29703"/>
                </a:stretch>
              </a:blipFill>
            </p:spPr>
            <p:txBody>
              <a:bodyPr/>
              <a:lstStyle/>
              <a:p>
                <a:r>
                  <a:rPr lang="en-US">
                    <a:noFill/>
                  </a:rPr>
                  <a:t> </a:t>
                </a:r>
              </a:p>
            </p:txBody>
          </p:sp>
        </mc:Fallback>
      </mc:AlternateContent>
      <p:sp>
        <p:nvSpPr>
          <p:cNvPr id="7" name="TextBox 6"/>
          <p:cNvSpPr txBox="1"/>
          <p:nvPr/>
        </p:nvSpPr>
        <p:spPr>
          <a:xfrm>
            <a:off x="457200" y="2393004"/>
            <a:ext cx="8365787" cy="2215991"/>
          </a:xfrm>
          <a:prstGeom prst="rect">
            <a:avLst/>
          </a:prstGeom>
          <a:noFill/>
        </p:spPr>
        <p:txBody>
          <a:bodyPr wrap="square" rtlCol="0">
            <a:spAutoFit/>
          </a:bodyPr>
          <a:lstStyle/>
          <a:p>
            <a:r>
              <a:rPr lang="en-US" sz="2400" dirty="0"/>
              <a:t>Where t</a:t>
            </a:r>
            <a:r>
              <a:rPr lang="en-US" sz="2400" baseline="-25000" dirty="0"/>
              <a:t>α/2</a:t>
            </a:r>
            <a:r>
              <a:rPr lang="en-US" sz="2400" dirty="0"/>
              <a:t> is the value on the x axis of the t distribution where (1-α)% of the area falls between these boundaries on either side of the mean</a:t>
            </a:r>
          </a:p>
          <a:p>
            <a:endParaRPr lang="en-US" sz="2400" dirty="0"/>
          </a:p>
          <a:p>
            <a:r>
              <a:rPr lang="en-US" sz="2400" dirty="0"/>
              <a:t>t distribution depends on degrees of freedom (</a:t>
            </a:r>
            <a:r>
              <a:rPr lang="en-US" sz="2400" dirty="0" err="1"/>
              <a:t>df</a:t>
            </a:r>
            <a:r>
              <a:rPr lang="en-US" sz="2400" dirty="0"/>
              <a:t>=n-1)</a:t>
            </a:r>
          </a:p>
          <a:p>
            <a:endParaRPr lang="en-US"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345" y="4357991"/>
            <a:ext cx="4602568" cy="22927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2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 Distribution</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345" y="4357991"/>
            <a:ext cx="4602568" cy="22927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457200" y="1600200"/>
            <a:ext cx="8229600" cy="2673350"/>
          </a:xfrm>
        </p:spPr>
        <p:txBody>
          <a:bodyPr>
            <a:normAutofit lnSpcReduction="10000"/>
          </a:bodyPr>
          <a:lstStyle/>
          <a:p>
            <a:r>
              <a:rPr lang="en-US" dirty="0"/>
              <a:t>Bell shaped, like Normal</a:t>
            </a:r>
          </a:p>
          <a:p>
            <a:r>
              <a:rPr lang="en-US" dirty="0"/>
              <a:t>Slightly different distribution for each sample size</a:t>
            </a:r>
          </a:p>
          <a:p>
            <a:r>
              <a:rPr lang="en-US" dirty="0"/>
              <a:t>Degrees of Freedom</a:t>
            </a:r>
          </a:p>
          <a:p>
            <a:pPr lvl="1"/>
            <a:r>
              <a:rPr lang="en-US" b="1" dirty="0" err="1"/>
              <a:t>df</a:t>
            </a:r>
            <a:r>
              <a:rPr lang="en-US" b="1" dirty="0"/>
              <a:t> = n-1</a:t>
            </a:r>
          </a:p>
        </p:txBody>
      </p:sp>
    </p:spTree>
    <p:extLst>
      <p:ext uri="{BB962C8B-B14F-4D97-AF65-F5344CB8AC3E}">
        <p14:creationId xmlns:p14="http://schemas.microsoft.com/office/powerpoint/2010/main" val="166805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Interpreting Confidence Intervals</a:t>
            </a:r>
          </a:p>
        </p:txBody>
      </p:sp>
      <p:sp>
        <p:nvSpPr>
          <p:cNvPr id="6" name="Content Placeholder 2"/>
          <p:cNvSpPr txBox="1">
            <a:spLocks noGrp="1"/>
          </p:cNvSpPr>
          <p:nvPr>
            <p:ph idx="1"/>
          </p:nvPr>
        </p:nvSpPr>
        <p:spPr>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confidence interval reflects the degree of certainty with which you have estimated the population mean with your sample mean</a:t>
            </a:r>
            <a:endParaRPr lang="en-US" b="1" dirty="0">
              <a:solidFill>
                <a:srgbClr val="C00000"/>
              </a:solidFill>
            </a:endParaRPr>
          </a:p>
          <a:p>
            <a:pPr lvl="1"/>
            <a:endParaRPr lang="en-US" dirty="0"/>
          </a:p>
          <a:p>
            <a:r>
              <a:rPr lang="en-US" dirty="0"/>
              <a:t>A 95% CI means that if you drew many independent samples of size n and calculated a 95% CI for each of them, the population mean will be included in these intervals 95% of the time</a:t>
            </a:r>
          </a:p>
        </p:txBody>
      </p:sp>
    </p:spTree>
    <p:extLst>
      <p:ext uri="{BB962C8B-B14F-4D97-AF65-F5344CB8AC3E}">
        <p14:creationId xmlns:p14="http://schemas.microsoft.com/office/powerpoint/2010/main" val="3704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21920"/>
            <a:ext cx="6304042" cy="6258560"/>
          </a:xfrm>
          <a:prstGeom prst="rect">
            <a:avLst/>
          </a:prstGeom>
        </p:spPr>
      </p:pic>
      <p:sp>
        <p:nvSpPr>
          <p:cNvPr id="2" name="TextBox 1">
            <a:extLst>
              <a:ext uri="{FF2B5EF4-FFF2-40B4-BE49-F238E27FC236}">
                <a16:creationId xmlns:a16="http://schemas.microsoft.com/office/drawing/2014/main" id="{524E309A-BFB8-AD43-837E-BF4CA9EAC9E1}"/>
              </a:ext>
            </a:extLst>
          </p:cNvPr>
          <p:cNvSpPr txBox="1"/>
          <p:nvPr/>
        </p:nvSpPr>
        <p:spPr>
          <a:xfrm>
            <a:off x="101600" y="6451600"/>
            <a:ext cx="8371840" cy="307777"/>
          </a:xfrm>
          <a:prstGeom prst="rect">
            <a:avLst/>
          </a:prstGeom>
          <a:noFill/>
        </p:spPr>
        <p:txBody>
          <a:bodyPr wrap="square" rtlCol="0">
            <a:spAutoFit/>
          </a:bodyPr>
          <a:lstStyle/>
          <a:p>
            <a:r>
              <a:rPr lang="en-US" sz="1400" dirty="0"/>
              <a:t>From Field et al., </a:t>
            </a:r>
            <a:r>
              <a:rPr lang="en-US" sz="1400" i="1" dirty="0"/>
              <a:t>Discovering Statistics Using R</a:t>
            </a:r>
            <a:r>
              <a:rPr lang="en-US" sz="1400" dirty="0"/>
              <a:t>, Sage Publications Ltd., 2012.</a:t>
            </a:r>
          </a:p>
        </p:txBody>
      </p:sp>
    </p:spTree>
    <p:extLst>
      <p:ext uri="{BB962C8B-B14F-4D97-AF65-F5344CB8AC3E}">
        <p14:creationId xmlns:p14="http://schemas.microsoft.com/office/powerpoint/2010/main" val="209445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4330-8D5F-8147-99EE-3ECDA415569D}"/>
              </a:ext>
            </a:extLst>
          </p:cNvPr>
          <p:cNvSpPr>
            <a:spLocks noGrp="1"/>
          </p:cNvSpPr>
          <p:nvPr>
            <p:ph type="title"/>
          </p:nvPr>
        </p:nvSpPr>
        <p:spPr/>
        <p:txBody>
          <a:bodyPr>
            <a:normAutofit fontScale="90000"/>
          </a:bodyPr>
          <a:lstStyle/>
          <a:p>
            <a:r>
              <a:rPr lang="en-US" dirty="0"/>
              <a:t>Calculating Confidence Intervals in R</a:t>
            </a:r>
          </a:p>
        </p:txBody>
      </p:sp>
      <p:sp>
        <p:nvSpPr>
          <p:cNvPr id="3" name="Content Placeholder 2">
            <a:extLst>
              <a:ext uri="{FF2B5EF4-FFF2-40B4-BE49-F238E27FC236}">
                <a16:creationId xmlns:a16="http://schemas.microsoft.com/office/drawing/2014/main" id="{DD5954EF-38C8-FA4F-9DFB-BC6BE106810D}"/>
              </a:ext>
            </a:extLst>
          </p:cNvPr>
          <p:cNvSpPr>
            <a:spLocks noGrp="1"/>
          </p:cNvSpPr>
          <p:nvPr>
            <p:ph idx="1"/>
          </p:nvPr>
        </p:nvSpPr>
        <p:spPr>
          <a:xfrm>
            <a:off x="457200" y="1336040"/>
            <a:ext cx="8229600" cy="4902200"/>
          </a:xfrm>
        </p:spPr>
        <p:txBody>
          <a:bodyPr>
            <a:normAutofit fontScale="92500"/>
          </a:bodyPr>
          <a:lstStyle/>
          <a:p>
            <a:r>
              <a:rPr lang="en-US" dirty="0"/>
              <a:t>Can program the formula</a:t>
            </a:r>
          </a:p>
          <a:p>
            <a:r>
              <a:rPr lang="en-US" dirty="0"/>
              <a:t>Easier way: function </a:t>
            </a:r>
            <a:r>
              <a:rPr lang="en-US" dirty="0">
                <a:solidFill>
                  <a:srgbClr val="C00000"/>
                </a:solidFill>
              </a:rPr>
              <a:t>CI()</a:t>
            </a:r>
            <a:r>
              <a:rPr lang="en-US" dirty="0"/>
              <a:t> in library </a:t>
            </a:r>
            <a:r>
              <a:rPr lang="en-US" dirty="0" err="1"/>
              <a:t>Rmisc</a:t>
            </a:r>
            <a:endParaRPr lang="en-US" dirty="0"/>
          </a:p>
          <a:p>
            <a:r>
              <a:rPr lang="en-US" dirty="0"/>
              <a:t>CI(variable, ci=level) where level is the level of confidence, e.g. 0.95</a:t>
            </a:r>
          </a:p>
          <a:p>
            <a:r>
              <a:rPr lang="en-US" dirty="0"/>
              <a:t>CI(</a:t>
            </a:r>
            <a:r>
              <a:rPr lang="en-US" dirty="0" err="1"/>
              <a:t>cats$Bwt</a:t>
            </a:r>
            <a:r>
              <a:rPr lang="en-US" dirty="0"/>
              <a:t>, ci=0.95)</a:t>
            </a:r>
          </a:p>
          <a:p>
            <a:r>
              <a:rPr lang="en-US" dirty="0"/>
              <a:t>95% CI for body weight = (2.64, 2.80)</a:t>
            </a:r>
          </a:p>
          <a:p>
            <a:r>
              <a:rPr lang="en-US" i="1" u="sng" dirty="0"/>
              <a:t>Interpretation</a:t>
            </a:r>
            <a:r>
              <a:rPr lang="en-US" i="1" dirty="0"/>
              <a:t>: if many independent samples of size n=144 were drawn, the population mean would be included in this interval 95% of the time</a:t>
            </a:r>
          </a:p>
        </p:txBody>
      </p:sp>
    </p:spTree>
    <p:extLst>
      <p:ext uri="{BB962C8B-B14F-4D97-AF65-F5344CB8AC3E}">
        <p14:creationId xmlns:p14="http://schemas.microsoft.com/office/powerpoint/2010/main" val="1190926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837F-A02E-2C44-9F3A-7DFA28D4F7CB}"/>
              </a:ext>
            </a:extLst>
          </p:cNvPr>
          <p:cNvSpPr>
            <a:spLocks noGrp="1"/>
          </p:cNvSpPr>
          <p:nvPr>
            <p:ph type="title"/>
          </p:nvPr>
        </p:nvSpPr>
        <p:spPr/>
        <p:txBody>
          <a:bodyPr/>
          <a:lstStyle/>
          <a:p>
            <a:r>
              <a:rPr lang="en-US" dirty="0"/>
              <a:t>Confidence Intervals for Groups</a:t>
            </a:r>
          </a:p>
        </p:txBody>
      </p:sp>
      <p:sp>
        <p:nvSpPr>
          <p:cNvPr id="3" name="Content Placeholder 2">
            <a:extLst>
              <a:ext uri="{FF2B5EF4-FFF2-40B4-BE49-F238E27FC236}">
                <a16:creationId xmlns:a16="http://schemas.microsoft.com/office/drawing/2014/main" id="{3D7734A4-433E-C849-A3F5-8564B02081DD}"/>
              </a:ext>
            </a:extLst>
          </p:cNvPr>
          <p:cNvSpPr>
            <a:spLocks noGrp="1"/>
          </p:cNvSpPr>
          <p:nvPr>
            <p:ph idx="1"/>
          </p:nvPr>
        </p:nvSpPr>
        <p:spPr/>
        <p:txBody>
          <a:bodyPr/>
          <a:lstStyle/>
          <a:p>
            <a:r>
              <a:rPr lang="en-US" dirty="0"/>
              <a:t>It can be useful to compare the CI’s for subgroups, e.g. male and female cats</a:t>
            </a:r>
          </a:p>
          <a:p>
            <a:r>
              <a:rPr lang="en-US" dirty="0"/>
              <a:t>If the CI’s overlap, this is evidence that the groups are not substantively different</a:t>
            </a:r>
          </a:p>
          <a:p>
            <a:r>
              <a:rPr lang="en-US" dirty="0"/>
              <a:t>First, create the subsets you want to compare</a:t>
            </a:r>
          </a:p>
          <a:p>
            <a:r>
              <a:rPr lang="en-US" dirty="0"/>
              <a:t>Then calculate the CI separately for each</a:t>
            </a:r>
          </a:p>
        </p:txBody>
      </p:sp>
    </p:spTree>
    <p:extLst>
      <p:ext uri="{BB962C8B-B14F-4D97-AF65-F5344CB8AC3E}">
        <p14:creationId xmlns:p14="http://schemas.microsoft.com/office/powerpoint/2010/main" val="199368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3211A-FB14-C74D-8195-7BA739ABBEF4}"/>
              </a:ext>
            </a:extLst>
          </p:cNvPr>
          <p:cNvSpPr>
            <a:spLocks noGrp="1"/>
          </p:cNvSpPr>
          <p:nvPr>
            <p:ph type="title"/>
          </p:nvPr>
        </p:nvSpPr>
        <p:spPr/>
        <p:txBody>
          <a:bodyPr/>
          <a:lstStyle/>
          <a:p>
            <a:r>
              <a:rPr lang="en-US" dirty="0"/>
              <a:t>Confidence Interval Comparison</a:t>
            </a:r>
          </a:p>
        </p:txBody>
      </p:sp>
      <p:sp>
        <p:nvSpPr>
          <p:cNvPr id="5" name="Content Placeholder 2">
            <a:extLst>
              <a:ext uri="{FF2B5EF4-FFF2-40B4-BE49-F238E27FC236}">
                <a16:creationId xmlns:a16="http://schemas.microsoft.com/office/drawing/2014/main" id="{24FEA0A3-FD6B-7E48-A3F4-6FE905FB9461}"/>
              </a:ext>
            </a:extLst>
          </p:cNvPr>
          <p:cNvSpPr>
            <a:spLocks noGrp="1"/>
          </p:cNvSpPr>
          <p:nvPr>
            <p:ph idx="1"/>
          </p:nvPr>
        </p:nvSpPr>
        <p:spPr/>
        <p:txBody>
          <a:bodyPr/>
          <a:lstStyle/>
          <a:p>
            <a:r>
              <a:rPr lang="en-US" dirty="0"/>
              <a:t>R cats dataset</a:t>
            </a:r>
          </a:p>
          <a:p>
            <a:pPr lvl="1"/>
            <a:r>
              <a:rPr lang="en-US" dirty="0"/>
              <a:t>47 female and 97 male cats used for digitalis experiments</a:t>
            </a:r>
          </a:p>
          <a:p>
            <a:pPr lvl="1"/>
            <a:r>
              <a:rPr lang="en-US" dirty="0"/>
              <a:t>Body weight (kg) and heart weight (g)</a:t>
            </a:r>
          </a:p>
          <a:p>
            <a:endParaRPr lang="en-US" dirty="0"/>
          </a:p>
          <a:p>
            <a:r>
              <a:rPr lang="en-US" dirty="0"/>
              <a:t>Do male and female cats differ in terms of body weight?</a:t>
            </a:r>
          </a:p>
        </p:txBody>
      </p:sp>
    </p:spTree>
    <p:extLst>
      <p:ext uri="{BB962C8B-B14F-4D97-AF65-F5344CB8AC3E}">
        <p14:creationId xmlns:p14="http://schemas.microsoft.com/office/powerpoint/2010/main" val="3250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350" y="1874838"/>
            <a:ext cx="8229600" cy="1143000"/>
          </a:xfrm>
        </p:spPr>
        <p:txBody>
          <a:bodyPr>
            <a:normAutofit/>
          </a:bodyPr>
          <a:lstStyle/>
          <a:p>
            <a:r>
              <a:rPr lang="en-US" b="1" i="1" dirty="0"/>
              <a:t>Inferences About Means</a:t>
            </a:r>
          </a:p>
        </p:txBody>
      </p:sp>
      <p:sp>
        <p:nvSpPr>
          <p:cNvPr id="2" name="TextBox 1"/>
          <p:cNvSpPr txBox="1"/>
          <p:nvPr/>
        </p:nvSpPr>
        <p:spPr>
          <a:xfrm>
            <a:off x="2588895" y="3211251"/>
            <a:ext cx="4080510" cy="1754326"/>
          </a:xfrm>
          <a:prstGeom prst="rect">
            <a:avLst/>
          </a:prstGeom>
          <a:noFill/>
        </p:spPr>
        <p:txBody>
          <a:bodyPr wrap="square" rtlCol="0">
            <a:spAutoFit/>
          </a:bodyPr>
          <a:lstStyle/>
          <a:p>
            <a:r>
              <a:rPr lang="en-US" sz="3600" dirty="0"/>
              <a:t>Estimation</a:t>
            </a:r>
          </a:p>
          <a:p>
            <a:r>
              <a:rPr lang="en-US" sz="3600" dirty="0"/>
              <a:t>Hypothesis testing</a:t>
            </a:r>
          </a:p>
          <a:p>
            <a:r>
              <a:rPr lang="en-US" sz="3600" dirty="0"/>
              <a:t>t Tests</a:t>
            </a:r>
          </a:p>
        </p:txBody>
      </p:sp>
    </p:spTree>
    <p:extLst>
      <p:ext uri="{BB962C8B-B14F-4D97-AF65-F5344CB8AC3E}">
        <p14:creationId xmlns:p14="http://schemas.microsoft.com/office/powerpoint/2010/main" val="1747205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42501-29E1-DD4B-A082-69F857E214AB}"/>
              </a:ext>
            </a:extLst>
          </p:cNvPr>
          <p:cNvSpPr>
            <a:spLocks noGrp="1"/>
          </p:cNvSpPr>
          <p:nvPr>
            <p:ph idx="1"/>
          </p:nvPr>
        </p:nvSpPr>
        <p:spPr>
          <a:xfrm>
            <a:off x="457200" y="1305560"/>
            <a:ext cx="8229600" cy="5318760"/>
          </a:xfrm>
        </p:spPr>
        <p:txBody>
          <a:bodyPr>
            <a:normAutofit fontScale="85000" lnSpcReduction="10000"/>
          </a:bodyPr>
          <a:lstStyle/>
          <a:p>
            <a:r>
              <a:rPr lang="en-US" dirty="0"/>
              <a:t>Create subsets:</a:t>
            </a:r>
          </a:p>
          <a:p>
            <a:pPr lvl="1"/>
            <a:r>
              <a:rPr lang="en-US" dirty="0" err="1"/>
              <a:t>cats_female</a:t>
            </a:r>
            <a:r>
              <a:rPr lang="en-US" dirty="0"/>
              <a:t> &lt;- cats[</a:t>
            </a:r>
            <a:r>
              <a:rPr lang="en-US" dirty="0" err="1"/>
              <a:t>cats$Sex</a:t>
            </a:r>
            <a:r>
              <a:rPr lang="en-US" dirty="0"/>
              <a:t> == "F",]  </a:t>
            </a:r>
          </a:p>
          <a:p>
            <a:pPr lvl="1"/>
            <a:r>
              <a:rPr lang="en-US" dirty="0" err="1"/>
              <a:t>cats_male</a:t>
            </a:r>
            <a:r>
              <a:rPr lang="en-US" dirty="0"/>
              <a:t> &lt;- cats[</a:t>
            </a:r>
            <a:r>
              <a:rPr lang="en-US" dirty="0" err="1"/>
              <a:t>cats$Sex</a:t>
            </a:r>
            <a:r>
              <a:rPr lang="en-US" dirty="0"/>
              <a:t> == "M",]</a:t>
            </a:r>
          </a:p>
          <a:p>
            <a:r>
              <a:rPr lang="en-US" dirty="0"/>
              <a:t> CI(</a:t>
            </a:r>
            <a:r>
              <a:rPr lang="en-US" dirty="0" err="1"/>
              <a:t>cats_female$Bwt</a:t>
            </a:r>
            <a:r>
              <a:rPr lang="en-US" dirty="0"/>
              <a:t>)</a:t>
            </a:r>
          </a:p>
          <a:p>
            <a:pPr lvl="1"/>
            <a:r>
              <a:rPr lang="en-US" dirty="0"/>
              <a:t>upper     mean    lower </a:t>
            </a:r>
          </a:p>
          <a:p>
            <a:pPr lvl="1"/>
            <a:r>
              <a:rPr lang="en-US" dirty="0">
                <a:highlight>
                  <a:srgbClr val="FFFF00"/>
                </a:highlight>
              </a:rPr>
              <a:t>2.440020</a:t>
            </a:r>
            <a:r>
              <a:rPr lang="en-US" dirty="0"/>
              <a:t> 2.359574 2.279129 </a:t>
            </a:r>
          </a:p>
          <a:p>
            <a:r>
              <a:rPr lang="en-US" dirty="0"/>
              <a:t>CI(</a:t>
            </a:r>
            <a:r>
              <a:rPr lang="en-US" dirty="0" err="1"/>
              <a:t>cats_male$Bwt</a:t>
            </a:r>
            <a:r>
              <a:rPr lang="en-US" dirty="0"/>
              <a:t>)</a:t>
            </a:r>
          </a:p>
          <a:p>
            <a:pPr lvl="1"/>
            <a:r>
              <a:rPr lang="en-US" dirty="0"/>
              <a:t>upper     mean    lower</a:t>
            </a:r>
          </a:p>
          <a:p>
            <a:pPr lvl="1"/>
            <a:r>
              <a:rPr lang="en-US" dirty="0"/>
              <a:t>2.994219 2.900000 </a:t>
            </a:r>
            <a:r>
              <a:rPr lang="en-US" dirty="0">
                <a:highlight>
                  <a:srgbClr val="FFFF00"/>
                </a:highlight>
              </a:rPr>
              <a:t>2.805781</a:t>
            </a:r>
            <a:r>
              <a:rPr lang="en-US" dirty="0"/>
              <a:t> </a:t>
            </a:r>
          </a:p>
          <a:p>
            <a:r>
              <a:rPr lang="en-US" dirty="0"/>
              <a:t>Upper bound for females is lower than lower bound for males – evidence that groups are different</a:t>
            </a:r>
          </a:p>
          <a:p>
            <a:pPr lvl="1"/>
            <a:r>
              <a:rPr lang="en-US" dirty="0"/>
              <a:t>Though not a formal hypothesis test</a:t>
            </a:r>
          </a:p>
        </p:txBody>
      </p:sp>
      <p:sp>
        <p:nvSpPr>
          <p:cNvPr id="4" name="Title 1">
            <a:extLst>
              <a:ext uri="{FF2B5EF4-FFF2-40B4-BE49-F238E27FC236}">
                <a16:creationId xmlns:a16="http://schemas.microsoft.com/office/drawing/2014/main" id="{51CD9609-F12C-FF4C-AEF0-EB590264CBAA}"/>
              </a:ext>
            </a:extLst>
          </p:cNvPr>
          <p:cNvSpPr>
            <a:spLocks noGrp="1"/>
          </p:cNvSpPr>
          <p:nvPr>
            <p:ph type="title"/>
          </p:nvPr>
        </p:nvSpPr>
        <p:spPr/>
        <p:txBody>
          <a:bodyPr/>
          <a:lstStyle/>
          <a:p>
            <a:r>
              <a:rPr lang="en-US" dirty="0"/>
              <a:t>Confidence Interval Comparison</a:t>
            </a:r>
          </a:p>
        </p:txBody>
      </p:sp>
    </p:spTree>
    <p:extLst>
      <p:ext uri="{BB962C8B-B14F-4D97-AF65-F5344CB8AC3E}">
        <p14:creationId xmlns:p14="http://schemas.microsoft.com/office/powerpoint/2010/main" val="38415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350" y="1874838"/>
            <a:ext cx="8229600" cy="1143000"/>
          </a:xfrm>
        </p:spPr>
        <p:txBody>
          <a:bodyPr>
            <a:normAutofit/>
          </a:bodyPr>
          <a:lstStyle/>
          <a:p>
            <a:r>
              <a:rPr lang="en-US" b="1" i="1" dirty="0"/>
              <a:t>Hypothesis Testing</a:t>
            </a:r>
          </a:p>
        </p:txBody>
      </p:sp>
    </p:spTree>
    <p:extLst>
      <p:ext uri="{BB962C8B-B14F-4D97-AF65-F5344CB8AC3E}">
        <p14:creationId xmlns:p14="http://schemas.microsoft.com/office/powerpoint/2010/main" val="1803880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What’s a Hypothesis?</a:t>
            </a:r>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a:t>
            </a:r>
            <a:r>
              <a:rPr lang="en-US" b="1" i="1" dirty="0"/>
              <a:t>proposed explanation</a:t>
            </a:r>
            <a:r>
              <a:rPr lang="en-US" dirty="0"/>
              <a:t> for a phenomenon</a:t>
            </a:r>
          </a:p>
          <a:p>
            <a:r>
              <a:rPr lang="en-US" dirty="0"/>
              <a:t>A </a:t>
            </a:r>
            <a:r>
              <a:rPr lang="en-US" b="1" i="1" dirty="0"/>
              <a:t>tentative, testable answer</a:t>
            </a:r>
            <a:r>
              <a:rPr lang="en-US" dirty="0"/>
              <a:t> to a scientific question</a:t>
            </a:r>
          </a:p>
          <a:p>
            <a:pPr lvl="1"/>
            <a:r>
              <a:rPr lang="en-US" b="1" dirty="0">
                <a:solidFill>
                  <a:srgbClr val="C00000"/>
                </a:solidFill>
              </a:rPr>
              <a:t>Does a new drug reduce cholesterol?</a:t>
            </a:r>
          </a:p>
          <a:p>
            <a:endParaRPr lang="en-US" dirty="0"/>
          </a:p>
          <a:p>
            <a:r>
              <a:rPr lang="en-US" dirty="0"/>
              <a:t>In statistical hypothesis testing:</a:t>
            </a:r>
          </a:p>
          <a:p>
            <a:pPr lvl="1"/>
            <a:r>
              <a:rPr lang="en-US" dirty="0"/>
              <a:t>There is an “alternative” and a “null” hypothesis</a:t>
            </a:r>
          </a:p>
          <a:p>
            <a:pPr lvl="1"/>
            <a:r>
              <a:rPr lang="en-US" dirty="0"/>
              <a:t>Hypotheses can be one- or two-sided</a:t>
            </a:r>
          </a:p>
        </p:txBody>
      </p:sp>
    </p:spTree>
    <p:extLst>
      <p:ext uri="{BB962C8B-B14F-4D97-AF65-F5344CB8AC3E}">
        <p14:creationId xmlns:p14="http://schemas.microsoft.com/office/powerpoint/2010/main" val="209318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Alternative and Null Hypotheses</a:t>
            </a:r>
          </a:p>
        </p:txBody>
      </p:sp>
      <p:sp>
        <p:nvSpPr>
          <p:cNvPr id="4" name="Content Placeholder 2"/>
          <p:cNvSpPr txBox="1">
            <a:spLocks/>
          </p:cNvSpPr>
          <p:nvPr/>
        </p:nvSpPr>
        <p:spPr>
          <a:xfrm>
            <a:off x="457200" y="1600200"/>
            <a:ext cx="8229600" cy="4525963"/>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null hypothesis typically means the status quo</a:t>
            </a:r>
          </a:p>
          <a:p>
            <a:pPr lvl="1"/>
            <a:r>
              <a:rPr lang="en-US" dirty="0"/>
              <a:t>No change, no difference</a:t>
            </a:r>
          </a:p>
          <a:p>
            <a:pPr lvl="1"/>
            <a:r>
              <a:rPr lang="en-US" dirty="0"/>
              <a:t>H</a:t>
            </a:r>
            <a:r>
              <a:rPr lang="en-US" baseline="-25000" dirty="0"/>
              <a:t>0</a:t>
            </a:r>
            <a:r>
              <a:rPr lang="en-US" dirty="0"/>
              <a:t>: the new drug did not reduce cholesterol</a:t>
            </a:r>
            <a:endParaRPr lang="en-US" baseline="-25000" dirty="0"/>
          </a:p>
          <a:p>
            <a:pPr marL="457200" lvl="1" indent="0">
              <a:buFont typeface="Arial"/>
              <a:buNone/>
            </a:pPr>
            <a:endParaRPr lang="en-US" dirty="0"/>
          </a:p>
          <a:p>
            <a:r>
              <a:rPr lang="en-US" dirty="0"/>
              <a:t>The alternative hypothesis is the opposite</a:t>
            </a:r>
          </a:p>
          <a:p>
            <a:pPr lvl="1"/>
            <a:r>
              <a:rPr lang="en-US" dirty="0"/>
              <a:t>Things did change, there is a difference</a:t>
            </a:r>
          </a:p>
          <a:p>
            <a:pPr lvl="1"/>
            <a:r>
              <a:rPr lang="en-US" dirty="0"/>
              <a:t>H</a:t>
            </a:r>
            <a:r>
              <a:rPr lang="en-US" baseline="-25000" dirty="0"/>
              <a:t>A</a:t>
            </a:r>
            <a:r>
              <a:rPr lang="en-US" dirty="0"/>
              <a:t>: the new drug did reduce cholesterol</a:t>
            </a:r>
            <a:endParaRPr lang="en-US" baseline="-25000" dirty="0"/>
          </a:p>
          <a:p>
            <a:pPr lvl="1"/>
            <a:r>
              <a:rPr lang="en-US" b="1" dirty="0">
                <a:solidFill>
                  <a:srgbClr val="C00000"/>
                </a:solidFill>
              </a:rPr>
              <a:t>This is the hypothesis you are interested in showing is true</a:t>
            </a:r>
          </a:p>
        </p:txBody>
      </p:sp>
    </p:spTree>
    <p:extLst>
      <p:ext uri="{BB962C8B-B14F-4D97-AF65-F5344CB8AC3E}">
        <p14:creationId xmlns:p14="http://schemas.microsoft.com/office/powerpoint/2010/main" val="38281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One- and Two-Sided Hypotheses</a:t>
            </a:r>
          </a:p>
        </p:txBody>
      </p:sp>
      <p:sp>
        <p:nvSpPr>
          <p:cNvPr id="4"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A two-sided hypothesis has no direction</a:t>
            </a:r>
          </a:p>
          <a:p>
            <a:pPr lvl="1"/>
            <a:r>
              <a:rPr lang="en-US"/>
              <a:t>You are interested only in </a:t>
            </a:r>
            <a:r>
              <a:rPr lang="en-US" i="1"/>
              <a:t>whether</a:t>
            </a:r>
            <a:r>
              <a:rPr lang="en-US"/>
              <a:t> something changed, not </a:t>
            </a:r>
            <a:r>
              <a:rPr lang="en-US" i="1"/>
              <a:t>how</a:t>
            </a:r>
            <a:r>
              <a:rPr lang="en-US"/>
              <a:t> it changed</a:t>
            </a:r>
          </a:p>
          <a:p>
            <a:pPr lvl="1"/>
            <a:r>
              <a:rPr lang="en-US"/>
              <a:t>Has weight </a:t>
            </a:r>
            <a:r>
              <a:rPr lang="en-US" b="1"/>
              <a:t>changed</a:t>
            </a:r>
            <a:r>
              <a:rPr lang="en-US"/>
              <a:t> as the result of diet</a:t>
            </a:r>
          </a:p>
          <a:p>
            <a:pPr lvl="1"/>
            <a:endParaRPr lang="en-US"/>
          </a:p>
          <a:p>
            <a:r>
              <a:rPr lang="en-US"/>
              <a:t>A one-sided hypothesis is more specific</a:t>
            </a:r>
          </a:p>
          <a:p>
            <a:pPr lvl="1"/>
            <a:r>
              <a:rPr lang="en-US"/>
              <a:t>Has weight </a:t>
            </a:r>
            <a:r>
              <a:rPr lang="en-US" b="1"/>
              <a:t>decreased</a:t>
            </a:r>
            <a:r>
              <a:rPr lang="en-US"/>
              <a:t> as the result of diet</a:t>
            </a:r>
          </a:p>
          <a:p>
            <a:pPr lvl="1"/>
            <a:r>
              <a:rPr lang="en-US"/>
              <a:t>Has strength </a:t>
            </a:r>
            <a:r>
              <a:rPr lang="en-US" b="1"/>
              <a:t>increased</a:t>
            </a:r>
            <a:r>
              <a:rPr lang="en-US"/>
              <a:t> as the result of new exercise equipment</a:t>
            </a:r>
          </a:p>
          <a:p>
            <a:endParaRPr lang="en-US" dirty="0"/>
          </a:p>
        </p:txBody>
      </p:sp>
    </p:spTree>
    <p:extLst>
      <p:ext uri="{BB962C8B-B14F-4D97-AF65-F5344CB8AC3E}">
        <p14:creationId xmlns:p14="http://schemas.microsoft.com/office/powerpoint/2010/main" val="130026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Hypothesis Testing</a:t>
            </a:r>
          </a:p>
        </p:txBody>
      </p:sp>
      <p:sp>
        <p:nvSpPr>
          <p:cNvPr id="4" name="Text Box 5"/>
          <p:cNvSpPr txBox="1">
            <a:spLocks noChangeArrowheads="1"/>
          </p:cNvSpPr>
          <p:nvPr/>
        </p:nvSpPr>
        <p:spPr bwMode="auto">
          <a:xfrm>
            <a:off x="295413" y="1294096"/>
            <a:ext cx="8458200" cy="1754326"/>
          </a:xfrm>
          <a:prstGeom prst="rect">
            <a:avLst/>
          </a:prstGeom>
          <a:noFill/>
          <a:ln w="9525">
            <a:noFill/>
            <a:miter lim="800000"/>
            <a:headEnd/>
            <a:tailEnd/>
          </a:ln>
          <a:effectLst/>
        </p:spPr>
        <p:txBody>
          <a:bodyPr>
            <a:spAutoFit/>
          </a:bodyPr>
          <a:lstStyle/>
          <a:p>
            <a:pPr>
              <a:spcBef>
                <a:spcPct val="50000"/>
              </a:spcBef>
            </a:pPr>
            <a:r>
              <a:rPr lang="en-US" sz="2400" dirty="0"/>
              <a:t>The idea is that some unknown probability function generated your data.</a:t>
            </a:r>
          </a:p>
          <a:p>
            <a:pPr>
              <a:spcBef>
                <a:spcPct val="50000"/>
              </a:spcBef>
            </a:pPr>
            <a:r>
              <a:rPr lang="en-US" sz="2400" dirty="0"/>
              <a:t>You propose two candidate distributions and determine which is more likely, based on your data.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063" y="3783330"/>
            <a:ext cx="6692900" cy="2730500"/>
          </a:xfrm>
          <a:prstGeom prst="rect">
            <a:avLst/>
          </a:prstGeom>
        </p:spPr>
      </p:pic>
    </p:spTree>
    <p:extLst>
      <p:ext uri="{BB962C8B-B14F-4D97-AF65-F5344CB8AC3E}">
        <p14:creationId xmlns:p14="http://schemas.microsoft.com/office/powerpoint/2010/main" val="80577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sz="3200" dirty="0"/>
              <a:t>Analogy: Jury Trial vs. Hypothesis Testing*</a:t>
            </a:r>
          </a:p>
        </p:txBody>
      </p:sp>
      <p:sp>
        <p:nvSpPr>
          <p:cNvPr id="4" name="Text Placeholder 3"/>
          <p:cNvSpPr txBox="1">
            <a:spLocks/>
          </p:cNvSpPr>
          <p:nvPr/>
        </p:nvSpPr>
        <p:spPr>
          <a:xfrm>
            <a:off x="457200" y="1535113"/>
            <a:ext cx="4040188" cy="63976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b="1"/>
              <a:t>Jury Trial</a:t>
            </a:r>
            <a:endParaRPr lang="en-US" sz="2800" b="1" dirty="0"/>
          </a:p>
        </p:txBody>
      </p:sp>
      <p:sp>
        <p:nvSpPr>
          <p:cNvPr id="5" name="Text Placeholder 5"/>
          <p:cNvSpPr txBox="1">
            <a:spLocks/>
          </p:cNvSpPr>
          <p:nvPr/>
        </p:nvSpPr>
        <p:spPr>
          <a:xfrm>
            <a:off x="4645025" y="1535113"/>
            <a:ext cx="4041775" cy="63976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b="1"/>
              <a:t>Hypothesis Testing</a:t>
            </a:r>
            <a:endParaRPr lang="en-US" sz="2800" b="1" dirty="0"/>
          </a:p>
        </p:txBody>
      </p:sp>
      <p:sp>
        <p:nvSpPr>
          <p:cNvPr id="6" name="Content Placeholder 4"/>
          <p:cNvSpPr txBox="1">
            <a:spLocks/>
          </p:cNvSpPr>
          <p:nvPr/>
        </p:nvSpPr>
        <p:spPr>
          <a:xfrm>
            <a:off x="457200" y="2174875"/>
            <a:ext cx="4040188" cy="419094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a:solidFill>
                  <a:srgbClr val="7030A0"/>
                </a:solidFill>
              </a:rPr>
              <a:t>Assume innocent until proven guilty</a:t>
            </a:r>
          </a:p>
          <a:p>
            <a:r>
              <a:rPr lang="en-US" sz="2200">
                <a:solidFill>
                  <a:srgbClr val="7030A0"/>
                </a:solidFill>
              </a:rPr>
              <a:t>Base conclusions only on evidence presented in trial</a:t>
            </a:r>
          </a:p>
          <a:p>
            <a:r>
              <a:rPr lang="en-US" sz="2200">
                <a:solidFill>
                  <a:srgbClr val="7030A0"/>
                </a:solidFill>
              </a:rPr>
              <a:t>Think about whether the evidence is consistent with the assumption of innocence</a:t>
            </a:r>
          </a:p>
          <a:p>
            <a:r>
              <a:rPr lang="en-US" sz="2200">
                <a:solidFill>
                  <a:srgbClr val="7030A0"/>
                </a:solidFill>
              </a:rPr>
              <a:t>If not, reject the assumption of innocence and declare the defendant to be guilty</a:t>
            </a:r>
            <a:endParaRPr lang="en-US" sz="2200" dirty="0">
              <a:solidFill>
                <a:srgbClr val="7030A0"/>
              </a:solidFill>
            </a:endParaRPr>
          </a:p>
        </p:txBody>
      </p:sp>
      <p:sp>
        <p:nvSpPr>
          <p:cNvPr id="7" name="Content Placeholder 6"/>
          <p:cNvSpPr txBox="1">
            <a:spLocks/>
          </p:cNvSpPr>
          <p:nvPr/>
        </p:nvSpPr>
        <p:spPr>
          <a:xfrm>
            <a:off x="4645025" y="2174875"/>
            <a:ext cx="4041775" cy="419094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a:solidFill>
                  <a:srgbClr val="C00000"/>
                </a:solidFill>
              </a:rPr>
              <a:t>Assume null hypothesis is true</a:t>
            </a:r>
          </a:p>
          <a:p>
            <a:r>
              <a:rPr lang="en-US" sz="2200">
                <a:solidFill>
                  <a:srgbClr val="C00000"/>
                </a:solidFill>
              </a:rPr>
              <a:t>Base conclusions only on data from one experiment</a:t>
            </a:r>
          </a:p>
          <a:p>
            <a:r>
              <a:rPr lang="en-US" sz="2200">
                <a:solidFill>
                  <a:srgbClr val="C00000"/>
                </a:solidFill>
              </a:rPr>
              <a:t>Determine whether the data is consistent with the assumption of the null hypothesis</a:t>
            </a:r>
          </a:p>
          <a:p>
            <a:pPr lvl="1"/>
            <a:r>
              <a:rPr lang="en-US" sz="1800">
                <a:solidFill>
                  <a:srgbClr val="C00000"/>
                </a:solidFill>
              </a:rPr>
              <a:t>Test statistic, p value</a:t>
            </a:r>
          </a:p>
          <a:p>
            <a:r>
              <a:rPr lang="en-US" sz="2200">
                <a:solidFill>
                  <a:srgbClr val="C00000"/>
                </a:solidFill>
              </a:rPr>
              <a:t>If not, reject the null hypothesis and conclude an effect exists</a:t>
            </a:r>
            <a:endParaRPr lang="en-US" sz="2200" dirty="0">
              <a:solidFill>
                <a:srgbClr val="C00000"/>
              </a:solidFill>
            </a:endParaRPr>
          </a:p>
        </p:txBody>
      </p:sp>
      <p:sp>
        <p:nvSpPr>
          <p:cNvPr id="8" name="TextBox 7"/>
          <p:cNvSpPr txBox="1"/>
          <p:nvPr/>
        </p:nvSpPr>
        <p:spPr>
          <a:xfrm>
            <a:off x="415925" y="6365815"/>
            <a:ext cx="8458200" cy="400110"/>
          </a:xfrm>
          <a:prstGeom prst="rect">
            <a:avLst/>
          </a:prstGeom>
          <a:noFill/>
        </p:spPr>
        <p:txBody>
          <a:bodyPr wrap="square" rtlCol="0">
            <a:spAutoFit/>
          </a:bodyPr>
          <a:lstStyle/>
          <a:p>
            <a:r>
              <a:rPr lang="en-US" sz="2000" dirty="0"/>
              <a:t>*Adapted from </a:t>
            </a:r>
            <a:r>
              <a:rPr lang="en-US" sz="2000" dirty="0" err="1"/>
              <a:t>Motulsky</a:t>
            </a:r>
            <a:r>
              <a:rPr lang="en-US" sz="2000" dirty="0"/>
              <a:t>, </a:t>
            </a:r>
            <a:r>
              <a:rPr lang="en-US" sz="2000" i="1" dirty="0"/>
              <a:t>Intuitive Biostatistics, </a:t>
            </a:r>
            <a:r>
              <a:rPr lang="en-US" sz="2000" dirty="0"/>
              <a:t>Oxford University Press 1995.</a:t>
            </a:r>
          </a:p>
        </p:txBody>
      </p:sp>
    </p:spTree>
    <p:extLst>
      <p:ext uri="{BB962C8B-B14F-4D97-AF65-F5344CB8AC3E}">
        <p14:creationId xmlns:p14="http://schemas.microsoft.com/office/powerpoint/2010/main" val="61962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838D44-5F59-AF42-8E8D-967666181233}"/>
              </a:ext>
            </a:extLst>
          </p:cNvPr>
          <p:cNvSpPr>
            <a:spLocks noGrp="1"/>
          </p:cNvSpPr>
          <p:nvPr>
            <p:ph type="title"/>
          </p:nvPr>
        </p:nvSpPr>
        <p:spPr/>
        <p:txBody>
          <a:bodyPr>
            <a:normAutofit fontScale="90000"/>
          </a:bodyPr>
          <a:lstStyle/>
          <a:p>
            <a:r>
              <a:rPr lang="en-US" dirty="0"/>
              <a:t>Classical Statistical Hypothesis Testing</a:t>
            </a:r>
          </a:p>
        </p:txBody>
      </p:sp>
      <p:sp>
        <p:nvSpPr>
          <p:cNvPr id="6" name="Content Placeholder 2">
            <a:extLst>
              <a:ext uri="{FF2B5EF4-FFF2-40B4-BE49-F238E27FC236}">
                <a16:creationId xmlns:a16="http://schemas.microsoft.com/office/drawing/2014/main" id="{EB26F025-374F-9B4E-8B2D-1F171AF699F6}"/>
              </a:ext>
            </a:extLst>
          </p:cNvPr>
          <p:cNvSpPr txBox="1">
            <a:spLocks/>
          </p:cNvSpPr>
          <p:nvPr/>
        </p:nvSpPr>
        <p:spPr>
          <a:xfrm>
            <a:off x="457200" y="1417639"/>
            <a:ext cx="8422304" cy="5440362"/>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Frequentist philosophy</a:t>
            </a:r>
          </a:p>
          <a:p>
            <a:endParaRPr lang="en-US" dirty="0"/>
          </a:p>
          <a:p>
            <a:r>
              <a:rPr lang="en-US" dirty="0"/>
              <a:t>First, propose two competing </a:t>
            </a:r>
            <a:r>
              <a:rPr lang="en-US" dirty="0">
                <a:solidFill>
                  <a:srgbClr val="C00000"/>
                </a:solidFill>
              </a:rPr>
              <a:t>hypotheses</a:t>
            </a:r>
            <a:r>
              <a:rPr lang="en-US" dirty="0"/>
              <a:t> </a:t>
            </a:r>
          </a:p>
          <a:p>
            <a:pPr lvl="1"/>
            <a:r>
              <a:rPr lang="en-US" dirty="0"/>
              <a:t>Null (H</a:t>
            </a:r>
            <a:r>
              <a:rPr lang="en-US" baseline="-25000" dirty="0"/>
              <a:t>0</a:t>
            </a:r>
            <a:r>
              <a:rPr lang="en-US" dirty="0"/>
              <a:t>) and Alternative (H</a:t>
            </a:r>
            <a:r>
              <a:rPr lang="en-US" baseline="-25000" dirty="0"/>
              <a:t>A</a:t>
            </a:r>
            <a:r>
              <a:rPr lang="en-US" dirty="0"/>
              <a:t>)</a:t>
            </a:r>
          </a:p>
          <a:p>
            <a:pPr lvl="1"/>
            <a:endParaRPr lang="en-US" dirty="0"/>
          </a:p>
          <a:p>
            <a:r>
              <a:rPr lang="en-US" dirty="0"/>
              <a:t>Second, choose the </a:t>
            </a:r>
            <a:r>
              <a:rPr lang="en-US" dirty="0">
                <a:solidFill>
                  <a:srgbClr val="C00000"/>
                </a:solidFill>
              </a:rPr>
              <a:t>correct statistical test</a:t>
            </a:r>
          </a:p>
          <a:p>
            <a:pPr lvl="1"/>
            <a:r>
              <a:rPr lang="en-US" i="1" dirty="0"/>
              <a:t>E.g.,</a:t>
            </a:r>
            <a:r>
              <a:rPr lang="en-US" dirty="0"/>
              <a:t> z, t, F, chi square</a:t>
            </a:r>
          </a:p>
          <a:p>
            <a:pPr lvl="1"/>
            <a:r>
              <a:rPr lang="en-US" dirty="0"/>
              <a:t>Calculate the </a:t>
            </a:r>
            <a:r>
              <a:rPr lang="en-US" dirty="0">
                <a:solidFill>
                  <a:srgbClr val="C00000"/>
                </a:solidFill>
              </a:rPr>
              <a:t>test statistic and p value</a:t>
            </a:r>
          </a:p>
          <a:p>
            <a:pPr lvl="2"/>
            <a:r>
              <a:rPr lang="en-US" dirty="0"/>
              <a:t>P value is the the probability that that test statistic or something more extreme if H</a:t>
            </a:r>
            <a:r>
              <a:rPr lang="en-US" baseline="-25000" dirty="0"/>
              <a:t>0</a:t>
            </a:r>
            <a:r>
              <a:rPr lang="en-US" dirty="0"/>
              <a:t> is true</a:t>
            </a:r>
            <a:endParaRPr lang="en-US" i="1" dirty="0">
              <a:solidFill>
                <a:srgbClr val="800000"/>
              </a:solidFill>
            </a:endParaRPr>
          </a:p>
          <a:p>
            <a:pPr lvl="1"/>
            <a:r>
              <a:rPr lang="en-US" dirty="0"/>
              <a:t>Choose between the hypotheses, based on the evidence in the data: </a:t>
            </a:r>
            <a:r>
              <a:rPr lang="en-US" dirty="0">
                <a:solidFill>
                  <a:srgbClr val="C00000"/>
                </a:solidFill>
              </a:rPr>
              <a:t>Reject or do not reject H</a:t>
            </a:r>
            <a:r>
              <a:rPr lang="en-US" baseline="-25000" dirty="0">
                <a:solidFill>
                  <a:srgbClr val="C00000"/>
                </a:solidFill>
              </a:rPr>
              <a:t>0</a:t>
            </a:r>
          </a:p>
          <a:p>
            <a:endParaRPr lang="en-US" i="1" dirty="0"/>
          </a:p>
        </p:txBody>
      </p:sp>
    </p:spTree>
    <p:extLst>
      <p:ext uri="{BB962C8B-B14F-4D97-AF65-F5344CB8AC3E}">
        <p14:creationId xmlns:p14="http://schemas.microsoft.com/office/powerpoint/2010/main" val="61784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The P-value</a:t>
            </a:r>
          </a:p>
        </p:txBody>
      </p:sp>
      <p:sp>
        <p:nvSpPr>
          <p:cNvPr id="4" name="Text Box 4"/>
          <p:cNvSpPr txBox="1">
            <a:spLocks noChangeArrowheads="1"/>
          </p:cNvSpPr>
          <p:nvPr/>
        </p:nvSpPr>
        <p:spPr bwMode="auto">
          <a:xfrm>
            <a:off x="457200" y="1600200"/>
            <a:ext cx="8229600" cy="4525963"/>
          </a:xfrm>
          <a:prstGeom prst="rect">
            <a:avLst/>
          </a:prstGeom>
          <a:noFill/>
          <a:ln w="9525">
            <a:noFill/>
            <a:miter lim="800000"/>
            <a:headEnd/>
            <a:tailEnd/>
          </a:ln>
          <a:effectLst/>
        </p:spPr>
        <p:txBody>
          <a:bodyPr wrap="square">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50000"/>
              </a:spcBef>
            </a:pPr>
            <a:r>
              <a:rPr lang="en-US" sz="2800"/>
              <a:t>At first you assume the null hypothesis is true (no effect exists).</a:t>
            </a:r>
          </a:p>
          <a:p>
            <a:pPr>
              <a:spcBef>
                <a:spcPct val="50000"/>
              </a:spcBef>
            </a:pPr>
            <a:r>
              <a:rPr lang="en-US" sz="2800"/>
              <a:t>You calculate the probability of observing your results </a:t>
            </a:r>
            <a:r>
              <a:rPr lang="en-US" sz="2800" i="1"/>
              <a:t>or something more extreme</a:t>
            </a:r>
            <a:r>
              <a:rPr lang="en-US" sz="2800"/>
              <a:t> if the null hypothesis is true – this is called a </a:t>
            </a:r>
            <a:r>
              <a:rPr lang="en-US" sz="2800" b="1" i="1"/>
              <a:t>p value.</a:t>
            </a:r>
          </a:p>
          <a:p>
            <a:pPr>
              <a:spcBef>
                <a:spcPct val="50000"/>
              </a:spcBef>
            </a:pPr>
            <a:r>
              <a:rPr lang="en-US" sz="2800">
                <a:solidFill>
                  <a:srgbClr val="C00000"/>
                </a:solidFill>
              </a:rPr>
              <a:t>If this probability is </a:t>
            </a:r>
            <a:r>
              <a:rPr lang="en-US" sz="2800" b="1" i="1">
                <a:solidFill>
                  <a:srgbClr val="C00000"/>
                </a:solidFill>
              </a:rPr>
              <a:t>very small</a:t>
            </a:r>
            <a:r>
              <a:rPr lang="en-US" sz="2800" i="1">
                <a:solidFill>
                  <a:srgbClr val="C00000"/>
                </a:solidFill>
              </a:rPr>
              <a:t>, </a:t>
            </a:r>
          </a:p>
          <a:p>
            <a:pPr marL="514350" indent="-514350">
              <a:spcBef>
                <a:spcPct val="50000"/>
              </a:spcBef>
              <a:buFont typeface="Wingdings" pitchFamily="2" charset="2"/>
              <a:buChar char="Ø"/>
            </a:pPr>
            <a:r>
              <a:rPr lang="en-US" sz="2800">
                <a:solidFill>
                  <a:srgbClr val="C00000"/>
                </a:solidFill>
              </a:rPr>
              <a:t>your data were unlikely to be observed if the null hypothesis were true</a:t>
            </a:r>
          </a:p>
          <a:p>
            <a:pPr marL="514350" indent="-514350">
              <a:spcBef>
                <a:spcPct val="50000"/>
              </a:spcBef>
              <a:buFont typeface="Wingdings" pitchFamily="2" charset="2"/>
              <a:buChar char="Ø"/>
            </a:pPr>
            <a:r>
              <a:rPr lang="en-US" sz="2800">
                <a:solidFill>
                  <a:srgbClr val="C00000"/>
                </a:solidFill>
              </a:rPr>
              <a:t>the alternative hypothesis is a better fit with your data.</a:t>
            </a:r>
            <a:endParaRPr lang="en-US" sz="2800" dirty="0">
              <a:solidFill>
                <a:srgbClr val="C00000"/>
              </a:solidFill>
            </a:endParaRPr>
          </a:p>
        </p:txBody>
      </p:sp>
    </p:spTree>
    <p:extLst>
      <p:ext uri="{BB962C8B-B14F-4D97-AF65-F5344CB8AC3E}">
        <p14:creationId xmlns:p14="http://schemas.microsoft.com/office/powerpoint/2010/main" val="907790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lstStyle/>
          <a:p>
            <a:r>
              <a:rPr lang="en-US" dirty="0"/>
              <a:t>Significance Level</a:t>
            </a:r>
          </a:p>
        </p:txBody>
      </p:sp>
      <p:sp>
        <p:nvSpPr>
          <p:cNvPr id="4" name="Text Box 9"/>
          <p:cNvSpPr txBox="1">
            <a:spLocks noChangeArrowheads="1"/>
          </p:cNvSpPr>
          <p:nvPr/>
        </p:nvSpPr>
        <p:spPr bwMode="auto">
          <a:xfrm>
            <a:off x="533400" y="1417638"/>
            <a:ext cx="8229600" cy="3108544"/>
          </a:xfrm>
          <a:prstGeom prst="rect">
            <a:avLst/>
          </a:prstGeom>
          <a:noFill/>
          <a:ln w="9525">
            <a:noFill/>
            <a:miter lim="800000"/>
            <a:headEnd/>
            <a:tailEnd/>
          </a:ln>
          <a:effectLst/>
        </p:spPr>
        <p:txBody>
          <a:bodyPr>
            <a:spAutoFit/>
          </a:bodyPr>
          <a:lstStyle/>
          <a:p>
            <a:pPr>
              <a:spcBef>
                <a:spcPct val="50000"/>
              </a:spcBef>
            </a:pPr>
            <a:r>
              <a:rPr lang="en-US" sz="2800" dirty="0"/>
              <a:t>How small does this probability need to be in order to conclude that the null hypothesis does not fit the data?</a:t>
            </a:r>
          </a:p>
          <a:p>
            <a:pPr>
              <a:spcBef>
                <a:spcPct val="50000"/>
              </a:spcBef>
            </a:pPr>
            <a:r>
              <a:rPr lang="en-US" sz="2800" dirty="0"/>
              <a:t>This is called the significance level, or alpha, or the Type I error rate.</a:t>
            </a:r>
          </a:p>
          <a:p>
            <a:pPr>
              <a:spcBef>
                <a:spcPct val="50000"/>
              </a:spcBef>
            </a:pPr>
            <a:r>
              <a:rPr lang="en-US" sz="2800" dirty="0">
                <a:solidFill>
                  <a:srgbClr val="C00000"/>
                </a:solidFill>
              </a:rPr>
              <a:t>When the p-value is less than alpha, the result is called “statistically significant”</a:t>
            </a:r>
          </a:p>
        </p:txBody>
      </p:sp>
      <p:pic>
        <p:nvPicPr>
          <p:cNvPr id="5" name="Picture 22" descr="alpha_p"/>
          <p:cNvPicPr>
            <a:picLocks noChangeAspect="1" noChangeArrowheads="1"/>
          </p:cNvPicPr>
          <p:nvPr/>
        </p:nvPicPr>
        <p:blipFill>
          <a:blip r:embed="rId2" cstate="print"/>
          <a:srcRect/>
          <a:stretch>
            <a:fillRect/>
          </a:stretch>
        </p:blipFill>
        <p:spPr>
          <a:xfrm>
            <a:off x="4648200" y="4426943"/>
            <a:ext cx="3352800" cy="2057400"/>
          </a:xfrm>
          <a:prstGeom prst="rect">
            <a:avLst/>
          </a:prstGeom>
          <a:noFill/>
          <a:ln/>
        </p:spPr>
      </p:pic>
      <p:sp>
        <p:nvSpPr>
          <p:cNvPr id="2" name="TextBox 1"/>
          <p:cNvSpPr txBox="1"/>
          <p:nvPr/>
        </p:nvSpPr>
        <p:spPr>
          <a:xfrm>
            <a:off x="533400" y="4597321"/>
            <a:ext cx="3368233" cy="1200329"/>
          </a:xfrm>
          <a:prstGeom prst="rect">
            <a:avLst/>
          </a:prstGeom>
          <a:noFill/>
        </p:spPr>
        <p:txBody>
          <a:bodyPr wrap="square" rtlCol="0">
            <a:spAutoFit/>
          </a:bodyPr>
          <a:lstStyle/>
          <a:p>
            <a:r>
              <a:rPr lang="en-US" sz="2400" dirty="0">
                <a:solidFill>
                  <a:schemeClr val="tx2"/>
                </a:solidFill>
              </a:rPr>
              <a:t>It is convention to set the significance level at 0.05</a:t>
            </a:r>
          </a:p>
          <a:p>
            <a:r>
              <a:rPr lang="en-US" sz="2400" dirty="0">
                <a:solidFill>
                  <a:schemeClr val="tx2"/>
                </a:solidFill>
              </a:rPr>
              <a:t>	</a:t>
            </a:r>
            <a:r>
              <a:rPr lang="en-US" sz="2400" i="1" dirty="0">
                <a:solidFill>
                  <a:schemeClr val="tx2"/>
                </a:solidFill>
              </a:rPr>
              <a:t>5% false positive rate</a:t>
            </a:r>
          </a:p>
        </p:txBody>
      </p:sp>
    </p:spTree>
    <p:extLst>
      <p:ext uri="{BB962C8B-B14F-4D97-AF65-F5344CB8AC3E}">
        <p14:creationId xmlns:p14="http://schemas.microsoft.com/office/powerpoint/2010/main" val="84770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Statistics, Parameters, and Estimation</a:t>
            </a:r>
          </a:p>
        </p:txBody>
      </p:sp>
      <p:sp>
        <p:nvSpPr>
          <p:cNvPr id="5" name="Content Placeholder 2"/>
          <p:cNvSpPr txBox="1">
            <a:spLocks noGrp="1"/>
          </p:cNvSpPr>
          <p:nvPr>
            <p:ph idx="1"/>
          </p:nvPr>
        </p:nvSpPr>
        <p:spPr>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u="sng" dirty="0"/>
              <a:t>Statistics</a:t>
            </a:r>
            <a:r>
              <a:rPr lang="en-US" dirty="0"/>
              <a:t> are numbers that are calculated to summarize the </a:t>
            </a:r>
            <a:r>
              <a:rPr lang="en-US" b="1" dirty="0">
                <a:solidFill>
                  <a:srgbClr val="C00000"/>
                </a:solidFill>
              </a:rPr>
              <a:t>sample</a:t>
            </a:r>
            <a:r>
              <a:rPr lang="en-US" dirty="0"/>
              <a:t> data, and assumed to estimate the population</a:t>
            </a:r>
          </a:p>
          <a:p>
            <a:pPr lvl="1"/>
            <a:r>
              <a:rPr lang="en-US" dirty="0"/>
              <a:t>Mean, standard deviation</a:t>
            </a:r>
          </a:p>
          <a:p>
            <a:r>
              <a:rPr lang="en-US" u="sng" dirty="0"/>
              <a:t>Parameters</a:t>
            </a:r>
            <a:r>
              <a:rPr lang="en-US" dirty="0"/>
              <a:t> are numbers that describe the </a:t>
            </a:r>
            <a:r>
              <a:rPr lang="en-US" b="1" dirty="0">
                <a:solidFill>
                  <a:srgbClr val="C00000"/>
                </a:solidFill>
              </a:rPr>
              <a:t>population</a:t>
            </a:r>
          </a:p>
          <a:p>
            <a:pPr lvl="1"/>
            <a:r>
              <a:rPr lang="en-US" dirty="0" err="1"/>
              <a:t>μ</a:t>
            </a:r>
            <a:r>
              <a:rPr lang="en-US" dirty="0"/>
              <a:t>, </a:t>
            </a:r>
            <a:r>
              <a:rPr lang="en-US" dirty="0" err="1"/>
              <a:t>σ</a:t>
            </a:r>
            <a:endParaRPr lang="en-US" dirty="0"/>
          </a:p>
          <a:p>
            <a:r>
              <a:rPr lang="en-US" b="1" dirty="0">
                <a:solidFill>
                  <a:schemeClr val="tx2"/>
                </a:solidFill>
              </a:rPr>
              <a:t>We use statistics to estimate parameters</a:t>
            </a:r>
          </a:p>
          <a:p>
            <a:endParaRPr lang="en-US" dirty="0"/>
          </a:p>
        </p:txBody>
      </p:sp>
    </p:spTree>
    <p:extLst>
      <p:ext uri="{BB962C8B-B14F-4D97-AF65-F5344CB8AC3E}">
        <p14:creationId xmlns:p14="http://schemas.microsoft.com/office/powerpoint/2010/main" val="1153379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Type I and Type II Errors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977" y="1295751"/>
            <a:ext cx="5329237" cy="295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Content Placeholder 4"/>
          <p:cNvSpPr txBox="1">
            <a:spLocks/>
          </p:cNvSpPr>
          <p:nvPr/>
        </p:nvSpPr>
        <p:spPr>
          <a:xfrm>
            <a:off x="1647977" y="4597121"/>
            <a:ext cx="6712299" cy="2260879"/>
          </a:xfrm>
          <a:prstGeom prst="rect">
            <a:avLst/>
          </a:prstGeom>
        </p:spPr>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Type I error: False Positive</a:t>
            </a:r>
          </a:p>
          <a:p>
            <a:pPr lvl="1"/>
            <a:r>
              <a:rPr lang="en-US"/>
              <a:t>Conclude change happened when it did not</a:t>
            </a:r>
          </a:p>
          <a:p>
            <a:pPr lvl="1"/>
            <a:r>
              <a:rPr lang="en-US"/>
              <a:t>P(Type I error) = α</a:t>
            </a:r>
          </a:p>
          <a:p>
            <a:r>
              <a:rPr lang="en-US"/>
              <a:t>Type II error: False Negative</a:t>
            </a:r>
          </a:p>
          <a:p>
            <a:pPr lvl="1"/>
            <a:r>
              <a:rPr lang="en-US"/>
              <a:t>Conclude nothing happened when it actually did</a:t>
            </a:r>
          </a:p>
          <a:p>
            <a:pPr lvl="1"/>
            <a:r>
              <a:rPr lang="en-US"/>
              <a:t>P(Type II error) = β</a:t>
            </a:r>
            <a:endParaRPr lang="en-US" dirty="0"/>
          </a:p>
        </p:txBody>
      </p:sp>
    </p:spTree>
    <p:extLst>
      <p:ext uri="{BB962C8B-B14F-4D97-AF65-F5344CB8AC3E}">
        <p14:creationId xmlns:p14="http://schemas.microsoft.com/office/powerpoint/2010/main" val="1629702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a:t>
            </a:r>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Alpha is the Type I error rate (false positive rate)</a:t>
            </a:r>
          </a:p>
          <a:p>
            <a:pPr lvl="1"/>
            <a:r>
              <a:rPr lang="en-US" sz="2400" dirty="0"/>
              <a:t>Probability of erroneously concluding that an effect is present, given many replications of the same experiment/test</a:t>
            </a:r>
          </a:p>
          <a:p>
            <a:pPr lvl="1"/>
            <a:r>
              <a:rPr lang="en-US" sz="2400" dirty="0"/>
              <a:t>Controls error </a:t>
            </a:r>
            <a:r>
              <a:rPr lang="en-US" sz="2400" b="1" i="1" dirty="0"/>
              <a:t>in the long run</a:t>
            </a:r>
          </a:p>
          <a:p>
            <a:pPr lvl="1"/>
            <a:endParaRPr lang="en-US" dirty="0"/>
          </a:p>
          <a:p>
            <a:r>
              <a:rPr lang="en-US" sz="2800" dirty="0"/>
              <a:t>Represents the “standard of proof” that the phenomenon under study exists</a:t>
            </a:r>
          </a:p>
          <a:p>
            <a:pPr lvl="1"/>
            <a:r>
              <a:rPr lang="en-US" sz="2400" dirty="0"/>
              <a:t>Lower alpha </a:t>
            </a:r>
            <a:r>
              <a:rPr lang="en-US" sz="2400" dirty="0">
                <a:cs typeface="Arial" charset="0"/>
              </a:rPr>
              <a:t>↔ less likely to mistake a chance finding for a real association</a:t>
            </a:r>
          </a:p>
        </p:txBody>
      </p:sp>
    </p:spTree>
    <p:extLst>
      <p:ext uri="{BB962C8B-B14F-4D97-AF65-F5344CB8AC3E}">
        <p14:creationId xmlns:p14="http://schemas.microsoft.com/office/powerpoint/2010/main" val="134373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Statistical Power</a:t>
            </a:r>
          </a:p>
        </p:txBody>
      </p:sp>
      <p:sp>
        <p:nvSpPr>
          <p:cNvPr id="4" name="Content Placeholder 2"/>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Statistical power is the probability that a study will detect an effect when there is an effect to be detected</a:t>
            </a:r>
          </a:p>
          <a:p>
            <a:endParaRPr lang="en-US"/>
          </a:p>
          <a:p>
            <a:r>
              <a:rPr lang="en-US" sz="4000"/>
              <a:t>1-β</a:t>
            </a:r>
            <a:endParaRPr lang="en-US" sz="4000" dirty="0"/>
          </a:p>
        </p:txBody>
      </p:sp>
    </p:spTree>
    <p:extLst>
      <p:ext uri="{BB962C8B-B14F-4D97-AF65-F5344CB8AC3E}">
        <p14:creationId xmlns:p14="http://schemas.microsoft.com/office/powerpoint/2010/main" val="641432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What Affects Power</a:t>
            </a:r>
          </a:p>
        </p:txBody>
      </p:sp>
      <p:sp>
        <p:nvSpPr>
          <p:cNvPr id="4" name="Content Placeholder 2"/>
          <p:cNvSpPr txBox="1">
            <a:spLocks/>
          </p:cNvSpPr>
          <p:nvPr/>
        </p:nvSpPr>
        <p:spPr>
          <a:xfrm>
            <a:off x="438307" y="1267691"/>
            <a:ext cx="8452533" cy="4525963"/>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size of the effect</a:t>
            </a:r>
          </a:p>
          <a:p>
            <a:pPr lvl="1"/>
            <a:r>
              <a:rPr lang="en-US" dirty="0"/>
              <a:t>Bigger effects are easier to find</a:t>
            </a:r>
          </a:p>
          <a:p>
            <a:r>
              <a:rPr lang="en-US" dirty="0"/>
              <a:t>The sample size</a:t>
            </a:r>
          </a:p>
          <a:p>
            <a:pPr lvl="1"/>
            <a:r>
              <a:rPr lang="en-US" dirty="0"/>
              <a:t>Higher sample size leads to more precise parameter estimates (smaller SEM)</a:t>
            </a:r>
          </a:p>
          <a:p>
            <a:r>
              <a:rPr lang="en-US" dirty="0"/>
              <a:t>The sample variability</a:t>
            </a:r>
          </a:p>
          <a:p>
            <a:pPr lvl="1"/>
            <a:r>
              <a:rPr lang="en-US" dirty="0"/>
              <a:t>Smaller variance → smaller SEM</a:t>
            </a:r>
          </a:p>
          <a:p>
            <a:r>
              <a:rPr lang="en-US" dirty="0"/>
              <a:t>Alpha</a:t>
            </a:r>
          </a:p>
          <a:p>
            <a:pPr lvl="1"/>
            <a:r>
              <a:rPr lang="en-US" dirty="0"/>
              <a:t>Smaller alpha → more conservative test → less power</a:t>
            </a:r>
          </a:p>
          <a:p>
            <a:pPr lvl="1"/>
            <a:endParaRPr lang="en-US" dirty="0"/>
          </a:p>
          <a:p>
            <a:pPr lvl="1"/>
            <a:endParaRPr lang="en-US" dirty="0"/>
          </a:p>
        </p:txBody>
      </p:sp>
    </p:spTree>
    <p:extLst>
      <p:ext uri="{BB962C8B-B14F-4D97-AF65-F5344CB8AC3E}">
        <p14:creationId xmlns:p14="http://schemas.microsoft.com/office/powerpoint/2010/main" val="181262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Inconclusive Findings</a:t>
            </a:r>
          </a:p>
        </p:txBody>
      </p:sp>
      <p:sp>
        <p:nvSpPr>
          <p:cNvPr id="4" name="Content Placeholder 3"/>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 can never “prove” that the null hypothesis is true!</a:t>
            </a:r>
          </a:p>
          <a:p>
            <a:r>
              <a:rPr lang="en-US"/>
              <a:t>You can only reject it or fail to reject it</a:t>
            </a:r>
          </a:p>
          <a:p>
            <a:r>
              <a:rPr lang="en-US"/>
              <a:t>Rejection of H</a:t>
            </a:r>
            <a:r>
              <a:rPr lang="en-US" baseline="-25000"/>
              <a:t>0</a:t>
            </a:r>
            <a:r>
              <a:rPr lang="en-US"/>
              <a:t> means that there is enough evidence in the data to reject it</a:t>
            </a:r>
          </a:p>
          <a:p>
            <a:r>
              <a:rPr lang="en-US"/>
              <a:t>Failure to reject H</a:t>
            </a:r>
            <a:r>
              <a:rPr lang="en-US" baseline="-25000"/>
              <a:t>0</a:t>
            </a:r>
            <a:r>
              <a:rPr lang="en-US"/>
              <a:t> means there is not enough evidence in this dataset</a:t>
            </a:r>
          </a:p>
          <a:p>
            <a:pPr lvl="1"/>
            <a:r>
              <a:rPr lang="en-US"/>
              <a:t>Further study may be necessary </a:t>
            </a:r>
            <a:r>
              <a:rPr lang="is-IS"/>
              <a:t>…</a:t>
            </a:r>
            <a:endParaRPr lang="en-US" dirty="0"/>
          </a:p>
        </p:txBody>
      </p:sp>
    </p:spTree>
    <p:extLst>
      <p:ext uri="{BB962C8B-B14F-4D97-AF65-F5344CB8AC3E}">
        <p14:creationId xmlns:p14="http://schemas.microsoft.com/office/powerpoint/2010/main" val="104758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682" y="2628539"/>
            <a:ext cx="8229600" cy="1143000"/>
          </a:xfrm>
        </p:spPr>
        <p:txBody>
          <a:bodyPr/>
          <a:lstStyle/>
          <a:p>
            <a:r>
              <a:rPr lang="en-US" b="1" i="1" dirty="0"/>
              <a:t>t Tests</a:t>
            </a:r>
          </a:p>
        </p:txBody>
      </p:sp>
    </p:spTree>
    <p:extLst>
      <p:ext uri="{BB962C8B-B14F-4D97-AF65-F5344CB8AC3E}">
        <p14:creationId xmlns:p14="http://schemas.microsoft.com/office/powerpoint/2010/main" val="215631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 Tests</a:t>
            </a:r>
          </a:p>
        </p:txBody>
      </p:sp>
      <p:sp>
        <p:nvSpPr>
          <p:cNvPr id="3" name="Content Placeholder 2"/>
          <p:cNvSpPr>
            <a:spLocks noGrp="1"/>
          </p:cNvSpPr>
          <p:nvPr>
            <p:ph idx="1"/>
          </p:nvPr>
        </p:nvSpPr>
        <p:spPr/>
        <p:txBody>
          <a:bodyPr>
            <a:normAutofit/>
          </a:bodyPr>
          <a:lstStyle/>
          <a:p>
            <a:r>
              <a:rPr lang="en-US" dirty="0"/>
              <a:t>Comparing means</a:t>
            </a:r>
          </a:p>
          <a:p>
            <a:pPr lvl="1"/>
            <a:r>
              <a:rPr lang="en-US" dirty="0"/>
              <a:t>One sample</a:t>
            </a:r>
          </a:p>
          <a:p>
            <a:pPr lvl="2"/>
            <a:r>
              <a:rPr lang="en-US" dirty="0"/>
              <a:t>Does a sample mean differ from some benchmark value?</a:t>
            </a:r>
          </a:p>
          <a:p>
            <a:pPr lvl="1"/>
            <a:r>
              <a:rPr lang="en-US" dirty="0"/>
              <a:t>Independent sample</a:t>
            </a:r>
          </a:p>
          <a:p>
            <a:pPr lvl="2"/>
            <a:r>
              <a:rPr lang="en-US" dirty="0"/>
              <a:t>Do means from two </a:t>
            </a:r>
            <a:r>
              <a:rPr lang="en-US" i="1" dirty="0"/>
              <a:t>independent</a:t>
            </a:r>
            <a:r>
              <a:rPr lang="en-US" dirty="0"/>
              <a:t> samples differ?</a:t>
            </a:r>
          </a:p>
          <a:p>
            <a:pPr lvl="1"/>
            <a:r>
              <a:rPr lang="en-US" dirty="0"/>
              <a:t>Paired</a:t>
            </a:r>
          </a:p>
          <a:p>
            <a:pPr lvl="2"/>
            <a:r>
              <a:rPr lang="en-US" dirty="0"/>
              <a:t>Do means from two </a:t>
            </a:r>
            <a:r>
              <a:rPr lang="en-US" i="1" dirty="0"/>
              <a:t>dependent</a:t>
            </a:r>
            <a:r>
              <a:rPr lang="en-US" dirty="0"/>
              <a:t> samples differ?</a:t>
            </a:r>
          </a:p>
        </p:txBody>
      </p:sp>
    </p:spTree>
    <p:extLst>
      <p:ext uri="{BB962C8B-B14F-4D97-AF65-F5344CB8AC3E}">
        <p14:creationId xmlns:p14="http://schemas.microsoft.com/office/powerpoint/2010/main" val="49708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 Tests</a:t>
            </a:r>
          </a:p>
        </p:txBody>
      </p:sp>
      <p:sp>
        <p:nvSpPr>
          <p:cNvPr id="3" name="Content Placeholder 2"/>
          <p:cNvSpPr>
            <a:spLocks noGrp="1"/>
          </p:cNvSpPr>
          <p:nvPr>
            <p:ph idx="1"/>
          </p:nvPr>
        </p:nvSpPr>
        <p:spPr>
          <a:xfrm>
            <a:off x="457200" y="1573039"/>
            <a:ext cx="8229600" cy="4525963"/>
          </a:xfrm>
        </p:spPr>
        <p:txBody>
          <a:bodyPr/>
          <a:lstStyle/>
          <a:p>
            <a:r>
              <a:rPr lang="en-US" dirty="0"/>
              <a:t>Comparing means</a:t>
            </a:r>
          </a:p>
          <a:p>
            <a:pPr lvl="1"/>
            <a:r>
              <a:rPr lang="en-US" dirty="0"/>
              <a:t>One sample</a:t>
            </a:r>
          </a:p>
          <a:p>
            <a:pPr lvl="1"/>
            <a:endParaRPr lang="en-US" dirty="0"/>
          </a:p>
          <a:p>
            <a:pPr lvl="1"/>
            <a:endParaRPr lang="en-US" dirty="0"/>
          </a:p>
          <a:p>
            <a:pPr lvl="1"/>
            <a:r>
              <a:rPr lang="en-US" dirty="0"/>
              <a:t>Independent samples</a:t>
            </a:r>
          </a:p>
          <a:p>
            <a:pPr lvl="1"/>
            <a:endParaRPr lang="en-US" dirty="0"/>
          </a:p>
          <a:p>
            <a:pPr lvl="1"/>
            <a:endParaRPr lang="en-US" dirty="0"/>
          </a:p>
          <a:p>
            <a:pPr lvl="1"/>
            <a:r>
              <a:rPr lang="en-US" dirty="0"/>
              <a:t>Paired</a:t>
            </a:r>
          </a:p>
          <a:p>
            <a:endParaRPr lang="en-US" dirty="0"/>
          </a:p>
        </p:txBody>
      </p:sp>
      <p:sp>
        <p:nvSpPr>
          <p:cNvPr id="4" name="TextBox 3"/>
          <p:cNvSpPr txBox="1"/>
          <p:nvPr/>
        </p:nvSpPr>
        <p:spPr>
          <a:xfrm>
            <a:off x="3160643" y="2159286"/>
            <a:ext cx="1786066" cy="1354217"/>
          </a:xfrm>
          <a:prstGeom prst="rect">
            <a:avLst/>
          </a:prstGeom>
          <a:noFill/>
        </p:spPr>
        <p:txBody>
          <a:bodyPr wrap="none" rtlCol="0">
            <a:spAutoFit/>
          </a:bodyPr>
          <a:lstStyle/>
          <a:p>
            <a:r>
              <a:rPr lang="en-US" sz="3200" dirty="0"/>
              <a:t>H</a:t>
            </a:r>
            <a:r>
              <a:rPr lang="en-US" sz="3200" baseline="-25000" dirty="0"/>
              <a:t>0</a:t>
            </a:r>
            <a:r>
              <a:rPr lang="en-US" sz="3200" dirty="0"/>
              <a:t>: </a:t>
            </a:r>
            <a:r>
              <a:rPr lang="en-US" sz="3200" dirty="0" err="1"/>
              <a:t>μ</a:t>
            </a:r>
            <a:r>
              <a:rPr lang="en-US" sz="3200" dirty="0"/>
              <a:t> = μ</a:t>
            </a:r>
            <a:r>
              <a:rPr lang="en-US" sz="3200" baseline="-25000" dirty="0"/>
              <a:t>0</a:t>
            </a:r>
            <a:endParaRPr lang="en-US" sz="3200" dirty="0"/>
          </a:p>
          <a:p>
            <a:r>
              <a:rPr lang="en-US" sz="3200" dirty="0"/>
              <a:t>H</a:t>
            </a:r>
            <a:r>
              <a:rPr lang="en-US" sz="3200" baseline="-25000" dirty="0"/>
              <a:t>A</a:t>
            </a:r>
            <a:r>
              <a:rPr lang="en-US" sz="3200" dirty="0"/>
              <a:t>: </a:t>
            </a:r>
            <a:r>
              <a:rPr lang="en-US" sz="3200" dirty="0" err="1"/>
              <a:t>μ</a:t>
            </a:r>
            <a:r>
              <a:rPr lang="en-US" sz="3200" dirty="0"/>
              <a:t> ≠ μ</a:t>
            </a:r>
            <a:r>
              <a:rPr lang="en-US" sz="3200" baseline="-25000" dirty="0"/>
              <a:t>0</a:t>
            </a:r>
          </a:p>
          <a:p>
            <a:endParaRPr lang="en-US" dirty="0"/>
          </a:p>
        </p:txBody>
      </p:sp>
      <p:sp>
        <p:nvSpPr>
          <p:cNvPr id="5" name="TextBox 4"/>
          <p:cNvSpPr txBox="1"/>
          <p:nvPr/>
        </p:nvSpPr>
        <p:spPr>
          <a:xfrm>
            <a:off x="4572000" y="3668904"/>
            <a:ext cx="3031435" cy="1077218"/>
          </a:xfrm>
          <a:prstGeom prst="rect">
            <a:avLst/>
          </a:prstGeom>
          <a:noFill/>
        </p:spPr>
        <p:txBody>
          <a:bodyPr wrap="square" rtlCol="0">
            <a:spAutoFit/>
          </a:bodyPr>
          <a:lstStyle/>
          <a:p>
            <a:pPr marL="0" lvl="1"/>
            <a:r>
              <a:rPr lang="en-US" sz="3200" dirty="0"/>
              <a:t>H</a:t>
            </a:r>
            <a:r>
              <a:rPr lang="en-US" sz="3200" baseline="-25000" dirty="0"/>
              <a:t>0</a:t>
            </a:r>
            <a:r>
              <a:rPr lang="en-US" sz="3200" dirty="0"/>
              <a:t>: </a:t>
            </a:r>
            <a:r>
              <a:rPr lang="en-US" sz="3200" dirty="0" err="1"/>
              <a:t>μ</a:t>
            </a:r>
            <a:r>
              <a:rPr lang="en-US" sz="3200" baseline="-25000" dirty="0" err="1"/>
              <a:t>A</a:t>
            </a:r>
            <a:r>
              <a:rPr lang="en-US" sz="3200" dirty="0"/>
              <a:t> = </a:t>
            </a:r>
            <a:r>
              <a:rPr lang="en-US" sz="3200" dirty="0" err="1"/>
              <a:t>μ</a:t>
            </a:r>
            <a:r>
              <a:rPr lang="en-US" sz="3200" baseline="-25000" dirty="0" err="1"/>
              <a:t>B</a:t>
            </a:r>
            <a:endParaRPr lang="en-US" sz="3200" dirty="0"/>
          </a:p>
          <a:p>
            <a:pPr marL="0" lvl="1"/>
            <a:r>
              <a:rPr lang="en-US" sz="3200" dirty="0"/>
              <a:t>H</a:t>
            </a:r>
            <a:r>
              <a:rPr lang="en-US" sz="3200" baseline="-25000" dirty="0"/>
              <a:t>A</a:t>
            </a:r>
            <a:r>
              <a:rPr lang="en-US" sz="3200" dirty="0"/>
              <a:t>: </a:t>
            </a:r>
            <a:r>
              <a:rPr lang="en-US" sz="3200" dirty="0" err="1"/>
              <a:t>μ</a:t>
            </a:r>
            <a:r>
              <a:rPr lang="en-US" sz="3200" baseline="-25000" dirty="0" err="1"/>
              <a:t>A</a:t>
            </a:r>
            <a:r>
              <a:rPr lang="en-US" sz="3200" dirty="0"/>
              <a:t> ≠ </a:t>
            </a:r>
            <a:r>
              <a:rPr lang="en-US" sz="3200" dirty="0" err="1"/>
              <a:t>μ</a:t>
            </a:r>
            <a:r>
              <a:rPr lang="en-US" sz="3200" baseline="-25000" dirty="0" err="1"/>
              <a:t>B</a:t>
            </a:r>
            <a:endParaRPr lang="en-US" sz="3200" baseline="-25000" dirty="0"/>
          </a:p>
        </p:txBody>
      </p:sp>
      <p:sp>
        <p:nvSpPr>
          <p:cNvPr id="6" name="TextBox 5"/>
          <p:cNvSpPr txBox="1"/>
          <p:nvPr/>
        </p:nvSpPr>
        <p:spPr>
          <a:xfrm>
            <a:off x="3160643" y="5154277"/>
            <a:ext cx="1790875" cy="1354217"/>
          </a:xfrm>
          <a:prstGeom prst="rect">
            <a:avLst/>
          </a:prstGeom>
          <a:noFill/>
        </p:spPr>
        <p:txBody>
          <a:bodyPr wrap="none" rtlCol="0">
            <a:spAutoFit/>
          </a:bodyPr>
          <a:lstStyle/>
          <a:p>
            <a:r>
              <a:rPr lang="en-US" sz="3200" dirty="0"/>
              <a:t>H</a:t>
            </a:r>
            <a:r>
              <a:rPr lang="en-US" sz="3200" baseline="-25000" dirty="0"/>
              <a:t>0</a:t>
            </a:r>
            <a:r>
              <a:rPr lang="en-US" sz="3200" dirty="0"/>
              <a:t>: </a:t>
            </a:r>
            <a:r>
              <a:rPr lang="en-US" sz="3200" dirty="0" err="1"/>
              <a:t>μ</a:t>
            </a:r>
            <a:r>
              <a:rPr lang="en-US" sz="3200" baseline="-25000" dirty="0" err="1"/>
              <a:t>d</a:t>
            </a:r>
            <a:r>
              <a:rPr lang="en-US" sz="3200" dirty="0"/>
              <a:t> = 0</a:t>
            </a:r>
          </a:p>
          <a:p>
            <a:r>
              <a:rPr lang="en-US" sz="3200" dirty="0"/>
              <a:t>H</a:t>
            </a:r>
            <a:r>
              <a:rPr lang="en-US" sz="3200" baseline="-25000" dirty="0"/>
              <a:t>A</a:t>
            </a:r>
            <a:r>
              <a:rPr lang="en-US" sz="3200" dirty="0"/>
              <a:t>: </a:t>
            </a:r>
            <a:r>
              <a:rPr lang="en-US" sz="3200" dirty="0" err="1"/>
              <a:t>μ</a:t>
            </a:r>
            <a:r>
              <a:rPr lang="en-US" sz="3200" baseline="-25000" dirty="0" err="1"/>
              <a:t>d</a:t>
            </a:r>
            <a:r>
              <a:rPr lang="en-US" sz="3200" dirty="0"/>
              <a:t> ≠ 0</a:t>
            </a:r>
            <a:endParaRPr lang="en-US" sz="3200" baseline="-25000" dirty="0"/>
          </a:p>
          <a:p>
            <a:endParaRPr lang="en-US" dirty="0"/>
          </a:p>
        </p:txBody>
      </p:sp>
    </p:spTree>
    <p:extLst>
      <p:ext uri="{BB962C8B-B14F-4D97-AF65-F5344CB8AC3E}">
        <p14:creationId xmlns:p14="http://schemas.microsoft.com/office/powerpoint/2010/main" val="1448109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Sample t Test</a:t>
            </a:r>
          </a:p>
        </p:txBody>
      </p:sp>
      <p:sp>
        <p:nvSpPr>
          <p:cNvPr id="3" name="Content Placeholder 2"/>
          <p:cNvSpPr>
            <a:spLocks noGrp="1"/>
          </p:cNvSpPr>
          <p:nvPr>
            <p:ph idx="1"/>
          </p:nvPr>
        </p:nvSpPr>
        <p:spPr/>
        <p:txBody>
          <a:bodyPr/>
          <a:lstStyle/>
          <a:p>
            <a:r>
              <a:rPr lang="en-US" dirty="0"/>
              <a:t>Goal is to compare a sample mean to a known value</a:t>
            </a:r>
          </a:p>
          <a:p>
            <a:endParaRPr lang="en-US" dirty="0"/>
          </a:p>
          <a:p>
            <a:endParaRPr lang="en-US" dirty="0"/>
          </a:p>
          <a:p>
            <a:r>
              <a:rPr lang="en-US" u="sng" dirty="0"/>
              <a:t>Example:</a:t>
            </a:r>
            <a:r>
              <a:rPr lang="en-US" dirty="0"/>
              <a:t> is the mean body temperature of a sample of intertidal crabs different from the ambient air temperature (24.3℃)?</a:t>
            </a:r>
          </a:p>
          <a:p>
            <a:endParaRPr lang="en-US" dirty="0"/>
          </a:p>
        </p:txBody>
      </p:sp>
      <p:sp>
        <p:nvSpPr>
          <p:cNvPr id="5" name="TextBox 4"/>
          <p:cNvSpPr txBox="1"/>
          <p:nvPr/>
        </p:nvSpPr>
        <p:spPr>
          <a:xfrm>
            <a:off x="3160643" y="2159286"/>
            <a:ext cx="1786066" cy="1354217"/>
          </a:xfrm>
          <a:prstGeom prst="rect">
            <a:avLst/>
          </a:prstGeom>
          <a:noFill/>
        </p:spPr>
        <p:txBody>
          <a:bodyPr wrap="none" rtlCol="0">
            <a:spAutoFit/>
          </a:bodyPr>
          <a:lstStyle/>
          <a:p>
            <a:r>
              <a:rPr lang="en-US" sz="3200" dirty="0"/>
              <a:t>H</a:t>
            </a:r>
            <a:r>
              <a:rPr lang="en-US" sz="3200" baseline="-25000" dirty="0"/>
              <a:t>0</a:t>
            </a:r>
            <a:r>
              <a:rPr lang="en-US" sz="3200" dirty="0"/>
              <a:t>: </a:t>
            </a:r>
            <a:r>
              <a:rPr lang="en-US" sz="3200" dirty="0" err="1"/>
              <a:t>μ</a:t>
            </a:r>
            <a:r>
              <a:rPr lang="en-US" sz="3200" dirty="0"/>
              <a:t> = μ</a:t>
            </a:r>
            <a:r>
              <a:rPr lang="en-US" sz="3200" baseline="-25000" dirty="0"/>
              <a:t>0</a:t>
            </a:r>
            <a:endParaRPr lang="en-US" sz="3200" dirty="0"/>
          </a:p>
          <a:p>
            <a:r>
              <a:rPr lang="en-US" sz="3200" dirty="0"/>
              <a:t>H</a:t>
            </a:r>
            <a:r>
              <a:rPr lang="en-US" sz="3200" baseline="-25000" dirty="0"/>
              <a:t>A</a:t>
            </a:r>
            <a:r>
              <a:rPr lang="en-US" sz="3200" dirty="0"/>
              <a:t>: </a:t>
            </a:r>
            <a:r>
              <a:rPr lang="en-US" sz="3200" dirty="0" err="1"/>
              <a:t>μ</a:t>
            </a:r>
            <a:r>
              <a:rPr lang="en-US" sz="3200" dirty="0"/>
              <a:t> ≠ μ</a:t>
            </a:r>
            <a:r>
              <a:rPr lang="en-US" sz="3200" baseline="-25000" dirty="0"/>
              <a:t>0</a:t>
            </a:r>
          </a:p>
          <a:p>
            <a:endParaRPr lang="en-US" dirty="0"/>
          </a:p>
        </p:txBody>
      </p:sp>
    </p:spTree>
    <p:extLst>
      <p:ext uri="{BB962C8B-B14F-4D97-AF65-F5344CB8AC3E}">
        <p14:creationId xmlns:p14="http://schemas.microsoft.com/office/powerpoint/2010/main" val="29298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t test</a:t>
            </a:r>
          </a:p>
        </p:txBody>
      </p:sp>
      <p:sp>
        <p:nvSpPr>
          <p:cNvPr id="3" name="Content Placeholder 2"/>
          <p:cNvSpPr>
            <a:spLocks noGrp="1"/>
          </p:cNvSpPr>
          <p:nvPr>
            <p:ph idx="1"/>
          </p:nvPr>
        </p:nvSpPr>
        <p:spPr>
          <a:xfrm>
            <a:off x="457200" y="1600200"/>
            <a:ext cx="8229600" cy="4981669"/>
          </a:xfrm>
        </p:spPr>
        <p:txBody>
          <a:bodyPr>
            <a:normAutofit/>
          </a:bodyPr>
          <a:lstStyle/>
          <a:p>
            <a:r>
              <a:rPr lang="en-US" dirty="0"/>
              <a:t>Goal is to compare means from two independent samples</a:t>
            </a:r>
          </a:p>
          <a:p>
            <a:endParaRPr lang="en-US" dirty="0"/>
          </a:p>
          <a:p>
            <a:endParaRPr lang="en-US" dirty="0"/>
          </a:p>
          <a:p>
            <a:r>
              <a:rPr lang="en-US" dirty="0"/>
              <a:t>Example:</a:t>
            </a:r>
          </a:p>
          <a:p>
            <a:pPr lvl="1"/>
            <a:r>
              <a:rPr lang="en-US" dirty="0"/>
              <a:t>Male adult rabbits are divided randomly into two groups</a:t>
            </a:r>
          </a:p>
          <a:p>
            <a:pPr lvl="1"/>
            <a:r>
              <a:rPr lang="en-US" dirty="0"/>
              <a:t>Each group is given a different drug</a:t>
            </a:r>
          </a:p>
          <a:p>
            <a:pPr lvl="1"/>
            <a:r>
              <a:rPr lang="en-US" dirty="0"/>
              <a:t>Do the drugs affect clotting time?</a:t>
            </a:r>
          </a:p>
          <a:p>
            <a:pPr lvl="1"/>
            <a:endParaRPr lang="en-US" dirty="0"/>
          </a:p>
        </p:txBody>
      </p:sp>
      <p:sp>
        <p:nvSpPr>
          <p:cNvPr id="4" name="TextBox 3"/>
          <p:cNvSpPr txBox="1"/>
          <p:nvPr/>
        </p:nvSpPr>
        <p:spPr>
          <a:xfrm>
            <a:off x="3224017" y="2618702"/>
            <a:ext cx="3031435" cy="1077218"/>
          </a:xfrm>
          <a:prstGeom prst="rect">
            <a:avLst/>
          </a:prstGeom>
          <a:noFill/>
        </p:spPr>
        <p:txBody>
          <a:bodyPr wrap="square" rtlCol="0">
            <a:spAutoFit/>
          </a:bodyPr>
          <a:lstStyle/>
          <a:p>
            <a:pPr marL="0" lvl="1"/>
            <a:r>
              <a:rPr lang="en-US" sz="3200" dirty="0"/>
              <a:t>H</a:t>
            </a:r>
            <a:r>
              <a:rPr lang="en-US" sz="3200" baseline="-25000" dirty="0"/>
              <a:t>0</a:t>
            </a:r>
            <a:r>
              <a:rPr lang="en-US" sz="3200" dirty="0"/>
              <a:t>: </a:t>
            </a:r>
            <a:r>
              <a:rPr lang="en-US" sz="3200" dirty="0" err="1"/>
              <a:t>μ</a:t>
            </a:r>
            <a:r>
              <a:rPr lang="en-US" sz="3200" baseline="-25000" dirty="0" err="1"/>
              <a:t>A</a:t>
            </a:r>
            <a:r>
              <a:rPr lang="en-US" sz="3200" dirty="0"/>
              <a:t> = </a:t>
            </a:r>
            <a:r>
              <a:rPr lang="en-US" sz="3200" dirty="0" err="1"/>
              <a:t>μ</a:t>
            </a:r>
            <a:r>
              <a:rPr lang="en-US" sz="3200" baseline="-25000" dirty="0" err="1"/>
              <a:t>B</a:t>
            </a:r>
            <a:endParaRPr lang="en-US" sz="3200" dirty="0"/>
          </a:p>
          <a:p>
            <a:pPr marL="0" lvl="1"/>
            <a:r>
              <a:rPr lang="en-US" sz="3200" dirty="0"/>
              <a:t>H</a:t>
            </a:r>
            <a:r>
              <a:rPr lang="en-US" sz="3200" baseline="-25000" dirty="0"/>
              <a:t>A</a:t>
            </a:r>
            <a:r>
              <a:rPr lang="en-US" sz="3200" dirty="0"/>
              <a:t>: </a:t>
            </a:r>
            <a:r>
              <a:rPr lang="en-US" sz="3200" dirty="0" err="1"/>
              <a:t>μ</a:t>
            </a:r>
            <a:r>
              <a:rPr lang="en-US" sz="3200" baseline="-25000" dirty="0" err="1"/>
              <a:t>A</a:t>
            </a:r>
            <a:r>
              <a:rPr lang="en-US" sz="3200" dirty="0"/>
              <a:t> ≠ </a:t>
            </a:r>
            <a:r>
              <a:rPr lang="en-US" sz="3200" dirty="0" err="1"/>
              <a:t>μ</a:t>
            </a:r>
            <a:r>
              <a:rPr lang="en-US" sz="3200" baseline="-25000" dirty="0" err="1"/>
              <a:t>B</a:t>
            </a:r>
            <a:endParaRPr lang="en-US" sz="3200" baseline="-25000" dirty="0"/>
          </a:p>
        </p:txBody>
      </p:sp>
    </p:spTree>
    <p:extLst>
      <p:ext uri="{BB962C8B-B14F-4D97-AF65-F5344CB8AC3E}">
        <p14:creationId xmlns:p14="http://schemas.microsoft.com/office/powerpoint/2010/main" val="37698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The Normal Distribution</a:t>
            </a:r>
          </a:p>
        </p:txBody>
      </p:sp>
      <p:sp>
        <p:nvSpPr>
          <p:cNvPr id="4" name="Content Placeholder 2"/>
          <p:cNvSpPr txBox="1">
            <a:spLocks/>
          </p:cNvSpPr>
          <p:nvPr/>
        </p:nvSpPr>
        <p:spPr>
          <a:xfrm>
            <a:off x="457200" y="1200382"/>
            <a:ext cx="8229600" cy="1841397"/>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Normal Distribution is a theoretical model we apply to real data and quantities derived from that data</a:t>
            </a:r>
          </a:p>
          <a:p>
            <a:pPr lvl="1"/>
            <a:r>
              <a:rPr lang="en-US"/>
              <a:t>The x axis is the range of possible outcomes</a:t>
            </a:r>
          </a:p>
          <a:p>
            <a:pPr lvl="1"/>
            <a:r>
              <a:rPr lang="en-US" dirty="0"/>
              <a:t>The y axis is the probability of each outcome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 y="3340360"/>
            <a:ext cx="4424363" cy="3429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2"/>
          <p:cNvGraphicFramePr>
            <a:graphicFrameLocks noChangeAspect="1"/>
          </p:cNvGraphicFramePr>
          <p:nvPr>
            <p:extLst>
              <p:ext uri="{D42A27DB-BD31-4B8C-83A1-F6EECF244321}">
                <p14:modId xmlns:p14="http://schemas.microsoft.com/office/powerpoint/2010/main" val="1979072009"/>
              </p:ext>
            </p:extLst>
          </p:nvPr>
        </p:nvGraphicFramePr>
        <p:xfrm>
          <a:off x="4859694" y="3247053"/>
          <a:ext cx="3836437" cy="3200641"/>
        </p:xfrm>
        <a:graphic>
          <a:graphicData uri="http://schemas.openxmlformats.org/presentationml/2006/ole">
            <mc:AlternateContent xmlns:mc="http://schemas.openxmlformats.org/markup-compatibility/2006">
              <mc:Choice xmlns:v="urn:schemas-microsoft-com:vml" Requires="v">
                <p:oleObj name="Photo Editor Photo" r:id="rId3" imgW="5390476" imgH="3666667" progId="MSPhotoEd.3">
                  <p:embed/>
                </p:oleObj>
              </mc:Choice>
              <mc:Fallback>
                <p:oleObj name="Photo Editor Photo" r:id="rId3" imgW="5390476" imgH="366666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694" y="3247053"/>
                        <a:ext cx="3836437" cy="3200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945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13116"/>
          </a:xfrm>
        </p:spPr>
        <p:txBody>
          <a:bodyPr>
            <a:normAutofit lnSpcReduction="10000"/>
          </a:bodyPr>
          <a:lstStyle/>
          <a:p>
            <a:r>
              <a:rPr lang="en-US" dirty="0"/>
              <a:t>Two versions:</a:t>
            </a:r>
          </a:p>
          <a:p>
            <a:pPr lvl="1"/>
            <a:r>
              <a:rPr lang="en-US" dirty="0"/>
              <a:t>Samples have equal variances</a:t>
            </a:r>
          </a:p>
          <a:p>
            <a:pPr lvl="1"/>
            <a:r>
              <a:rPr lang="en-US" dirty="0"/>
              <a:t>Samples have unequal variances</a:t>
            </a:r>
          </a:p>
          <a:p>
            <a:pPr lvl="1"/>
            <a:endParaRPr lang="en-US" dirty="0"/>
          </a:p>
          <a:p>
            <a:r>
              <a:rPr lang="en-US" dirty="0"/>
              <a:t>One approach: first, test the hypothesis that sample variances are equal to know which version of the t test to use</a:t>
            </a:r>
          </a:p>
          <a:p>
            <a:r>
              <a:rPr lang="en-US" dirty="0"/>
              <a:t>Alternative: always use the unequal variances version, because you can’t prove that the variances are equal </a:t>
            </a:r>
            <a:r>
              <a:rPr lang="en-US" dirty="0">
                <a:sym typeface="Wingdings"/>
              </a:rPr>
              <a:t></a:t>
            </a:r>
            <a:endParaRPr lang="en-US" dirty="0"/>
          </a:p>
        </p:txBody>
      </p:sp>
      <p:sp>
        <p:nvSpPr>
          <p:cNvPr id="4" name="Title 1"/>
          <p:cNvSpPr>
            <a:spLocks noGrp="1"/>
          </p:cNvSpPr>
          <p:nvPr>
            <p:ph type="title"/>
          </p:nvPr>
        </p:nvSpPr>
        <p:spPr/>
        <p:txBody>
          <a:bodyPr/>
          <a:lstStyle/>
          <a:p>
            <a:r>
              <a:rPr lang="en-US" dirty="0"/>
              <a:t>Independent Samples t test</a:t>
            </a:r>
          </a:p>
        </p:txBody>
      </p:sp>
    </p:spTree>
    <p:extLst>
      <p:ext uri="{BB962C8B-B14F-4D97-AF65-F5344CB8AC3E}">
        <p14:creationId xmlns:p14="http://schemas.microsoft.com/office/powerpoint/2010/main" val="491078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t Test</a:t>
            </a:r>
          </a:p>
        </p:txBody>
      </p:sp>
      <p:sp>
        <p:nvSpPr>
          <p:cNvPr id="3" name="Content Placeholder 2"/>
          <p:cNvSpPr>
            <a:spLocks noGrp="1"/>
          </p:cNvSpPr>
          <p:nvPr>
            <p:ph idx="1"/>
          </p:nvPr>
        </p:nvSpPr>
        <p:spPr>
          <a:xfrm>
            <a:off x="457200" y="1600200"/>
            <a:ext cx="8229600" cy="4501836"/>
          </a:xfrm>
        </p:spPr>
        <p:txBody>
          <a:bodyPr>
            <a:normAutofit/>
          </a:bodyPr>
          <a:lstStyle/>
          <a:p>
            <a:r>
              <a:rPr lang="en-US" dirty="0"/>
              <a:t>Compare the calculated test statistic to the t</a:t>
            </a:r>
            <a:r>
              <a:rPr lang="en-US" baseline="-25000" dirty="0"/>
              <a:t>n-1</a:t>
            </a:r>
            <a:r>
              <a:rPr lang="en-US" dirty="0"/>
              <a:t> distribution</a:t>
            </a:r>
          </a:p>
          <a:p>
            <a:r>
              <a:rPr lang="en-US" dirty="0"/>
              <a:t>P-value is the total area under the curve toward the tail(s)</a:t>
            </a:r>
          </a:p>
          <a:p>
            <a:pPr lvl="1"/>
            <a:r>
              <a:rPr lang="en-US" dirty="0"/>
              <a:t>One-sided hypothesis test: one tail</a:t>
            </a:r>
          </a:p>
          <a:p>
            <a:pPr lvl="1"/>
            <a:r>
              <a:rPr lang="en-US" dirty="0"/>
              <a:t>Two-sided hypothesis test: two tails summed</a:t>
            </a:r>
          </a:p>
          <a:p>
            <a:r>
              <a:rPr lang="en-US" dirty="0"/>
              <a:t>If p &lt; alpha, reject H</a:t>
            </a:r>
            <a:r>
              <a:rPr lang="en-US" baseline="-25000" dirty="0"/>
              <a:t>0</a:t>
            </a:r>
            <a:r>
              <a:rPr lang="en-US" dirty="0"/>
              <a:t>, conclude sample mean is different from μ</a:t>
            </a:r>
            <a:r>
              <a:rPr lang="en-US" baseline="-25000" dirty="0"/>
              <a:t>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12566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t Test in R</a:t>
            </a:r>
          </a:p>
        </p:txBody>
      </p:sp>
      <p:sp>
        <p:nvSpPr>
          <p:cNvPr id="4" name="Content Placeholder 2"/>
          <p:cNvSpPr>
            <a:spLocks noGrp="1"/>
          </p:cNvSpPr>
          <p:nvPr>
            <p:ph idx="1"/>
          </p:nvPr>
        </p:nvSpPr>
        <p:spPr>
          <a:xfrm>
            <a:off x="457200" y="1417638"/>
            <a:ext cx="8229600" cy="5257800"/>
          </a:xfrm>
        </p:spPr>
        <p:txBody>
          <a:bodyPr>
            <a:normAutofit/>
          </a:bodyPr>
          <a:lstStyle/>
          <a:p>
            <a:endParaRPr lang="en-US" b="1" dirty="0">
              <a:solidFill>
                <a:srgbClr val="C00000"/>
              </a:solidFill>
            </a:endParaRPr>
          </a:p>
          <a:p>
            <a:r>
              <a:rPr lang="en-US" b="1" dirty="0" err="1">
                <a:solidFill>
                  <a:srgbClr val="C00000"/>
                </a:solidFill>
              </a:rPr>
              <a:t>t.test</a:t>
            </a:r>
            <a:r>
              <a:rPr lang="en-US" b="1" dirty="0">
                <a:solidFill>
                  <a:srgbClr val="C00000"/>
                </a:solidFill>
              </a:rPr>
              <a:t>(variable ~ group, data)</a:t>
            </a:r>
          </a:p>
          <a:p>
            <a:pPr lvl="1"/>
            <a:r>
              <a:rPr lang="en-US" dirty="0"/>
              <a:t>Variable refers to the variable you want to test</a:t>
            </a:r>
          </a:p>
          <a:p>
            <a:pPr lvl="1"/>
            <a:r>
              <a:rPr lang="en-US" dirty="0"/>
              <a:t>Group defines the different groups</a:t>
            </a:r>
          </a:p>
          <a:p>
            <a:pPr lvl="1"/>
            <a:r>
              <a:rPr lang="en-US" dirty="0"/>
              <a:t>Data is the </a:t>
            </a:r>
            <a:r>
              <a:rPr lang="en-US" dirty="0" err="1"/>
              <a:t>dataframe</a:t>
            </a:r>
            <a:r>
              <a:rPr lang="en-US" dirty="0"/>
              <a:t> the variables are in</a:t>
            </a:r>
          </a:p>
          <a:p>
            <a:pPr lvl="1"/>
            <a:r>
              <a:rPr lang="en-US" dirty="0" err="1"/>
              <a:t>var.equal</a:t>
            </a:r>
            <a:r>
              <a:rPr lang="en-US" dirty="0"/>
              <a:t> specifies which version of the test to do</a:t>
            </a:r>
          </a:p>
          <a:p>
            <a:pPr lvl="2"/>
            <a:r>
              <a:rPr lang="en-US" dirty="0"/>
              <a:t>Default is unequal variances, only need to specify if they are equal</a:t>
            </a:r>
          </a:p>
        </p:txBody>
      </p:sp>
    </p:spTree>
    <p:extLst>
      <p:ext uri="{BB962C8B-B14F-4D97-AF65-F5344CB8AC3E}">
        <p14:creationId xmlns:p14="http://schemas.microsoft.com/office/powerpoint/2010/main" val="1826656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Independent Samples t Test</a:t>
            </a:r>
          </a:p>
        </p:txBody>
      </p:sp>
      <p:sp>
        <p:nvSpPr>
          <p:cNvPr id="3" name="Content Placeholder 2"/>
          <p:cNvSpPr>
            <a:spLocks noGrp="1"/>
          </p:cNvSpPr>
          <p:nvPr>
            <p:ph idx="1"/>
          </p:nvPr>
        </p:nvSpPr>
        <p:spPr/>
        <p:txBody>
          <a:bodyPr/>
          <a:lstStyle/>
          <a:p>
            <a:r>
              <a:rPr lang="en-US" dirty="0"/>
              <a:t>R cats dataset</a:t>
            </a:r>
          </a:p>
          <a:p>
            <a:pPr lvl="1"/>
            <a:r>
              <a:rPr lang="en-US" dirty="0"/>
              <a:t>47 female and 97 male cats used for digitalis experiments</a:t>
            </a:r>
          </a:p>
          <a:p>
            <a:pPr lvl="1"/>
            <a:r>
              <a:rPr lang="en-US" dirty="0"/>
              <a:t>Body weight (kg) and heart weight (g)</a:t>
            </a:r>
          </a:p>
          <a:p>
            <a:endParaRPr lang="en-US" dirty="0"/>
          </a:p>
          <a:p>
            <a:r>
              <a:rPr lang="en-US" dirty="0"/>
              <a:t>Do male and female cats differ in terms of body weight or heart weight?</a:t>
            </a:r>
          </a:p>
        </p:txBody>
      </p:sp>
    </p:spTree>
    <p:extLst>
      <p:ext uri="{BB962C8B-B14F-4D97-AF65-F5344CB8AC3E}">
        <p14:creationId xmlns:p14="http://schemas.microsoft.com/office/powerpoint/2010/main" val="196889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Assumptions for Independent Samples t Tests</a:t>
            </a:r>
          </a:p>
        </p:txBody>
      </p:sp>
      <p:sp>
        <p:nvSpPr>
          <p:cNvPr id="5" name="Content Placeholder 2"/>
          <p:cNvSpPr>
            <a:spLocks noGrp="1"/>
          </p:cNvSpPr>
          <p:nvPr>
            <p:ph idx="1"/>
          </p:nvPr>
        </p:nvSpPr>
        <p:spPr>
          <a:xfrm>
            <a:off x="457200" y="1600200"/>
            <a:ext cx="8229600" cy="5144632"/>
          </a:xfrm>
        </p:spPr>
        <p:txBody>
          <a:bodyPr>
            <a:normAutofit/>
          </a:bodyPr>
          <a:lstStyle/>
          <a:p>
            <a:r>
              <a:rPr lang="en-US" dirty="0"/>
              <a:t>Independence: </a:t>
            </a:r>
            <a:r>
              <a:rPr lang="en-US" i="1" dirty="0">
                <a:solidFill>
                  <a:srgbClr val="C00000"/>
                </a:solidFill>
              </a:rPr>
              <a:t>between and within groups</a:t>
            </a:r>
          </a:p>
          <a:p>
            <a:pPr lvl="1"/>
            <a:r>
              <a:rPr lang="en-US" dirty="0"/>
              <a:t>Random samples are evidence of independence</a:t>
            </a:r>
          </a:p>
          <a:p>
            <a:pPr marL="0" indent="0">
              <a:buNone/>
            </a:pPr>
            <a:endParaRPr lang="en-US" dirty="0"/>
          </a:p>
          <a:p>
            <a:r>
              <a:rPr lang="en-US" dirty="0"/>
              <a:t>Nearly Normal distribution</a:t>
            </a:r>
          </a:p>
          <a:p>
            <a:pPr lvl="1"/>
            <a:r>
              <a:rPr lang="en-US" i="1" dirty="0">
                <a:solidFill>
                  <a:srgbClr val="C00000"/>
                </a:solidFill>
              </a:rPr>
              <a:t>Must be checked for both groups</a:t>
            </a:r>
          </a:p>
          <a:p>
            <a:pPr lvl="1"/>
            <a:r>
              <a:rPr lang="en-US" dirty="0"/>
              <a:t>n &lt; 15: must be very close to normal</a:t>
            </a:r>
          </a:p>
          <a:p>
            <a:pPr lvl="1"/>
            <a:r>
              <a:rPr lang="en-US" dirty="0"/>
              <a:t>15 ≤ n ≤ 40: check for outliers and </a:t>
            </a:r>
            <a:r>
              <a:rPr lang="en-US" dirty="0" err="1"/>
              <a:t>skewness</a:t>
            </a:r>
            <a:endParaRPr lang="en-US" dirty="0"/>
          </a:p>
          <a:p>
            <a:pPr lvl="1"/>
            <a:r>
              <a:rPr lang="en-US" dirty="0"/>
              <a:t>n &gt; 40: fine as long as no extreme outliers or extreme </a:t>
            </a:r>
            <a:r>
              <a:rPr lang="en-US" dirty="0" err="1"/>
              <a:t>skewness</a:t>
            </a:r>
            <a:endParaRPr lang="en-US" dirty="0"/>
          </a:p>
        </p:txBody>
      </p:sp>
    </p:spTree>
    <p:extLst>
      <p:ext uri="{BB962C8B-B14F-4D97-AF65-F5344CB8AC3E}">
        <p14:creationId xmlns:p14="http://schemas.microsoft.com/office/powerpoint/2010/main" val="1143168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Exercise: Independent Samples t Test</a:t>
            </a:r>
          </a:p>
        </p:txBody>
      </p:sp>
      <p:sp>
        <p:nvSpPr>
          <p:cNvPr id="3" name="Content Placeholder 2"/>
          <p:cNvSpPr>
            <a:spLocks noGrp="1"/>
          </p:cNvSpPr>
          <p:nvPr>
            <p:ph idx="1"/>
          </p:nvPr>
        </p:nvSpPr>
        <p:spPr>
          <a:xfrm>
            <a:off x="457200" y="1417638"/>
            <a:ext cx="8229600" cy="5144632"/>
          </a:xfrm>
        </p:spPr>
        <p:txBody>
          <a:bodyPr>
            <a:normAutofit fontScale="92500" lnSpcReduction="10000"/>
          </a:bodyPr>
          <a:lstStyle/>
          <a:p>
            <a:r>
              <a:rPr lang="en-US" dirty="0"/>
              <a:t>R crabs dataset</a:t>
            </a:r>
          </a:p>
          <a:p>
            <a:r>
              <a:rPr lang="en-US" dirty="0"/>
              <a:t>200 crabs, 50 of each sex and species combination</a:t>
            </a:r>
          </a:p>
          <a:p>
            <a:pPr lvl="1"/>
            <a:r>
              <a:rPr lang="en-US" dirty="0"/>
              <a:t>Male/female</a:t>
            </a:r>
          </a:p>
          <a:p>
            <a:pPr lvl="1"/>
            <a:r>
              <a:rPr lang="en-US" dirty="0"/>
              <a:t>Blue/orange</a:t>
            </a:r>
          </a:p>
          <a:p>
            <a:r>
              <a:rPr lang="en-US" dirty="0"/>
              <a:t>Morphological measurements (mm)</a:t>
            </a:r>
          </a:p>
          <a:p>
            <a:pPr lvl="1"/>
            <a:r>
              <a:rPr lang="en-US" dirty="0"/>
              <a:t>Frontal lobe size, rear width, carapace length, carapace width, body depth</a:t>
            </a:r>
          </a:p>
          <a:p>
            <a:r>
              <a:rPr lang="en-US" dirty="0"/>
              <a:t>Use two-sample t tests to determine if any morphological measurements differ by sex or by species</a:t>
            </a:r>
          </a:p>
        </p:txBody>
      </p:sp>
    </p:spTree>
    <p:extLst>
      <p:ext uri="{BB962C8B-B14F-4D97-AF65-F5344CB8AC3E}">
        <p14:creationId xmlns:p14="http://schemas.microsoft.com/office/powerpoint/2010/main" val="820330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t>Paired Samples</a:t>
            </a:r>
            <a:endParaRPr lang="en-US" dirty="0"/>
          </a:p>
        </p:txBody>
      </p:sp>
      <p:sp>
        <p:nvSpPr>
          <p:cNvPr id="5" name="Content Placeholder 2"/>
          <p:cNvSpPr>
            <a:spLocks noGrp="1"/>
          </p:cNvSpPr>
          <p:nvPr>
            <p:ph idx="1"/>
          </p:nvPr>
        </p:nvSpPr>
        <p:spPr/>
        <p:txBody>
          <a:bodyPr/>
          <a:lstStyle/>
          <a:p>
            <a:r>
              <a:rPr lang="en-US" dirty="0"/>
              <a:t>Previously we were interested in comparing the means of two independent samples</a:t>
            </a:r>
          </a:p>
          <a:p>
            <a:r>
              <a:rPr lang="en-US" dirty="0"/>
              <a:t>What if the samples are not independent?</a:t>
            </a:r>
          </a:p>
          <a:p>
            <a:r>
              <a:rPr lang="en-US" dirty="0"/>
              <a:t>Examples:</a:t>
            </a:r>
          </a:p>
          <a:p>
            <a:pPr lvl="1"/>
            <a:r>
              <a:rPr lang="en-US" dirty="0"/>
              <a:t>Weight before and after a diet</a:t>
            </a:r>
          </a:p>
          <a:p>
            <a:pPr lvl="1"/>
            <a:r>
              <a:rPr lang="en-US" dirty="0"/>
              <a:t>Height of father and adult son</a:t>
            </a:r>
          </a:p>
        </p:txBody>
      </p:sp>
    </p:spTree>
    <p:extLst>
      <p:ext uri="{BB962C8B-B14F-4D97-AF65-F5344CB8AC3E}">
        <p14:creationId xmlns:p14="http://schemas.microsoft.com/office/powerpoint/2010/main" val="1165062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How Paired Samples Are Different</a:t>
            </a:r>
          </a:p>
        </p:txBody>
      </p:sp>
      <p:sp>
        <p:nvSpPr>
          <p:cNvPr id="5" name="Content Placeholder 2"/>
          <p:cNvSpPr>
            <a:spLocks noGrp="1"/>
          </p:cNvSpPr>
          <p:nvPr>
            <p:ph idx="1"/>
          </p:nvPr>
        </p:nvSpPr>
        <p:spPr/>
        <p:txBody>
          <a:bodyPr>
            <a:normAutofit lnSpcReduction="10000"/>
          </a:bodyPr>
          <a:lstStyle/>
          <a:p>
            <a:r>
              <a:rPr lang="en-US" dirty="0"/>
              <a:t>The paired nature of the data means that there are dependencies (correlations) among in the measurements in a pair that unpaired data do not have</a:t>
            </a:r>
          </a:p>
          <a:p>
            <a:r>
              <a:rPr lang="en-US" dirty="0"/>
              <a:t>The assumption of independence that the unpaired techniques rest on has been violated</a:t>
            </a:r>
          </a:p>
          <a:p>
            <a:r>
              <a:rPr lang="en-US" b="1" i="1" dirty="0">
                <a:solidFill>
                  <a:srgbClr val="C00000"/>
                </a:solidFill>
              </a:rPr>
              <a:t>Methods for unpaired data ignore this correlation and can lead to incorrect conclusions when used on paired data</a:t>
            </a:r>
          </a:p>
        </p:txBody>
      </p:sp>
    </p:spTree>
    <p:extLst>
      <p:ext uri="{BB962C8B-B14F-4D97-AF65-F5344CB8AC3E}">
        <p14:creationId xmlns:p14="http://schemas.microsoft.com/office/powerpoint/2010/main" val="2126501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When to Use Techniques for Paired Data</a:t>
            </a:r>
          </a:p>
        </p:txBody>
      </p:sp>
      <p:sp>
        <p:nvSpPr>
          <p:cNvPr id="6" name="Content Placeholder 2"/>
          <p:cNvSpPr>
            <a:spLocks noGrp="1"/>
          </p:cNvSpPr>
          <p:nvPr>
            <p:ph idx="1"/>
          </p:nvPr>
        </p:nvSpPr>
        <p:spPr/>
        <p:txBody>
          <a:bodyPr/>
          <a:lstStyle/>
          <a:p>
            <a:r>
              <a:rPr lang="en-US" dirty="0"/>
              <a:t>Techniques for paired data are necessary whenever the value for one subject in the pair is expected to be more similar to the other subject in the pair than to that of a randomly </a:t>
            </a:r>
            <a:r>
              <a:rPr lang="en-US"/>
              <a:t>selected subject outside the pair</a:t>
            </a:r>
            <a:endParaRPr lang="en-US" dirty="0"/>
          </a:p>
        </p:txBody>
      </p:sp>
    </p:spTree>
    <p:extLst>
      <p:ext uri="{BB962C8B-B14F-4D97-AF65-F5344CB8AC3E}">
        <p14:creationId xmlns:p14="http://schemas.microsoft.com/office/powerpoint/2010/main" val="1965032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When to Use Techniques for Paired Data</a:t>
            </a:r>
          </a:p>
        </p:txBody>
      </p:sp>
      <p:sp>
        <p:nvSpPr>
          <p:cNvPr id="5" name="Content Placeholder 2"/>
          <p:cNvSpPr>
            <a:spLocks noGrp="1"/>
          </p:cNvSpPr>
          <p:nvPr>
            <p:ph idx="1"/>
          </p:nvPr>
        </p:nvSpPr>
        <p:spPr/>
        <p:txBody>
          <a:bodyPr>
            <a:normAutofit fontScale="92500" lnSpcReduction="10000"/>
          </a:bodyPr>
          <a:lstStyle/>
          <a:p>
            <a:r>
              <a:rPr lang="en-US" dirty="0"/>
              <a:t>Before </a:t>
            </a:r>
            <a:r>
              <a:rPr lang="mr-IN" dirty="0"/>
              <a:t>–</a:t>
            </a:r>
            <a:r>
              <a:rPr lang="en-US" dirty="0"/>
              <a:t> after measurements on the same individual</a:t>
            </a:r>
          </a:p>
          <a:p>
            <a:r>
              <a:rPr lang="en-US" dirty="0"/>
              <a:t>A measurement is made on siblings or parent/child pairs</a:t>
            </a:r>
          </a:p>
          <a:p>
            <a:r>
              <a:rPr lang="en-US" dirty="0"/>
              <a:t>You use a matched study design, in which each subject has a matched control</a:t>
            </a:r>
          </a:p>
          <a:p>
            <a:pPr lvl="1"/>
            <a:r>
              <a:rPr lang="en-US" dirty="0"/>
              <a:t>E.g. participants in a clinical trial of a drug are matched on age, gender, and clinical condition; each member of the pair receives a different treatment (e.g., randomized to active drug or placebo)</a:t>
            </a:r>
          </a:p>
        </p:txBody>
      </p:sp>
    </p:spTree>
    <p:extLst>
      <p:ext uri="{BB962C8B-B14F-4D97-AF65-F5344CB8AC3E}">
        <p14:creationId xmlns:p14="http://schemas.microsoft.com/office/powerpoint/2010/main" val="15532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Normal Distribution</a:t>
            </a:r>
          </a:p>
        </p:txBody>
      </p:sp>
      <p:sp>
        <p:nvSpPr>
          <p:cNvPr id="4" name="Content Placeholder 2"/>
          <p:cNvSpPr txBox="1">
            <a:spLocks/>
          </p:cNvSpPr>
          <p:nvPr/>
        </p:nvSpPr>
        <p:spPr>
          <a:xfrm>
            <a:off x="605790" y="1303020"/>
            <a:ext cx="8229600" cy="227060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shape of the Normal distribution is described by two parameters:</a:t>
            </a:r>
          </a:p>
          <a:p>
            <a:pPr lvl="1"/>
            <a:r>
              <a:rPr lang="en-US" dirty="0"/>
              <a:t>The mean, </a:t>
            </a:r>
            <a:r>
              <a:rPr lang="en-US" b="1" dirty="0" err="1"/>
              <a:t>μ</a:t>
            </a:r>
            <a:r>
              <a:rPr lang="en-US" b="1" dirty="0"/>
              <a:t>,</a:t>
            </a:r>
            <a:r>
              <a:rPr lang="en-US" dirty="0"/>
              <a:t> where the distribution is centered</a:t>
            </a:r>
          </a:p>
          <a:p>
            <a:pPr lvl="1"/>
            <a:r>
              <a:rPr lang="en-US" dirty="0"/>
              <a:t>The standard deviation, 𝞂, the degree of spread</a:t>
            </a:r>
          </a:p>
        </p:txBody>
      </p:sp>
      <p:graphicFrame>
        <p:nvGraphicFramePr>
          <p:cNvPr id="5" name="Object 2"/>
          <p:cNvGraphicFramePr>
            <a:graphicFrameLocks noChangeAspect="1"/>
          </p:cNvGraphicFramePr>
          <p:nvPr>
            <p:extLst>
              <p:ext uri="{D42A27DB-BD31-4B8C-83A1-F6EECF244321}">
                <p14:modId xmlns:p14="http://schemas.microsoft.com/office/powerpoint/2010/main" val="1537672658"/>
              </p:ext>
            </p:extLst>
          </p:nvPr>
        </p:nvGraphicFramePr>
        <p:xfrm>
          <a:off x="1143000" y="3718490"/>
          <a:ext cx="6248400" cy="2971800"/>
        </p:xfrm>
        <a:graphic>
          <a:graphicData uri="http://schemas.openxmlformats.org/presentationml/2006/ole">
            <mc:AlternateContent xmlns:mc="http://schemas.openxmlformats.org/markup-compatibility/2006">
              <mc:Choice xmlns:v="urn:schemas-microsoft-com:vml" Requires="v">
                <p:oleObj name="Photo Editor Photo" r:id="rId2" imgW="5390476" imgH="3666667" progId="MSPhotoEd.3">
                  <p:embed/>
                </p:oleObj>
              </mc:Choice>
              <mc:Fallback>
                <p:oleObj name="Photo Editor Photo" r:id="rId2" imgW="5390476" imgH="3666667" progId="MSPhotoEd.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18490"/>
                        <a:ext cx="6248400" cy="297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4214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Paired Samples</a:t>
            </a:r>
          </a:p>
        </p:txBody>
      </p:sp>
      <p:sp>
        <p:nvSpPr>
          <p:cNvPr id="5" name="Content Placeholder 2"/>
          <p:cNvSpPr>
            <a:spLocks noGrp="1"/>
          </p:cNvSpPr>
          <p:nvPr>
            <p:ph idx="1"/>
          </p:nvPr>
        </p:nvSpPr>
        <p:spPr/>
        <p:txBody>
          <a:bodyPr/>
          <a:lstStyle/>
          <a:p>
            <a:r>
              <a:rPr lang="en-US" dirty="0"/>
              <a:t>When data are paired, it is the difference between the two elements of the pair that we are interested in, e.g.:</a:t>
            </a:r>
          </a:p>
          <a:p>
            <a:pPr lvl="1"/>
            <a:r>
              <a:rPr lang="en-US" dirty="0"/>
              <a:t>Change in weight (post – pre)</a:t>
            </a:r>
          </a:p>
          <a:p>
            <a:pPr lvl="1"/>
            <a:r>
              <a:rPr lang="en-US" dirty="0"/>
              <a:t>Difference in height (father – son)</a:t>
            </a:r>
          </a:p>
        </p:txBody>
      </p:sp>
    </p:spTree>
    <p:extLst>
      <p:ext uri="{BB962C8B-B14F-4D97-AF65-F5344CB8AC3E}">
        <p14:creationId xmlns:p14="http://schemas.microsoft.com/office/powerpoint/2010/main" val="1432208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a:t>
            </a:r>
          </a:p>
        </p:txBody>
      </p:sp>
      <p:sp>
        <p:nvSpPr>
          <p:cNvPr id="3" name="Content Placeholder 2"/>
          <p:cNvSpPr>
            <a:spLocks noGrp="1"/>
          </p:cNvSpPr>
          <p:nvPr>
            <p:ph idx="1"/>
          </p:nvPr>
        </p:nvSpPr>
        <p:spPr/>
        <p:txBody>
          <a:bodyPr/>
          <a:lstStyle/>
          <a:p>
            <a:r>
              <a:rPr lang="en-US" dirty="0"/>
              <a:t>Goal is to compare means from two samples that are not independent</a:t>
            </a:r>
          </a:p>
          <a:p>
            <a:endParaRPr lang="en-US" dirty="0"/>
          </a:p>
          <a:p>
            <a:endParaRPr lang="en-US" dirty="0"/>
          </a:p>
          <a:p>
            <a:endParaRPr lang="en-US" dirty="0"/>
          </a:p>
          <a:p>
            <a:r>
              <a:rPr lang="en-US" dirty="0"/>
              <a:t>Example: Are the lengths of the left </a:t>
            </a:r>
            <a:r>
              <a:rPr lang="en-US" dirty="0" err="1"/>
              <a:t>hindleg</a:t>
            </a:r>
            <a:r>
              <a:rPr lang="en-US" dirty="0"/>
              <a:t> and left foreleg equal in deer?</a:t>
            </a:r>
          </a:p>
        </p:txBody>
      </p:sp>
      <p:sp>
        <p:nvSpPr>
          <p:cNvPr id="4" name="TextBox 3"/>
          <p:cNvSpPr txBox="1"/>
          <p:nvPr/>
        </p:nvSpPr>
        <p:spPr>
          <a:xfrm>
            <a:off x="3676562" y="2718895"/>
            <a:ext cx="1790875" cy="1354217"/>
          </a:xfrm>
          <a:prstGeom prst="rect">
            <a:avLst/>
          </a:prstGeom>
          <a:noFill/>
        </p:spPr>
        <p:txBody>
          <a:bodyPr wrap="none" rtlCol="0">
            <a:spAutoFit/>
          </a:bodyPr>
          <a:lstStyle/>
          <a:p>
            <a:r>
              <a:rPr lang="en-US" sz="3200" dirty="0"/>
              <a:t>H</a:t>
            </a:r>
            <a:r>
              <a:rPr lang="en-US" sz="3200" baseline="-25000" dirty="0"/>
              <a:t>0</a:t>
            </a:r>
            <a:r>
              <a:rPr lang="en-US" sz="3200" dirty="0"/>
              <a:t>: </a:t>
            </a:r>
            <a:r>
              <a:rPr lang="en-US" sz="3200" dirty="0" err="1"/>
              <a:t>μ</a:t>
            </a:r>
            <a:r>
              <a:rPr lang="en-US" sz="3200" baseline="-25000" dirty="0" err="1"/>
              <a:t>d</a:t>
            </a:r>
            <a:r>
              <a:rPr lang="en-US" sz="3200" dirty="0"/>
              <a:t> = 0</a:t>
            </a:r>
          </a:p>
          <a:p>
            <a:r>
              <a:rPr lang="en-US" sz="3200" dirty="0"/>
              <a:t>H</a:t>
            </a:r>
            <a:r>
              <a:rPr lang="en-US" sz="3200" baseline="-25000" dirty="0"/>
              <a:t>A</a:t>
            </a:r>
            <a:r>
              <a:rPr lang="en-US" sz="3200" dirty="0"/>
              <a:t>: </a:t>
            </a:r>
            <a:r>
              <a:rPr lang="en-US" sz="3200" dirty="0" err="1"/>
              <a:t>μ</a:t>
            </a:r>
            <a:r>
              <a:rPr lang="en-US" sz="3200" baseline="-25000" dirty="0" err="1"/>
              <a:t>d</a:t>
            </a:r>
            <a:r>
              <a:rPr lang="en-US" sz="3200" dirty="0"/>
              <a:t> ≠ 0</a:t>
            </a:r>
            <a:endParaRPr lang="en-US" sz="3200" baseline="-25000" dirty="0"/>
          </a:p>
          <a:p>
            <a:endParaRPr lang="en-US" dirty="0"/>
          </a:p>
        </p:txBody>
      </p:sp>
    </p:spTree>
    <p:extLst>
      <p:ext uri="{BB962C8B-B14F-4D97-AF65-F5344CB8AC3E}">
        <p14:creationId xmlns:p14="http://schemas.microsoft.com/office/powerpoint/2010/main" val="1896102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a:t>
            </a:r>
          </a:p>
        </p:txBody>
      </p:sp>
      <p:sp>
        <p:nvSpPr>
          <p:cNvPr id="3" name="Content Placeholder 2"/>
          <p:cNvSpPr>
            <a:spLocks noGrp="1"/>
          </p:cNvSpPr>
          <p:nvPr>
            <p:ph idx="1"/>
          </p:nvPr>
        </p:nvSpPr>
        <p:spPr>
          <a:xfrm>
            <a:off x="457200" y="1600200"/>
            <a:ext cx="8229600" cy="5045044"/>
          </a:xfrm>
        </p:spPr>
        <p:txBody>
          <a:bodyPr>
            <a:normAutofit/>
          </a:bodyPr>
          <a:lstStyle/>
          <a:p>
            <a:r>
              <a:rPr lang="en-US" dirty="0"/>
              <a:t>Test statistic</a:t>
            </a:r>
          </a:p>
          <a:p>
            <a:endParaRPr lang="en-US" baseline="-25000" dirty="0"/>
          </a:p>
          <a:p>
            <a:endParaRPr lang="en-US" baseline="-25000" dirty="0"/>
          </a:p>
          <a:p>
            <a:endParaRPr lang="en-US" baseline="-25000" dirty="0"/>
          </a:p>
          <a:p>
            <a:endParaRPr lang="en-US" baseline="-25000" dirty="0"/>
          </a:p>
          <a:p>
            <a:r>
              <a:rPr lang="en-US" dirty="0"/>
              <a:t>Test statistic will be bigger if:</a:t>
            </a:r>
          </a:p>
          <a:p>
            <a:pPr lvl="1"/>
            <a:r>
              <a:rPr lang="en-US" dirty="0"/>
              <a:t>Difference (numerator) is larger</a:t>
            </a:r>
          </a:p>
          <a:p>
            <a:pPr lvl="1"/>
            <a:r>
              <a:rPr lang="en-US" dirty="0"/>
              <a:t>Denominator is smaller</a:t>
            </a:r>
          </a:p>
          <a:p>
            <a:pPr lvl="2"/>
            <a:r>
              <a:rPr lang="en-US" dirty="0"/>
              <a:t>SD is smaller (tighter distribution)</a:t>
            </a:r>
          </a:p>
          <a:p>
            <a:pPr lvl="2"/>
            <a:r>
              <a:rPr lang="en-US" dirty="0"/>
              <a:t>Sample size is larger</a:t>
            </a:r>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412748" y="2231678"/>
                <a:ext cx="3915624" cy="12028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baseline="-25000" smtClean="0">
                          <a:latin typeface="Cambria Math" charset="0"/>
                        </a:rPr>
                        <m:t>𝑛</m:t>
                      </m:r>
                      <m:r>
                        <a:rPr lang="en-US" sz="3600" b="0" i="1" baseline="-25000" smtClean="0">
                          <a:latin typeface="Cambria Math" charset="0"/>
                        </a:rPr>
                        <m:t>−1=</m:t>
                      </m:r>
                      <m:f>
                        <m:fPr>
                          <m:ctrlPr>
                            <a:rPr lang="mr-IN" sz="3600" b="0" i="1" smtClean="0">
                              <a:latin typeface="Cambria Math" panose="02040503050406030204" pitchFamily="18" charset="0"/>
                            </a:rPr>
                          </m:ctrlPr>
                        </m:fPr>
                        <m:num>
                          <m:bar>
                            <m:barPr>
                              <m:pos m:val="top"/>
                              <m:ctrlPr>
                                <a:rPr lang="mr-IN" sz="3600" b="0" i="1" smtClean="0">
                                  <a:latin typeface="Cambria Math" panose="02040503050406030204" pitchFamily="18" charset="0"/>
                                </a:rPr>
                              </m:ctrlPr>
                            </m:barPr>
                            <m:e>
                              <m:r>
                                <a:rPr lang="en-US" sz="3600" b="0" i="1" smtClean="0">
                                  <a:latin typeface="Cambria Math" charset="0"/>
                                </a:rPr>
                                <m:t>𝑥</m:t>
                              </m:r>
                              <m:r>
                                <a:rPr lang="en-US" sz="3600" b="0" i="1" baseline="-25000" smtClean="0">
                                  <a:latin typeface="Cambria Math" charset="0"/>
                                </a:rPr>
                                <m:t>𝑑</m:t>
                              </m:r>
                            </m:e>
                          </m:bar>
                          <m:r>
                            <a:rPr lang="en-US" sz="3600" b="0" i="1" smtClean="0">
                              <a:latin typeface="Cambria Math" charset="0"/>
                            </a:rPr>
                            <m:t> −0</m:t>
                          </m:r>
                        </m:num>
                        <m:den>
                          <m:r>
                            <a:rPr lang="mr-IN" sz="3600" b="0" i="1" smtClean="0">
                              <a:latin typeface="Cambria Math" charset="0"/>
                              <a:ea typeface="Cambria Math" charset="0"/>
                              <a:cs typeface="Cambria Math" charset="0"/>
                            </a:rPr>
                            <m:t>𝜎</m:t>
                          </m:r>
                          <m:r>
                            <a:rPr lang="en-US" sz="3600" b="0" i="1" smtClean="0">
                              <a:latin typeface="Cambria Math" charset="0"/>
                              <a:ea typeface="Cambria Math" charset="0"/>
                              <a:cs typeface="Cambria Math" charset="0"/>
                            </a:rPr>
                            <m:t>/</m:t>
                          </m:r>
                          <m:rad>
                            <m:radPr>
                              <m:degHide m:val="on"/>
                              <m:ctrlPr>
                                <a:rPr lang="en-US" sz="3600" b="0" i="1" smtClean="0">
                                  <a:latin typeface="Cambria Math" panose="02040503050406030204" pitchFamily="18" charset="0"/>
                                  <a:ea typeface="Cambria Math" charset="0"/>
                                  <a:cs typeface="Cambria Math" charset="0"/>
                                </a:rPr>
                              </m:ctrlPr>
                            </m:radPr>
                            <m:deg/>
                            <m:e>
                              <m:r>
                                <a:rPr lang="en-US" sz="3600" b="0" i="1" smtClean="0">
                                  <a:latin typeface="Cambria Math" charset="0"/>
                                  <a:ea typeface="Cambria Math" charset="0"/>
                                  <a:cs typeface="Cambria Math" charset="0"/>
                                </a:rPr>
                                <m:t>𝑛</m:t>
                              </m:r>
                            </m:e>
                          </m:rad>
                        </m:den>
                      </m:f>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2412748" y="2231678"/>
                <a:ext cx="3915624" cy="120289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9869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a:t>
            </a:r>
          </a:p>
        </p:txBody>
      </p:sp>
      <p:sp>
        <p:nvSpPr>
          <p:cNvPr id="3" name="Content Placeholder 2"/>
          <p:cNvSpPr>
            <a:spLocks noGrp="1"/>
          </p:cNvSpPr>
          <p:nvPr>
            <p:ph idx="1"/>
          </p:nvPr>
        </p:nvSpPr>
        <p:spPr>
          <a:xfrm>
            <a:off x="457200" y="1600200"/>
            <a:ext cx="8229600" cy="4501836"/>
          </a:xfrm>
        </p:spPr>
        <p:txBody>
          <a:bodyPr>
            <a:normAutofit/>
          </a:bodyPr>
          <a:lstStyle/>
          <a:p>
            <a:r>
              <a:rPr lang="en-US" dirty="0"/>
              <a:t>Compare the calculated test statistic to the t</a:t>
            </a:r>
            <a:r>
              <a:rPr lang="en-US" baseline="-25000" dirty="0"/>
              <a:t>n-1</a:t>
            </a:r>
            <a:r>
              <a:rPr lang="en-US" dirty="0"/>
              <a:t> distribution</a:t>
            </a:r>
          </a:p>
          <a:p>
            <a:r>
              <a:rPr lang="en-US" dirty="0"/>
              <a:t>P-value is the total area under the curve toward the tail(s)</a:t>
            </a:r>
          </a:p>
          <a:p>
            <a:pPr lvl="1"/>
            <a:r>
              <a:rPr lang="en-US" dirty="0"/>
              <a:t>One-sided hypothesis test: one tail</a:t>
            </a:r>
          </a:p>
          <a:p>
            <a:pPr lvl="1"/>
            <a:r>
              <a:rPr lang="en-US" dirty="0"/>
              <a:t>Two-sided hypothesis test: two tails summed</a:t>
            </a:r>
          </a:p>
          <a:p>
            <a:r>
              <a:rPr lang="en-US" dirty="0"/>
              <a:t>If p &lt; alpha, reject H</a:t>
            </a:r>
            <a:r>
              <a:rPr lang="en-US" baseline="-25000" dirty="0"/>
              <a:t>0</a:t>
            </a:r>
            <a:r>
              <a:rPr lang="en-US" dirty="0"/>
              <a:t>, conclude sample mean is different from μ</a:t>
            </a:r>
            <a:r>
              <a:rPr lang="en-US" baseline="-25000" dirty="0"/>
              <a:t>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65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 in R</a:t>
            </a:r>
          </a:p>
        </p:txBody>
      </p:sp>
      <p:sp>
        <p:nvSpPr>
          <p:cNvPr id="3" name="Content Placeholder 2"/>
          <p:cNvSpPr>
            <a:spLocks noGrp="1"/>
          </p:cNvSpPr>
          <p:nvPr>
            <p:ph idx="1"/>
          </p:nvPr>
        </p:nvSpPr>
        <p:spPr/>
        <p:txBody>
          <a:bodyPr/>
          <a:lstStyle/>
          <a:p>
            <a:r>
              <a:rPr lang="en-US" b="1" dirty="0" err="1">
                <a:solidFill>
                  <a:srgbClr val="C00000"/>
                </a:solidFill>
              </a:rPr>
              <a:t>t.test</a:t>
            </a:r>
            <a:r>
              <a:rPr lang="en-US" b="1" dirty="0">
                <a:solidFill>
                  <a:srgbClr val="C00000"/>
                </a:solidFill>
              </a:rPr>
              <a:t>(variable ~ group, data, paired = TRUE)</a:t>
            </a:r>
          </a:p>
          <a:p>
            <a:pPr lvl="1"/>
            <a:r>
              <a:rPr lang="en-US" dirty="0"/>
              <a:t>Variable refers to the variable you want to test</a:t>
            </a:r>
          </a:p>
          <a:p>
            <a:pPr lvl="1"/>
            <a:r>
              <a:rPr lang="en-US" dirty="0"/>
              <a:t>Group defines the different groups</a:t>
            </a:r>
          </a:p>
          <a:p>
            <a:pPr lvl="1"/>
            <a:r>
              <a:rPr lang="en-US" dirty="0"/>
              <a:t>Data is the </a:t>
            </a:r>
            <a:r>
              <a:rPr lang="en-US" dirty="0" err="1"/>
              <a:t>dataframe</a:t>
            </a:r>
            <a:r>
              <a:rPr lang="en-US" dirty="0"/>
              <a:t> the variables are in</a:t>
            </a:r>
          </a:p>
          <a:p>
            <a:pPr lvl="1"/>
            <a:endParaRPr lang="en-US" dirty="0"/>
          </a:p>
          <a:p>
            <a:r>
              <a:rPr lang="en-US" dirty="0"/>
              <a:t>Can run the test on only a subset of the data</a:t>
            </a:r>
          </a:p>
          <a:p>
            <a:pPr lvl="1"/>
            <a:r>
              <a:rPr lang="en-US" dirty="0" err="1"/>
              <a:t>t.test</a:t>
            </a:r>
            <a:r>
              <a:rPr lang="en-US" dirty="0"/>
              <a:t>(</a:t>
            </a:r>
            <a:r>
              <a:rPr lang="en-US" dirty="0" err="1"/>
              <a:t>variable~group</a:t>
            </a:r>
            <a:r>
              <a:rPr lang="en-US" dirty="0"/>
              <a:t>, data, paired=TRUE, subset = </a:t>
            </a:r>
            <a:r>
              <a:rPr lang="en-US" dirty="0" err="1"/>
              <a:t>subvar</a:t>
            </a:r>
            <a:r>
              <a:rPr lang="en-US" dirty="0"/>
              <a:t> == value)</a:t>
            </a:r>
          </a:p>
          <a:p>
            <a:pPr lvl="1"/>
            <a:endParaRPr lang="en-US" b="1" dirty="0">
              <a:solidFill>
                <a:srgbClr val="C00000"/>
              </a:solidFill>
            </a:endParaRPr>
          </a:p>
          <a:p>
            <a:endParaRPr lang="en-US" dirty="0"/>
          </a:p>
        </p:txBody>
      </p:sp>
    </p:spTree>
    <p:extLst>
      <p:ext uri="{BB962C8B-B14F-4D97-AF65-F5344CB8AC3E}">
        <p14:creationId xmlns:p14="http://schemas.microsoft.com/office/powerpoint/2010/main" val="1003438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A66617-659A-1143-9F03-55BED744FB9A}"/>
              </a:ext>
            </a:extLst>
          </p:cNvPr>
          <p:cNvSpPr>
            <a:spLocks noGrp="1"/>
          </p:cNvSpPr>
          <p:nvPr>
            <p:ph type="title"/>
          </p:nvPr>
        </p:nvSpPr>
        <p:spPr/>
        <p:txBody>
          <a:bodyPr>
            <a:normAutofit/>
          </a:bodyPr>
          <a:lstStyle/>
          <a:p>
            <a:r>
              <a:rPr lang="en-US" dirty="0"/>
              <a:t>Example 1: Paired t Test</a:t>
            </a:r>
          </a:p>
        </p:txBody>
      </p:sp>
      <p:sp>
        <p:nvSpPr>
          <p:cNvPr id="5" name="Content Placeholder 2">
            <a:extLst>
              <a:ext uri="{FF2B5EF4-FFF2-40B4-BE49-F238E27FC236}">
                <a16:creationId xmlns:a16="http://schemas.microsoft.com/office/drawing/2014/main" id="{A24E1E3E-6232-414C-B18E-5AE196A9156A}"/>
              </a:ext>
            </a:extLst>
          </p:cNvPr>
          <p:cNvSpPr>
            <a:spLocks noGrp="1"/>
          </p:cNvSpPr>
          <p:nvPr>
            <p:ph idx="1"/>
          </p:nvPr>
        </p:nvSpPr>
        <p:spPr>
          <a:xfrm>
            <a:off x="457199" y="1285240"/>
            <a:ext cx="8229600" cy="4525963"/>
          </a:xfrm>
        </p:spPr>
        <p:txBody>
          <a:bodyPr>
            <a:normAutofit fontScale="92500" lnSpcReduction="20000"/>
          </a:bodyPr>
          <a:lstStyle/>
          <a:p>
            <a:r>
              <a:rPr lang="en-US" dirty="0"/>
              <a:t>Data set </a:t>
            </a:r>
            <a:r>
              <a:rPr lang="en-US" b="1" dirty="0" err="1"/>
              <a:t>ZeaMays</a:t>
            </a:r>
            <a:r>
              <a:rPr lang="en-US" dirty="0"/>
              <a:t> from </a:t>
            </a:r>
            <a:r>
              <a:rPr lang="en-US" dirty="0" err="1"/>
              <a:t>HistData</a:t>
            </a:r>
            <a:r>
              <a:rPr lang="en-US" dirty="0"/>
              <a:t> package</a:t>
            </a:r>
          </a:p>
          <a:p>
            <a:r>
              <a:rPr lang="en-US" dirty="0"/>
              <a:t>Growth of corn seedlings</a:t>
            </a:r>
          </a:p>
          <a:p>
            <a:pPr lvl="1"/>
            <a:r>
              <a:rPr lang="en-US" dirty="0"/>
              <a:t>Plants otherwise grown under identical conditions</a:t>
            </a:r>
          </a:p>
          <a:p>
            <a:pPr lvl="1"/>
            <a:r>
              <a:rPr lang="en-US" dirty="0"/>
              <a:t>Height of plants (inches)</a:t>
            </a:r>
          </a:p>
          <a:p>
            <a:pPr lvl="2"/>
            <a:r>
              <a:rPr lang="en-US" dirty="0"/>
              <a:t>Taller plants more vigorous</a:t>
            </a:r>
          </a:p>
          <a:p>
            <a:r>
              <a:rPr lang="en-US" dirty="0"/>
              <a:t>Hypothesis: cross-fertilized plants more vigorous than self-fertilized plants</a:t>
            </a:r>
          </a:p>
          <a:p>
            <a:pPr lvl="2"/>
            <a:r>
              <a:rPr lang="en-US" dirty="0"/>
              <a:t>One-sided test</a:t>
            </a:r>
          </a:p>
          <a:p>
            <a:pPr lvl="2"/>
            <a:endParaRPr lang="en-US" dirty="0"/>
          </a:p>
          <a:p>
            <a:pPr lvl="2"/>
            <a:endParaRPr lang="en-US" dirty="0"/>
          </a:p>
          <a:p>
            <a:pPr lvl="2"/>
            <a:r>
              <a:rPr lang="en-US" dirty="0" err="1"/>
              <a:t>t.test</a:t>
            </a:r>
            <a:r>
              <a:rPr lang="en-US" dirty="0"/>
              <a:t>(</a:t>
            </a:r>
            <a:r>
              <a:rPr lang="en-US" dirty="0" err="1"/>
              <a:t>ZeaMays$diff</a:t>
            </a:r>
            <a:r>
              <a:rPr lang="en-US" dirty="0"/>
              <a:t>, mu=0, alternative=“greater”)</a:t>
            </a:r>
          </a:p>
        </p:txBody>
      </p:sp>
      <p:sp>
        <p:nvSpPr>
          <p:cNvPr id="6" name="TextBox 5">
            <a:extLst>
              <a:ext uri="{FF2B5EF4-FFF2-40B4-BE49-F238E27FC236}">
                <a16:creationId xmlns:a16="http://schemas.microsoft.com/office/drawing/2014/main" id="{2ACAE588-B41D-704E-A601-45D4B5928BBA}"/>
              </a:ext>
            </a:extLst>
          </p:cNvPr>
          <p:cNvSpPr txBox="1"/>
          <p:nvPr/>
        </p:nvSpPr>
        <p:spPr>
          <a:xfrm>
            <a:off x="3564802" y="4016708"/>
            <a:ext cx="1572866" cy="1231106"/>
          </a:xfrm>
          <a:prstGeom prst="rect">
            <a:avLst/>
          </a:prstGeom>
          <a:noFill/>
        </p:spPr>
        <p:txBody>
          <a:bodyPr wrap="none" rtlCol="0">
            <a:spAutoFit/>
          </a:bodyPr>
          <a:lstStyle/>
          <a:p>
            <a:r>
              <a:rPr lang="en-US" sz="2800" dirty="0"/>
              <a:t>H</a:t>
            </a:r>
            <a:r>
              <a:rPr lang="en-US" sz="2800" baseline="-25000" dirty="0"/>
              <a:t>0</a:t>
            </a:r>
            <a:r>
              <a:rPr lang="en-US" sz="2800" dirty="0"/>
              <a:t>: </a:t>
            </a:r>
            <a:r>
              <a:rPr lang="en-US" sz="2800" dirty="0" err="1"/>
              <a:t>μ</a:t>
            </a:r>
            <a:r>
              <a:rPr lang="en-US" sz="2800" baseline="-25000" dirty="0" err="1"/>
              <a:t>d</a:t>
            </a:r>
            <a:r>
              <a:rPr lang="en-US" sz="2800" dirty="0"/>
              <a:t> = 0</a:t>
            </a:r>
          </a:p>
          <a:p>
            <a:r>
              <a:rPr lang="en-US" sz="2800" dirty="0"/>
              <a:t>H</a:t>
            </a:r>
            <a:r>
              <a:rPr lang="en-US" sz="2800" baseline="-25000" dirty="0"/>
              <a:t>A</a:t>
            </a:r>
            <a:r>
              <a:rPr lang="en-US" sz="2800" dirty="0"/>
              <a:t>: </a:t>
            </a:r>
            <a:r>
              <a:rPr lang="en-US" sz="2800" dirty="0" err="1"/>
              <a:t>μ</a:t>
            </a:r>
            <a:r>
              <a:rPr lang="en-US" sz="2800" baseline="-25000" dirty="0" err="1"/>
              <a:t>d</a:t>
            </a:r>
            <a:r>
              <a:rPr lang="en-US" sz="2800" dirty="0"/>
              <a:t> &gt; 0</a:t>
            </a:r>
            <a:endParaRPr lang="en-US" sz="2800" baseline="-25000" dirty="0"/>
          </a:p>
          <a:p>
            <a:endParaRPr lang="en-US" dirty="0"/>
          </a:p>
        </p:txBody>
      </p:sp>
    </p:spTree>
    <p:extLst>
      <p:ext uri="{BB962C8B-B14F-4D97-AF65-F5344CB8AC3E}">
        <p14:creationId xmlns:p14="http://schemas.microsoft.com/office/powerpoint/2010/main" val="1706550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Paired t Test</a:t>
            </a:r>
          </a:p>
        </p:txBody>
      </p:sp>
      <p:sp>
        <p:nvSpPr>
          <p:cNvPr id="4" name="Content Placeholder 2"/>
          <p:cNvSpPr>
            <a:spLocks noGrp="1"/>
          </p:cNvSpPr>
          <p:nvPr>
            <p:ph idx="1"/>
          </p:nvPr>
        </p:nvSpPr>
        <p:spPr/>
        <p:txBody>
          <a:bodyPr>
            <a:normAutofit/>
          </a:bodyPr>
          <a:lstStyle/>
          <a:p>
            <a:r>
              <a:rPr lang="en-US" dirty="0"/>
              <a:t>Data set </a:t>
            </a:r>
            <a:r>
              <a:rPr lang="en-US" b="1" dirty="0"/>
              <a:t>sleep</a:t>
            </a:r>
          </a:p>
          <a:p>
            <a:r>
              <a:rPr lang="en-US" dirty="0"/>
              <a:t>The effect of two soporific drugs to increase hours of sleep</a:t>
            </a:r>
          </a:p>
          <a:p>
            <a:pPr lvl="1"/>
            <a:r>
              <a:rPr lang="en-US" dirty="0"/>
              <a:t>10 patients given both drugs</a:t>
            </a:r>
          </a:p>
          <a:p>
            <a:r>
              <a:rPr lang="en-US" dirty="0"/>
              <a:t>Perform paired t test to see if mean extra sleep differs for the two drugs</a:t>
            </a:r>
          </a:p>
          <a:p>
            <a:pPr lvl="1"/>
            <a:r>
              <a:rPr lang="en-US" dirty="0" err="1"/>
              <a:t>t.test</a:t>
            </a:r>
            <a:r>
              <a:rPr lang="en-US" dirty="0"/>
              <a:t>(extra ~ group, sleep, paired = TRUE)</a:t>
            </a:r>
          </a:p>
        </p:txBody>
      </p:sp>
    </p:spTree>
    <p:extLst>
      <p:ext uri="{BB962C8B-B14F-4D97-AF65-F5344CB8AC3E}">
        <p14:creationId xmlns:p14="http://schemas.microsoft.com/office/powerpoint/2010/main" val="951594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for Paired t Test</a:t>
            </a:r>
          </a:p>
        </p:txBody>
      </p:sp>
      <p:sp>
        <p:nvSpPr>
          <p:cNvPr id="5" name="Content Placeholder 2"/>
          <p:cNvSpPr>
            <a:spLocks noGrp="1"/>
          </p:cNvSpPr>
          <p:nvPr>
            <p:ph idx="1"/>
          </p:nvPr>
        </p:nvSpPr>
        <p:spPr/>
        <p:txBody>
          <a:bodyPr/>
          <a:lstStyle/>
          <a:p>
            <a:r>
              <a:rPr lang="en-US" dirty="0"/>
              <a:t>Paired data</a:t>
            </a:r>
          </a:p>
          <a:p>
            <a:r>
              <a:rPr lang="en-US" dirty="0"/>
              <a:t>Independence: of the </a:t>
            </a:r>
            <a:r>
              <a:rPr lang="en-US" i="1" dirty="0">
                <a:solidFill>
                  <a:srgbClr val="C00000"/>
                </a:solidFill>
              </a:rPr>
              <a:t>differences</a:t>
            </a:r>
          </a:p>
          <a:p>
            <a:pPr lvl="1"/>
            <a:r>
              <a:rPr lang="en-US" dirty="0"/>
              <a:t>Random sample</a:t>
            </a:r>
          </a:p>
          <a:p>
            <a:r>
              <a:rPr lang="en-US" dirty="0"/>
              <a:t>Nearly Normal</a:t>
            </a:r>
          </a:p>
          <a:p>
            <a:pPr lvl="1"/>
            <a:r>
              <a:rPr lang="en-US" dirty="0"/>
              <a:t>The </a:t>
            </a:r>
            <a:r>
              <a:rPr lang="en-US" i="1" dirty="0">
                <a:solidFill>
                  <a:srgbClr val="C00000"/>
                </a:solidFill>
              </a:rPr>
              <a:t>differences</a:t>
            </a:r>
            <a:r>
              <a:rPr lang="en-US" dirty="0"/>
              <a:t> must follow a nearly normal distribution</a:t>
            </a:r>
          </a:p>
          <a:p>
            <a:pPr lvl="1"/>
            <a:r>
              <a:rPr lang="en-US" dirty="0"/>
              <a:t>Check with a histogram</a:t>
            </a:r>
          </a:p>
          <a:p>
            <a:pPr lvl="1"/>
            <a:endParaRPr lang="en-US" dirty="0"/>
          </a:p>
        </p:txBody>
      </p:sp>
    </p:spTree>
    <p:extLst>
      <p:ext uri="{BB962C8B-B14F-4D97-AF65-F5344CB8AC3E}">
        <p14:creationId xmlns:p14="http://schemas.microsoft.com/office/powerpoint/2010/main" val="1843029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 Paired t Test</a:t>
            </a:r>
          </a:p>
        </p:txBody>
      </p:sp>
      <p:sp>
        <p:nvSpPr>
          <p:cNvPr id="4" name="Content Placeholder 3"/>
          <p:cNvSpPr>
            <a:spLocks noGrp="1"/>
          </p:cNvSpPr>
          <p:nvPr>
            <p:ph idx="1"/>
          </p:nvPr>
        </p:nvSpPr>
        <p:spPr>
          <a:xfrm>
            <a:off x="457200" y="1600200"/>
            <a:ext cx="8415196" cy="4972616"/>
          </a:xfrm>
        </p:spPr>
        <p:txBody>
          <a:bodyPr>
            <a:normAutofit/>
          </a:bodyPr>
          <a:lstStyle/>
          <a:p>
            <a:r>
              <a:rPr lang="en-US" dirty="0"/>
              <a:t>R dataset </a:t>
            </a:r>
            <a:r>
              <a:rPr lang="en-US" b="1" dirty="0"/>
              <a:t>Rabbit</a:t>
            </a:r>
          </a:p>
          <a:p>
            <a:r>
              <a:rPr lang="en-US" dirty="0"/>
              <a:t>Five rabbits were studied on two occasions</a:t>
            </a:r>
          </a:p>
          <a:p>
            <a:pPr lvl="1"/>
            <a:r>
              <a:rPr lang="en-US" dirty="0"/>
              <a:t>Given 5-HT_3 antagonist MDL 7222 or Control</a:t>
            </a:r>
          </a:p>
          <a:p>
            <a:r>
              <a:rPr lang="en-US" dirty="0"/>
              <a:t>Given ascending doses of </a:t>
            </a:r>
            <a:r>
              <a:rPr lang="en-US" dirty="0" err="1"/>
              <a:t>phenylbiguanide</a:t>
            </a:r>
            <a:endParaRPr lang="en-US" dirty="0"/>
          </a:p>
          <a:p>
            <a:r>
              <a:rPr lang="en-US" dirty="0"/>
              <a:t>Blood pressure measured after each dose</a:t>
            </a:r>
          </a:p>
          <a:p>
            <a:r>
              <a:rPr lang="en-US" b="1" dirty="0"/>
              <a:t>For which dose(s) of </a:t>
            </a:r>
            <a:r>
              <a:rPr lang="en-US" b="1" dirty="0" err="1"/>
              <a:t>phenylbiguanide</a:t>
            </a:r>
            <a:r>
              <a:rPr lang="en-US" b="1" dirty="0"/>
              <a:t> is there a difference between the test treatment and the control?</a:t>
            </a:r>
          </a:p>
          <a:p>
            <a:pPr lvl="1"/>
            <a:r>
              <a:rPr lang="en-US" dirty="0"/>
              <a:t>Hint: use the subset argument in </a:t>
            </a:r>
            <a:r>
              <a:rPr lang="en-US" dirty="0" err="1"/>
              <a:t>t.test</a:t>
            </a:r>
            <a:r>
              <a:rPr lang="en-US" dirty="0"/>
              <a:t>()</a:t>
            </a:r>
          </a:p>
        </p:txBody>
      </p:sp>
    </p:spTree>
    <p:extLst>
      <p:ext uri="{BB962C8B-B14F-4D97-AF65-F5344CB8AC3E}">
        <p14:creationId xmlns:p14="http://schemas.microsoft.com/office/powerpoint/2010/main" val="1446621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03DC32-C5C1-994E-B890-0DAD536AA0EB}"/>
              </a:ext>
            </a:extLst>
          </p:cNvPr>
          <p:cNvSpPr>
            <a:spLocks noGrp="1"/>
          </p:cNvSpPr>
          <p:nvPr>
            <p:ph type="title"/>
          </p:nvPr>
        </p:nvSpPr>
        <p:spPr>
          <a:xfrm>
            <a:off x="629920" y="2052638"/>
            <a:ext cx="8229600" cy="1143000"/>
          </a:xfrm>
        </p:spPr>
        <p:txBody>
          <a:bodyPr>
            <a:normAutofit/>
          </a:bodyPr>
          <a:lstStyle/>
          <a:p>
            <a:r>
              <a:rPr lang="en-US" sz="4000" b="1" i="1" dirty="0"/>
              <a:t>The Central Limit Theorem</a:t>
            </a:r>
          </a:p>
        </p:txBody>
      </p:sp>
    </p:spTree>
    <p:extLst>
      <p:ext uri="{BB962C8B-B14F-4D97-AF65-F5344CB8AC3E}">
        <p14:creationId xmlns:p14="http://schemas.microsoft.com/office/powerpoint/2010/main" val="34439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Population vs. Sample</a:t>
            </a:r>
          </a:p>
        </p:txBody>
      </p:sp>
      <p:sp>
        <p:nvSpPr>
          <p:cNvPr id="6" name="Content Placeholder 4"/>
          <p:cNvSpPr>
            <a:spLocks noGrp="1" noChangeArrowheads="1"/>
          </p:cNvSpPr>
          <p:nvPr>
            <p:ph idx="1"/>
          </p:nvPr>
        </p:nvSpPr>
        <p:spPr bwMode="auto">
          <a:xfrm>
            <a:off x="457200" y="1600200"/>
            <a:ext cx="8229600"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r>
              <a:rPr lang="en-US" sz="2400" dirty="0"/>
              <a:t>There are </a:t>
            </a:r>
            <a:r>
              <a:rPr lang="en-US" sz="2400" b="1" dirty="0">
                <a:solidFill>
                  <a:srgbClr val="C00000"/>
                </a:solidFill>
              </a:rPr>
              <a:t>many different possible samples </a:t>
            </a:r>
            <a:r>
              <a:rPr lang="en-US" sz="2400" dirty="0"/>
              <a:t>that could be drawn from a population, each of which could have different characteristics (e.g., different sample means).</a:t>
            </a:r>
          </a:p>
          <a:p>
            <a:pPr>
              <a:spcBef>
                <a:spcPct val="50000"/>
              </a:spcBef>
            </a:pPr>
            <a:endParaRPr lang="en-US" sz="2400" dirty="0"/>
          </a:p>
          <a:p>
            <a:pPr>
              <a:spcBef>
                <a:spcPct val="50000"/>
              </a:spcBef>
            </a:pPr>
            <a:endParaRPr lang="en-US" sz="2400" dirty="0"/>
          </a:p>
          <a:p>
            <a:pPr>
              <a:spcBef>
                <a:spcPct val="50000"/>
              </a:spcBef>
            </a:pPr>
            <a:endParaRPr lang="en-US" sz="2400" dirty="0"/>
          </a:p>
          <a:p>
            <a:pPr>
              <a:spcBef>
                <a:spcPct val="50000"/>
              </a:spcBef>
            </a:pPr>
            <a:endParaRPr lang="en-US" sz="2400" dirty="0"/>
          </a:p>
          <a:p>
            <a:pPr>
              <a:spcBef>
                <a:spcPct val="50000"/>
              </a:spcBef>
            </a:pPr>
            <a:endParaRPr lang="en-US" sz="2400" dirty="0"/>
          </a:p>
          <a:p>
            <a:pPr>
              <a:spcBef>
                <a:spcPct val="50000"/>
              </a:spcBef>
            </a:pPr>
            <a:r>
              <a:rPr lang="en-US" sz="2400" i="1" dirty="0"/>
              <a:t>There is a true population mean that we are approximating with the sample means.</a:t>
            </a:r>
          </a:p>
        </p:txBody>
      </p:sp>
      <p:grpSp>
        <p:nvGrpSpPr>
          <p:cNvPr id="7" name="Group 6"/>
          <p:cNvGrpSpPr/>
          <p:nvPr/>
        </p:nvGrpSpPr>
        <p:grpSpPr>
          <a:xfrm>
            <a:off x="2588707" y="3024554"/>
            <a:ext cx="3581400" cy="2362200"/>
            <a:chOff x="2743200" y="3352800"/>
            <a:chExt cx="3581400" cy="2362200"/>
          </a:xfrm>
        </p:grpSpPr>
        <p:sp>
          <p:nvSpPr>
            <p:cNvPr id="8" name="Cloud"/>
            <p:cNvSpPr>
              <a:spLocks noChangeAspect="1" noEditPoints="1" noChangeArrowheads="1"/>
            </p:cNvSpPr>
            <p:nvPr/>
          </p:nvSpPr>
          <p:spPr bwMode="auto">
            <a:xfrm>
              <a:off x="3124200" y="3581400"/>
              <a:ext cx="2743200" cy="1828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ECDA0"/>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ea typeface="+mn-ea"/>
                <a:cs typeface="+mn-cs"/>
              </a:endParaRPr>
            </a:p>
          </p:txBody>
        </p:sp>
        <p:sp>
          <p:nvSpPr>
            <p:cNvPr id="9" name="Oval 6"/>
            <p:cNvSpPr>
              <a:spLocks noChangeArrowheads="1"/>
            </p:cNvSpPr>
            <p:nvPr/>
          </p:nvSpPr>
          <p:spPr bwMode="auto">
            <a:xfrm>
              <a:off x="3581400" y="41910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0" name="Oval 7"/>
            <p:cNvSpPr>
              <a:spLocks noChangeArrowheads="1"/>
            </p:cNvSpPr>
            <p:nvPr/>
          </p:nvSpPr>
          <p:spPr bwMode="auto">
            <a:xfrm>
              <a:off x="3657600" y="45720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1" name="Oval 8"/>
            <p:cNvSpPr>
              <a:spLocks noChangeArrowheads="1"/>
            </p:cNvSpPr>
            <p:nvPr/>
          </p:nvSpPr>
          <p:spPr bwMode="auto">
            <a:xfrm>
              <a:off x="4114800" y="39624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2" name="Oval 9"/>
            <p:cNvSpPr>
              <a:spLocks noChangeArrowheads="1"/>
            </p:cNvSpPr>
            <p:nvPr/>
          </p:nvSpPr>
          <p:spPr bwMode="auto">
            <a:xfrm>
              <a:off x="4419600" y="48768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3" name="Oval 10"/>
            <p:cNvSpPr>
              <a:spLocks noChangeArrowheads="1"/>
            </p:cNvSpPr>
            <p:nvPr/>
          </p:nvSpPr>
          <p:spPr bwMode="auto">
            <a:xfrm>
              <a:off x="5029200" y="47244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5257800" y="39624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5" name="Oval 12"/>
            <p:cNvSpPr>
              <a:spLocks noChangeArrowheads="1"/>
            </p:cNvSpPr>
            <p:nvPr/>
          </p:nvSpPr>
          <p:spPr bwMode="auto">
            <a:xfrm>
              <a:off x="4800600" y="44196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6" name="Oval 13"/>
            <p:cNvSpPr>
              <a:spLocks noChangeArrowheads="1"/>
            </p:cNvSpPr>
            <p:nvPr/>
          </p:nvSpPr>
          <p:spPr bwMode="auto">
            <a:xfrm>
              <a:off x="3886200" y="49530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7" name="Oval 14"/>
            <p:cNvSpPr>
              <a:spLocks noChangeArrowheads="1"/>
            </p:cNvSpPr>
            <p:nvPr/>
          </p:nvSpPr>
          <p:spPr bwMode="auto">
            <a:xfrm>
              <a:off x="4114800" y="44196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8" name="Oval 15"/>
            <p:cNvSpPr>
              <a:spLocks noChangeArrowheads="1"/>
            </p:cNvSpPr>
            <p:nvPr/>
          </p:nvSpPr>
          <p:spPr bwMode="auto">
            <a:xfrm>
              <a:off x="4648200" y="40386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19" name="Oval 16"/>
            <p:cNvSpPr>
              <a:spLocks noChangeArrowheads="1"/>
            </p:cNvSpPr>
            <p:nvPr/>
          </p:nvSpPr>
          <p:spPr bwMode="auto">
            <a:xfrm>
              <a:off x="5410200" y="4419600"/>
              <a:ext cx="228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 name="Oval 17"/>
            <p:cNvSpPr>
              <a:spLocks noChangeArrowheads="1"/>
            </p:cNvSpPr>
            <p:nvPr/>
          </p:nvSpPr>
          <p:spPr bwMode="auto">
            <a:xfrm>
              <a:off x="2743200" y="38862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1" name="Oval 18"/>
            <p:cNvSpPr>
              <a:spLocks noChangeArrowheads="1"/>
            </p:cNvSpPr>
            <p:nvPr/>
          </p:nvSpPr>
          <p:spPr bwMode="auto">
            <a:xfrm>
              <a:off x="2743200" y="48006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2" name="Oval 19"/>
            <p:cNvSpPr>
              <a:spLocks noChangeArrowheads="1"/>
            </p:cNvSpPr>
            <p:nvPr/>
          </p:nvSpPr>
          <p:spPr bwMode="auto">
            <a:xfrm>
              <a:off x="3606881" y="33528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3352800" y="54102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4343400" y="33528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4114800" y="54864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6" name="Oval 23"/>
            <p:cNvSpPr>
              <a:spLocks noChangeArrowheads="1"/>
            </p:cNvSpPr>
            <p:nvPr/>
          </p:nvSpPr>
          <p:spPr bwMode="auto">
            <a:xfrm>
              <a:off x="4648200" y="54864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7" name="Oval 24"/>
            <p:cNvSpPr>
              <a:spLocks noChangeArrowheads="1"/>
            </p:cNvSpPr>
            <p:nvPr/>
          </p:nvSpPr>
          <p:spPr bwMode="auto">
            <a:xfrm>
              <a:off x="5410200" y="53340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8" name="Oval 25"/>
            <p:cNvSpPr>
              <a:spLocks noChangeArrowheads="1"/>
            </p:cNvSpPr>
            <p:nvPr/>
          </p:nvSpPr>
          <p:spPr bwMode="auto">
            <a:xfrm>
              <a:off x="6096000" y="44958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29" name="Oval 26"/>
            <p:cNvSpPr>
              <a:spLocks noChangeArrowheads="1"/>
            </p:cNvSpPr>
            <p:nvPr/>
          </p:nvSpPr>
          <p:spPr bwMode="auto">
            <a:xfrm>
              <a:off x="6019800" y="37719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30" name="Oval 27"/>
            <p:cNvSpPr>
              <a:spLocks noChangeArrowheads="1"/>
            </p:cNvSpPr>
            <p:nvPr/>
          </p:nvSpPr>
          <p:spPr bwMode="auto">
            <a:xfrm>
              <a:off x="5486400" y="3352800"/>
              <a:ext cx="228600" cy="228600"/>
            </a:xfrm>
            <a:prstGeom prst="ellipse">
              <a:avLst/>
            </a:prstGeom>
            <a:solidFill>
              <a:srgbClr val="FECDA0"/>
            </a:solidFill>
            <a:ln w="9525">
              <a:solidFill>
                <a:schemeClr val="tx1"/>
              </a:solidFill>
              <a:round/>
              <a:headEnd/>
              <a:tailEnd/>
            </a:ln>
          </p:spPr>
          <p:txBody>
            <a:bodyPr wrap="none" anchor="ctr"/>
            <a:lstStyle/>
            <a:p>
              <a:endParaRPr lang="en-US"/>
            </a:p>
          </p:txBody>
        </p:sp>
        <p:sp>
          <p:nvSpPr>
            <p:cNvPr id="31" name="Line 29"/>
            <p:cNvSpPr>
              <a:spLocks noChangeShapeType="1"/>
            </p:cNvSpPr>
            <p:nvPr/>
          </p:nvSpPr>
          <p:spPr bwMode="auto">
            <a:xfrm flipH="1">
              <a:off x="2971800" y="4724400"/>
              <a:ext cx="685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 name="Line 30"/>
            <p:cNvSpPr>
              <a:spLocks noChangeShapeType="1"/>
            </p:cNvSpPr>
            <p:nvPr/>
          </p:nvSpPr>
          <p:spPr bwMode="auto">
            <a:xfrm flipH="1">
              <a:off x="3505200" y="51054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 name="Line 32"/>
            <p:cNvSpPr>
              <a:spLocks noChangeShapeType="1"/>
            </p:cNvSpPr>
            <p:nvPr/>
          </p:nvSpPr>
          <p:spPr bwMode="auto">
            <a:xfrm flipH="1" flipV="1">
              <a:off x="4495800" y="3581400"/>
              <a:ext cx="228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 name="Line 33"/>
            <p:cNvSpPr>
              <a:spLocks noChangeShapeType="1"/>
            </p:cNvSpPr>
            <p:nvPr/>
          </p:nvSpPr>
          <p:spPr bwMode="auto">
            <a:xfrm flipH="1" flipV="1">
              <a:off x="3733800" y="3581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 name="Line 34"/>
            <p:cNvSpPr>
              <a:spLocks noChangeShapeType="1"/>
            </p:cNvSpPr>
            <p:nvPr/>
          </p:nvSpPr>
          <p:spPr bwMode="auto">
            <a:xfrm flipH="1" flipV="1">
              <a:off x="2971800" y="40386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 name="Line 35"/>
            <p:cNvSpPr>
              <a:spLocks noChangeShapeType="1"/>
            </p:cNvSpPr>
            <p:nvPr/>
          </p:nvSpPr>
          <p:spPr bwMode="auto">
            <a:xfrm flipV="1">
              <a:off x="5410200" y="35814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7" name="Line 40"/>
            <p:cNvSpPr>
              <a:spLocks noChangeShapeType="1"/>
            </p:cNvSpPr>
            <p:nvPr/>
          </p:nvSpPr>
          <p:spPr bwMode="auto">
            <a:xfrm>
              <a:off x="4572000" y="51054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8" name="Line 41"/>
            <p:cNvSpPr>
              <a:spLocks noChangeShapeType="1"/>
            </p:cNvSpPr>
            <p:nvPr/>
          </p:nvSpPr>
          <p:spPr bwMode="auto">
            <a:xfrm>
              <a:off x="5181600" y="4953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 name="Line 42"/>
            <p:cNvSpPr>
              <a:spLocks noChangeShapeType="1"/>
            </p:cNvSpPr>
            <p:nvPr/>
          </p:nvSpPr>
          <p:spPr bwMode="auto">
            <a:xfrm>
              <a:off x="5638800" y="4572000"/>
              <a:ext cx="457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 name="Line 45"/>
            <p:cNvSpPr>
              <a:spLocks noChangeShapeType="1"/>
            </p:cNvSpPr>
            <p:nvPr/>
          </p:nvSpPr>
          <p:spPr bwMode="auto">
            <a:xfrm flipV="1">
              <a:off x="5029200" y="39624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 name="Line 46"/>
            <p:cNvSpPr>
              <a:spLocks noChangeShapeType="1"/>
            </p:cNvSpPr>
            <p:nvPr/>
          </p:nvSpPr>
          <p:spPr bwMode="auto">
            <a:xfrm>
              <a:off x="4267200" y="4648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78038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70FEE8-7BAD-C748-8E39-6D65A3E84A3E}"/>
              </a:ext>
            </a:extLst>
          </p:cNvPr>
          <p:cNvSpPr>
            <a:spLocks noGrp="1"/>
          </p:cNvSpPr>
          <p:nvPr>
            <p:ph type="title"/>
          </p:nvPr>
        </p:nvSpPr>
        <p:spPr/>
        <p:txBody>
          <a:bodyPr/>
          <a:lstStyle/>
          <a:p>
            <a:r>
              <a:rPr lang="en-US" dirty="0"/>
              <a:t>The Central Limit Theorem</a:t>
            </a:r>
          </a:p>
        </p:txBody>
      </p:sp>
      <p:sp>
        <p:nvSpPr>
          <p:cNvPr id="6" name="Content Placeholder 2">
            <a:extLst>
              <a:ext uri="{FF2B5EF4-FFF2-40B4-BE49-F238E27FC236}">
                <a16:creationId xmlns:a16="http://schemas.microsoft.com/office/drawing/2014/main" id="{94B6E99C-0EBD-6141-A2FA-E77A35CEA563}"/>
              </a:ext>
            </a:extLst>
          </p:cNvPr>
          <p:cNvSpPr txBox="1">
            <a:spLocks noGrp="1"/>
          </p:cNvSpPr>
          <p:nvPr>
            <p:ph idx="1"/>
          </p:nvPr>
        </p:nvSpPr>
        <p:spPr>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When testing hypotheses, it’s not the distribution of the data that matters so much as the sampling distribution of the parameter you’re estimating</a:t>
            </a:r>
          </a:p>
          <a:p>
            <a:endParaRPr lang="en-US" dirty="0"/>
          </a:p>
          <a:p>
            <a:r>
              <a:rPr lang="en-US" dirty="0"/>
              <a:t>The sampling distribution of any mean becomes nearly Normal as the sample size grows</a:t>
            </a:r>
          </a:p>
          <a:p>
            <a:endParaRPr lang="en-US" dirty="0"/>
          </a:p>
          <a:p>
            <a:r>
              <a:rPr lang="en-US" dirty="0"/>
              <a:t>Requirements:</a:t>
            </a:r>
          </a:p>
          <a:p>
            <a:pPr lvl="1"/>
            <a:r>
              <a:rPr lang="en-US" dirty="0"/>
              <a:t>Independent observations</a:t>
            </a:r>
          </a:p>
          <a:p>
            <a:pPr lvl="1"/>
            <a:r>
              <a:rPr lang="en-US" dirty="0"/>
              <a:t>Randomly collected sample</a:t>
            </a:r>
          </a:p>
        </p:txBody>
      </p:sp>
    </p:spTree>
    <p:extLst>
      <p:ext uri="{BB962C8B-B14F-4D97-AF65-F5344CB8AC3E}">
        <p14:creationId xmlns:p14="http://schemas.microsoft.com/office/powerpoint/2010/main" val="2276411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6881FA-D9BD-8645-8CBF-F3EFE2B7E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274638"/>
            <a:ext cx="8701314" cy="6409191"/>
          </a:xfrm>
          <a:prstGeom prst="rect">
            <a:avLst/>
          </a:prstGeom>
        </p:spPr>
      </p:pic>
    </p:spTree>
    <p:extLst>
      <p:ext uri="{BB962C8B-B14F-4D97-AF65-F5344CB8AC3E}">
        <p14:creationId xmlns:p14="http://schemas.microsoft.com/office/powerpoint/2010/main" val="2470315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6457F5-A92A-3949-91B0-B7376F58F383}"/>
              </a:ext>
            </a:extLst>
          </p:cNvPr>
          <p:cNvSpPr>
            <a:spLocks noGrp="1"/>
          </p:cNvSpPr>
          <p:nvPr>
            <p:ph type="title"/>
          </p:nvPr>
        </p:nvSpPr>
        <p:spPr/>
        <p:txBody>
          <a:bodyPr>
            <a:normAutofit fontScale="90000"/>
          </a:bodyPr>
          <a:lstStyle/>
          <a:p>
            <a:r>
              <a:rPr lang="en-US" dirty="0"/>
              <a:t>Application of the Central Limit Theorem</a:t>
            </a:r>
          </a:p>
        </p:txBody>
      </p:sp>
      <p:sp>
        <p:nvSpPr>
          <p:cNvPr id="5" name="Rectangle 2">
            <a:extLst>
              <a:ext uri="{FF2B5EF4-FFF2-40B4-BE49-F238E27FC236}">
                <a16:creationId xmlns:a16="http://schemas.microsoft.com/office/drawing/2014/main" id="{4D1359A5-55BB-6F4F-B432-7C07AA21B4DC}"/>
              </a:ext>
            </a:extLst>
          </p:cNvPr>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If the sample size is sufficiently large, the sample mean will be approximately normally distributed </a:t>
            </a:r>
            <a:r>
              <a:rPr lang="en-US" sz="2400" b="1" i="1" dirty="0">
                <a:sym typeface="Symbol" charset="0"/>
              </a:rPr>
              <a:t>even if the underlying sample data are not.</a:t>
            </a:r>
          </a:p>
          <a:p>
            <a:endParaRPr lang="en-US" sz="2400" b="1" i="1" dirty="0">
              <a:sym typeface="Symbol" charset="0"/>
            </a:endParaRPr>
          </a:p>
          <a:p>
            <a:r>
              <a:rPr lang="en-US" sz="2400" dirty="0">
                <a:sym typeface="Symbol" charset="0"/>
              </a:rPr>
              <a:t>Why is this so important?  Most distributions encountered in the real world are not normal, but we can still estimate the sample mean and make inferences about it using the properties of the normal distribution, provided n is </a:t>
            </a:r>
            <a:r>
              <a:rPr lang="en-US" sz="2400" b="1" i="1" dirty="0">
                <a:sym typeface="Symbol" charset="0"/>
              </a:rPr>
              <a:t>sufficiently large.</a:t>
            </a:r>
          </a:p>
        </p:txBody>
      </p:sp>
    </p:spTree>
    <p:extLst>
      <p:ext uri="{BB962C8B-B14F-4D97-AF65-F5344CB8AC3E}">
        <p14:creationId xmlns:p14="http://schemas.microsoft.com/office/powerpoint/2010/main" val="3055221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C48DEF-A1A6-CF4E-897D-C65F0A6D0BD0}"/>
              </a:ext>
            </a:extLst>
          </p:cNvPr>
          <p:cNvSpPr>
            <a:spLocks noGrp="1"/>
          </p:cNvSpPr>
          <p:nvPr>
            <p:ph type="title"/>
          </p:nvPr>
        </p:nvSpPr>
        <p:spPr>
          <a:xfrm>
            <a:off x="599440" y="1554798"/>
            <a:ext cx="8229600" cy="1143000"/>
          </a:xfrm>
        </p:spPr>
        <p:txBody>
          <a:bodyPr/>
          <a:lstStyle/>
          <a:p>
            <a:r>
              <a:rPr lang="en-US" b="1" i="1" dirty="0"/>
              <a:t>Non-Parametric Alternatives</a:t>
            </a:r>
          </a:p>
        </p:txBody>
      </p:sp>
    </p:spTree>
    <p:extLst>
      <p:ext uri="{BB962C8B-B14F-4D97-AF65-F5344CB8AC3E}">
        <p14:creationId xmlns:p14="http://schemas.microsoft.com/office/powerpoint/2010/main" val="4187300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000" dirty="0"/>
              <a:t>Non-parametric Alternatives</a:t>
            </a:r>
          </a:p>
        </p:txBody>
      </p:sp>
      <p:sp>
        <p:nvSpPr>
          <p:cNvPr id="6" name="Content Placeholder 5"/>
          <p:cNvSpPr>
            <a:spLocks noGrp="1"/>
          </p:cNvSpPr>
          <p:nvPr>
            <p:ph idx="1"/>
          </p:nvPr>
        </p:nvSpPr>
        <p:spPr>
          <a:xfrm>
            <a:off x="457199" y="3573540"/>
            <a:ext cx="8327985" cy="2798180"/>
          </a:xfrm>
        </p:spPr>
        <p:txBody>
          <a:bodyPr>
            <a:normAutofit/>
          </a:bodyPr>
          <a:lstStyle/>
          <a:p>
            <a:r>
              <a:rPr lang="en-US" dirty="0"/>
              <a:t>Wilcoxon rank sum test</a:t>
            </a:r>
          </a:p>
          <a:p>
            <a:pPr lvl="1"/>
            <a:r>
              <a:rPr lang="en-US" b="1" dirty="0" err="1">
                <a:solidFill>
                  <a:srgbClr val="C00000"/>
                </a:solidFill>
              </a:rPr>
              <a:t>wilcox.test</a:t>
            </a:r>
            <a:r>
              <a:rPr lang="en-US" b="1" dirty="0">
                <a:solidFill>
                  <a:srgbClr val="C00000"/>
                </a:solidFill>
              </a:rPr>
              <a:t>(variable ~ group, data)</a:t>
            </a:r>
            <a:endParaRPr lang="en-US" dirty="0"/>
          </a:p>
          <a:p>
            <a:r>
              <a:rPr lang="en-US" dirty="0"/>
              <a:t>Wilcoxon signed rank test</a:t>
            </a:r>
          </a:p>
          <a:p>
            <a:pPr lvl="1"/>
            <a:r>
              <a:rPr lang="en-US" b="1" dirty="0" err="1">
                <a:solidFill>
                  <a:srgbClr val="C00000"/>
                </a:solidFill>
              </a:rPr>
              <a:t>wilcox.test</a:t>
            </a:r>
            <a:r>
              <a:rPr lang="en-US" b="1" dirty="0">
                <a:solidFill>
                  <a:srgbClr val="C00000"/>
                </a:solidFill>
              </a:rPr>
              <a:t>(variable ~ group, data, paired=TRUE)</a:t>
            </a:r>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47893391"/>
              </p:ext>
            </p:extLst>
          </p:nvPr>
        </p:nvGraphicFramePr>
        <p:xfrm>
          <a:off x="457200" y="1542767"/>
          <a:ext cx="8229600" cy="16510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464526">
                  <a:extLst>
                    <a:ext uri="{9D8B030D-6E8A-4147-A177-3AD203B41FA5}">
                      <a16:colId xmlns:a16="http://schemas.microsoft.com/office/drawing/2014/main" val="20001"/>
                    </a:ext>
                  </a:extLst>
                </a:gridCol>
                <a:gridCol w="2869474">
                  <a:extLst>
                    <a:ext uri="{9D8B030D-6E8A-4147-A177-3AD203B41FA5}">
                      <a16:colId xmlns:a16="http://schemas.microsoft.com/office/drawing/2014/main" val="20002"/>
                    </a:ext>
                  </a:extLst>
                </a:gridCol>
              </a:tblGrid>
              <a:tr h="370840">
                <a:tc>
                  <a:txBody>
                    <a:bodyPr/>
                    <a:lstStyle/>
                    <a:p>
                      <a:r>
                        <a:rPr lang="en-US" dirty="0"/>
                        <a:t>Analysis</a:t>
                      </a:r>
                    </a:p>
                  </a:txBody>
                  <a:tcPr/>
                </a:tc>
                <a:tc>
                  <a:txBody>
                    <a:bodyPr/>
                    <a:lstStyle/>
                    <a:p>
                      <a:r>
                        <a:rPr lang="en-US" dirty="0"/>
                        <a:t>Normal</a:t>
                      </a:r>
                      <a:r>
                        <a:rPr lang="en-US" baseline="0" dirty="0"/>
                        <a:t> method</a:t>
                      </a:r>
                      <a:endParaRPr lang="en-US" dirty="0"/>
                    </a:p>
                  </a:txBody>
                  <a:tcPr/>
                </a:tc>
                <a:tc>
                  <a:txBody>
                    <a:bodyPr/>
                    <a:lstStyle/>
                    <a:p>
                      <a:r>
                        <a:rPr lang="en-US" dirty="0"/>
                        <a:t>Non-parametric alternative</a:t>
                      </a:r>
                    </a:p>
                  </a:txBody>
                  <a:tcPr/>
                </a:tc>
                <a:extLst>
                  <a:ext uri="{0D108BD9-81ED-4DB2-BD59-A6C34878D82A}">
                    <a16:rowId xmlns:a16="http://schemas.microsoft.com/office/drawing/2014/main" val="10000"/>
                  </a:ext>
                </a:extLst>
              </a:tr>
              <a:tr h="370840">
                <a:tc>
                  <a:txBody>
                    <a:bodyPr/>
                    <a:lstStyle/>
                    <a:p>
                      <a:r>
                        <a:rPr lang="en-US" dirty="0"/>
                        <a:t>Compare two independent samples</a:t>
                      </a:r>
                    </a:p>
                  </a:txBody>
                  <a:tcPr/>
                </a:tc>
                <a:tc>
                  <a:txBody>
                    <a:bodyPr/>
                    <a:lstStyle/>
                    <a:p>
                      <a:r>
                        <a:rPr lang="en-US" dirty="0"/>
                        <a:t>Two-sample t test</a:t>
                      </a:r>
                    </a:p>
                  </a:txBody>
                  <a:tcPr/>
                </a:tc>
                <a:tc>
                  <a:txBody>
                    <a:bodyPr/>
                    <a:lstStyle/>
                    <a:p>
                      <a:r>
                        <a:rPr lang="en-US" dirty="0"/>
                        <a:t>Wilcoxon rank-sum</a:t>
                      </a:r>
                      <a:r>
                        <a:rPr lang="en-US" baseline="0" dirty="0"/>
                        <a:t> test</a:t>
                      </a:r>
                    </a:p>
                    <a:p>
                      <a:r>
                        <a:rPr lang="en-US" baseline="0" dirty="0"/>
                        <a:t>Mann-Whitney test</a:t>
                      </a:r>
                      <a:endParaRPr lang="en-US" dirty="0"/>
                    </a:p>
                  </a:txBody>
                  <a:tcPr/>
                </a:tc>
                <a:extLst>
                  <a:ext uri="{0D108BD9-81ED-4DB2-BD59-A6C34878D82A}">
                    <a16:rowId xmlns:a16="http://schemas.microsoft.com/office/drawing/2014/main" val="10001"/>
                  </a:ext>
                </a:extLst>
              </a:tr>
              <a:tr h="370840">
                <a:tc>
                  <a:txBody>
                    <a:bodyPr/>
                    <a:lstStyle/>
                    <a:p>
                      <a:r>
                        <a:rPr lang="en-US" dirty="0"/>
                        <a:t>Compare two dependent samples</a:t>
                      </a:r>
                    </a:p>
                  </a:txBody>
                  <a:tcPr/>
                </a:tc>
                <a:tc>
                  <a:txBody>
                    <a:bodyPr/>
                    <a:lstStyle/>
                    <a:p>
                      <a:r>
                        <a:rPr lang="en-US" dirty="0"/>
                        <a:t>Paired t test</a:t>
                      </a:r>
                    </a:p>
                  </a:txBody>
                  <a:tcPr/>
                </a:tc>
                <a:tc>
                  <a:txBody>
                    <a:bodyPr/>
                    <a:lstStyle/>
                    <a:p>
                      <a:r>
                        <a:rPr lang="en-US" dirty="0"/>
                        <a:t>Wilcoxon signed-rank test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5680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Why Use Non-Parametric Methods?</a:t>
            </a:r>
          </a:p>
        </p:txBody>
      </p:sp>
      <p:sp>
        <p:nvSpPr>
          <p:cNvPr id="5" name="Content Placeholder 2"/>
          <p:cNvSpPr>
            <a:spLocks noGrp="1"/>
          </p:cNvSpPr>
          <p:nvPr>
            <p:ph idx="1"/>
          </p:nvPr>
        </p:nvSpPr>
        <p:spPr>
          <a:xfrm>
            <a:off x="457200" y="1417638"/>
            <a:ext cx="8229600" cy="5043668"/>
          </a:xfrm>
        </p:spPr>
        <p:txBody>
          <a:bodyPr>
            <a:normAutofit fontScale="92500" lnSpcReduction="10000"/>
          </a:bodyPr>
          <a:lstStyle/>
          <a:p>
            <a:r>
              <a:rPr lang="en-US" dirty="0"/>
              <a:t>Many methods depend on the assumption that data is normally distributed</a:t>
            </a:r>
          </a:p>
          <a:p>
            <a:r>
              <a:rPr lang="en-US" b="1" i="1" dirty="0">
                <a:solidFill>
                  <a:srgbClr val="C00000"/>
                </a:solidFill>
              </a:rPr>
              <a:t>What to do if it’s not?</a:t>
            </a:r>
          </a:p>
          <a:p>
            <a:pPr lvl="1"/>
            <a:r>
              <a:rPr lang="en-US" dirty="0"/>
              <a:t>Deviations from normality are particularly important when the sample size is small</a:t>
            </a:r>
          </a:p>
          <a:p>
            <a:pPr lvl="2"/>
            <a:r>
              <a:rPr lang="en-US" dirty="0"/>
              <a:t>CLT is in effect for large sample sizes</a:t>
            </a:r>
          </a:p>
          <a:p>
            <a:pPr lvl="1"/>
            <a:r>
              <a:rPr lang="en-US" dirty="0"/>
              <a:t>In some cases, non-parametric methods are the best choice</a:t>
            </a:r>
          </a:p>
          <a:p>
            <a:r>
              <a:rPr lang="en-US" dirty="0"/>
              <a:t>Called non-parametric because there are no distributional assumptions</a:t>
            </a:r>
          </a:p>
          <a:p>
            <a:pPr lvl="1"/>
            <a:r>
              <a:rPr lang="en-US" dirty="0"/>
              <a:t>No distributional parameters to estimate</a:t>
            </a:r>
          </a:p>
          <a:p>
            <a:endParaRPr lang="en-US" dirty="0"/>
          </a:p>
        </p:txBody>
      </p:sp>
    </p:spTree>
    <p:extLst>
      <p:ext uri="{BB962C8B-B14F-4D97-AF65-F5344CB8AC3E}">
        <p14:creationId xmlns:p14="http://schemas.microsoft.com/office/powerpoint/2010/main" val="209370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Non-Parametric Methods</a:t>
            </a:r>
          </a:p>
        </p:txBody>
      </p:sp>
      <p:sp>
        <p:nvSpPr>
          <p:cNvPr id="5" name="Content Placeholder 2"/>
          <p:cNvSpPr>
            <a:spLocks noGrp="1"/>
          </p:cNvSpPr>
          <p:nvPr>
            <p:ph idx="1"/>
          </p:nvPr>
        </p:nvSpPr>
        <p:spPr/>
        <p:txBody>
          <a:bodyPr/>
          <a:lstStyle/>
          <a:p>
            <a:r>
              <a:rPr lang="en-US" dirty="0"/>
              <a:t>Many of these methods rely on ranking the data values and using these ranks for analysis instead of the original measurements</a:t>
            </a:r>
          </a:p>
          <a:p>
            <a:endParaRPr lang="en-US" dirty="0"/>
          </a:p>
          <a:p>
            <a:r>
              <a:rPr lang="en-US" dirty="0"/>
              <a:t>Using ranks solves the problems of </a:t>
            </a:r>
            <a:r>
              <a:rPr lang="en-US" i="1" dirty="0"/>
              <a:t>outliers</a:t>
            </a:r>
            <a:r>
              <a:rPr lang="en-US" dirty="0"/>
              <a:t> and </a:t>
            </a:r>
            <a:r>
              <a:rPr lang="en-US" i="1" dirty="0"/>
              <a:t>skewness</a:t>
            </a:r>
          </a:p>
        </p:txBody>
      </p:sp>
    </p:spTree>
    <p:extLst>
      <p:ext uri="{BB962C8B-B14F-4D97-AF65-F5344CB8AC3E}">
        <p14:creationId xmlns:p14="http://schemas.microsoft.com/office/powerpoint/2010/main" val="1319342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 Non-</a:t>
            </a:r>
            <a:r>
              <a:rPr lang="en-US" dirty="0" err="1"/>
              <a:t>Parametrics</a:t>
            </a:r>
            <a:endParaRPr lang="en-US" dirty="0"/>
          </a:p>
        </p:txBody>
      </p:sp>
      <p:sp>
        <p:nvSpPr>
          <p:cNvPr id="3" name="Content Placeholder 2"/>
          <p:cNvSpPr>
            <a:spLocks noGrp="1"/>
          </p:cNvSpPr>
          <p:nvPr>
            <p:ph idx="1"/>
          </p:nvPr>
        </p:nvSpPr>
        <p:spPr/>
        <p:txBody>
          <a:bodyPr>
            <a:normAutofit/>
          </a:bodyPr>
          <a:lstStyle/>
          <a:p>
            <a:r>
              <a:rPr lang="en-US" dirty="0"/>
              <a:t>Assess whether the data appear normal (use box plots) and re-analyze the independent samples and paired samples problems using non-parametric methods</a:t>
            </a:r>
          </a:p>
          <a:p>
            <a:pPr lvl="1"/>
            <a:r>
              <a:rPr lang="en-US" dirty="0"/>
              <a:t>Cat body weight</a:t>
            </a:r>
          </a:p>
          <a:p>
            <a:pPr lvl="1"/>
            <a:r>
              <a:rPr lang="en-US" dirty="0"/>
              <a:t>Sleep data</a:t>
            </a:r>
          </a:p>
          <a:p>
            <a:r>
              <a:rPr lang="en-US" dirty="0"/>
              <a:t>Do your conclusions differ from the parametric methods? Why or why not?</a:t>
            </a:r>
          </a:p>
        </p:txBody>
      </p:sp>
    </p:spTree>
    <p:extLst>
      <p:ext uri="{BB962C8B-B14F-4D97-AF65-F5344CB8AC3E}">
        <p14:creationId xmlns:p14="http://schemas.microsoft.com/office/powerpoint/2010/main" val="170709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Sampling Distribution</a:t>
            </a:r>
            <a:endParaRPr lang="en-US" dirty="0"/>
          </a:p>
        </p:txBody>
      </p:sp>
      <p:sp>
        <p:nvSpPr>
          <p:cNvPr id="6" name="Content Placeholder 2"/>
          <p:cNvSpPr txBox="1">
            <a:spLocks noGrp="1"/>
          </p:cNvSpPr>
          <p:nvPr>
            <p:ph idx="1"/>
          </p:nvPr>
        </p:nvSpPr>
        <p:spPr>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Consider all possible samples of size 20 that we could have used to estimate the population mean (student weight)</a:t>
            </a:r>
          </a:p>
          <a:p>
            <a:endParaRPr lang="en-US" dirty="0"/>
          </a:p>
          <a:p>
            <a:r>
              <a:rPr lang="en-US" dirty="0"/>
              <a:t>If we generated a histogram of all of these sample means, this is the sampling distribution</a:t>
            </a:r>
          </a:p>
          <a:p>
            <a:pPr lvl="1"/>
            <a:r>
              <a:rPr lang="en-US" dirty="0">
                <a:solidFill>
                  <a:srgbClr val="C00000"/>
                </a:solidFill>
              </a:rPr>
              <a:t>A </a:t>
            </a:r>
            <a:r>
              <a:rPr lang="en-US" b="1" i="1" dirty="0">
                <a:solidFill>
                  <a:srgbClr val="C00000"/>
                </a:solidFill>
              </a:rPr>
              <a:t>sampling distribution </a:t>
            </a:r>
            <a:r>
              <a:rPr lang="en-US" dirty="0">
                <a:solidFill>
                  <a:srgbClr val="C00000"/>
                </a:solidFill>
              </a:rPr>
              <a:t>is the distribution of sample statistics from </a:t>
            </a:r>
            <a:r>
              <a:rPr lang="en-US" i="1" dirty="0">
                <a:solidFill>
                  <a:srgbClr val="C00000"/>
                </a:solidFill>
              </a:rPr>
              <a:t>all possible samples of the same sample size</a:t>
            </a:r>
          </a:p>
        </p:txBody>
      </p:sp>
    </p:spTree>
    <p:extLst>
      <p:ext uri="{BB962C8B-B14F-4D97-AF65-F5344CB8AC3E}">
        <p14:creationId xmlns:p14="http://schemas.microsoft.com/office/powerpoint/2010/main" val="87278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What does the sampling distribution tell us?</a:t>
            </a:r>
            <a:endParaRPr lang="en-US" dirty="0"/>
          </a:p>
        </p:txBody>
      </p:sp>
      <p:sp>
        <p:nvSpPr>
          <p:cNvPr id="6" name="Content Placeholder 2"/>
          <p:cNvSpPr txBox="1">
            <a:spLocks noGrp="1"/>
          </p:cNvSpPr>
          <p:nvPr>
            <p:ph idx="1"/>
          </p:nvPr>
        </p:nvSpPr>
        <p:spPr>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The sampling distribution allows us to make statements about what the population parameter is, and how well we estimated it</a:t>
            </a:r>
          </a:p>
          <a:p>
            <a:pPr lvl="1"/>
            <a:r>
              <a:rPr lang="en-US" dirty="0"/>
              <a:t>The </a:t>
            </a:r>
            <a:r>
              <a:rPr lang="en-US" i="1" dirty="0"/>
              <a:t>mean</a:t>
            </a:r>
            <a:r>
              <a:rPr lang="en-US" dirty="0"/>
              <a:t> of the sampling distribution is our estimate of the population parameter</a:t>
            </a:r>
          </a:p>
          <a:p>
            <a:pPr lvl="1"/>
            <a:r>
              <a:rPr lang="en-US" dirty="0"/>
              <a:t>The </a:t>
            </a:r>
            <a:r>
              <a:rPr lang="en-US" i="1" dirty="0"/>
              <a:t>standard deviation</a:t>
            </a:r>
            <a:r>
              <a:rPr lang="en-US" dirty="0"/>
              <a:t> or </a:t>
            </a:r>
            <a:r>
              <a:rPr lang="en-US" i="1" dirty="0"/>
              <a:t>variance</a:t>
            </a:r>
            <a:r>
              <a:rPr lang="en-US" dirty="0"/>
              <a:t> of the sampling distribution shows the precision of our estimate of the population parameter</a:t>
            </a:r>
          </a:p>
        </p:txBody>
      </p:sp>
    </p:spTree>
    <p:extLst>
      <p:ext uri="{BB962C8B-B14F-4D97-AF65-F5344CB8AC3E}">
        <p14:creationId xmlns:p14="http://schemas.microsoft.com/office/powerpoint/2010/main" val="82105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Distribution vs. Sampling Distribution</a:t>
            </a:r>
          </a:p>
        </p:txBody>
      </p:sp>
      <p:sp>
        <p:nvSpPr>
          <p:cNvPr id="3" name="Content Placeholder 2"/>
          <p:cNvSpPr>
            <a:spLocks noGrp="1"/>
          </p:cNvSpPr>
          <p:nvPr>
            <p:ph idx="1"/>
          </p:nvPr>
        </p:nvSpPr>
        <p:spPr>
          <a:xfrm>
            <a:off x="457200" y="1600200"/>
            <a:ext cx="8229600" cy="4874741"/>
          </a:xfrm>
        </p:spPr>
        <p:txBody>
          <a:bodyPr>
            <a:normAutofit/>
          </a:bodyPr>
          <a:lstStyle/>
          <a:p>
            <a:r>
              <a:rPr lang="en-US" b="1" dirty="0">
                <a:solidFill>
                  <a:srgbClr val="C00000"/>
                </a:solidFill>
              </a:rPr>
              <a:t>Note the distinction!</a:t>
            </a:r>
          </a:p>
          <a:p>
            <a:r>
              <a:rPr lang="en-US" dirty="0"/>
              <a:t>A </a:t>
            </a:r>
            <a:r>
              <a:rPr lang="en-US" b="1" i="1" dirty="0"/>
              <a:t>sample distribution</a:t>
            </a:r>
            <a:r>
              <a:rPr lang="en-US" dirty="0"/>
              <a:t> shows how the </a:t>
            </a:r>
            <a:r>
              <a:rPr lang="en-US" b="1" i="1" dirty="0"/>
              <a:t>measured data</a:t>
            </a:r>
            <a:r>
              <a:rPr lang="en-US" dirty="0"/>
              <a:t> are distributed</a:t>
            </a:r>
          </a:p>
          <a:p>
            <a:pPr lvl="1"/>
            <a:r>
              <a:rPr lang="en-US" dirty="0"/>
              <a:t>E.g., histogram of blood pressure in a single sample having n=50</a:t>
            </a:r>
          </a:p>
          <a:p>
            <a:r>
              <a:rPr lang="en-US" dirty="0"/>
              <a:t>A </a:t>
            </a:r>
            <a:r>
              <a:rPr lang="en-US" b="1" i="1" dirty="0"/>
              <a:t>sampling distribution</a:t>
            </a:r>
            <a:r>
              <a:rPr lang="en-US" dirty="0"/>
              <a:t> shows how a </a:t>
            </a:r>
            <a:r>
              <a:rPr lang="en-US" b="1" i="1" dirty="0"/>
              <a:t>calculated statistic</a:t>
            </a:r>
            <a:r>
              <a:rPr lang="en-US" dirty="0"/>
              <a:t> is distributed</a:t>
            </a:r>
          </a:p>
          <a:p>
            <a:pPr lvl="1"/>
            <a:r>
              <a:rPr lang="en-US" dirty="0"/>
              <a:t>E.g. histogram of mean blood pressure generated from a 100 samples each with n=50</a:t>
            </a:r>
          </a:p>
        </p:txBody>
      </p:sp>
    </p:spTree>
    <p:extLst>
      <p:ext uri="{BB962C8B-B14F-4D97-AF65-F5344CB8AC3E}">
        <p14:creationId xmlns:p14="http://schemas.microsoft.com/office/powerpoint/2010/main" val="1531766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3263</Words>
  <Application>Microsoft Office PowerPoint</Application>
  <PresentationFormat>On-screen Show (4:3)</PresentationFormat>
  <Paragraphs>433</Paragraphs>
  <Slides>67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5" baseType="lpstr">
      <vt:lpstr>Arial</vt:lpstr>
      <vt:lpstr>Calibri</vt:lpstr>
      <vt:lpstr>Cambria Math</vt:lpstr>
      <vt:lpstr>Symbol</vt:lpstr>
      <vt:lpstr>Wingdings</vt:lpstr>
      <vt:lpstr>Office Theme</vt:lpstr>
      <vt:lpstr>Photo Editor Photo</vt:lpstr>
      <vt:lpstr>Equation</vt:lpstr>
      <vt:lpstr>BIFX 503: Statistics for Bioinformatics </vt:lpstr>
      <vt:lpstr>Inferences About Means</vt:lpstr>
      <vt:lpstr>Statistics, Parameters, and Estimation</vt:lpstr>
      <vt:lpstr>The Normal Distribution</vt:lpstr>
      <vt:lpstr>The Normal Distribution</vt:lpstr>
      <vt:lpstr>Population vs. Sample</vt:lpstr>
      <vt:lpstr>Sampling Distribution</vt:lpstr>
      <vt:lpstr>What does the sampling distribution tell us?</vt:lpstr>
      <vt:lpstr>Sample Distribution vs. Sampling Distribution</vt:lpstr>
      <vt:lpstr>Inferences About Means</vt:lpstr>
      <vt:lpstr>Confidence Intervals</vt:lpstr>
      <vt:lpstr>Sampling Distribution for a Mean</vt:lpstr>
      <vt:lpstr>Confidence Limits for the Mean</vt:lpstr>
      <vt:lpstr>The t Distribution</vt:lpstr>
      <vt:lpstr>Interpreting Confidence Intervals</vt:lpstr>
      <vt:lpstr>PowerPoint Presentation</vt:lpstr>
      <vt:lpstr>Calculating Confidence Intervals in R</vt:lpstr>
      <vt:lpstr>Confidence Intervals for Groups</vt:lpstr>
      <vt:lpstr>Confidence Interval Comparison</vt:lpstr>
      <vt:lpstr>Confidence Interval Comparison</vt:lpstr>
      <vt:lpstr>Hypothesis Testing</vt:lpstr>
      <vt:lpstr>What’s a Hypothesis?</vt:lpstr>
      <vt:lpstr>Alternative and Null Hypotheses</vt:lpstr>
      <vt:lpstr>One- and Two-Sided Hypotheses</vt:lpstr>
      <vt:lpstr>Hypothesis Testing</vt:lpstr>
      <vt:lpstr>Analogy: Jury Trial vs. Hypothesis Testing*</vt:lpstr>
      <vt:lpstr>Classical Statistical Hypothesis Testing</vt:lpstr>
      <vt:lpstr>The P-value</vt:lpstr>
      <vt:lpstr>Significance Level</vt:lpstr>
      <vt:lpstr>Type I and Type II Errors</vt:lpstr>
      <vt:lpstr>Alpha</vt:lpstr>
      <vt:lpstr>Statistical Power</vt:lpstr>
      <vt:lpstr>What Affects Power</vt:lpstr>
      <vt:lpstr>Inconclusive Findings</vt:lpstr>
      <vt:lpstr>t Tests</vt:lpstr>
      <vt:lpstr>t Tests</vt:lpstr>
      <vt:lpstr>t Tests</vt:lpstr>
      <vt:lpstr>One Sample t Test</vt:lpstr>
      <vt:lpstr>Independent Samples t test</vt:lpstr>
      <vt:lpstr>Independent Samples t test</vt:lpstr>
      <vt:lpstr>Independent Samples t Test</vt:lpstr>
      <vt:lpstr>Independent Samples t Test in R</vt:lpstr>
      <vt:lpstr>Example: Independent Samples t Test</vt:lpstr>
      <vt:lpstr>Assumptions for Independent Samples t Tests</vt:lpstr>
      <vt:lpstr>Class Exercise: Independent Samples t Test</vt:lpstr>
      <vt:lpstr>Paired Samples</vt:lpstr>
      <vt:lpstr>How Paired Samples Are Different</vt:lpstr>
      <vt:lpstr>When to Use Techniques for Paired Data</vt:lpstr>
      <vt:lpstr>When to Use Techniques for Paired Data</vt:lpstr>
      <vt:lpstr>Paired Samples</vt:lpstr>
      <vt:lpstr>Paired t Test</vt:lpstr>
      <vt:lpstr>Paired t Test</vt:lpstr>
      <vt:lpstr>Paired t Test</vt:lpstr>
      <vt:lpstr>Paired t Test in R</vt:lpstr>
      <vt:lpstr>Example 1: Paired t Test</vt:lpstr>
      <vt:lpstr>Example 2: Paired t Test</vt:lpstr>
      <vt:lpstr>Assumptions for Paired t Test</vt:lpstr>
      <vt:lpstr>Class Exercise: Paired t Test</vt:lpstr>
      <vt:lpstr>The Central Limit Theorem</vt:lpstr>
      <vt:lpstr>The Central Limit Theorem</vt:lpstr>
      <vt:lpstr>PowerPoint Presentation</vt:lpstr>
      <vt:lpstr>Application of the Central Limit Theorem</vt:lpstr>
      <vt:lpstr>Non-Parametric Alternatives</vt:lpstr>
      <vt:lpstr>Non-parametric Alternatives</vt:lpstr>
      <vt:lpstr>Why Use Non-Parametric Methods?</vt:lpstr>
      <vt:lpstr>Non-Parametric Methods</vt:lpstr>
      <vt:lpstr>Class Exercise: Non-Parametrics</vt:lpstr>
    </vt:vector>
  </TitlesOfParts>
  <Company>Schroeder Statistical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Schroeder</dc:creator>
  <cp:lastModifiedBy>Jedediah Smith</cp:lastModifiedBy>
  <cp:revision>247</cp:revision>
  <dcterms:created xsi:type="dcterms:W3CDTF">2016-09-16T17:39:07Z</dcterms:created>
  <dcterms:modified xsi:type="dcterms:W3CDTF">2021-09-01T23:51:11Z</dcterms:modified>
</cp:coreProperties>
</file>