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644" r:id="rId3"/>
    <p:sldId id="670" r:id="rId4"/>
    <p:sldId id="559" r:id="rId5"/>
    <p:sldId id="634" r:id="rId6"/>
    <p:sldId id="673" r:id="rId7"/>
    <p:sldId id="663" r:id="rId8"/>
    <p:sldId id="676" r:id="rId9"/>
    <p:sldId id="677" r:id="rId10"/>
    <p:sldId id="674" r:id="rId11"/>
    <p:sldId id="692" r:id="rId12"/>
    <p:sldId id="704" r:id="rId13"/>
    <p:sldId id="648" r:id="rId14"/>
    <p:sldId id="626" r:id="rId15"/>
    <p:sldId id="671" r:id="rId16"/>
    <p:sldId id="672" r:id="rId17"/>
    <p:sldId id="635" r:id="rId18"/>
    <p:sldId id="657" r:id="rId19"/>
    <p:sldId id="658" r:id="rId20"/>
    <p:sldId id="659" r:id="rId21"/>
    <p:sldId id="660" r:id="rId22"/>
    <p:sldId id="661" r:id="rId23"/>
    <p:sldId id="645" r:id="rId24"/>
    <p:sldId id="651" r:id="rId25"/>
    <p:sldId id="652" r:id="rId26"/>
    <p:sldId id="654" r:id="rId27"/>
    <p:sldId id="702" r:id="rId28"/>
    <p:sldId id="705" r:id="rId29"/>
    <p:sldId id="623" r:id="rId30"/>
    <p:sldId id="703" r:id="rId31"/>
    <p:sldId id="629" r:id="rId32"/>
    <p:sldId id="662" r:id="rId33"/>
    <p:sldId id="694" r:id="rId34"/>
    <p:sldId id="706" r:id="rId35"/>
    <p:sldId id="691" r:id="rId36"/>
    <p:sldId id="639" r:id="rId37"/>
    <p:sldId id="664" r:id="rId38"/>
    <p:sldId id="665" r:id="rId39"/>
    <p:sldId id="678" r:id="rId40"/>
    <p:sldId id="679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35"/>
    <p:restoredTop sz="94416"/>
  </p:normalViewPr>
  <p:slideViewPr>
    <p:cSldViewPr snapToGrid="0" snapToObjects="1">
      <p:cViewPr varScale="1">
        <p:scale>
          <a:sx n="146" d="100"/>
          <a:sy n="146" d="100"/>
        </p:scale>
        <p:origin x="176" y="1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rschroeder1/Hood/ENV%20515/BIFX%20503%20Week%206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jrschroeder1/Hood/ENV%20515/BIFX%20503%20Week%206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Tests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Sheet1!$A$2:$A$9</c:f>
              <c:numCache>
                <c:formatCode>General</c:formatCode>
                <c:ptCount val="8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  <c:pt idx="4">
                  <c:v>7</c:v>
                </c:pt>
                <c:pt idx="5">
                  <c:v>8</c:v>
                </c:pt>
                <c:pt idx="6">
                  <c:v>9</c:v>
                </c:pt>
                <c:pt idx="7">
                  <c:v>10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10</c:v>
                </c:pt>
                <c:pt idx="3">
                  <c:v>15</c:v>
                </c:pt>
                <c:pt idx="4">
                  <c:v>21</c:v>
                </c:pt>
                <c:pt idx="5">
                  <c:v>28</c:v>
                </c:pt>
                <c:pt idx="6">
                  <c:v>36</c:v>
                </c:pt>
                <c:pt idx="7">
                  <c:v>45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190-5E48-A310-517447B2BB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98519440"/>
        <c:axId val="1597613216"/>
      </c:scatterChart>
      <c:valAx>
        <c:axId val="15985194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Groups</a:t>
                </a:r>
              </a:p>
            </c:rich>
          </c:tx>
          <c:layout>
            <c:manualLayout>
              <c:xMode val="edge"/>
              <c:yMode val="edge"/>
              <c:x val="0.410470909886264"/>
              <c:y val="0.873078521434821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7613216"/>
        <c:crosses val="autoZero"/>
        <c:crossBetween val="midCat"/>
      </c:valAx>
      <c:valAx>
        <c:axId val="15976132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Tests</a:t>
                </a:r>
              </a:p>
            </c:rich>
          </c:tx>
          <c:layout>
            <c:manualLayout>
              <c:xMode val="edge"/>
              <c:yMode val="edge"/>
              <c:x val="2.5992508975366101E-2"/>
              <c:y val="0.286647346165062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5194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Alpha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Sheet1!$B$2:$B$9</c:f>
              <c:numCache>
                <c:formatCode>General</c:formatCode>
                <c:ptCount val="8"/>
                <c:pt idx="0">
                  <c:v>3</c:v>
                </c:pt>
                <c:pt idx="1">
                  <c:v>6</c:v>
                </c:pt>
                <c:pt idx="2">
                  <c:v>10</c:v>
                </c:pt>
                <c:pt idx="3">
                  <c:v>15</c:v>
                </c:pt>
                <c:pt idx="4">
                  <c:v>21</c:v>
                </c:pt>
                <c:pt idx="5">
                  <c:v>28</c:v>
                </c:pt>
                <c:pt idx="6">
                  <c:v>36</c:v>
                </c:pt>
                <c:pt idx="7">
                  <c:v>45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0.142625</c:v>
                </c:pt>
                <c:pt idx="1">
                  <c:v>0.26490810937499998</c:v>
                </c:pt>
                <c:pt idx="2">
                  <c:v>0.40126306076162099</c:v>
                </c:pt>
                <c:pt idx="3">
                  <c:v>0.53670876984024696</c:v>
                </c:pt>
                <c:pt idx="4">
                  <c:v>0.65943837371188496</c:v>
                </c:pt>
                <c:pt idx="5">
                  <c:v>0.76217311474466698</c:v>
                </c:pt>
                <c:pt idx="6">
                  <c:v>0.84222078521177302</c:v>
                </c:pt>
                <c:pt idx="7">
                  <c:v>0.90055974301290798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C5-EE47-BD18-87CE78E95F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16014640"/>
        <c:axId val="1598917392"/>
      </c:scatterChart>
      <c:valAx>
        <c:axId val="15160146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000" dirty="0"/>
                  <a:t>Tests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98917392"/>
        <c:crosses val="autoZero"/>
        <c:crossBetween val="midCat"/>
      </c:valAx>
      <c:valAx>
        <c:axId val="15989173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/>
                  <a:t>Probability</a:t>
                </a:r>
                <a:r>
                  <a:rPr lang="en-US" sz="1400" baseline="0" dirty="0"/>
                  <a:t> H0 Incorrectly Rejected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2.1558872868175502E-3"/>
              <c:y val="6.0185185185185203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60146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87E02-3716-1D40-8D7F-57DC01E2C52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6AE257-E312-FE44-A1AA-8C5A2E8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282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21F8C-99EB-444E-99A1-923AF2D15547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D320D3-BB20-7A42-947C-A5C1AF844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8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D320D3-BB20-7A42-947C-A5C1AF84453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3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9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44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3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46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2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9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4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17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63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046D9-C699-D14E-85F5-3AE881B9DBE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3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046D9-C699-D14E-85F5-3AE881B9DBE4}" type="datetimeFigureOut">
              <a:rPr lang="en-US" smtClean="0"/>
              <a:t>9/19/21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02F5C-16EA-CC4B-970E-839D5CC3A7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3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mean.com/05/MultipleComparisons.as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BIFX 503: Statistics for Bioinformatics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194560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tx1"/>
                </a:solidFill>
              </a:rPr>
              <a:t>Instructor: Jennifer Schroeder, Ph.D.</a:t>
            </a:r>
          </a:p>
          <a:p>
            <a:r>
              <a:rPr lang="en-US" dirty="0">
                <a:solidFill>
                  <a:schemeClr val="tx1"/>
                </a:solidFill>
              </a:rPr>
              <a:t>Wednesdays,  5:30-8:00pm</a:t>
            </a:r>
          </a:p>
          <a:p>
            <a:r>
              <a:rPr lang="en-US" dirty="0">
                <a:solidFill>
                  <a:schemeClr val="tx1"/>
                </a:solidFill>
              </a:rPr>
              <a:t>Hodson Technology Center, Room 237</a:t>
            </a:r>
          </a:p>
          <a:p>
            <a:r>
              <a:rPr lang="en-US" dirty="0">
                <a:solidFill>
                  <a:schemeClr val="tx1"/>
                </a:solidFill>
              </a:rPr>
              <a:t>Fall 2021</a:t>
            </a:r>
          </a:p>
        </p:txBody>
      </p:sp>
    </p:spTree>
    <p:extLst>
      <p:ext uri="{BB962C8B-B14F-4D97-AF65-F5344CB8AC3E}">
        <p14:creationId xmlns:p14="http://schemas.microsoft.com/office/powerpoint/2010/main" val="248939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number of comparisons increases quickly as the number of levels of the group variable increases</a:t>
            </a:r>
          </a:p>
          <a:p>
            <a:r>
              <a:rPr lang="en-US" dirty="0"/>
              <a:t>Strategy for controlling alpha is to limit the number of pairwise comparisons</a:t>
            </a:r>
          </a:p>
          <a:p>
            <a:pPr lvl="1"/>
            <a:r>
              <a:rPr lang="en-US" dirty="0"/>
              <a:t>More focused set of comparisons than all possible pairs</a:t>
            </a:r>
          </a:p>
          <a:p>
            <a:pPr lvl="2"/>
            <a:r>
              <a:rPr lang="en-US" dirty="0"/>
              <a:t>Sequential (“step-down”) testing procedure</a:t>
            </a:r>
          </a:p>
          <a:p>
            <a:pPr lvl="2"/>
            <a:r>
              <a:rPr lang="en-US" dirty="0"/>
              <a:t>Limit comparisons as each treatment vs control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Comparisons</a:t>
            </a:r>
          </a:p>
        </p:txBody>
      </p:sp>
    </p:spTree>
    <p:extLst>
      <p:ext uri="{BB962C8B-B14F-4D97-AF65-F5344CB8AC3E}">
        <p14:creationId xmlns:p14="http://schemas.microsoft.com/office/powerpoint/2010/main" val="1574878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Step vs. Sequential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1192876"/>
            <a:ext cx="8229600" cy="2049087"/>
          </a:xfrm>
        </p:spPr>
        <p:txBody>
          <a:bodyPr/>
          <a:lstStyle/>
          <a:p>
            <a:r>
              <a:rPr lang="en-US" dirty="0"/>
              <a:t>Single step</a:t>
            </a:r>
          </a:p>
          <a:p>
            <a:pPr lvl="1"/>
            <a:r>
              <a:rPr lang="en-US" dirty="0"/>
              <a:t>All possible hypotheses are tested</a:t>
            </a:r>
          </a:p>
          <a:p>
            <a:r>
              <a:rPr lang="en-US" dirty="0"/>
              <a:t>Sequential </a:t>
            </a:r>
            <a:r>
              <a:rPr lang="mr-IN" dirty="0"/>
              <a:t>–</a:t>
            </a:r>
            <a:r>
              <a:rPr lang="en-US" dirty="0"/>
              <a:t> “step down” approach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2926080"/>
            <a:ext cx="5420822" cy="385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8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1257300"/>
            <a:ext cx="7721600" cy="4330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90551" y="6333259"/>
            <a:ext cx="620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</a:t>
            </a:r>
            <a:r>
              <a:rPr lang="en-US" dirty="0">
                <a:hlinkClick r:id="rId3"/>
              </a:rPr>
              <a:t> http://www.pmean.com/05/MultipleComparisons.asp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25171" y="5597012"/>
            <a:ext cx="700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Testing stops when you reach your first non-significant test.</a:t>
            </a:r>
          </a:p>
        </p:txBody>
      </p:sp>
    </p:spTree>
    <p:extLst>
      <p:ext uri="{BB962C8B-B14F-4D97-AF65-F5344CB8AC3E}">
        <p14:creationId xmlns:p14="http://schemas.microsoft.com/office/powerpoint/2010/main" val="82852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926" y="1949614"/>
            <a:ext cx="8229600" cy="1143000"/>
          </a:xfrm>
        </p:spPr>
        <p:txBody>
          <a:bodyPr/>
          <a:lstStyle/>
          <a:p>
            <a:r>
              <a:rPr lang="en-US" b="1" i="1" dirty="0"/>
              <a:t>Multiple Comparisons</a:t>
            </a:r>
          </a:p>
        </p:txBody>
      </p:sp>
    </p:spTree>
    <p:extLst>
      <p:ext uri="{BB962C8B-B14F-4D97-AF65-F5344CB8AC3E}">
        <p14:creationId xmlns:p14="http://schemas.microsoft.com/office/powerpoint/2010/main" val="1630863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6360"/>
          </a:xfrm>
        </p:spPr>
        <p:txBody>
          <a:bodyPr>
            <a:normAutofit/>
          </a:bodyPr>
          <a:lstStyle/>
          <a:p>
            <a:r>
              <a:rPr lang="en-US" dirty="0"/>
              <a:t>Multiple comparisons can inflate alpha for reasons we’ve previously discussed</a:t>
            </a:r>
          </a:p>
          <a:p>
            <a:pPr lvl="1"/>
            <a:r>
              <a:rPr lang="en-US" dirty="0"/>
              <a:t>The more tests you do, the more likely you are to get a significant result purely by chance</a:t>
            </a:r>
          </a:p>
          <a:p>
            <a:pPr lvl="1"/>
            <a:endParaRPr lang="en-US" dirty="0"/>
          </a:p>
          <a:p>
            <a:r>
              <a:rPr lang="en-US" dirty="0"/>
              <a:t>Multiple comparisons procedures have alpha control built in</a:t>
            </a:r>
          </a:p>
          <a:p>
            <a:pPr lvl="1"/>
            <a:r>
              <a:rPr lang="en-US" dirty="0"/>
              <a:t>Maintains an overall alpha of 0.05 for all comparisons</a:t>
            </a:r>
          </a:p>
          <a:p>
            <a:pPr lvl="1"/>
            <a:r>
              <a:rPr lang="en-US" dirty="0"/>
              <a:t>This is called the </a:t>
            </a:r>
            <a:r>
              <a:rPr lang="en-US" b="1" dirty="0"/>
              <a:t>Family-wise Error Rate (FWER)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2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FWER vs. FDR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Family-wise Error Rate (FWER)</a:t>
            </a:r>
          </a:p>
          <a:p>
            <a:pPr lvl="1"/>
            <a:r>
              <a:rPr lang="en-US" dirty="0"/>
              <a:t>Limits the probability of at least one false discovery (type I error)</a:t>
            </a:r>
          </a:p>
          <a:p>
            <a:endParaRPr lang="en-US" dirty="0"/>
          </a:p>
          <a:p>
            <a:r>
              <a:rPr lang="en-US" dirty="0"/>
              <a:t>False Discovery Rate (FDR)</a:t>
            </a:r>
          </a:p>
          <a:p>
            <a:pPr lvl="1"/>
            <a:r>
              <a:rPr lang="en-US" dirty="0"/>
              <a:t>Sets limits on the expected proportion of false discoveries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53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FWER vs. FDR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Family-wise Error Rate (FWER)</a:t>
            </a:r>
          </a:p>
          <a:p>
            <a:pPr lvl="1"/>
            <a:r>
              <a:rPr lang="en-US" dirty="0"/>
              <a:t>More stringent control of alpha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False Discovery Rate (FDR)</a:t>
            </a:r>
          </a:p>
          <a:p>
            <a:pPr lvl="1"/>
            <a:r>
              <a:rPr lang="en-US" dirty="0"/>
              <a:t>Greater power</a:t>
            </a:r>
          </a:p>
          <a:p>
            <a:pPr lvl="1"/>
            <a:r>
              <a:rPr lang="en-US" dirty="0"/>
              <a:t>Increased type I errors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710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Many Multiple Comparisons Procedures Exist!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868" y="1715588"/>
            <a:ext cx="8229600" cy="49029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Tukey HSD</a:t>
            </a:r>
          </a:p>
          <a:p>
            <a:r>
              <a:rPr lang="en-US" dirty="0"/>
              <a:t>Bonferroni</a:t>
            </a:r>
          </a:p>
          <a:p>
            <a:r>
              <a:rPr lang="en-US" dirty="0"/>
              <a:t>Holm</a:t>
            </a:r>
          </a:p>
          <a:p>
            <a:r>
              <a:rPr lang="en-US" dirty="0"/>
              <a:t>Hochberg</a:t>
            </a:r>
          </a:p>
          <a:p>
            <a:r>
              <a:rPr lang="en-US" dirty="0" err="1"/>
              <a:t>Hommel</a:t>
            </a:r>
            <a:endParaRPr lang="en-US" dirty="0"/>
          </a:p>
          <a:p>
            <a:r>
              <a:rPr lang="en-US" dirty="0" err="1"/>
              <a:t>Benjamini</a:t>
            </a:r>
            <a:r>
              <a:rPr lang="en-US" dirty="0"/>
              <a:t>-Hochberg (BH)</a:t>
            </a:r>
          </a:p>
          <a:p>
            <a:r>
              <a:rPr lang="en-US" dirty="0" err="1"/>
              <a:t>Benjamini-Yekutieli</a:t>
            </a:r>
            <a:r>
              <a:rPr lang="en-US" dirty="0"/>
              <a:t> (BY)</a:t>
            </a:r>
          </a:p>
          <a:p>
            <a:r>
              <a:rPr lang="en-US" dirty="0"/>
              <a:t>False Discovery Rate (FDR)</a:t>
            </a:r>
          </a:p>
          <a:p>
            <a:r>
              <a:rPr lang="mr-IN" dirty="0"/>
              <a:t>…</a:t>
            </a:r>
            <a:r>
              <a:rPr lang="en-US" dirty="0"/>
              <a:t> and many others </a:t>
            </a:r>
            <a:r>
              <a:rPr lang="mr-IN" dirty="0"/>
              <a:t>…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108716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Tukey’s HSD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510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Tukey’s Honestly Significant Difference</a:t>
            </a:r>
          </a:p>
          <a:p>
            <a:pPr lvl="1"/>
            <a:r>
              <a:rPr lang="en-US" dirty="0"/>
              <a:t>A.k.a. </a:t>
            </a:r>
            <a:r>
              <a:rPr lang="en-US" dirty="0" err="1"/>
              <a:t>Studentized</a:t>
            </a:r>
            <a:r>
              <a:rPr lang="en-US" dirty="0"/>
              <a:t> Range Test</a:t>
            </a:r>
          </a:p>
          <a:p>
            <a:r>
              <a:rPr lang="en-US" dirty="0"/>
              <a:t>Creates a set of confidence intervals on the differences between means</a:t>
            </a:r>
          </a:p>
          <a:p>
            <a:r>
              <a:rPr lang="en-US" dirty="0"/>
              <a:t>Intervals based on the </a:t>
            </a:r>
            <a:r>
              <a:rPr lang="en-US" dirty="0" err="1"/>
              <a:t>studentized</a:t>
            </a:r>
            <a:r>
              <a:rPr lang="en-US" dirty="0"/>
              <a:t> range statistic</a:t>
            </a:r>
          </a:p>
          <a:p>
            <a:r>
              <a:rPr lang="en-US" dirty="0"/>
              <a:t>Best for balanced designs</a:t>
            </a:r>
          </a:p>
          <a:p>
            <a:pPr lvl="1"/>
            <a:r>
              <a:rPr lang="en-US" dirty="0"/>
              <a:t>Same number of observations per group</a:t>
            </a:r>
          </a:p>
          <a:p>
            <a:r>
              <a:rPr lang="en-US" dirty="0"/>
              <a:t>Tests all possible pairs of means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492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Bonferroni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Easiest to implement</a:t>
            </a:r>
          </a:p>
          <a:p>
            <a:pPr lvl="1"/>
            <a:r>
              <a:rPr lang="en-US" dirty="0"/>
              <a:t>If you are doing k tests, the significance level is α/k for each test</a:t>
            </a:r>
          </a:p>
          <a:p>
            <a:pPr lvl="1"/>
            <a:endParaRPr lang="en-US" baseline="-25000" dirty="0"/>
          </a:p>
          <a:p>
            <a:r>
              <a:rPr lang="en-US" dirty="0"/>
              <a:t>Most conservative (least powerful)</a:t>
            </a:r>
          </a:p>
          <a:p>
            <a:endParaRPr lang="en-US" dirty="0"/>
          </a:p>
          <a:p>
            <a:r>
              <a:rPr lang="en-US" dirty="0"/>
              <a:t>Provides strong control of the family-wise error rate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1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71742" y="22914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i="1" dirty="0"/>
              <a:t>Simultaneous Inference and Multiple Comparisons</a:t>
            </a:r>
          </a:p>
        </p:txBody>
      </p:sp>
    </p:spTree>
    <p:extLst>
      <p:ext uri="{BB962C8B-B14F-4D97-AF65-F5344CB8AC3E}">
        <p14:creationId xmlns:p14="http://schemas.microsoft.com/office/powerpoint/2010/main" val="15517361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Holm, Hochberg, &amp; </a:t>
            </a:r>
            <a:r>
              <a:rPr lang="en-US" dirty="0" err="1"/>
              <a:t>Hommel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Modifications on the Bonferroni method</a:t>
            </a:r>
          </a:p>
          <a:p>
            <a:r>
              <a:rPr lang="en-US" dirty="0"/>
              <a:t>Provide strong control of the family-wise error rate</a:t>
            </a:r>
          </a:p>
          <a:p>
            <a:r>
              <a:rPr lang="en-US" dirty="0"/>
              <a:t>Less conservative than Bonferroni, although just as valid</a:t>
            </a:r>
          </a:p>
          <a:p>
            <a:r>
              <a:rPr lang="en-US" dirty="0"/>
              <a:t>Based on sequential testing (step-down)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27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Discovery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1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Expected proportion of false discoveries among the rejected hypotheses</a:t>
            </a:r>
          </a:p>
          <a:p>
            <a:r>
              <a:rPr lang="en-US" dirty="0"/>
              <a:t>Less stringent condition than familywise error rate</a:t>
            </a:r>
          </a:p>
          <a:p>
            <a:pPr lvl="1"/>
            <a:r>
              <a:rPr lang="en-US" dirty="0"/>
              <a:t>More powerful than Holm et al.</a:t>
            </a:r>
          </a:p>
          <a:p>
            <a:r>
              <a:rPr lang="en-US" dirty="0"/>
              <a:t>BH and BY are variations on FDR</a:t>
            </a:r>
          </a:p>
          <a:p>
            <a:r>
              <a:rPr lang="en-US" dirty="0"/>
              <a:t>Best used in exploratory research</a:t>
            </a:r>
          </a:p>
          <a:p>
            <a:pPr lvl="1"/>
            <a:r>
              <a:rPr lang="en-US" dirty="0"/>
              <a:t>Allows investigators to identify “candidate positives” which can be further evaluated in a more rigorous follow-up study</a:t>
            </a:r>
          </a:p>
        </p:txBody>
      </p:sp>
    </p:spTree>
    <p:extLst>
      <p:ext uri="{BB962C8B-B14F-4D97-AF65-F5344CB8AC3E}">
        <p14:creationId xmlns:p14="http://schemas.microsoft.com/office/powerpoint/2010/main" val="1515353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9407662"/>
              </p:ext>
            </p:extLst>
          </p:nvPr>
        </p:nvGraphicFramePr>
        <p:xfrm>
          <a:off x="457200" y="1600200"/>
          <a:ext cx="82296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8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78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baseline="0" dirty="0"/>
                        <a:t>Alpha Control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Tukey’s HSD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FWER = 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Best for balanced designs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Bonferroni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FWER &lt; 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Overly conservative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Holm/Hochberg/</a:t>
                      </a:r>
                      <a:r>
                        <a:rPr lang="en-US" sz="2800" dirty="0" err="1"/>
                        <a:t>Hommel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FWER = 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FDR/BH/BY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FWER &gt; 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Do not strictly control FWER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039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aov</a:t>
            </a:r>
            <a:r>
              <a:rPr lang="en-US" dirty="0"/>
              <a:t>(variable ~ group, data)</a:t>
            </a:r>
          </a:p>
          <a:p>
            <a:pPr lvl="1"/>
            <a:r>
              <a:rPr lang="en-US" dirty="0"/>
              <a:t>Variable refers to the variable you want to test</a:t>
            </a:r>
          </a:p>
          <a:p>
            <a:pPr lvl="1"/>
            <a:r>
              <a:rPr lang="en-US" dirty="0"/>
              <a:t>Group defines the different groups</a:t>
            </a:r>
          </a:p>
          <a:p>
            <a:pPr lvl="1"/>
            <a:r>
              <a:rPr lang="en-US" dirty="0"/>
              <a:t>Data is the </a:t>
            </a:r>
            <a:r>
              <a:rPr lang="en-US" dirty="0" err="1"/>
              <a:t>dataframe</a:t>
            </a:r>
            <a:r>
              <a:rPr lang="en-US" dirty="0"/>
              <a:t> the variables are in</a:t>
            </a:r>
          </a:p>
          <a:p>
            <a:pPr lvl="1"/>
            <a:endParaRPr lang="en-US" dirty="0"/>
          </a:p>
          <a:p>
            <a:r>
              <a:rPr lang="en-US" dirty="0"/>
              <a:t>summary(</a:t>
            </a:r>
            <a:r>
              <a:rPr lang="en-US" dirty="0" err="1"/>
              <a:t>aov</a:t>
            </a:r>
            <a:r>
              <a:rPr lang="en-US" dirty="0"/>
              <a:t>(variable ~ group, data))</a:t>
            </a:r>
          </a:p>
          <a:p>
            <a:pPr lvl="1"/>
            <a:r>
              <a:rPr lang="en-US" dirty="0"/>
              <a:t>Output for full ANOVA table</a:t>
            </a:r>
          </a:p>
          <a:p>
            <a:pPr lvl="1"/>
            <a:r>
              <a:rPr lang="en-US" dirty="0"/>
              <a:t>Sums of squares, degrees of freedom, F test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73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6503" cy="4525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TukeyHSD</a:t>
            </a:r>
            <a:r>
              <a:rPr lang="en-US" dirty="0"/>
              <a:t>(</a:t>
            </a:r>
            <a:r>
              <a:rPr lang="en-US" dirty="0" err="1"/>
              <a:t>aov</a:t>
            </a:r>
            <a:r>
              <a:rPr lang="en-US" dirty="0"/>
              <a:t>(variable ~ group, data))</a:t>
            </a:r>
          </a:p>
          <a:p>
            <a:pPr lvl="1"/>
            <a:r>
              <a:rPr lang="en-US" dirty="0"/>
              <a:t>For each pair of means, calculates</a:t>
            </a:r>
          </a:p>
          <a:p>
            <a:pPr lvl="2"/>
            <a:r>
              <a:rPr lang="en-US" dirty="0"/>
              <a:t>mean difference</a:t>
            </a:r>
          </a:p>
          <a:p>
            <a:pPr lvl="2"/>
            <a:r>
              <a:rPr lang="en-US" dirty="0"/>
              <a:t>lower and upper confidence bounds</a:t>
            </a:r>
          </a:p>
          <a:p>
            <a:pPr lvl="2"/>
            <a:r>
              <a:rPr lang="en-US" dirty="0"/>
              <a:t>adjusted p value (difference ≠ 0)</a:t>
            </a:r>
          </a:p>
          <a:p>
            <a:endParaRPr lang="en-US" dirty="0"/>
          </a:p>
          <a:p>
            <a:r>
              <a:rPr lang="en-US" dirty="0"/>
              <a:t>plot(</a:t>
            </a:r>
            <a:r>
              <a:rPr lang="en-US" dirty="0" err="1"/>
              <a:t>TukeyHSD</a:t>
            </a:r>
            <a:r>
              <a:rPr lang="en-US" dirty="0"/>
              <a:t>(</a:t>
            </a:r>
            <a:r>
              <a:rPr lang="en-US" dirty="0" err="1"/>
              <a:t>aov</a:t>
            </a:r>
            <a:r>
              <a:rPr lang="en-US" dirty="0"/>
              <a:t>(variable ~ group, data)))</a:t>
            </a:r>
          </a:p>
          <a:p>
            <a:pPr lvl="1"/>
            <a:r>
              <a:rPr lang="en-US" dirty="0"/>
              <a:t>Plot of confidence intervals</a:t>
            </a:r>
          </a:p>
          <a:p>
            <a:pPr lvl="1"/>
            <a:r>
              <a:rPr lang="en-US" dirty="0"/>
              <a:t>Compare to each other, vertical reference line at zero</a:t>
            </a:r>
          </a:p>
        </p:txBody>
      </p:sp>
    </p:spTree>
    <p:extLst>
      <p:ext uri="{BB962C8B-B14F-4D97-AF65-F5344CB8AC3E}">
        <p14:creationId xmlns:p14="http://schemas.microsoft.com/office/powerpoint/2010/main" val="836451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Comparisons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2189"/>
          </a:xfrm>
        </p:spPr>
        <p:txBody>
          <a:bodyPr>
            <a:normAutofit/>
          </a:bodyPr>
          <a:lstStyle/>
          <a:p>
            <a:r>
              <a:rPr lang="en-US" dirty="0" err="1"/>
              <a:t>Pairwise.t.test</a:t>
            </a:r>
            <a:r>
              <a:rPr lang="en-US" dirty="0"/>
              <a:t>(</a:t>
            </a:r>
            <a:r>
              <a:rPr lang="en-US" dirty="0" err="1"/>
              <a:t>data$variable</a:t>
            </a:r>
            <a:r>
              <a:rPr lang="en-US" dirty="0"/>
              <a:t>, </a:t>
            </a:r>
            <a:r>
              <a:rPr lang="en-US" dirty="0" err="1"/>
              <a:t>data$group</a:t>
            </a:r>
            <a:r>
              <a:rPr lang="en-US" dirty="0"/>
              <a:t>, </a:t>
            </a:r>
            <a:r>
              <a:rPr lang="en-US" dirty="0" err="1"/>
              <a:t>p.adjust.method</a:t>
            </a:r>
            <a:r>
              <a:rPr lang="en-US" dirty="0"/>
              <a:t> = “method”)</a:t>
            </a:r>
          </a:p>
          <a:p>
            <a:pPr lvl="1"/>
            <a:r>
              <a:rPr lang="en-US" dirty="0"/>
              <a:t>Where “method” is one of the following:</a:t>
            </a:r>
          </a:p>
          <a:p>
            <a:pPr lvl="2"/>
            <a:r>
              <a:rPr lang="en-US" dirty="0"/>
              <a:t>”</a:t>
            </a:r>
            <a:r>
              <a:rPr lang="en-US" dirty="0" err="1"/>
              <a:t>bonferroni</a:t>
            </a:r>
            <a:r>
              <a:rPr lang="en-US" dirty="0"/>
              <a:t>”, “holm”, “</a:t>
            </a:r>
            <a:r>
              <a:rPr lang="en-US" dirty="0" err="1"/>
              <a:t>hochberg</a:t>
            </a:r>
            <a:r>
              <a:rPr lang="en-US" dirty="0"/>
              <a:t>”, “</a:t>
            </a:r>
            <a:r>
              <a:rPr lang="en-US" dirty="0" err="1"/>
              <a:t>hommel</a:t>
            </a:r>
            <a:r>
              <a:rPr lang="en-US" dirty="0"/>
              <a:t>”, “BH”, “BY”, “</a:t>
            </a:r>
            <a:r>
              <a:rPr lang="en-US" dirty="0" err="1"/>
              <a:t>fdr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Produces a matrix of p values</a:t>
            </a:r>
          </a:p>
          <a:p>
            <a:pPr lvl="1"/>
            <a:r>
              <a:rPr lang="en-US" dirty="0"/>
              <a:t>One for each pair of means</a:t>
            </a:r>
          </a:p>
          <a:p>
            <a:pPr lvl="1"/>
            <a:r>
              <a:rPr lang="en-US" dirty="0"/>
              <a:t>All possible pairs</a:t>
            </a:r>
          </a:p>
        </p:txBody>
      </p:sp>
    </p:spTree>
    <p:extLst>
      <p:ext uri="{BB962C8B-B14F-4D97-AF65-F5344CB8AC3E}">
        <p14:creationId xmlns:p14="http://schemas.microsoft.com/office/powerpoint/2010/main" val="930454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Comparisons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multcomp</a:t>
            </a:r>
            <a:r>
              <a:rPr lang="en-US" dirty="0"/>
              <a:t> package</a:t>
            </a:r>
          </a:p>
          <a:p>
            <a:endParaRPr lang="en-US" dirty="0"/>
          </a:p>
          <a:p>
            <a:r>
              <a:rPr lang="en-US" dirty="0"/>
              <a:t>More choices in comparison procedures</a:t>
            </a:r>
          </a:p>
          <a:p>
            <a:pPr lvl="1"/>
            <a:r>
              <a:rPr lang="en-US" dirty="0"/>
              <a:t>“many-to-one” comparisons such as </a:t>
            </a:r>
            <a:r>
              <a:rPr lang="en-US" dirty="0" err="1"/>
              <a:t>Dunnett’s</a:t>
            </a:r>
            <a:endParaRPr lang="en-US" dirty="0"/>
          </a:p>
          <a:p>
            <a:pPr lvl="2"/>
            <a:r>
              <a:rPr lang="en-US" dirty="0"/>
              <a:t>Compare each treatment to control</a:t>
            </a:r>
          </a:p>
          <a:p>
            <a:pPr lvl="1"/>
            <a:r>
              <a:rPr lang="en-US" dirty="0"/>
              <a:t>Complex designs</a:t>
            </a:r>
          </a:p>
          <a:p>
            <a:pPr lvl="2"/>
            <a:r>
              <a:rPr lang="en-US" dirty="0"/>
              <a:t>Nested effects, correlated observations</a:t>
            </a:r>
          </a:p>
          <a:p>
            <a:pPr lvl="1"/>
            <a:r>
              <a:rPr lang="en-US" dirty="0"/>
              <a:t>Can also do simpler comparisons, e.g. Tukey</a:t>
            </a:r>
          </a:p>
        </p:txBody>
      </p:sp>
    </p:spTree>
    <p:extLst>
      <p:ext uri="{BB962C8B-B14F-4D97-AF65-F5344CB8AC3E}">
        <p14:creationId xmlns:p14="http://schemas.microsoft.com/office/powerpoint/2010/main" val="1717030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Comparisons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8173"/>
            <a:ext cx="8229600" cy="311746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/>
              <a:t>multcomp</a:t>
            </a:r>
            <a:r>
              <a:rPr lang="en-US" dirty="0"/>
              <a:t> package function </a:t>
            </a:r>
            <a:r>
              <a:rPr lang="en-US" dirty="0" err="1"/>
              <a:t>glht</a:t>
            </a:r>
            <a:r>
              <a:rPr lang="en-US" dirty="0"/>
              <a:t>(model, </a:t>
            </a:r>
            <a:r>
              <a:rPr lang="en-US" dirty="0" err="1"/>
              <a:t>linfct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is output from </a:t>
            </a:r>
            <a:r>
              <a:rPr lang="en-US" dirty="0" err="1"/>
              <a:t>aov</a:t>
            </a:r>
            <a:r>
              <a:rPr lang="en-US" dirty="0"/>
              <a:t>()</a:t>
            </a:r>
          </a:p>
          <a:p>
            <a:pPr lvl="1"/>
            <a:r>
              <a:rPr lang="en-US" b="1" dirty="0" err="1"/>
              <a:t>linfct</a:t>
            </a:r>
            <a:r>
              <a:rPr lang="en-US" dirty="0"/>
              <a:t> is a </a:t>
            </a:r>
            <a:r>
              <a:rPr lang="en-US" b="1" dirty="0">
                <a:solidFill>
                  <a:schemeClr val="accent1"/>
                </a:solidFill>
              </a:rPr>
              <a:t>contrast matrix</a:t>
            </a:r>
            <a:r>
              <a:rPr lang="en-US" dirty="0"/>
              <a:t> specifying the hypotheses to be tested</a:t>
            </a:r>
          </a:p>
          <a:p>
            <a:pPr lvl="1"/>
            <a:r>
              <a:rPr lang="en-US" dirty="0"/>
              <a:t>Instead of all pairwise comparisons we want to compare group A with each other group (B and C)</a:t>
            </a:r>
          </a:p>
          <a:p>
            <a:pPr lvl="2"/>
            <a:r>
              <a:rPr lang="en-US" dirty="0"/>
              <a:t>Coefficients in each row must sum to 0</a:t>
            </a:r>
          </a:p>
          <a:p>
            <a:pPr lvl="2"/>
            <a:r>
              <a:rPr lang="en-US" dirty="0"/>
              <a:t>Groups excluded are zero: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16331" y="4791069"/>
            <a:ext cx="2865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400" dirty="0" err="1"/>
              <a:t>xA</a:t>
            </a:r>
            <a:r>
              <a:rPr lang="en-US" sz="2400" dirty="0"/>
              <a:t>	</a:t>
            </a:r>
            <a:r>
              <a:rPr lang="en-US" sz="2400" dirty="0" err="1"/>
              <a:t>xB</a:t>
            </a:r>
            <a:r>
              <a:rPr lang="en-US" sz="2400" dirty="0"/>
              <a:t>	</a:t>
            </a:r>
            <a:r>
              <a:rPr lang="en-US" sz="2400" dirty="0" err="1"/>
              <a:t>xC</a:t>
            </a:r>
            <a:endParaRPr lang="en-US" sz="2400" dirty="0"/>
          </a:p>
          <a:p>
            <a:r>
              <a:rPr lang="en-US" sz="2400" dirty="0"/>
              <a:t>A-B		-1	1	0</a:t>
            </a:r>
          </a:p>
          <a:p>
            <a:r>
              <a:rPr lang="en-US" sz="2400" dirty="0"/>
              <a:t>A-C		-1	0	1</a:t>
            </a:r>
          </a:p>
        </p:txBody>
      </p:sp>
    </p:spTree>
    <p:extLst>
      <p:ext uri="{BB962C8B-B14F-4D97-AF65-F5344CB8AC3E}">
        <p14:creationId xmlns:p14="http://schemas.microsoft.com/office/powerpoint/2010/main" val="457567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Comparisons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5" y="1321527"/>
            <a:ext cx="8229600" cy="3483229"/>
          </a:xfrm>
        </p:spPr>
        <p:txBody>
          <a:bodyPr>
            <a:normAutofit/>
          </a:bodyPr>
          <a:lstStyle/>
          <a:p>
            <a:r>
              <a:rPr lang="en-US" dirty="0"/>
              <a:t>Setting up the contrast matrix</a:t>
            </a:r>
          </a:p>
          <a:p>
            <a:pPr lvl="1"/>
            <a:r>
              <a:rPr lang="en-US" dirty="0"/>
              <a:t>To compare A with B and A with C</a:t>
            </a:r>
          </a:p>
          <a:p>
            <a:pPr lvl="1"/>
            <a:r>
              <a:rPr lang="en-US" dirty="0"/>
              <a:t>K &lt;- </a:t>
            </a:r>
            <a:r>
              <a:rPr lang="en-US" dirty="0" err="1"/>
              <a:t>rbind</a:t>
            </a:r>
            <a:r>
              <a:rPr lang="en-US" dirty="0"/>
              <a:t>(c(-1, 1, 0), c(-1, 0, 1))</a:t>
            </a:r>
          </a:p>
          <a:p>
            <a:pPr lvl="1"/>
            <a:r>
              <a:rPr lang="en-US" dirty="0" err="1"/>
              <a:t>Rownames</a:t>
            </a:r>
            <a:r>
              <a:rPr lang="en-US" dirty="0"/>
              <a:t>(K) &lt;- c(“A-B”, “A-C”)</a:t>
            </a:r>
          </a:p>
          <a:p>
            <a:pPr lvl="1"/>
            <a:r>
              <a:rPr lang="en-US" dirty="0" err="1"/>
              <a:t>Colnames</a:t>
            </a:r>
            <a:r>
              <a:rPr lang="en-US" dirty="0"/>
              <a:t>(K) &lt;- names(</a:t>
            </a:r>
            <a:r>
              <a:rPr lang="en-US" dirty="0" err="1"/>
              <a:t>coef</a:t>
            </a:r>
            <a:r>
              <a:rPr lang="en-US" dirty="0"/>
              <a:t>(model))</a:t>
            </a:r>
          </a:p>
          <a:p>
            <a:pPr lvl="1"/>
            <a:r>
              <a:rPr lang="en-US" dirty="0"/>
              <a:t>Resulting matrix: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62350-9F28-8A4D-8CFE-376CB965C8E8}"/>
              </a:ext>
            </a:extLst>
          </p:cNvPr>
          <p:cNvSpPr txBox="1"/>
          <p:nvPr/>
        </p:nvSpPr>
        <p:spPr>
          <a:xfrm>
            <a:off x="2681249" y="4804756"/>
            <a:ext cx="2865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</a:t>
            </a:r>
            <a:r>
              <a:rPr lang="en-US" sz="2400" dirty="0" err="1"/>
              <a:t>xA</a:t>
            </a:r>
            <a:r>
              <a:rPr lang="en-US" sz="2400" dirty="0"/>
              <a:t>	</a:t>
            </a:r>
            <a:r>
              <a:rPr lang="en-US" sz="2400" dirty="0" err="1"/>
              <a:t>xB</a:t>
            </a:r>
            <a:r>
              <a:rPr lang="en-US" sz="2400" dirty="0"/>
              <a:t>	</a:t>
            </a:r>
            <a:r>
              <a:rPr lang="en-US" sz="2400" dirty="0" err="1"/>
              <a:t>xC</a:t>
            </a:r>
            <a:endParaRPr lang="en-US" sz="2400" dirty="0"/>
          </a:p>
          <a:p>
            <a:r>
              <a:rPr lang="en-US" sz="2400" dirty="0"/>
              <a:t>A-B		-1	1	0</a:t>
            </a:r>
          </a:p>
          <a:p>
            <a:r>
              <a:rPr lang="en-US" sz="2400" dirty="0"/>
              <a:t>A-C		-1	0	1</a:t>
            </a:r>
          </a:p>
        </p:txBody>
      </p:sp>
    </p:spTree>
    <p:extLst>
      <p:ext uri="{BB962C8B-B14F-4D97-AF65-F5344CB8AC3E}">
        <p14:creationId xmlns:p14="http://schemas.microsoft.com/office/powerpoint/2010/main" val="756667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Chicken Diets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90709" cy="50087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71 newly hatched chicks are randomly assigned to six experimental groups, each group is given a different feed supplement</a:t>
            </a:r>
          </a:p>
          <a:p>
            <a:r>
              <a:rPr lang="en-US" dirty="0"/>
              <a:t>Chick weights (g) assessed after six weeks</a:t>
            </a:r>
          </a:p>
          <a:p>
            <a:r>
              <a:rPr lang="en-US" dirty="0"/>
              <a:t>Are weights the same for the six feed supplements?</a:t>
            </a:r>
          </a:p>
          <a:p>
            <a:r>
              <a:rPr lang="en-US" dirty="0"/>
              <a:t>Hypotheses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μ</a:t>
            </a:r>
            <a:r>
              <a:rPr lang="en-US" baseline="-25000" dirty="0"/>
              <a:t>1</a:t>
            </a:r>
            <a:r>
              <a:rPr lang="en-US" dirty="0"/>
              <a:t> = μ</a:t>
            </a:r>
            <a:r>
              <a:rPr lang="en-US" baseline="-25000" dirty="0"/>
              <a:t>2</a:t>
            </a:r>
            <a:r>
              <a:rPr lang="en-US" dirty="0"/>
              <a:t> = μ</a:t>
            </a:r>
            <a:r>
              <a:rPr lang="en-US" baseline="-25000" dirty="0"/>
              <a:t>3</a:t>
            </a:r>
            <a:r>
              <a:rPr lang="en-US" dirty="0"/>
              <a:t> = μ</a:t>
            </a:r>
            <a:r>
              <a:rPr lang="en-US" baseline="-25000" dirty="0"/>
              <a:t>4 </a:t>
            </a:r>
            <a:r>
              <a:rPr lang="en-US" dirty="0"/>
              <a:t>= μ</a:t>
            </a:r>
            <a:r>
              <a:rPr lang="en-US" baseline="-25000" dirty="0"/>
              <a:t>5 </a:t>
            </a:r>
            <a:r>
              <a:rPr lang="en-US" dirty="0"/>
              <a:t>= μ</a:t>
            </a:r>
            <a:r>
              <a:rPr lang="en-US" baseline="-25000" dirty="0"/>
              <a:t>6</a:t>
            </a:r>
          </a:p>
          <a:p>
            <a:pPr lvl="1"/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: The mean weights of chicks on the six diets are not all equal</a:t>
            </a:r>
          </a:p>
        </p:txBody>
      </p:sp>
    </p:spTree>
    <p:extLst>
      <p:ext uri="{BB962C8B-B14F-4D97-AF65-F5344CB8AC3E}">
        <p14:creationId xmlns:p14="http://schemas.microsoft.com/office/powerpoint/2010/main" val="76653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Analysis of Variance (ANOVA)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2397034"/>
          </a:xfrm>
        </p:spPr>
        <p:txBody>
          <a:bodyPr/>
          <a:lstStyle/>
          <a:p>
            <a:r>
              <a:rPr lang="en-US" sz="2400"/>
              <a:t>Used to compare two or more group means to see if there are any reliable differences between them</a:t>
            </a:r>
          </a:p>
          <a:p>
            <a:r>
              <a:rPr lang="en-US" sz="2400" dirty="0"/>
              <a:t>The null hypothesis is that each of the means comes from the same sampling distribution (i.e. group differences are due to random error)</a:t>
            </a:r>
          </a:p>
          <a:p>
            <a:endParaRPr lang="en-US" sz="2400" dirty="0"/>
          </a:p>
        </p:txBody>
      </p:sp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61611"/>
              </p:ext>
            </p:extLst>
          </p:nvPr>
        </p:nvGraphicFramePr>
        <p:xfrm>
          <a:off x="2514600" y="3587930"/>
          <a:ext cx="4038600" cy="2901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Photo Editor Photo" r:id="rId3" imgW="8257143" imgH="6257143" progId="">
                  <p:embed/>
                </p:oleObj>
              </mc:Choice>
              <mc:Fallback>
                <p:oleObj name="Photo Editor Photo" r:id="rId3" imgW="8257143" imgH="625714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587930"/>
                        <a:ext cx="4038600" cy="29017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957943" y="6583363"/>
            <a:ext cx="861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Figure from Barbara </a:t>
            </a:r>
            <a:r>
              <a:rPr lang="en-US" sz="1200" dirty="0" err="1"/>
              <a:t>Tabachnick</a:t>
            </a:r>
            <a:r>
              <a:rPr lang="en-US" sz="1200" dirty="0"/>
              <a:t> &amp; Linda </a:t>
            </a:r>
            <a:r>
              <a:rPr lang="en-US" sz="1200" dirty="0" err="1"/>
              <a:t>Fidell’s</a:t>
            </a:r>
            <a:r>
              <a:rPr lang="en-US" sz="1200" dirty="0"/>
              <a:t> </a:t>
            </a:r>
            <a:r>
              <a:rPr lang="en-US" sz="1200" i="1" dirty="0"/>
              <a:t>Using Multivariate Statistics</a:t>
            </a:r>
            <a:r>
              <a:rPr lang="en-US" sz="1200" dirty="0"/>
              <a:t>, 4</a:t>
            </a:r>
            <a:r>
              <a:rPr lang="en-US" sz="1200" baseline="30000" dirty="0"/>
              <a:t>th</a:t>
            </a:r>
            <a:r>
              <a:rPr lang="en-US" sz="1200" dirty="0"/>
              <a:t> ed. (Allyn &amp; Bacon, 2001) page 35.</a:t>
            </a:r>
          </a:p>
        </p:txBody>
      </p:sp>
    </p:spTree>
    <p:extLst>
      <p:ext uri="{BB962C8B-B14F-4D97-AF65-F5344CB8AC3E}">
        <p14:creationId xmlns:p14="http://schemas.microsoft.com/office/powerpoint/2010/main" val="1562543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900" y="0"/>
            <a:ext cx="64233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86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Chicken Diets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7166" cy="4525963"/>
          </a:xfrm>
        </p:spPr>
        <p:txBody>
          <a:bodyPr>
            <a:normAutofit/>
          </a:bodyPr>
          <a:lstStyle/>
          <a:p>
            <a:r>
              <a:rPr lang="en-US" dirty="0"/>
              <a:t>71 chicks are randomly assigned to six experimental groups, each group is fed a different diet</a:t>
            </a:r>
          </a:p>
          <a:p>
            <a:pPr lvl="1"/>
            <a:r>
              <a:rPr lang="en-US" dirty="0"/>
              <a:t>Are chick weights (g) the same for the six diets?</a:t>
            </a:r>
          </a:p>
          <a:p>
            <a:r>
              <a:rPr lang="en-US" dirty="0"/>
              <a:t>ANOVA → Chick weights vary by diet (p&lt;0.0001)</a:t>
            </a:r>
          </a:p>
          <a:p>
            <a:r>
              <a:rPr lang="en-US" dirty="0"/>
              <a:t>Perform pairwise comparisons to see how the diets differ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564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170285"/>
              </p:ext>
            </p:extLst>
          </p:nvPr>
        </p:nvGraphicFramePr>
        <p:xfrm>
          <a:off x="694525" y="1663021"/>
          <a:ext cx="8229600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71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23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 differences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Tukey HSD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Casein</a:t>
                      </a:r>
                      <a:r>
                        <a:rPr lang="en-US" sz="2000" baseline="0" dirty="0"/>
                        <a:t> and: </a:t>
                      </a:r>
                      <a:r>
                        <a:rPr lang="en-US" sz="2000" baseline="0" dirty="0" err="1"/>
                        <a:t>horsebean</a:t>
                      </a:r>
                      <a:r>
                        <a:rPr lang="en-US" sz="2000" baseline="0" dirty="0"/>
                        <a:t>, linseed, and soybean</a:t>
                      </a:r>
                    </a:p>
                    <a:p>
                      <a:r>
                        <a:rPr lang="en-US" sz="2000" baseline="0" dirty="0" err="1"/>
                        <a:t>Horsebean</a:t>
                      </a:r>
                      <a:r>
                        <a:rPr lang="en-US" sz="2000" baseline="0" dirty="0"/>
                        <a:t> and: </a:t>
                      </a:r>
                      <a:r>
                        <a:rPr lang="en-US" sz="2000" baseline="0" dirty="0" err="1"/>
                        <a:t>meatmeal</a:t>
                      </a:r>
                      <a:r>
                        <a:rPr lang="en-US" sz="2000" baseline="0" dirty="0"/>
                        <a:t>, soybean, and sunflower</a:t>
                      </a:r>
                    </a:p>
                    <a:p>
                      <a:r>
                        <a:rPr lang="en-US" sz="2000" baseline="0" dirty="0"/>
                        <a:t>Sunflower and linseed, soybean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Bonferroni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Casein</a:t>
                      </a:r>
                      <a:r>
                        <a:rPr lang="en-US" sz="2000" baseline="0" dirty="0"/>
                        <a:t> and: </a:t>
                      </a:r>
                      <a:r>
                        <a:rPr lang="en-US" sz="2000" baseline="0" dirty="0" err="1"/>
                        <a:t>horsebean</a:t>
                      </a:r>
                      <a:r>
                        <a:rPr lang="en-US" sz="2000" baseline="0" dirty="0"/>
                        <a:t>, linseed, and soybean</a:t>
                      </a:r>
                    </a:p>
                    <a:p>
                      <a:r>
                        <a:rPr lang="en-US" sz="2000" baseline="0" dirty="0" err="1"/>
                        <a:t>Horsebean</a:t>
                      </a:r>
                      <a:r>
                        <a:rPr lang="en-US" sz="2000" baseline="0" dirty="0"/>
                        <a:t> and: </a:t>
                      </a:r>
                      <a:r>
                        <a:rPr lang="en-US" sz="2000" baseline="0" dirty="0" err="1"/>
                        <a:t>meatmeal</a:t>
                      </a:r>
                      <a:r>
                        <a:rPr lang="en-US" sz="2000" baseline="0" dirty="0"/>
                        <a:t>, soybean, and sunflower</a:t>
                      </a:r>
                    </a:p>
                    <a:p>
                      <a:r>
                        <a:rPr lang="en-US" sz="2000" baseline="0" dirty="0"/>
                        <a:t>Sunflower and: linseed, soybean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Holm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Casein</a:t>
                      </a:r>
                      <a:r>
                        <a:rPr lang="en-US" sz="2000" baseline="0" dirty="0"/>
                        <a:t> and: </a:t>
                      </a:r>
                      <a:r>
                        <a:rPr lang="en-US" sz="2000" baseline="0" dirty="0" err="1"/>
                        <a:t>horsebean</a:t>
                      </a:r>
                      <a:r>
                        <a:rPr lang="en-US" sz="2000" baseline="0" dirty="0"/>
                        <a:t>, linseed, and soybean</a:t>
                      </a:r>
                    </a:p>
                    <a:p>
                      <a:r>
                        <a:rPr lang="en-US" sz="2000" baseline="0" dirty="0" err="1"/>
                        <a:t>Horsebean</a:t>
                      </a:r>
                      <a:r>
                        <a:rPr lang="en-US" sz="2000" baseline="0" dirty="0"/>
                        <a:t> and: </a:t>
                      </a:r>
                      <a:r>
                        <a:rPr lang="en-US" sz="2000" baseline="0" dirty="0" err="1"/>
                        <a:t>meatmeal</a:t>
                      </a:r>
                      <a:r>
                        <a:rPr lang="en-US" sz="2000" baseline="0" dirty="0"/>
                        <a:t>, soybean, and sunflower</a:t>
                      </a:r>
                    </a:p>
                    <a:p>
                      <a:r>
                        <a:rPr lang="en-US" sz="2000" baseline="0" dirty="0"/>
                        <a:t>Sunflower and: linseed, soybean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FDR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Casein</a:t>
                      </a:r>
                      <a:r>
                        <a:rPr lang="en-US" sz="2000" baseline="0" dirty="0"/>
                        <a:t> and: </a:t>
                      </a:r>
                      <a:r>
                        <a:rPr lang="en-US" sz="2000" baseline="0" dirty="0" err="1"/>
                        <a:t>horsebean</a:t>
                      </a:r>
                      <a:r>
                        <a:rPr lang="en-US" sz="2000" baseline="0" dirty="0"/>
                        <a:t>, linseed, and soybean</a:t>
                      </a:r>
                    </a:p>
                    <a:p>
                      <a:r>
                        <a:rPr lang="en-US" sz="2000" baseline="0" dirty="0" err="1"/>
                        <a:t>Horsebean</a:t>
                      </a:r>
                      <a:r>
                        <a:rPr lang="en-US" sz="2000" baseline="0" dirty="0"/>
                        <a:t> and: linseed, </a:t>
                      </a:r>
                      <a:r>
                        <a:rPr lang="en-US" sz="2000" baseline="0" dirty="0" err="1"/>
                        <a:t>meatmeal</a:t>
                      </a:r>
                      <a:r>
                        <a:rPr lang="en-US" sz="2000" baseline="0" dirty="0"/>
                        <a:t>, soybean, and sunflower</a:t>
                      </a:r>
                    </a:p>
                    <a:p>
                      <a:r>
                        <a:rPr lang="en-US" sz="2000" baseline="0" dirty="0"/>
                        <a:t>Sunflower and: linseed, soybean</a:t>
                      </a:r>
                    </a:p>
                    <a:p>
                      <a:r>
                        <a:rPr lang="en-US" sz="2000" baseline="0" dirty="0" err="1"/>
                        <a:t>Meatmeal</a:t>
                      </a:r>
                      <a:r>
                        <a:rPr lang="en-US" sz="2000" baseline="0" dirty="0"/>
                        <a:t> and: linseed, sunflower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Chicken Diets</a:t>
            </a:r>
          </a:p>
        </p:txBody>
      </p:sp>
    </p:spTree>
    <p:extLst>
      <p:ext uri="{BB962C8B-B14F-4D97-AF65-F5344CB8AC3E}">
        <p14:creationId xmlns:p14="http://schemas.microsoft.com/office/powerpoint/2010/main" val="11445386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37504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Suppose you want to compare casein to all other feed types (</a:t>
            </a:r>
            <a:r>
              <a:rPr lang="en-US" dirty="0" err="1"/>
              <a:t>Dunnett’s</a:t>
            </a:r>
            <a:r>
              <a:rPr lang="en-US" dirty="0"/>
              <a:t>)</a:t>
            </a:r>
          </a:p>
          <a:p>
            <a:r>
              <a:rPr lang="en-US" dirty="0"/>
              <a:t>Specify K: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chicks &lt;- </a:t>
            </a:r>
            <a:r>
              <a:rPr lang="en-US" dirty="0" err="1"/>
              <a:t>aov</a:t>
            </a:r>
            <a:r>
              <a:rPr lang="en-US" dirty="0"/>
              <a:t>(weight ~ feed </a:t>
            </a:r>
            <a:r>
              <a:rPr lang="mr-IN" dirty="0"/>
              <a:t>–</a:t>
            </a:r>
            <a:r>
              <a:rPr lang="en-US" dirty="0"/>
              <a:t> 1, </a:t>
            </a:r>
            <a:r>
              <a:rPr lang="en-US" dirty="0" err="1"/>
              <a:t>chickwts</a:t>
            </a:r>
            <a:r>
              <a:rPr lang="en-US" dirty="0"/>
              <a:t>)</a:t>
            </a:r>
          </a:p>
          <a:p>
            <a:r>
              <a:rPr lang="en-US" dirty="0"/>
              <a:t>summary(</a:t>
            </a:r>
            <a:r>
              <a:rPr lang="en-US" dirty="0" err="1"/>
              <a:t>glht</a:t>
            </a:r>
            <a:r>
              <a:rPr lang="en-US" dirty="0"/>
              <a:t>(chicks, K))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Chicken Diets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8604" y="2670631"/>
            <a:ext cx="80293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					</a:t>
            </a:r>
            <a:r>
              <a:rPr lang="en-US" sz="2400" dirty="0" err="1"/>
              <a:t>cas</a:t>
            </a:r>
            <a:r>
              <a:rPr lang="en-US" sz="2400" dirty="0"/>
              <a:t>	</a:t>
            </a:r>
            <a:r>
              <a:rPr lang="en-US" sz="2400" dirty="0" err="1"/>
              <a:t>hor</a:t>
            </a:r>
            <a:r>
              <a:rPr lang="en-US" sz="2400" dirty="0"/>
              <a:t>	</a:t>
            </a:r>
            <a:r>
              <a:rPr lang="en-US" sz="2400" dirty="0" err="1"/>
              <a:t>lin</a:t>
            </a:r>
            <a:r>
              <a:rPr lang="en-US" sz="2400" dirty="0"/>
              <a:t>	mea	soy	sun</a:t>
            </a:r>
          </a:p>
          <a:p>
            <a:r>
              <a:rPr lang="en-US" sz="2400" dirty="0"/>
              <a:t>Casein-</a:t>
            </a:r>
            <a:r>
              <a:rPr lang="en-US" sz="2400" dirty="0" err="1"/>
              <a:t>horsebean</a:t>
            </a:r>
            <a:r>
              <a:rPr lang="en-US" sz="2400" dirty="0"/>
              <a:t>		-1	1	0	0		0	0</a:t>
            </a:r>
          </a:p>
          <a:p>
            <a:r>
              <a:rPr lang="en-US" sz="2400" dirty="0"/>
              <a:t>Casein-linseed			-1	0	1	0		0	0</a:t>
            </a:r>
          </a:p>
          <a:p>
            <a:r>
              <a:rPr lang="en-US" sz="2400" dirty="0"/>
              <a:t>Casein-</a:t>
            </a:r>
            <a:r>
              <a:rPr lang="en-US" sz="2400" dirty="0" err="1"/>
              <a:t>meatmeal</a:t>
            </a:r>
            <a:r>
              <a:rPr lang="en-US" sz="2400" dirty="0"/>
              <a:t>		-1	0	0	-1		0	0</a:t>
            </a:r>
          </a:p>
          <a:p>
            <a:r>
              <a:rPr lang="en-US" sz="2400" dirty="0"/>
              <a:t>Casein-soybean		-1	0	0	0		-1	0</a:t>
            </a:r>
          </a:p>
          <a:p>
            <a:r>
              <a:rPr lang="en-US" sz="2400" dirty="0"/>
              <a:t>Casein-sunflower		-1	0	0	0		0	1</a:t>
            </a:r>
          </a:p>
        </p:txBody>
      </p:sp>
    </p:spTree>
    <p:extLst>
      <p:ext uri="{BB962C8B-B14F-4D97-AF65-F5344CB8AC3E}">
        <p14:creationId xmlns:p14="http://schemas.microsoft.com/office/powerpoint/2010/main" val="17519452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FBEFD-DEFF-7544-AD1A-666CFB9B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Testing in 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4B1D-803C-F240-8C87-E8C2E912D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417638"/>
            <a:ext cx="8229600" cy="4991871"/>
          </a:xfrm>
        </p:spPr>
        <p:txBody>
          <a:bodyPr>
            <a:normAutofit/>
          </a:bodyPr>
          <a:lstStyle/>
          <a:p>
            <a:r>
              <a:rPr lang="en-US" dirty="0"/>
              <a:t>The post-hoc multiple testing that follows a significant ANOVA result is commonly used in experimental science</a:t>
            </a:r>
          </a:p>
          <a:p>
            <a:r>
              <a:rPr lang="en-US" dirty="0"/>
              <a:t>In bioinformatics, multiple testing procedures are often applied on a much larger scale</a:t>
            </a:r>
          </a:p>
          <a:p>
            <a:pPr lvl="1"/>
            <a:r>
              <a:rPr lang="en-US" dirty="0"/>
              <a:t>Studies involving microarrays or RNA-</a:t>
            </a:r>
            <a:r>
              <a:rPr lang="en-US" dirty="0" err="1"/>
              <a:t>seq</a:t>
            </a:r>
            <a:endParaRPr lang="en-US" dirty="0"/>
          </a:p>
          <a:p>
            <a:pPr lvl="1"/>
            <a:r>
              <a:rPr lang="en-US" dirty="0"/>
              <a:t>Thousand or tens of thousands of tests</a:t>
            </a:r>
          </a:p>
          <a:p>
            <a:r>
              <a:rPr lang="en-US" dirty="0"/>
              <a:t>The following paper is intended to introduce you to multiple testing in this context </a:t>
            </a:r>
          </a:p>
        </p:txBody>
      </p:sp>
    </p:spTree>
    <p:extLst>
      <p:ext uri="{BB962C8B-B14F-4D97-AF65-F5344CB8AC3E}">
        <p14:creationId xmlns:p14="http://schemas.microsoft.com/office/powerpoint/2010/main" val="932249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12" y="2157226"/>
            <a:ext cx="8229600" cy="1143000"/>
          </a:xfrm>
        </p:spPr>
        <p:txBody>
          <a:bodyPr/>
          <a:lstStyle/>
          <a:p>
            <a:r>
              <a:rPr lang="en-US" b="1" i="1" dirty="0"/>
              <a:t>Large Scale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1194815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Multiple Testing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92" y="1606792"/>
            <a:ext cx="8121408" cy="429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2729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1823"/>
            <a:ext cx="8229600" cy="51147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Hypothetical proteomics experiment:</a:t>
            </a:r>
          </a:p>
          <a:p>
            <a:pPr lvl="1"/>
            <a:r>
              <a:rPr lang="en-US" dirty="0"/>
              <a:t>Identify proteins involved in a biological process</a:t>
            </a:r>
          </a:p>
          <a:p>
            <a:pPr lvl="1"/>
            <a:r>
              <a:rPr lang="en-US" dirty="0"/>
              <a:t>Successfully identifies most of the proteins you know to be involved in the process, plus a few more</a:t>
            </a:r>
          </a:p>
          <a:p>
            <a:pPr lvl="1"/>
            <a:r>
              <a:rPr lang="en-US" dirty="0"/>
              <a:t>Each novel candidate will need to be verified in a follow-up assay</a:t>
            </a:r>
          </a:p>
          <a:p>
            <a:r>
              <a:rPr lang="en-US" dirty="0"/>
              <a:t>How do you decide how many candidates to pursue?</a:t>
            </a:r>
          </a:p>
          <a:p>
            <a:r>
              <a:rPr lang="en-US" dirty="0"/>
              <a:t>Cost-benefit tradeoff</a:t>
            </a:r>
          </a:p>
          <a:p>
            <a:pPr lvl="1"/>
            <a:r>
              <a:rPr lang="en-US" dirty="0"/>
              <a:t>Cost of a false positive</a:t>
            </a:r>
          </a:p>
          <a:p>
            <a:pPr lvl="1"/>
            <a:r>
              <a:rPr lang="en-US" dirty="0"/>
              <a:t>Benefit of identifying a novel protein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2139114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Suppose you are studying CTCF</a:t>
            </a:r>
          </a:p>
          <a:p>
            <a:pPr lvl="1"/>
            <a:r>
              <a:rPr lang="en-US" dirty="0"/>
              <a:t>Zinc finger protein</a:t>
            </a:r>
          </a:p>
          <a:p>
            <a:r>
              <a:rPr lang="en-US" dirty="0"/>
              <a:t>You want to identify candidate CTCF binding sites in human chromosome 21</a:t>
            </a:r>
          </a:p>
          <a:p>
            <a:pPr lvl="1"/>
            <a:r>
              <a:rPr lang="en-US" dirty="0"/>
              <a:t>You compute a score for each length-20 subsequence of chromosome 21</a:t>
            </a:r>
          </a:p>
          <a:p>
            <a:pPr lvl="1"/>
            <a:r>
              <a:rPr lang="en-US" dirty="0"/>
              <a:t>There are 68 million such subsequences</a:t>
            </a:r>
          </a:p>
          <a:p>
            <a:pPr lvl="1"/>
            <a:r>
              <a:rPr lang="en-US" dirty="0"/>
              <a:t>How likely are high-scoring occurrences of the CTCF binding motif to happen by chance?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1086373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96691"/>
          </a:xfrm>
        </p:spPr>
        <p:txBody>
          <a:bodyPr>
            <a:normAutofit/>
          </a:bodyPr>
          <a:lstStyle/>
          <a:p>
            <a:r>
              <a:rPr lang="en-US" dirty="0"/>
              <a:t>If only one length-20 sequence had been examined, the answer would be a p-value</a:t>
            </a:r>
          </a:p>
          <a:p>
            <a:pPr lvl="1"/>
            <a:r>
              <a:rPr lang="en-US" dirty="0"/>
              <a:t>But there were 68 million tests</a:t>
            </a:r>
          </a:p>
          <a:p>
            <a:pPr lvl="1"/>
            <a:endParaRPr lang="en-US" dirty="0"/>
          </a:p>
          <a:p>
            <a:r>
              <a:rPr lang="en-US" dirty="0"/>
              <a:t>Using Bonferroni adjustment</a:t>
            </a:r>
          </a:p>
          <a:p>
            <a:pPr lvl="1"/>
            <a:r>
              <a:rPr lang="en-US" dirty="0"/>
              <a:t>Significance requires p&lt;0.05/68x10</a:t>
            </a:r>
            <a:r>
              <a:rPr lang="en-US" baseline="30000" dirty="0"/>
              <a:t>6</a:t>
            </a:r>
            <a:r>
              <a:rPr lang="en-US" dirty="0"/>
              <a:t> or 7.35x10</a:t>
            </a:r>
            <a:r>
              <a:rPr lang="en-US" baseline="30000" dirty="0"/>
              <a:t>-10</a:t>
            </a:r>
          </a:p>
          <a:p>
            <a:pPr lvl="1"/>
            <a:r>
              <a:rPr lang="en-US" dirty="0"/>
              <a:t>FWER: we can be 95% sure that none of the scores would be observed by chance if H</a:t>
            </a:r>
            <a:r>
              <a:rPr lang="en-US" baseline="-25000" dirty="0"/>
              <a:t>0</a:t>
            </a:r>
            <a:r>
              <a:rPr lang="en-US" dirty="0"/>
              <a:t> is true</a:t>
            </a:r>
          </a:p>
          <a:p>
            <a:pPr lvl="1"/>
            <a:r>
              <a:rPr lang="en-US" dirty="0"/>
              <a:t>Overly conservative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Scale Multiple Testing</a:t>
            </a:r>
          </a:p>
        </p:txBody>
      </p:sp>
    </p:spTree>
    <p:extLst>
      <p:ext uri="{BB962C8B-B14F-4D97-AF65-F5344CB8AC3E}">
        <p14:creationId xmlns:p14="http://schemas.microsoft.com/office/powerpoint/2010/main" val="1442972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Null and Alternative</a:t>
            </a:r>
          </a:p>
          <a:p>
            <a:pPr lvl="1"/>
            <a:r>
              <a:rPr lang="en-US" b="1" dirty="0">
                <a:solidFill>
                  <a:srgbClr val="376092"/>
                </a:solidFill>
              </a:rPr>
              <a:t>H</a:t>
            </a:r>
            <a:r>
              <a:rPr lang="en-US" b="1" baseline="-25000" dirty="0">
                <a:solidFill>
                  <a:srgbClr val="376092"/>
                </a:solidFill>
              </a:rPr>
              <a:t>0</a:t>
            </a:r>
            <a:r>
              <a:rPr lang="en-US" b="1" dirty="0">
                <a:solidFill>
                  <a:srgbClr val="376092"/>
                </a:solidFill>
              </a:rPr>
              <a:t>: means are all equal</a:t>
            </a:r>
          </a:p>
          <a:p>
            <a:pPr lvl="2"/>
            <a:r>
              <a:rPr lang="en-US" dirty="0"/>
              <a:t>E.g., H</a:t>
            </a:r>
            <a:r>
              <a:rPr lang="en-US" baseline="-25000" dirty="0"/>
              <a:t>0</a:t>
            </a:r>
            <a:r>
              <a:rPr lang="en-US" dirty="0"/>
              <a:t>: μ</a:t>
            </a:r>
            <a:r>
              <a:rPr lang="en-US" baseline="-25000" dirty="0"/>
              <a:t>1</a:t>
            </a:r>
            <a:r>
              <a:rPr lang="en-US" dirty="0"/>
              <a:t> = μ</a:t>
            </a:r>
            <a:r>
              <a:rPr lang="en-US" baseline="-25000" dirty="0"/>
              <a:t>2</a:t>
            </a:r>
            <a:r>
              <a:rPr lang="en-US" dirty="0"/>
              <a:t> = μ</a:t>
            </a:r>
            <a:r>
              <a:rPr lang="en-US" baseline="-25000" dirty="0"/>
              <a:t>3</a:t>
            </a:r>
            <a:endParaRPr lang="en-US" b="1" dirty="0">
              <a:solidFill>
                <a:srgbClr val="376092"/>
              </a:solidFill>
            </a:endParaRPr>
          </a:p>
          <a:p>
            <a:pPr lvl="1"/>
            <a:r>
              <a:rPr lang="en-US" b="1" dirty="0">
                <a:solidFill>
                  <a:srgbClr val="376092"/>
                </a:solidFill>
              </a:rPr>
              <a:t>H</a:t>
            </a:r>
            <a:r>
              <a:rPr lang="en-US" b="1" baseline="-25000" dirty="0">
                <a:solidFill>
                  <a:srgbClr val="376092"/>
                </a:solidFill>
              </a:rPr>
              <a:t>A</a:t>
            </a:r>
            <a:r>
              <a:rPr lang="en-US" b="1" dirty="0">
                <a:solidFill>
                  <a:srgbClr val="376092"/>
                </a:solidFill>
              </a:rPr>
              <a:t>: means are not all equal</a:t>
            </a:r>
          </a:p>
          <a:p>
            <a:endParaRPr lang="en-US" dirty="0"/>
          </a:p>
          <a:p>
            <a:r>
              <a:rPr lang="en-US" dirty="0"/>
              <a:t>This is the omnibus F test</a:t>
            </a:r>
          </a:p>
          <a:p>
            <a:pPr lvl="1"/>
            <a:r>
              <a:rPr lang="en-US" dirty="0"/>
              <a:t>Tells you if there is a reliable difference among means</a:t>
            </a:r>
          </a:p>
          <a:p>
            <a:pPr lvl="1"/>
            <a:r>
              <a:rPr lang="en-US" dirty="0"/>
              <a:t>Doesn’t tell you which means differ from which other means</a:t>
            </a:r>
          </a:p>
        </p:txBody>
      </p:sp>
    </p:spTree>
    <p:extLst>
      <p:ext uri="{BB962C8B-B14F-4D97-AF65-F5344CB8AC3E}">
        <p14:creationId xmlns:p14="http://schemas.microsoft.com/office/powerpoint/2010/main" val="10285396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large-scale multiple testing, strict control of FWER is often too strict</a:t>
            </a:r>
          </a:p>
          <a:p>
            <a:pPr lvl="1"/>
            <a:r>
              <a:rPr lang="en-US" dirty="0"/>
              <a:t>Expected proportion of false discoveries among the rejected hypotheses</a:t>
            </a:r>
          </a:p>
          <a:p>
            <a:r>
              <a:rPr lang="en-US" dirty="0"/>
              <a:t>Procedure (</a:t>
            </a:r>
            <a:r>
              <a:rPr lang="en-US" dirty="0" err="1"/>
              <a:t>Benjamini</a:t>
            </a:r>
            <a:r>
              <a:rPr lang="en-US" dirty="0"/>
              <a:t>-Hochberg):</a:t>
            </a:r>
          </a:p>
          <a:p>
            <a:pPr lvl="1"/>
            <a:r>
              <a:rPr lang="en-US" dirty="0"/>
              <a:t>Sort p values in ascending order</a:t>
            </a:r>
          </a:p>
          <a:p>
            <a:pPr lvl="1"/>
            <a:r>
              <a:rPr lang="en-US" dirty="0"/>
              <a:t>Divide each observed p value by its percentile rank</a:t>
            </a:r>
          </a:p>
          <a:p>
            <a:pPr lvl="1"/>
            <a:r>
              <a:rPr lang="en-US" dirty="0"/>
              <a:t>Small p values result in small FDR estimates</a:t>
            </a:r>
          </a:p>
          <a:p>
            <a:r>
              <a:rPr lang="en-US" dirty="0"/>
              <a:t>Variations on FDR have been developed to overcome its limitations</a:t>
            </a:r>
          </a:p>
          <a:p>
            <a:pPr lvl="1"/>
            <a:r>
              <a:rPr lang="en-US" dirty="0"/>
              <a:t>Q-value (</a:t>
            </a:r>
            <a:r>
              <a:rPr lang="en-US" dirty="0" err="1"/>
              <a:t>Storey</a:t>
            </a:r>
            <a:r>
              <a:rPr lang="en-US" dirty="0"/>
              <a:t> 2002) - an analog of the p-value that incorporates FDR-based multiple testing correction</a:t>
            </a:r>
          </a:p>
          <a:p>
            <a:pPr lvl="1"/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Discovery Rate (FDR)</a:t>
            </a:r>
          </a:p>
        </p:txBody>
      </p:sp>
    </p:spTree>
    <p:extLst>
      <p:ext uri="{BB962C8B-B14F-4D97-AF65-F5344CB8AC3E}">
        <p14:creationId xmlns:p14="http://schemas.microsoft.com/office/powerpoint/2010/main" val="800249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Post-Hoc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13020"/>
          </a:xfrm>
        </p:spPr>
        <p:txBody>
          <a:bodyPr>
            <a:normAutofit/>
          </a:bodyPr>
          <a:lstStyle/>
          <a:p>
            <a:r>
              <a:rPr lang="en-US" dirty="0"/>
              <a:t>Step One: do ANOVA to see if a difference in means exists</a:t>
            </a:r>
          </a:p>
          <a:p>
            <a:pPr lvl="1"/>
            <a:r>
              <a:rPr lang="en-US" dirty="0"/>
              <a:t>If you don</a:t>
            </a:r>
            <a:r>
              <a:rPr lang="mr-IN" dirty="0"/>
              <a:t>’</a:t>
            </a:r>
            <a:r>
              <a:rPr lang="en-US" dirty="0"/>
              <a:t>t find a difference, you’re done</a:t>
            </a:r>
          </a:p>
          <a:p>
            <a:pPr lvl="1"/>
            <a:r>
              <a:rPr lang="en-US" dirty="0"/>
              <a:t>If you do find a difference, you do more tests to see which means are different</a:t>
            </a:r>
          </a:p>
          <a:p>
            <a:r>
              <a:rPr lang="en-US" dirty="0"/>
              <a:t>Step Two: Post-Hoc means comparisons</a:t>
            </a:r>
          </a:p>
          <a:p>
            <a:pPr lvl="1"/>
            <a:r>
              <a:rPr lang="en-US" dirty="0"/>
              <a:t>A series of pairwise tests to see which pairs of means differ from one another, e.g.:</a:t>
            </a:r>
          </a:p>
          <a:p>
            <a:pPr lvl="2"/>
            <a:r>
              <a:rPr lang="en-US" dirty="0"/>
              <a:t>Compare the means of Group A with Group B, Group B with Group C, Group A with Group C, </a:t>
            </a:r>
            <a:r>
              <a:rPr lang="mr-IN" dirty="0"/>
              <a:t>…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8049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If you have a Group variable with 3 levels and want to compare all pairs of means, this amounts to 6 comparisons</a:t>
            </a:r>
          </a:p>
          <a:p>
            <a:r>
              <a:rPr lang="en-US" dirty="0"/>
              <a:t>Combination formula</a:t>
            </a:r>
          </a:p>
          <a:p>
            <a:pPr lvl="1"/>
            <a:r>
              <a:rPr lang="en-US" dirty="0"/>
              <a:t>n objects taken x at a time</a:t>
            </a:r>
          </a:p>
          <a:p>
            <a:pPr lvl="1"/>
            <a:r>
              <a:rPr lang="en-US" baseline="-25000" dirty="0" err="1"/>
              <a:t>n</a:t>
            </a:r>
            <a:r>
              <a:rPr lang="en-US" dirty="0" err="1"/>
              <a:t>C</a:t>
            </a:r>
            <a:r>
              <a:rPr lang="en-US" baseline="-25000" dirty="0" err="1"/>
              <a:t>x</a:t>
            </a:r>
            <a:r>
              <a:rPr lang="en-US" dirty="0"/>
              <a:t> = </a:t>
            </a:r>
            <a:r>
              <a:rPr lang="en-US" baseline="-25000" dirty="0" err="1"/>
              <a:t>n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/x! = n!/(x!*(n-x)!)</a:t>
            </a:r>
          </a:p>
          <a:p>
            <a:pPr lvl="1"/>
            <a:r>
              <a:rPr lang="en-US" dirty="0"/>
              <a:t>3 objects taken 2 at a time = 3!/(2!1!) = 3</a:t>
            </a:r>
          </a:p>
          <a:p>
            <a:pPr lvl="1"/>
            <a:r>
              <a:rPr lang="en-US" dirty="0"/>
              <a:t>4 objects taken 2 at a time = 4!/(2!2!) = 6</a:t>
            </a:r>
          </a:p>
          <a:p>
            <a:pPr lvl="1"/>
            <a:r>
              <a:rPr lang="en-US" dirty="0"/>
              <a:t>6 objects taken 2 at a time = 6!/(2!4!) = 15</a:t>
            </a:r>
          </a:p>
        </p:txBody>
      </p:sp>
    </p:spTree>
    <p:extLst>
      <p:ext uri="{BB962C8B-B14F-4D97-AF65-F5344CB8AC3E}">
        <p14:creationId xmlns:p14="http://schemas.microsoft.com/office/powerpoint/2010/main" val="71619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more tests you do, the more likely you are to get a significant result purely by chance</a:t>
            </a:r>
          </a:p>
          <a:p>
            <a:r>
              <a:rPr lang="en-US" dirty="0"/>
              <a:t>In order to guard against this, you set a more stringent standard for statistical significance for each test</a:t>
            </a:r>
          </a:p>
          <a:p>
            <a:pPr lvl="1"/>
            <a:r>
              <a:rPr lang="en-US" dirty="0"/>
              <a:t>Higher “burden of proof” to offset the increased likelihood of a chance association</a:t>
            </a:r>
          </a:p>
          <a:p>
            <a:r>
              <a:rPr lang="en-US" dirty="0"/>
              <a:t>Lower alpha for individual tests so that the overall alpha is still low (e.g. &lt;0.05)</a:t>
            </a:r>
          </a:p>
        </p:txBody>
      </p:sp>
    </p:spTree>
    <p:extLst>
      <p:ext uri="{BB962C8B-B14F-4D97-AF65-F5344CB8AC3E}">
        <p14:creationId xmlns:p14="http://schemas.microsoft.com/office/powerpoint/2010/main" val="181627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Hypothesis Tests as a Function of Groups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242960"/>
              </p:ext>
            </p:extLst>
          </p:nvPr>
        </p:nvGraphicFramePr>
        <p:xfrm>
          <a:off x="1837592" y="2057400"/>
          <a:ext cx="5020408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4366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 of Incorrectly Rejecting H</a:t>
            </a:r>
            <a:r>
              <a:rPr lang="en-US" baseline="-25000" dirty="0"/>
              <a:t>0</a:t>
            </a:r>
            <a:r>
              <a:rPr lang="en-US" dirty="0"/>
              <a:t> as a Function of Tests Performed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935305"/>
              </p:ext>
            </p:extLst>
          </p:nvPr>
        </p:nvGraphicFramePr>
        <p:xfrm>
          <a:off x="1925514" y="2057400"/>
          <a:ext cx="4932485" cy="3261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78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7968</TotalTime>
  <Words>2051</Words>
  <Application>Microsoft Macintosh PowerPoint</Application>
  <PresentationFormat>On-screen Show (4:3)</PresentationFormat>
  <Paragraphs>283</Paragraphs>
  <Slides>40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Mangal</vt:lpstr>
      <vt:lpstr>Office Theme</vt:lpstr>
      <vt:lpstr>Photo Editor Photo</vt:lpstr>
      <vt:lpstr>BIFX 503: Statistics for Bioinformatics </vt:lpstr>
      <vt:lpstr>Simultaneous Inference and Multiple Comparisons</vt:lpstr>
      <vt:lpstr>Analysis of Variance (ANOVA)</vt:lpstr>
      <vt:lpstr>Hypotheses</vt:lpstr>
      <vt:lpstr>Post-Hoc Testing</vt:lpstr>
      <vt:lpstr>Number of Comparisons</vt:lpstr>
      <vt:lpstr>Controlling Alpha</vt:lpstr>
      <vt:lpstr>Hypothesis Tests as a Function of Groups</vt:lpstr>
      <vt:lpstr>Probability of Incorrectly Rejecting H0 as a Function of Tests Performed</vt:lpstr>
      <vt:lpstr>Number of Comparisons</vt:lpstr>
      <vt:lpstr>Single Step vs. Sequential</vt:lpstr>
      <vt:lpstr>PowerPoint Presentation</vt:lpstr>
      <vt:lpstr>Multiple Comparisons</vt:lpstr>
      <vt:lpstr>Multiple Comparisons</vt:lpstr>
      <vt:lpstr>FWER vs. FDR</vt:lpstr>
      <vt:lpstr>FWER vs. FDR</vt:lpstr>
      <vt:lpstr>Many Multiple Comparisons Procedures Exist!</vt:lpstr>
      <vt:lpstr>Tukey’s HSD</vt:lpstr>
      <vt:lpstr>Bonferroni</vt:lpstr>
      <vt:lpstr>Holm, Hochberg, &amp; Hommel</vt:lpstr>
      <vt:lpstr>False Discovery Rate</vt:lpstr>
      <vt:lpstr>Summary Table</vt:lpstr>
      <vt:lpstr>ANOVA in R</vt:lpstr>
      <vt:lpstr>Multiple Comparisons in R</vt:lpstr>
      <vt:lpstr>Multiple Comparisons in R</vt:lpstr>
      <vt:lpstr>Multiple Comparisons in R</vt:lpstr>
      <vt:lpstr>Multiple Comparisons in R</vt:lpstr>
      <vt:lpstr>Multiple Comparisons in R</vt:lpstr>
      <vt:lpstr>Example: Chicken Diets</vt:lpstr>
      <vt:lpstr>PowerPoint Presentation</vt:lpstr>
      <vt:lpstr>Example: Chicken Diets</vt:lpstr>
      <vt:lpstr>Example: Chicken Diets</vt:lpstr>
      <vt:lpstr>Example: Chicken Diets</vt:lpstr>
      <vt:lpstr>Multiple Testing in Bioinformatics</vt:lpstr>
      <vt:lpstr>Large Scale Multiple Testing</vt:lpstr>
      <vt:lpstr>Large Scale Multiple Testing</vt:lpstr>
      <vt:lpstr>Large Scale Multiple Testing</vt:lpstr>
      <vt:lpstr>Large Scale Multiple Testing</vt:lpstr>
      <vt:lpstr>Large Scale Multiple Testing</vt:lpstr>
      <vt:lpstr>False Discovery Rate (FDR)</vt:lpstr>
    </vt:vector>
  </TitlesOfParts>
  <Company>Schroeder Statistical Consulting, LLC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Schroeder</dc:creator>
  <cp:lastModifiedBy>Jennifer Schroeder</cp:lastModifiedBy>
  <cp:revision>507</cp:revision>
  <dcterms:created xsi:type="dcterms:W3CDTF">2016-09-16T17:39:07Z</dcterms:created>
  <dcterms:modified xsi:type="dcterms:W3CDTF">2021-09-20T01:30:05Z</dcterms:modified>
</cp:coreProperties>
</file>