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31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70" r:id="rId12"/>
    <p:sldId id="36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62"/>
    <p:restoredTop sz="94876"/>
  </p:normalViewPr>
  <p:slideViewPr>
    <p:cSldViewPr snapToGrid="0" snapToObjects="1">
      <p:cViewPr varScale="1">
        <p:scale>
          <a:sx n="112" d="100"/>
          <a:sy n="112" d="100"/>
        </p:scale>
        <p:origin x="7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87E02-3716-1D40-8D7F-57DC01E2C524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AE257-E312-FE44-A1AA-8C5A2E8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28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21F8C-99EB-444E-99A1-923AF2D15547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320D3-BB20-7A42-947C-A5C1AF844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8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9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4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3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4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2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9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4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7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7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6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3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046D9-C699-D14E-85F5-3AE881B9DBE4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3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BIFX 503: Statistics for Bioinformatics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11918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Instructor: Jennifer Schroeder, Ph.D.</a:t>
            </a:r>
          </a:p>
          <a:p>
            <a:r>
              <a:rPr lang="en-US" dirty="0">
                <a:solidFill>
                  <a:schemeClr val="tx1"/>
                </a:solidFill>
              </a:rPr>
              <a:t>Mondays,  5:30-8:00pm</a:t>
            </a:r>
          </a:p>
          <a:p>
            <a:r>
              <a:rPr lang="en-US" dirty="0">
                <a:solidFill>
                  <a:schemeClr val="tx1"/>
                </a:solidFill>
              </a:rPr>
              <a:t>Hodson Technology Center, Room 113</a:t>
            </a:r>
          </a:p>
          <a:p>
            <a:r>
              <a:rPr lang="en-US" dirty="0">
                <a:solidFill>
                  <a:schemeClr val="tx1"/>
                </a:solidFill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4893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summarize()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summarize()</a:t>
            </a:r>
            <a:r>
              <a:rPr lang="en-US"/>
              <a:t> function calculates summary statistics</a:t>
            </a:r>
          </a:p>
          <a:p>
            <a:pPr lvl="1"/>
            <a:r>
              <a:rPr lang="en-US"/>
              <a:t>mtcars5 &lt;- summarize(mtcars4, mean_mpg = mean(mpg))</a:t>
            </a:r>
          </a:p>
          <a:p>
            <a:pPr lvl="2"/>
            <a:r>
              <a:rPr lang="en-US"/>
              <a:t>This results in one row having an overall mean</a:t>
            </a:r>
          </a:p>
          <a:p>
            <a:r>
              <a:rPr lang="en-US"/>
              <a:t>To create summary statistics by a grouping variable, use </a:t>
            </a:r>
            <a:r>
              <a:rPr lang="en-US">
                <a:solidFill>
                  <a:srgbClr val="FF0000"/>
                </a:solidFill>
              </a:rPr>
              <a:t>group_by()</a:t>
            </a:r>
            <a:r>
              <a:rPr lang="en-US"/>
              <a:t> first</a:t>
            </a:r>
          </a:p>
          <a:p>
            <a:pPr lvl="1"/>
            <a:r>
              <a:rPr lang="en-US"/>
              <a:t>mtcars.cyl &lt;- group_by(mtcars4, cyl)</a:t>
            </a:r>
          </a:p>
          <a:p>
            <a:pPr lvl="1"/>
            <a:r>
              <a:rPr lang="en-US"/>
              <a:t>mtcars6 &lt;- summarize(mtcars.cyl, mean_mpg = mean(mpg))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5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Data frames can also be merged using dplyr</a:t>
            </a:r>
          </a:p>
          <a:p>
            <a:pPr lvl="1"/>
            <a:r>
              <a:rPr lang="en-US"/>
              <a:t>full_join(x,y)</a:t>
            </a:r>
          </a:p>
          <a:p>
            <a:pPr lvl="1"/>
            <a:r>
              <a:rPr lang="en-US"/>
              <a:t>inner_join(x,y)</a:t>
            </a:r>
          </a:p>
          <a:p>
            <a:pPr lvl="1"/>
            <a:r>
              <a:rPr lang="en-US"/>
              <a:t>left_join(x,y)</a:t>
            </a:r>
          </a:p>
          <a:p>
            <a:pPr lvl="1"/>
            <a:r>
              <a:rPr lang="en-US"/>
              <a:t>right_join(x,y)</a:t>
            </a:r>
          </a:p>
          <a:p>
            <a:pPr lvl="1"/>
            <a:endParaRPr lang="en-US"/>
          </a:p>
          <a:p>
            <a:r>
              <a:rPr lang="en-US"/>
              <a:t>newdata &lt;- full_join(mtcars, trans, by = “am”)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41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Class Exercise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Using dplyr, perform the following operations on the mtcars data frame:</a:t>
            </a:r>
          </a:p>
          <a:p>
            <a:pPr lvl="1"/>
            <a:r>
              <a:rPr lang="en-US"/>
              <a:t>Select variables mpg, cyl, hp, wt</a:t>
            </a:r>
          </a:p>
          <a:p>
            <a:pPr lvl="1"/>
            <a:r>
              <a:rPr lang="en-US"/>
              <a:t>Select only cars that have horsepower &gt;120</a:t>
            </a:r>
          </a:p>
          <a:p>
            <a:pPr lvl="1"/>
            <a:r>
              <a:rPr lang="en-US"/>
              <a:t>Sort the cars by horsepower, and calculate rank based on horsepower (highest horsepower gets ranked #1)</a:t>
            </a:r>
          </a:p>
          <a:p>
            <a:pPr lvl="1"/>
            <a:r>
              <a:rPr lang="en-US"/>
              <a:t>Calculate mean horsepower for each value of cylinder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4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Managing Data Frames with the </a:t>
            </a:r>
            <a:r>
              <a:rPr lang="en-US" b="1" dirty="0" err="1"/>
              <a:t>dplyr</a:t>
            </a:r>
            <a:r>
              <a:rPr lang="en-US" dirty="0"/>
              <a:t> Package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81000" y="19050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dplyr package simplifies existing R functionality</a:t>
            </a:r>
          </a:p>
          <a:p>
            <a:r>
              <a:rPr lang="en-US"/>
              <a:t>It provides a “grammar” for data manipulation and operations on data frames</a:t>
            </a:r>
          </a:p>
          <a:p>
            <a:r>
              <a:rPr lang="en-US"/>
              <a:t>It is also faster than performing the same tasks with base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0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 err="1"/>
              <a:t>dplyr</a:t>
            </a:r>
            <a:r>
              <a:rPr lang="en-US" dirty="0"/>
              <a:t> Package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Since dplyr is not part of the base R package, it must be installed using </a:t>
            </a:r>
            <a:r>
              <a:rPr lang="en-US">
                <a:solidFill>
                  <a:srgbClr val="F32837"/>
                </a:solidFill>
              </a:rPr>
              <a:t>install.packages()</a:t>
            </a:r>
          </a:p>
          <a:p>
            <a:pPr lvl="1"/>
            <a:r>
              <a:rPr lang="en-US"/>
              <a:t>install.packages(“dplyr”)</a:t>
            </a:r>
          </a:p>
          <a:p>
            <a:pPr lvl="1"/>
            <a:endParaRPr lang="en-US"/>
          </a:p>
          <a:p>
            <a:r>
              <a:rPr lang="en-US"/>
              <a:t>In order to use the package it must be loaded into your R session with the </a:t>
            </a:r>
            <a:r>
              <a:rPr lang="en-US">
                <a:solidFill>
                  <a:srgbClr val="F32837"/>
                </a:solidFill>
              </a:rPr>
              <a:t>library()</a:t>
            </a:r>
            <a:r>
              <a:rPr lang="en-US"/>
              <a:t> function</a:t>
            </a:r>
          </a:p>
          <a:p>
            <a:pPr lvl="1"/>
            <a:r>
              <a:rPr lang="en-US"/>
              <a:t>library(dplyr)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1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dplyr</a:t>
            </a:r>
            <a:r>
              <a:rPr lang="en-US" dirty="0"/>
              <a:t> Grammar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5029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Select</a:t>
            </a:r>
            <a:r>
              <a:rPr lang="en-US"/>
              <a:t>: returns a subset of columns</a:t>
            </a:r>
          </a:p>
          <a:p>
            <a:r>
              <a:rPr lang="en-US" b="1"/>
              <a:t>Filter</a:t>
            </a:r>
            <a:r>
              <a:rPr lang="en-US"/>
              <a:t>: extract a subset of rows</a:t>
            </a:r>
          </a:p>
          <a:p>
            <a:r>
              <a:rPr lang="en-US" b="1"/>
              <a:t>Arrange</a:t>
            </a:r>
            <a:r>
              <a:rPr lang="en-US"/>
              <a:t>: re-order rows</a:t>
            </a:r>
          </a:p>
          <a:p>
            <a:r>
              <a:rPr lang="en-US" b="1"/>
              <a:t>Rename</a:t>
            </a:r>
            <a:r>
              <a:rPr lang="en-US"/>
              <a:t>: rename variables (columns)</a:t>
            </a:r>
          </a:p>
          <a:p>
            <a:r>
              <a:rPr lang="en-US" b="1"/>
              <a:t>Mutate</a:t>
            </a:r>
            <a:r>
              <a:rPr lang="en-US"/>
              <a:t>: add new variables or transform existing ones</a:t>
            </a:r>
          </a:p>
          <a:p>
            <a:r>
              <a:rPr lang="en-US" b="1"/>
              <a:t>Summarize</a:t>
            </a:r>
            <a:r>
              <a:rPr lang="en-US"/>
              <a:t>: generate summary statistics</a:t>
            </a:r>
          </a:p>
          <a:p>
            <a:r>
              <a:rPr lang="en-US" b="1"/>
              <a:t>%&gt;%</a:t>
            </a:r>
            <a:r>
              <a:rPr lang="en-US"/>
              <a:t>: the “pipe” operator, that connects multiple actions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7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select()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Subset columns with </a:t>
            </a:r>
            <a:r>
              <a:rPr lang="en-US">
                <a:solidFill>
                  <a:srgbClr val="FF0000"/>
                </a:solidFill>
              </a:rPr>
              <a:t>select()</a:t>
            </a:r>
          </a:p>
          <a:p>
            <a:r>
              <a:rPr lang="en-US"/>
              <a:t>auto.first3 &lt;- select(mtcars, mpg:cyl)</a:t>
            </a:r>
          </a:p>
          <a:p>
            <a:pPr lvl="1"/>
            <a:r>
              <a:rPr lang="en-US"/>
              <a:t>Returns variables between mpg and cyl, inclusive</a:t>
            </a:r>
          </a:p>
          <a:p>
            <a:r>
              <a:rPr lang="en-US"/>
              <a:t>auto.246 &lt;- select(mtcars, mpg, disp, drat)</a:t>
            </a:r>
          </a:p>
          <a:p>
            <a:pPr lvl="1"/>
            <a:r>
              <a:rPr lang="en-US"/>
              <a:t>Returns variables mpg, disp, and drat</a:t>
            </a:r>
          </a:p>
          <a:p>
            <a:r>
              <a:rPr lang="en-US"/>
              <a:t>auto.endt &lt;- select(mtcars, ends_with(“t”)</a:t>
            </a:r>
          </a:p>
          <a:p>
            <a:pPr lvl="1"/>
            <a:r>
              <a:rPr lang="en-US"/>
              <a:t>Returns variables ending with “t”</a:t>
            </a:r>
          </a:p>
          <a:p>
            <a:pPr lvl="2"/>
            <a:r>
              <a:rPr lang="en-US"/>
              <a:t>drat, wt, ctrwt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8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filter()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Subset rows with </a:t>
            </a:r>
            <a:r>
              <a:rPr lang="en-US">
                <a:solidFill>
                  <a:srgbClr val="FF0000"/>
                </a:solidFill>
              </a:rPr>
              <a:t>filter()</a:t>
            </a:r>
          </a:p>
          <a:p>
            <a:r>
              <a:rPr lang="en-US"/>
              <a:t>auto.6cyl &lt;- filter(mtcars, cyl == 6)</a:t>
            </a:r>
          </a:p>
          <a:p>
            <a:pPr lvl="1"/>
            <a:r>
              <a:rPr lang="en-US"/>
              <a:t>Returns only 6 cylinder cars</a:t>
            </a:r>
          </a:p>
          <a:p>
            <a:r>
              <a:rPr lang="en-US"/>
              <a:t>auto.manhigh &lt;- filter(mtcars, am == 1 &amp; mpg &gt; 25)</a:t>
            </a:r>
          </a:p>
          <a:p>
            <a:pPr lvl="1"/>
            <a:r>
              <a:rPr lang="en-US"/>
              <a:t>Returns manual transmission cars that exceed 25 mpg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6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arrange()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Sort data with </a:t>
            </a:r>
            <a:r>
              <a:rPr lang="en-US">
                <a:solidFill>
                  <a:srgbClr val="FF0000"/>
                </a:solidFill>
              </a:rPr>
              <a:t>arrange()</a:t>
            </a:r>
          </a:p>
          <a:p>
            <a:endParaRPr lang="en-US"/>
          </a:p>
          <a:p>
            <a:r>
              <a:rPr lang="en-US"/>
              <a:t>auto.sort &lt;- arrange(mtcars, mpg)</a:t>
            </a:r>
          </a:p>
          <a:p>
            <a:pPr lvl="1"/>
            <a:r>
              <a:rPr lang="en-US"/>
              <a:t>Resulting data frame is sorted in ascending order by mpg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rename()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Rename variables with </a:t>
            </a:r>
            <a:r>
              <a:rPr lang="en-US">
                <a:solidFill>
                  <a:srgbClr val="FF0000"/>
                </a:solidFill>
              </a:rPr>
              <a:t>rename()</a:t>
            </a:r>
          </a:p>
          <a:p>
            <a:endParaRPr lang="en-US"/>
          </a:p>
          <a:p>
            <a:r>
              <a:rPr lang="en-US"/>
              <a:t>mtcars2 &lt;- rename(auto.sort, transmission = am)</a:t>
            </a:r>
          </a:p>
          <a:p>
            <a:pPr lvl="1"/>
            <a:r>
              <a:rPr lang="en-US"/>
              <a:t>New data frame has variable “am” now called “transmission”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4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mutate()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382000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Transform variables with </a:t>
            </a:r>
            <a:r>
              <a:rPr lang="en-US">
                <a:solidFill>
                  <a:srgbClr val="FF0000"/>
                </a:solidFill>
              </a:rPr>
              <a:t>mutate()</a:t>
            </a:r>
          </a:p>
          <a:p>
            <a:pPr lvl="1"/>
            <a:r>
              <a:rPr lang="en-US"/>
              <a:t>Mathematical function of existing variables</a:t>
            </a:r>
          </a:p>
          <a:p>
            <a:r>
              <a:rPr lang="en-US"/>
              <a:t>mtcars3 &lt;- mutate(mtcars2, weight = wt*1000)</a:t>
            </a:r>
          </a:p>
          <a:p>
            <a:pPr lvl="1"/>
            <a:r>
              <a:rPr lang="en-US"/>
              <a:t>Adds variable “weight” which is wt multiplied by 1000</a:t>
            </a:r>
          </a:p>
          <a:p>
            <a:r>
              <a:rPr lang="en-US"/>
              <a:t>mtcars4 &lt;- mutate(mtcars3, mpg_rank = min_rank(desc(mpg)))</a:t>
            </a:r>
          </a:p>
          <a:p>
            <a:pPr lvl="1"/>
            <a:r>
              <a:rPr lang="en-US"/>
              <a:t>Adds variable “mpg_rank” which is ranking based on mpg, with highest mpg getting lowest 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2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2269</TotalTime>
  <Words>619</Words>
  <Application>Microsoft Macintosh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BIFX 503: Statistics for Bioinformatics </vt:lpstr>
      <vt:lpstr>Managing Data Frames with the dplyr Package</vt:lpstr>
      <vt:lpstr>Using the dplyr Package</vt:lpstr>
      <vt:lpstr>dplyr Grammar</vt:lpstr>
      <vt:lpstr>select()</vt:lpstr>
      <vt:lpstr>filter()</vt:lpstr>
      <vt:lpstr>PowerPoint Presentation</vt:lpstr>
      <vt:lpstr>rename()</vt:lpstr>
      <vt:lpstr>mutate()</vt:lpstr>
      <vt:lpstr>summarize()</vt:lpstr>
      <vt:lpstr>Merging Data</vt:lpstr>
      <vt:lpstr>Class Exercise</vt:lpstr>
    </vt:vector>
  </TitlesOfParts>
  <Company>Schroeder Statistical Consulting, LLC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Schroeder</dc:creator>
  <cp:lastModifiedBy>Jennifer Schroeder</cp:lastModifiedBy>
  <cp:revision>159</cp:revision>
  <dcterms:created xsi:type="dcterms:W3CDTF">2016-09-16T17:39:07Z</dcterms:created>
  <dcterms:modified xsi:type="dcterms:W3CDTF">2020-09-07T01:20:25Z</dcterms:modified>
</cp:coreProperties>
</file>