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A3075-87F1-432B-935F-D7EB5A46A37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BC1D-ECE0-4240-872F-3BEF489F8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08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BC1D-ECE0-4240-872F-3BEF489F8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BC1D-ECE0-4240-872F-3BEF489F8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5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BC1D-ECE0-4240-872F-3BEF489F8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BC1D-ECE0-4240-872F-3BEF489F8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BC1D-ECE0-4240-872F-3BEF489F8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8DBC1D-ECE0-4240-872F-3BEF489F8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3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8914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5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5431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48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1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5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5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2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9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0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3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5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3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172C-5551-4811-9188-49327F9A34E0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0B24C06-7575-4A74-AAFC-258B91B21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6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DC8A-5B89-4818-71C3-6F09591DC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Protein Secondary Structure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24747-F557-1BAA-1155-530FD7404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366256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E46-D918-5295-C28D-8FB850C0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362"/>
          </a:xfrm>
        </p:spPr>
        <p:txBody>
          <a:bodyPr/>
          <a:lstStyle/>
          <a:p>
            <a:r>
              <a:rPr lang="en-US" dirty="0"/>
              <a:t>What is Protein Secondary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EF00-6D61-7B30-6EEB-C2E8EFE0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04" y="1621564"/>
            <a:ext cx="4419961" cy="4183985"/>
          </a:xfrm>
        </p:spPr>
        <p:txBody>
          <a:bodyPr>
            <a:noAutofit/>
          </a:bodyPr>
          <a:lstStyle/>
          <a:p>
            <a:r>
              <a:rPr lang="en-US" sz="2000" dirty="0"/>
              <a:t>The spatial arrangement of amino acid polypeptides</a:t>
            </a:r>
          </a:p>
          <a:p>
            <a:r>
              <a:rPr lang="en-US" sz="2000" dirty="0"/>
              <a:t>Three standard secondary structures: helix, sheet, turn</a:t>
            </a:r>
          </a:p>
          <a:p>
            <a:r>
              <a:rPr lang="en-US" sz="2000" dirty="0"/>
              <a:t>Each type can be subdivided into different variations</a:t>
            </a:r>
          </a:p>
          <a:p>
            <a:pPr lvl="1"/>
            <a:r>
              <a:rPr lang="en-US" sz="1800" dirty="0"/>
              <a:t>Left-handed vs right-handed helix</a:t>
            </a:r>
          </a:p>
          <a:p>
            <a:pPr lvl="1"/>
            <a:r>
              <a:rPr lang="en-US" sz="1800" dirty="0"/>
              <a:t>Alpha-like vs beta-like turns</a:t>
            </a:r>
          </a:p>
          <a:p>
            <a:r>
              <a:rPr lang="en-US" sz="2000" dirty="0"/>
              <a:t>Two different notations</a:t>
            </a:r>
          </a:p>
          <a:p>
            <a:pPr lvl="1"/>
            <a:r>
              <a:rPr lang="en-US" sz="1800" dirty="0"/>
              <a:t>SST-3 labels only the three base structures</a:t>
            </a:r>
          </a:p>
          <a:p>
            <a:pPr lvl="1"/>
            <a:r>
              <a:rPr lang="en-US" sz="1800" dirty="0"/>
              <a:t>SST-8 attempts to quantify the different variations too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03CA84-D88F-4E3B-4414-867A4EC4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r="9953"/>
          <a:stretch/>
        </p:blipFill>
        <p:spPr bwMode="auto">
          <a:xfrm>
            <a:off x="5338734" y="1621564"/>
            <a:ext cx="5369668" cy="469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FAAE2-A5CC-9925-3262-75F658917E26}"/>
              </a:ext>
            </a:extLst>
          </p:cNvPr>
          <p:cNvSpPr txBox="1"/>
          <p:nvPr/>
        </p:nvSpPr>
        <p:spPr>
          <a:xfrm>
            <a:off x="5338734" y="6368172"/>
            <a:ext cx="5369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i="1" dirty="0"/>
              <a:t>https://www.rapidnovor.com/protein-structure-and-how-to-study-it/</a:t>
            </a:r>
          </a:p>
        </p:txBody>
      </p:sp>
    </p:spTree>
    <p:extLst>
      <p:ext uri="{BB962C8B-B14F-4D97-AF65-F5344CB8AC3E}">
        <p14:creationId xmlns:p14="http://schemas.microsoft.com/office/powerpoint/2010/main" val="134359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E46-D918-5295-C28D-8FB850C0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362"/>
          </a:xfrm>
        </p:spPr>
        <p:txBody>
          <a:bodyPr/>
          <a:lstStyle/>
          <a:p>
            <a:r>
              <a:rPr lang="en-US" dirty="0"/>
              <a:t>Why Study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EF00-6D61-7B30-6EEB-C2E8EFE0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04" y="1621564"/>
            <a:ext cx="5046032" cy="4803955"/>
          </a:xfrm>
        </p:spPr>
        <p:txBody>
          <a:bodyPr>
            <a:noAutofit/>
          </a:bodyPr>
          <a:lstStyle/>
          <a:p>
            <a:r>
              <a:rPr lang="en-US" sz="2000" dirty="0"/>
              <a:t>Structure dictates function</a:t>
            </a:r>
          </a:p>
          <a:p>
            <a:r>
              <a:rPr lang="en-US" sz="2000" dirty="0"/>
              <a:t>Easier to know how a protein will work if its structure is known</a:t>
            </a:r>
          </a:p>
          <a:p>
            <a:r>
              <a:rPr lang="en-US" sz="2000" dirty="0"/>
              <a:t>Folding patterns are </a:t>
            </a:r>
            <a:r>
              <a:rPr lang="en-US" sz="2000" b="1" i="1" dirty="0"/>
              <a:t>not</a:t>
            </a:r>
            <a:r>
              <a:rPr lang="en-US" sz="2000" dirty="0"/>
              <a:t> random</a:t>
            </a:r>
          </a:p>
          <a:p>
            <a:pPr lvl="1"/>
            <a:r>
              <a:rPr lang="en-US" sz="1800" dirty="0"/>
              <a:t>Influenced by the amino acid residues that comprise them</a:t>
            </a:r>
          </a:p>
          <a:p>
            <a:r>
              <a:rPr lang="en-US" sz="2000" dirty="0"/>
              <a:t>Complicated and time consuming to fold proteins manually</a:t>
            </a:r>
          </a:p>
          <a:p>
            <a:r>
              <a:rPr lang="en-US" sz="2000" dirty="0"/>
              <a:t>Better to predict structure using AI or machine learning models, like ChatGPT</a:t>
            </a:r>
            <a:endParaRPr lang="en-US" dirty="0"/>
          </a:p>
          <a:p>
            <a:r>
              <a:rPr lang="en-US" sz="2000" dirty="0"/>
              <a:t>The first layer to predict is secondary structure</a:t>
            </a:r>
          </a:p>
        </p:txBody>
      </p:sp>
      <p:pic>
        <p:nvPicPr>
          <p:cNvPr id="2050" name="Picture 2" descr="Structure and Functions of Proteins - Conduct Science">
            <a:extLst>
              <a:ext uri="{FF2B5EF4-FFF2-40B4-BE49-F238E27FC236}">
                <a16:creationId xmlns:a16="http://schemas.microsoft.com/office/drawing/2014/main" id="{B6C5BDF8-8CBD-7A19-8D76-E03C817C9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864" y="609600"/>
            <a:ext cx="4387250" cy="5838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7468DF-0447-3BC1-6EB8-DB9C41160FF4}"/>
              </a:ext>
            </a:extLst>
          </p:cNvPr>
          <p:cNvSpPr txBox="1"/>
          <p:nvPr/>
        </p:nvSpPr>
        <p:spPr>
          <a:xfrm>
            <a:off x="5727781" y="6425519"/>
            <a:ext cx="4471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https://www.khanacademy.org/science/biology/macromolecules/proteins-and-amino-acids/a/orders-of-protein-structure</a:t>
            </a:r>
          </a:p>
        </p:txBody>
      </p:sp>
    </p:spTree>
    <p:extLst>
      <p:ext uri="{BB962C8B-B14F-4D97-AF65-F5344CB8AC3E}">
        <p14:creationId xmlns:p14="http://schemas.microsoft.com/office/powerpoint/2010/main" val="291371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E46-D918-5295-C28D-8FB850C0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362"/>
          </a:xfrm>
        </p:spPr>
        <p:txBody>
          <a:bodyPr/>
          <a:lstStyle/>
          <a:p>
            <a:r>
              <a:rPr lang="en-US" dirty="0"/>
              <a:t>Preparing the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EF00-6D61-7B30-6EEB-C2E8EFE0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04" y="1621564"/>
            <a:ext cx="5174048" cy="4803955"/>
          </a:xfrm>
        </p:spPr>
        <p:txBody>
          <a:bodyPr>
            <a:noAutofit/>
          </a:bodyPr>
          <a:lstStyle/>
          <a:p>
            <a:r>
              <a:rPr lang="en-US" sz="2000" dirty="0"/>
              <a:t>Used a protein dataset freely available on Kaggle, provided by Dr. Bindewald</a:t>
            </a:r>
          </a:p>
          <a:p>
            <a:r>
              <a:rPr lang="en-US" sz="2000" dirty="0"/>
              <a:t>Selected the amino acid and secondary structure columns</a:t>
            </a:r>
          </a:p>
          <a:p>
            <a:pPr lvl="1"/>
            <a:r>
              <a:rPr lang="en-US" sz="1800" dirty="0"/>
              <a:t>Saved one set with SST-3 notation, and another with SST-8 notation</a:t>
            </a:r>
          </a:p>
          <a:p>
            <a:r>
              <a:rPr lang="en-US" sz="2000" dirty="0"/>
              <a:t>Trimmed out sequences &lt;20 amino acids</a:t>
            </a:r>
          </a:p>
          <a:p>
            <a:r>
              <a:rPr lang="en-US" sz="2000" dirty="0"/>
              <a:t>Reformatted the data into a form that would work with the ChatGPT model</a:t>
            </a:r>
            <a:endParaRPr lang="en-US" sz="1800" dirty="0"/>
          </a:p>
          <a:p>
            <a:pPr lvl="1"/>
            <a:r>
              <a:rPr lang="en-US" sz="1800" dirty="0"/>
              <a:t>Format A: (AA)[SST]</a:t>
            </a:r>
          </a:p>
          <a:p>
            <a:pPr lvl="1"/>
            <a:r>
              <a:rPr lang="en-US" sz="1800" dirty="0"/>
              <a:t>Format B: (AA|SST]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1BE1D6-CF79-628B-0F79-311DFC09E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79" y="784985"/>
            <a:ext cx="3750373" cy="2466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2768F89-8FBC-D983-1422-0302BAF35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57"/>
          <a:stretch/>
        </p:blipFill>
        <p:spPr bwMode="auto">
          <a:xfrm>
            <a:off x="6420478" y="3952592"/>
            <a:ext cx="3750373" cy="2472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ACBC71-6CB4-0FAD-63CA-50D241A0D81C}"/>
              </a:ext>
            </a:extLst>
          </p:cNvPr>
          <p:cNvSpPr txBox="1"/>
          <p:nvPr/>
        </p:nvSpPr>
        <p:spPr>
          <a:xfrm>
            <a:off x="6420479" y="464821"/>
            <a:ext cx="199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Format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B3FCF-4F94-C5E7-BDA1-C13410144B4C}"/>
              </a:ext>
            </a:extLst>
          </p:cNvPr>
          <p:cNvSpPr txBox="1"/>
          <p:nvPr/>
        </p:nvSpPr>
        <p:spPr>
          <a:xfrm>
            <a:off x="6420478" y="3620129"/>
            <a:ext cx="199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Format B</a:t>
            </a:r>
          </a:p>
        </p:txBody>
      </p:sp>
    </p:spTree>
    <p:extLst>
      <p:ext uri="{BB962C8B-B14F-4D97-AF65-F5344CB8AC3E}">
        <p14:creationId xmlns:p14="http://schemas.microsoft.com/office/powerpoint/2010/main" val="314180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E46-D918-5295-C28D-8FB850C0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362"/>
          </a:xfrm>
        </p:spPr>
        <p:txBody>
          <a:bodyPr/>
          <a:lstStyle/>
          <a:p>
            <a:r>
              <a:rPr lang="en-US" dirty="0"/>
              <a:t>Running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EF00-6D61-7B30-6EEB-C2E8EFE0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04" y="1621564"/>
            <a:ext cx="9892352" cy="3014443"/>
          </a:xfrm>
        </p:spPr>
        <p:txBody>
          <a:bodyPr>
            <a:noAutofit/>
          </a:bodyPr>
          <a:lstStyle/>
          <a:p>
            <a:r>
              <a:rPr lang="en-US" sz="2000" dirty="0"/>
              <a:t>Set up the ChatGPT model to run on Google Collab, ran from terminal</a:t>
            </a:r>
          </a:p>
          <a:p>
            <a:pPr lvl="1"/>
            <a:r>
              <a:rPr lang="en-US" sz="1800" dirty="0"/>
              <a:t>Required Pro subscription to access the terminal window &amp; premium GPU</a:t>
            </a:r>
          </a:p>
          <a:p>
            <a:r>
              <a:rPr lang="en-US" sz="2000" dirty="0"/>
              <a:t>Picked a single 21-length sequence for the model to predict</a:t>
            </a:r>
          </a:p>
          <a:p>
            <a:r>
              <a:rPr lang="en-US" sz="2000" dirty="0"/>
              <a:t>Ran sets of 10 predictions at training iterations of 5, 10, 50, 100, and 500</a:t>
            </a:r>
          </a:p>
          <a:p>
            <a:r>
              <a:rPr lang="en-US" sz="2000" dirty="0"/>
              <a:t>Produced lots of output, took the first 21 characters of each prediction</a:t>
            </a:r>
          </a:p>
          <a:p>
            <a:r>
              <a:rPr lang="en-US" sz="2000" dirty="0"/>
              <a:t>Format B and SST-3 tripped errors, was not able to resolve</a:t>
            </a:r>
          </a:p>
          <a:p>
            <a:pPr lvl="1"/>
            <a:r>
              <a:rPr lang="en-US" sz="1800" dirty="0"/>
              <a:t>Used Format A with SST-8 for data collections</a:t>
            </a:r>
          </a:p>
          <a:p>
            <a:pPr lvl="1"/>
            <a:r>
              <a:rPr lang="en-US" sz="1800" dirty="0"/>
              <a:t>Converted SST-8 predictions to SST-3 using a method suggested by Dr. Bindewald</a:t>
            </a:r>
          </a:p>
          <a:p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33A53B8-D9A7-0488-8F9E-146E12F488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" t="7040"/>
          <a:stretch/>
        </p:blipFill>
        <p:spPr bwMode="auto">
          <a:xfrm>
            <a:off x="2114550" y="5075714"/>
            <a:ext cx="6184375" cy="1568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04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8D4FFE2-AC05-0F53-AD40-0C3A7E37C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92"/>
          <a:stretch/>
        </p:blipFill>
        <p:spPr bwMode="auto">
          <a:xfrm>
            <a:off x="559285" y="561974"/>
            <a:ext cx="10055396" cy="1998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D76217-4C5E-EDBD-E8F5-3462C57CD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02"/>
          <a:stretch/>
        </p:blipFill>
        <p:spPr bwMode="auto">
          <a:xfrm>
            <a:off x="2977419" y="3239216"/>
            <a:ext cx="5219127" cy="3056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7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E46-D918-5295-C28D-8FB850C0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362"/>
          </a:xfrm>
        </p:spPr>
        <p:txBody>
          <a:bodyPr/>
          <a:lstStyle/>
          <a:p>
            <a:r>
              <a:rPr lang="en-US" dirty="0"/>
              <a:t>Model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EF00-6D61-7B30-6EEB-C2E8EFE0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04" y="1621564"/>
            <a:ext cx="9892352" cy="3014443"/>
          </a:xfrm>
        </p:spPr>
        <p:txBody>
          <a:bodyPr>
            <a:noAutofit/>
          </a:bodyPr>
          <a:lstStyle/>
          <a:p>
            <a:r>
              <a:rPr lang="en-US" sz="2000" dirty="0"/>
              <a:t>Assessed with the average accuracy of each set of 10 predictions</a:t>
            </a:r>
          </a:p>
          <a:p>
            <a:r>
              <a:rPr lang="en-US" sz="2000" dirty="0"/>
              <a:t>Also noted the most accurate prediction of each set</a:t>
            </a:r>
          </a:p>
          <a:p>
            <a:r>
              <a:rPr lang="en-US" sz="2000" dirty="0"/>
              <a:t>The simpler SST-3 notation performed better than SST-8 in every case</a:t>
            </a:r>
          </a:p>
          <a:p>
            <a:r>
              <a:rPr lang="en-US" sz="2000" dirty="0"/>
              <a:t>Highest accuracy 57% at 10 training iterations</a:t>
            </a:r>
          </a:p>
          <a:p>
            <a:r>
              <a:rPr lang="en-US" sz="2000" dirty="0"/>
              <a:t>Accuracy appears to drop past 50 training iterations</a:t>
            </a:r>
          </a:p>
          <a:p>
            <a:r>
              <a:rPr lang="en-US" sz="2000" dirty="0"/>
              <a:t>Several sets had a 100% prediction</a:t>
            </a:r>
          </a:p>
          <a:p>
            <a:endParaRPr lang="en-US" sz="20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B61D9E9-DFB8-6C29-45E3-99A09D213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"/>
          <a:stretch/>
        </p:blipFill>
        <p:spPr bwMode="auto">
          <a:xfrm>
            <a:off x="373312" y="4636007"/>
            <a:ext cx="10460058" cy="117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63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5E46-D918-5295-C28D-8FB850C0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336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EF00-6D61-7B30-6EEB-C2E8EFE0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04" y="1621564"/>
            <a:ext cx="9892352" cy="3435068"/>
          </a:xfrm>
        </p:spPr>
        <p:txBody>
          <a:bodyPr>
            <a:noAutofit/>
          </a:bodyPr>
          <a:lstStyle/>
          <a:p>
            <a:r>
              <a:rPr lang="en-US" sz="2000" dirty="0"/>
              <a:t>It is possible to predict protein secondary structure with a Chat GPT model</a:t>
            </a:r>
          </a:p>
          <a:p>
            <a:r>
              <a:rPr lang="en-US" sz="2000" dirty="0"/>
              <a:t>An accuracy of 52% or 57% may seem low, but it is much actually very good</a:t>
            </a:r>
          </a:p>
          <a:p>
            <a:pPr lvl="1"/>
            <a:r>
              <a:rPr lang="en-US" sz="1800" dirty="0"/>
              <a:t>12.5% chance to correctly guess 1 in 8 (SST-8)</a:t>
            </a:r>
          </a:p>
          <a:p>
            <a:pPr lvl="1"/>
            <a:r>
              <a:rPr lang="en-US" sz="1800" dirty="0"/>
              <a:t>33% chance to correctly guess 1 in 3 (SST-3)</a:t>
            </a:r>
            <a:endParaRPr lang="en-US" sz="2000" dirty="0"/>
          </a:p>
          <a:p>
            <a:r>
              <a:rPr lang="en-US" sz="2000" dirty="0"/>
              <a:t>The correct sequence was also predicted on three separate occasions.</a:t>
            </a:r>
          </a:p>
          <a:p>
            <a:pPr lvl="1"/>
            <a:r>
              <a:rPr lang="en-US" sz="1800" dirty="0"/>
              <a:t>1.1e-19 or 9.5e-11 probability to correctly guess 21 times in a row for SST-8 and SST-3 respectively.</a:t>
            </a:r>
          </a:p>
          <a:p>
            <a:r>
              <a:rPr lang="en-US" sz="2000" dirty="0"/>
              <a:t>I think it would be worth further refining the model to help optimize it.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290401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503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Protein Secondary Structure Prediction</vt:lpstr>
      <vt:lpstr>What is Protein Secondary Structure?</vt:lpstr>
      <vt:lpstr>Why Study Structure?</vt:lpstr>
      <vt:lpstr>Preparing the Data in R</vt:lpstr>
      <vt:lpstr>Running the Model</vt:lpstr>
      <vt:lpstr>PowerPoint Presentation</vt:lpstr>
      <vt:lpstr>Model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Secondary Structure Prediction</dc:title>
  <dc:creator>Smith, James Jedediah</dc:creator>
  <cp:lastModifiedBy>Smith, James Jedediah</cp:lastModifiedBy>
  <cp:revision>14</cp:revision>
  <dcterms:created xsi:type="dcterms:W3CDTF">2023-04-24T13:33:49Z</dcterms:created>
  <dcterms:modified xsi:type="dcterms:W3CDTF">2023-04-26T23:59:22Z</dcterms:modified>
</cp:coreProperties>
</file>