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2" r:id="rId6"/>
    <p:sldId id="263" r:id="rId7"/>
    <p:sldId id="264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62E6-4A9E-7592-29DD-5E87CE74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F27A-21DC-2959-3AD6-2A83273A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D7C6-2D78-2B84-CA10-E63BB9D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0DD-F7DB-E8BC-8434-7DA51C2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EF5-2528-8C83-28BD-98C70A7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3B0-2556-83EA-A161-25E0FE4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87A0-EA8F-3DDE-6163-9AB7F9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DEC-894F-8804-C3AB-60D06B1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237-283F-43B1-C8AC-4248813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6E2-2230-0FE1-94E1-77E8851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CD85-9A0C-47C8-C7B5-1C723137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7712-724D-8369-8907-229793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2F56-795A-E6EA-A5DA-8A829D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2652-92F1-4C18-1C93-3A91A2B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B8F7-622D-1576-E618-F56558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91E-13BF-F23E-06F0-C745010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F334-96EA-E713-D706-AC8FBC8B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DE1-CB40-8C34-36C3-CB98D91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88D-862A-1144-0BE1-81FC4E9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3DAD-01AD-0D39-CEC8-0CAEFFB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7EA-5341-D5FF-BA96-0EE9115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1E7E-8B96-B71C-CE39-8839D5B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647-272F-2F03-6D82-6C91AB5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BF03-0BD3-770D-D259-6E2C9A2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A6D-D603-E4FC-BE40-FDB999E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D72-B4C6-9A80-5521-C469643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E91-6C4F-B3A5-2A9D-00DC2318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3986-0203-6A22-6C04-9AC98295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3533-5ADE-F9E6-AC37-05CAE7B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43B-C074-7853-A51F-3337E58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FB3D-2D90-257C-E1F8-3EBD7F1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B51-9A95-80A2-0905-6295670C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B5B-36A3-9A50-99A1-154D39A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42D2-0A47-F161-318F-9E8A853A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B929-8058-6A3D-5026-EB3F5188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ED89-02CC-258D-A75D-739BC59A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BFE8-D169-603F-8B68-212F71E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12A9-76AE-4D3A-3CC4-9C5FA53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0C2C-0B13-B3EE-2186-EA6B7FE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07-AFBB-040F-42C8-5C3932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1FBE-0CC4-C51E-304C-E4EB138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31A9-6D57-4095-A236-CFEBD96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1D58-8C5A-5051-77FF-0E19AEE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11DB-CAE6-93B4-96E4-3F47C2B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B00A-F25B-E8D0-9C88-108472A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5529-AA0B-B637-D445-5F8F1099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E1-1E5D-1470-9FFD-F94C75C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E248-E8C6-0E8E-F7E1-056866B7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DE95-ECC4-85C8-2ABD-053C1378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E759-4653-83DE-CCD8-53CA78F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6FB2-6A69-9D27-E19E-440431C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9CF8-D4EA-FBAE-AE1B-E829EB8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A24-C95D-667D-C7B9-9B721AE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30EF6-A14D-707B-976F-6A478462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9D64E-F0A9-8397-EF9F-F4F2680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A06-55A4-74BC-DC8E-AED83F6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048-9207-DE16-E20D-7183F4D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C063-7A10-E868-93D0-037F4E0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29F6-9049-78F0-821C-C2A69A0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A9B-0587-E6EE-F7B1-53F35A53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C5-0EC6-52EB-29B5-A3F40295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6F89-87C0-4BD1-8507-443B072D81D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292F-AED6-0ED9-FA25-5D746B89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856A-9D58-8E9F-9B17-92C393F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BA6437-22A6-F4FB-22F6-1E20EE0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Week 15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94C8F2-1F8B-9ED6-C62F-F0AF0AFF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21225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1C8-58D3-2996-B49E-88FACF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6160-483B-FC6E-8B13-436999E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compare:</a:t>
            </a:r>
          </a:p>
          <a:p>
            <a:pPr lvl="1"/>
            <a:r>
              <a:rPr lang="en-US" dirty="0"/>
              <a:t>Classifier programs</a:t>
            </a:r>
          </a:p>
          <a:p>
            <a:pPr lvl="1"/>
            <a:r>
              <a:rPr lang="en-US" dirty="0"/>
              <a:t>Long vs short vs contig read classification</a:t>
            </a:r>
          </a:p>
          <a:p>
            <a:pPr lvl="1"/>
            <a:r>
              <a:rPr lang="en-US" dirty="0"/>
              <a:t>QC vs No QC</a:t>
            </a:r>
          </a:p>
          <a:p>
            <a:r>
              <a:rPr lang="en-US" dirty="0"/>
              <a:t>Programs to use:</a:t>
            </a:r>
          </a:p>
          <a:p>
            <a:pPr lvl="1"/>
            <a:r>
              <a:rPr lang="en-US" dirty="0"/>
              <a:t>Kraken2</a:t>
            </a:r>
          </a:p>
          <a:p>
            <a:pPr lvl="1"/>
            <a:r>
              <a:rPr lang="en-US" dirty="0"/>
              <a:t>Centrifuge</a:t>
            </a:r>
          </a:p>
          <a:p>
            <a:pPr lvl="1"/>
            <a:r>
              <a:rPr lang="en-US" dirty="0" err="1"/>
              <a:t>CCMetagen</a:t>
            </a:r>
            <a:endParaRPr lang="en-US" dirty="0"/>
          </a:p>
          <a:p>
            <a:pPr lvl="1"/>
            <a:r>
              <a:rPr lang="en-US" dirty="0" err="1"/>
              <a:t>BugSeq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CE77DA-B3D1-92B9-F31E-C5F8B37CC829}"/>
              </a:ext>
            </a:extLst>
          </p:cNvPr>
          <p:cNvSpPr/>
          <p:nvPr/>
        </p:nvSpPr>
        <p:spPr>
          <a:xfrm>
            <a:off x="515114" y="172059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Contigs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8B53BA-9814-421D-90D2-BB7DF9E65909}"/>
              </a:ext>
            </a:extLst>
          </p:cNvPr>
          <p:cNvSpPr/>
          <p:nvPr/>
        </p:nvSpPr>
        <p:spPr>
          <a:xfrm>
            <a:off x="9189720" y="746760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Kraken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76208-532B-7169-F5A2-D287A9D5B1C9}"/>
              </a:ext>
            </a:extLst>
          </p:cNvPr>
          <p:cNvSpPr/>
          <p:nvPr/>
        </p:nvSpPr>
        <p:spPr>
          <a:xfrm>
            <a:off x="9189720" y="2034540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Centrifuge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7B9A5D-3658-06A8-F95E-ECCB33508A2E}"/>
              </a:ext>
            </a:extLst>
          </p:cNvPr>
          <p:cNvSpPr/>
          <p:nvPr/>
        </p:nvSpPr>
        <p:spPr>
          <a:xfrm>
            <a:off x="9189720" y="3311652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CCMetagen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455DE-8839-A080-4DCA-769AAA531A75}"/>
              </a:ext>
            </a:extLst>
          </p:cNvPr>
          <p:cNvSpPr/>
          <p:nvPr/>
        </p:nvSpPr>
        <p:spPr>
          <a:xfrm>
            <a:off x="515114" y="411327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Long Reads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4F5F3-6DFE-8469-94E0-EE2F53BE2ED2}"/>
              </a:ext>
            </a:extLst>
          </p:cNvPr>
          <p:cNvSpPr/>
          <p:nvPr/>
        </p:nvSpPr>
        <p:spPr>
          <a:xfrm>
            <a:off x="515114" y="291693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Short Reads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C66BD4-9C8C-6BB9-9957-BCCCDD137961}"/>
              </a:ext>
            </a:extLst>
          </p:cNvPr>
          <p:cNvSpPr/>
          <p:nvPr/>
        </p:nvSpPr>
        <p:spPr>
          <a:xfrm>
            <a:off x="9189720" y="4588764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BugSeq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F35F51-E69D-E9A5-5C45-00916D943A99}"/>
              </a:ext>
            </a:extLst>
          </p:cNvPr>
          <p:cNvSpPr/>
          <p:nvPr/>
        </p:nvSpPr>
        <p:spPr>
          <a:xfrm>
            <a:off x="4779265" y="2293620"/>
            <a:ext cx="1563624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52A88A-1341-1DAF-E539-2EF09EFD6EAC}"/>
              </a:ext>
            </a:extLst>
          </p:cNvPr>
          <p:cNvSpPr/>
          <p:nvPr/>
        </p:nvSpPr>
        <p:spPr>
          <a:xfrm>
            <a:off x="4779265" y="3419856"/>
            <a:ext cx="1563624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No</a:t>
            </a:r>
            <a:r>
              <a:rPr lang="en-US" dirty="0"/>
              <a:t> Quality Control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CB14A4E-2583-6EE1-8613-B452F3BEFD96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1932435" y="2737104"/>
            <a:ext cx="2846831" cy="623316"/>
          </a:xfrm>
          <a:prstGeom prst="bentConnector3">
            <a:avLst>
              <a:gd name="adj1" fmla="val 230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F37508E-EE8C-8857-4B15-BD49E3D9272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rot="10800000">
            <a:off x="1932435" y="3360420"/>
            <a:ext cx="2846831" cy="502920"/>
          </a:xfrm>
          <a:prstGeom prst="bentConnector3">
            <a:avLst>
              <a:gd name="adj1" fmla="val 230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4310D7E-2CB3-9BC1-EDBE-A0F30E6FB024}"/>
              </a:ext>
            </a:extLst>
          </p:cNvPr>
          <p:cNvCxnSpPr>
            <a:stCxn id="4" idx="3"/>
          </p:cNvCxnSpPr>
          <p:nvPr/>
        </p:nvCxnSpPr>
        <p:spPr>
          <a:xfrm>
            <a:off x="1932434" y="2164080"/>
            <a:ext cx="2200654" cy="1196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E7E5B8-1810-AF6F-CB1F-7E165B292820}"/>
              </a:ext>
            </a:extLst>
          </p:cNvPr>
          <p:cNvCxnSpPr>
            <a:stCxn id="8" idx="3"/>
          </p:cNvCxnSpPr>
          <p:nvPr/>
        </p:nvCxnSpPr>
        <p:spPr>
          <a:xfrm flipV="1">
            <a:off x="1932434" y="3360420"/>
            <a:ext cx="2200654" cy="1196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ED4D139-0B9B-9074-72C4-6BCEBE3AAB0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342889" y="2737104"/>
            <a:ext cx="1365503" cy="574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67B941-7CCD-874C-9B5B-79D820682D5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342889" y="3311652"/>
            <a:ext cx="1365503" cy="551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89F4219-B494-AE50-05A2-BDD43ACEE61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25640" y="1319784"/>
            <a:ext cx="2164080" cy="1991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101B556-9EAF-FE7E-E544-E549D5223A5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025640" y="2607564"/>
            <a:ext cx="2164080" cy="704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B2B80F-28FA-A7D9-CAC0-B4DE08A1D9B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025640" y="3311652"/>
            <a:ext cx="2164080" cy="573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F47ECB2-60BE-D953-A2E5-881C9547A782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>
            <a:off x="8107680" y="3311652"/>
            <a:ext cx="1082040" cy="18501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136ED33-7D1E-E384-86AC-CE9448B83F1D}"/>
              </a:ext>
            </a:extLst>
          </p:cNvPr>
          <p:cNvSpPr/>
          <p:nvPr/>
        </p:nvSpPr>
        <p:spPr>
          <a:xfrm>
            <a:off x="11283696" y="877824"/>
            <a:ext cx="274320" cy="35798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FA4-BC6E-AEA8-2852-533E8E23E53F}"/>
              </a:ext>
            </a:extLst>
          </p:cNvPr>
          <p:cNvSpPr txBox="1"/>
          <p:nvPr/>
        </p:nvSpPr>
        <p:spPr>
          <a:xfrm>
            <a:off x="11305032" y="2379107"/>
            <a:ext cx="104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Short +</a:t>
            </a:r>
          </a:p>
          <a:p>
            <a:pPr algn="ctr"/>
            <a:r>
              <a:rPr lang="en-US" sz="1600" dirty="0"/>
              <a:t>Contigs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D04A31B-0D3B-2C06-34A1-8C65466957A5}"/>
              </a:ext>
            </a:extLst>
          </p:cNvPr>
          <p:cNvSpPr/>
          <p:nvPr/>
        </p:nvSpPr>
        <p:spPr>
          <a:xfrm>
            <a:off x="11283696" y="4457700"/>
            <a:ext cx="274320" cy="12771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E8772-1656-836F-22D0-36B4CDB81F0B}"/>
              </a:ext>
            </a:extLst>
          </p:cNvPr>
          <p:cNvSpPr txBox="1"/>
          <p:nvPr/>
        </p:nvSpPr>
        <p:spPr>
          <a:xfrm>
            <a:off x="11329880" y="4803868"/>
            <a:ext cx="104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Long +</a:t>
            </a:r>
          </a:p>
          <a:p>
            <a:pPr algn="ctr"/>
            <a:r>
              <a:rPr lang="en-US" sz="1600" dirty="0"/>
              <a:t>Contigs</a:t>
            </a:r>
          </a:p>
        </p:txBody>
      </p:sp>
    </p:spTree>
    <p:extLst>
      <p:ext uri="{BB962C8B-B14F-4D97-AF65-F5344CB8AC3E}">
        <p14:creationId xmlns:p14="http://schemas.microsoft.com/office/powerpoint/2010/main" val="8443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0813-5176-8219-0AC9-378A7A2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Kraken2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89CB-44B8-87A2-D34B-E4A70118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will sometimes install an out-of-date version of Kraken2, which causes problems.</a:t>
            </a:r>
          </a:p>
          <a:p>
            <a:r>
              <a:rPr lang="en-US" dirty="0"/>
              <a:t>Uses FTP for downloading the references databases, which has security concerns and will not actually work with NCBI.</a:t>
            </a:r>
          </a:p>
          <a:p>
            <a:pPr lvl="1"/>
            <a:r>
              <a:rPr lang="en-US" dirty="0"/>
              <a:t>Must modify base Kraken2 files to fix?</a:t>
            </a:r>
          </a:p>
          <a:p>
            <a:r>
              <a:rPr lang="en-US" dirty="0"/>
              <a:t>Stuck on a “cannot find taxo.id file” that is clearly there.</a:t>
            </a:r>
          </a:p>
          <a:p>
            <a:pPr lvl="1"/>
            <a:r>
              <a:rPr lang="en-US" dirty="0"/>
              <a:t>Possibly related to a memory error?</a:t>
            </a:r>
          </a:p>
          <a:p>
            <a:pPr lvl="1"/>
            <a:r>
              <a:rPr lang="en-US" dirty="0"/>
              <a:t>I tried other suggested fixes, but they did not help</a:t>
            </a:r>
          </a:p>
        </p:txBody>
      </p:sp>
    </p:spTree>
    <p:extLst>
      <p:ext uri="{BB962C8B-B14F-4D97-AF65-F5344CB8AC3E}">
        <p14:creationId xmlns:p14="http://schemas.microsoft.com/office/powerpoint/2010/main" val="349156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0813-5176-8219-0AC9-378A7A2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CCMetagen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89CB-44B8-87A2-D34B-E4A70118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internal commands to install reference database</a:t>
            </a:r>
          </a:p>
          <a:p>
            <a:r>
              <a:rPr lang="en-US" dirty="0"/>
              <a:t>Reference </a:t>
            </a:r>
            <a:r>
              <a:rPr lang="en-US" dirty="0" err="1"/>
              <a:t>databse</a:t>
            </a:r>
            <a:r>
              <a:rPr lang="en-US" dirty="0"/>
              <a:t> must be downloaded externally through browser then moved over to server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does not work, website server blocks it for some reason</a:t>
            </a:r>
          </a:p>
          <a:p>
            <a:r>
              <a:rPr lang="en-US" dirty="0"/>
              <a:t>Stuck on a “Cannot allocate RAM error” despite the server having enough RAM and setting the SBATCH header to use a reasonable amount of RAM.</a:t>
            </a:r>
          </a:p>
          <a:p>
            <a:r>
              <a:rPr lang="en-US" dirty="0"/>
              <a:t>Newer program so there is not a lot of support or help threads.</a:t>
            </a:r>
          </a:p>
        </p:txBody>
      </p:sp>
    </p:spTree>
    <p:extLst>
      <p:ext uri="{BB962C8B-B14F-4D97-AF65-F5344CB8AC3E}">
        <p14:creationId xmlns:p14="http://schemas.microsoft.com/office/powerpoint/2010/main" val="243224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9B48-78EB-0EBF-42FA-04C4C90E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Centrifuge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D0EB-7EBF-16C6-3BE6-F748CDF7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when trying to download databases.</a:t>
            </a:r>
          </a:p>
          <a:p>
            <a:r>
              <a:rPr lang="en-US" dirty="0"/>
              <a:t>Looked like it was also using FTP to download NCBI stuff, was developed by some of the same people.</a:t>
            </a:r>
          </a:p>
          <a:p>
            <a:r>
              <a:rPr lang="en-US" dirty="0"/>
              <a:t>We put this on the backburner to focus on the other programs</a:t>
            </a:r>
          </a:p>
        </p:txBody>
      </p:sp>
    </p:spTree>
    <p:extLst>
      <p:ext uri="{BB962C8B-B14F-4D97-AF65-F5344CB8AC3E}">
        <p14:creationId xmlns:p14="http://schemas.microsoft.com/office/powerpoint/2010/main" val="8070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39C5-2AA5-2F23-3444-02DC80E2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30A7-DFB8-E946-0BE8-D52A5FFA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Cloud-based and easy to use, just drag and drop files and tell what type of data.</a:t>
            </a:r>
          </a:p>
          <a:p>
            <a:r>
              <a:rPr lang="en-US" dirty="0"/>
              <a:t>Started as just long-read data, but now can also use short-read.</a:t>
            </a:r>
          </a:p>
          <a:p>
            <a:pPr lvl="1"/>
            <a:r>
              <a:rPr lang="en-US" dirty="0"/>
              <a:t>Only works with raw reads, not contigs</a:t>
            </a:r>
          </a:p>
          <a:p>
            <a:r>
              <a:rPr lang="en-US" dirty="0"/>
              <a:t>Sent results within 6 hours each time I used it.</a:t>
            </a:r>
          </a:p>
          <a:p>
            <a:r>
              <a:rPr lang="en-US" dirty="0"/>
              <a:t>Free for academic research</a:t>
            </a:r>
          </a:p>
          <a:p>
            <a:r>
              <a:rPr lang="en-US" dirty="0"/>
              <a:t>Paid arrangements available with more options</a:t>
            </a:r>
          </a:p>
          <a:p>
            <a:pPr lvl="1"/>
            <a:r>
              <a:rPr lang="en-US" dirty="0"/>
              <a:t>Custom reference databases,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 errors using it.</a:t>
            </a:r>
          </a:p>
        </p:txBody>
      </p:sp>
    </p:spTree>
    <p:extLst>
      <p:ext uri="{BB962C8B-B14F-4D97-AF65-F5344CB8AC3E}">
        <p14:creationId xmlns:p14="http://schemas.microsoft.com/office/powerpoint/2010/main" val="303107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BugSeq Comparison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2ECA4EA-BC31-0732-F61A-2C4CEECF1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75493"/>
            <a:ext cx="7926817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37F42C-B7E1-B8FC-8B95-30E74C90A162}"/>
              </a:ext>
            </a:extLst>
          </p:cNvPr>
          <p:cNvSpPr txBox="1"/>
          <p:nvPr/>
        </p:nvSpPr>
        <p:spPr>
          <a:xfrm>
            <a:off x="9171432" y="1956379"/>
            <a:ext cx="26334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Raw short-read mode is still experimental.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Doesn't use </a:t>
            </a:r>
            <a:r>
              <a:rPr lang="en-US" sz="2000" dirty="0" err="1"/>
              <a:t>Basyian</a:t>
            </a:r>
            <a:r>
              <a:rPr lang="en-US" sz="2000" dirty="0"/>
              <a:t> redistribution like Bracken, reads are assigned to lowest common ancestor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intended to be used for abundance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 bad at identifying species, I used the genus instead</a:t>
            </a:r>
          </a:p>
        </p:txBody>
      </p:sp>
    </p:spTree>
    <p:extLst>
      <p:ext uri="{BB962C8B-B14F-4D97-AF65-F5344CB8AC3E}">
        <p14:creationId xmlns:p14="http://schemas.microsoft.com/office/powerpoint/2010/main" val="6203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3EC9-BF71-FF10-5F38-CD10A485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B52E-7B08-D93B-BF20-017116E7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read results are the best</a:t>
            </a:r>
          </a:p>
          <a:p>
            <a:r>
              <a:rPr lang="en-US" dirty="0"/>
              <a:t>Assembling contigs can boost short read data with good results</a:t>
            </a:r>
          </a:p>
          <a:p>
            <a:pPr lvl="1"/>
            <a:r>
              <a:rPr lang="en-US" dirty="0"/>
              <a:t>Not quite as good as long read</a:t>
            </a:r>
          </a:p>
          <a:p>
            <a:pPr lvl="1"/>
            <a:r>
              <a:rPr lang="en-US" dirty="0"/>
              <a:t>Can be detrimental if used on long read</a:t>
            </a:r>
          </a:p>
          <a:p>
            <a:r>
              <a:rPr lang="en-US" dirty="0"/>
              <a:t>Raw short read data will work but probably not as good as the rest?</a:t>
            </a:r>
          </a:p>
        </p:txBody>
      </p:sp>
    </p:spTree>
    <p:extLst>
      <p:ext uri="{BB962C8B-B14F-4D97-AF65-F5344CB8AC3E}">
        <p14:creationId xmlns:p14="http://schemas.microsoft.com/office/powerpoint/2010/main" val="179493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15 Presentation</vt:lpstr>
      <vt:lpstr>Summary</vt:lpstr>
      <vt:lpstr>PowerPoint Presentation</vt:lpstr>
      <vt:lpstr>Kraken2</vt:lpstr>
      <vt:lpstr>CCMetagen</vt:lpstr>
      <vt:lpstr>Centrifuge</vt:lpstr>
      <vt:lpstr>BugSeq</vt:lpstr>
      <vt:lpstr>BugSeq Comparison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Smith, James Jedediah</dc:creator>
  <cp:lastModifiedBy>Smith, James Jedediah</cp:lastModifiedBy>
  <cp:revision>24</cp:revision>
  <dcterms:created xsi:type="dcterms:W3CDTF">2023-03-20T14:14:49Z</dcterms:created>
  <dcterms:modified xsi:type="dcterms:W3CDTF">2023-05-02T22:27:09Z</dcterms:modified>
</cp:coreProperties>
</file>