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1528-2C8A-4BBE-D0C4-32FF6B0F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B54D-AA1F-A392-8293-7D142790C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72B6-C710-7C19-DC1A-11865FEB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7D40-7535-07E2-0E6E-8299552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EB28-860E-86E7-394F-B558D276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B1D1-DBEB-3FEB-A615-A67150C7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3272-0491-F17F-184B-DAE9B9000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F75B-974F-DA16-6BE3-CF00795A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BB2D-93EA-0D78-45DC-EC9FD299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A79F-C09F-2800-1082-44FAD370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3EA0D-8C4A-4F0E-C5F0-BA982930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731DA-84A8-9378-2AF5-2BCBA8539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97F0-E9A6-F1AB-BF08-36E8FABA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DB13-A109-4917-85FF-815A59C8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C628-CAF7-BEE4-C337-B8CECB12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935A-08DC-8FB2-6898-6FC1F9A2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AD80-6CD6-368C-8F47-D52F2EC4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B5DA-6BBB-9CC1-48BF-812CFC13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E0DC-F060-9283-6D0E-B80F9B1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748B-148E-600F-D3E5-6555B891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2FED-4A92-D257-D51C-27588566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6243-B28F-AD77-B2D3-C50EBE98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00A9-41BB-286D-4D02-062FCCEF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6229-43B2-0B80-D7F4-D03FEF36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DB21-35E5-548F-80C3-6697214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A34A-F2F7-094F-7351-E193129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4253-F6BB-BA0C-F153-EB059E34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E9986-E071-5B3C-4608-EEBCAC5A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9BDF0-D131-DDF5-2ED8-66D3264B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CE8C-F0A9-53B6-94AF-3FD6EA5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46FF-3EC0-1843-5FB8-E132D384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0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002C-6912-3856-59A1-937EB6B3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81C8-787D-4F11-8984-DDDA3F03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3763B-56A0-ABC2-330A-9177D60B7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99CB5-5C6B-732E-4D6F-F2DD57C84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8E42-4232-FD9B-6F97-3D7E20748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B2AE6-8528-FDE7-57A2-40A12E43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C1F66-AF2F-D003-9096-141D623E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56809-311B-E680-2EEF-F3B93D03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1DCA-2E3F-CD37-4BA3-CAD93C6D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1355D-EBA8-CF33-285F-9E7209D1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B509-DB52-7AD7-1FBE-70845B22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79C94-B1F8-2858-7051-8414B706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0ED4-C951-0F0D-D36B-F74D1030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D259B-0583-DEB9-FC25-7AD1C163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07E3-8E78-E07D-959F-5534A6E8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EBBA-FACE-C251-55E4-44D5E1F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2618-4923-FF67-8C3E-3C26D213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7845-FC32-0281-5C16-C49B3B69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127-7901-1A67-C84E-B74CFE56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05BA-F740-BABF-33B9-DF67B0E5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E1C8-3323-06EE-E3EB-838EACB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633D-E50D-7C56-F434-BB8C55C3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B63B0-0EE4-D3EB-6D6D-1D690AB95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26B4-2ECE-E04A-E9B6-E59A15C2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84A4-75DA-EE74-75F8-3F0464FA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3A54-B6FA-C78D-EA74-9B0D39BD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D14E-B0CB-E8CF-A623-0AB1A819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59A2-AC60-0C48-3627-AD2662AF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8D44-D9CB-FEDE-FB24-5F063078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1D77-D31B-A36F-9082-7FDB5317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D44A-4353-4841-8166-9C78DA34690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49BF-9C44-EF93-23EB-2D1D8FEB0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1BC2-53F8-4C84-40E2-18D6D853E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037371/" TargetMode="External"/><Relationship Id="rId2" Type="http://schemas.openxmlformats.org/officeDocument/2006/relationships/hyperlink" Target="https://genomebiology.biomedcentral.com/articles/10.1186/s13059-020-02014-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590386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62028X22067916" TargetMode="External"/><Relationship Id="rId2" Type="http://schemas.openxmlformats.org/officeDocument/2006/relationships/hyperlink" Target="https://www.sciencedirect.com/science/article/pii/S12467820150042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186/gm48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0059317/" TargetMode="External"/><Relationship Id="rId2" Type="http://schemas.openxmlformats.org/officeDocument/2006/relationships/hyperlink" Target="https://www.nature.com/articles/s41592-020-00971-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5826002/#!po=18.055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09286741930775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F3B-DFAC-8A2C-5788-EF3F6C384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3674-E561-B931-6A92-D1793784E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11463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6ADB-39B8-CFAF-0B29-C534870E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Identifying Microbial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8C12-6E0F-F197-74CE-F8788E6A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High-throughput sequencing that targets 16S rDNA markers has traditionally been used to study bacteria.</a:t>
            </a:r>
          </a:p>
          <a:p>
            <a:r>
              <a:rPr lang="en-US" dirty="0"/>
              <a:t>This method can struggle with eukaryotic and fungal identification.</a:t>
            </a:r>
          </a:p>
          <a:p>
            <a:r>
              <a:rPr lang="en-US" dirty="0"/>
              <a:t>Metagenomic tools that characterize all genes contained in a sample are becoming the new standard for microbial classification.</a:t>
            </a:r>
          </a:p>
          <a:p>
            <a:r>
              <a:rPr lang="en-US" dirty="0"/>
              <a:t>Multiple tools exist already, but none are perfect:</a:t>
            </a:r>
          </a:p>
          <a:p>
            <a:pPr lvl="1"/>
            <a:r>
              <a:rPr lang="en-US" dirty="0"/>
              <a:t>Kraken2</a:t>
            </a:r>
          </a:p>
          <a:p>
            <a:pPr lvl="1"/>
            <a:r>
              <a:rPr lang="en-US" dirty="0"/>
              <a:t>Centrifuge</a:t>
            </a:r>
          </a:p>
          <a:p>
            <a:pPr lvl="1"/>
            <a:r>
              <a:rPr lang="en-US" dirty="0" err="1"/>
              <a:t>MetaFlye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C0BE9-F7EB-B7C2-FB29-4A0D2B4D868F}"/>
              </a:ext>
            </a:extLst>
          </p:cNvPr>
          <p:cNvSpPr txBox="1"/>
          <p:nvPr/>
        </p:nvSpPr>
        <p:spPr>
          <a:xfrm>
            <a:off x="5209032" y="5754211"/>
            <a:ext cx="614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https://genomebiology.biomedcentral.com/articles/10.1186/s13059-020-02014-2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https://www.ncbi.nlm.nih.gov/pmc/articles/PMC3037371/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https://www.ncbi.nlm.nih.gov/pmc/articles/PMC5903868/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694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21A-5862-4E77-386E-C3470AC1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Importance: Health &amp;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8357-1C8F-7347-EEC5-4273DF93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identification is important for things like food quality and blood transfusion safety, where it is imperative to determine whether certain dangerous microbes are present.</a:t>
            </a:r>
          </a:p>
          <a:p>
            <a:r>
              <a:rPr lang="en-US" dirty="0"/>
              <a:t>Rapid identification is important for medicine where a few more hours of analysis could mean the difference between life and death for a patient with a serious infection.</a:t>
            </a:r>
          </a:p>
          <a:p>
            <a:r>
              <a:rPr lang="en-US" dirty="0"/>
              <a:t> Improving the speed and accuracy of microbial metagenomic analysis will also increase the accessibility of these tools for labs that might have limited resources.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BBE82-807C-FADB-66A0-D4682D208C6A}"/>
              </a:ext>
            </a:extLst>
          </p:cNvPr>
          <p:cNvSpPr txBox="1"/>
          <p:nvPr/>
        </p:nvSpPr>
        <p:spPr>
          <a:xfrm>
            <a:off x="5919216" y="5754211"/>
            <a:ext cx="5434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https://www.sciencedirect.com/science/article/pii/S1246782015004292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https://www.sciencedirect.com/science/article/pii/S0362028X22067916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https://link.springer.com/article/10.1186/gm485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6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C5D3-9840-FFA8-C0F3-9A7D1D48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Work: </a:t>
            </a:r>
            <a:r>
              <a:rPr lang="en-US" i="1" dirty="0"/>
              <a:t>de novo</a:t>
            </a:r>
            <a:r>
              <a:rPr lang="en-US" dirty="0"/>
              <a:t> Assemblers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A8BB-AA5A-8431-B0B4-A297DE5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metaFlye</a:t>
            </a:r>
            <a:r>
              <a:rPr lang="en-US" dirty="0"/>
              <a:t>: Long read assembler that works well with large, varied microbial communities. Less accurate with eukaryotes.</a:t>
            </a:r>
          </a:p>
          <a:p>
            <a:r>
              <a:rPr lang="en-US" dirty="0" err="1"/>
              <a:t>ABySS</a:t>
            </a:r>
            <a:r>
              <a:rPr lang="en-US" dirty="0"/>
              <a:t>: An accurate but resource intensive assembler.</a:t>
            </a:r>
          </a:p>
          <a:p>
            <a:r>
              <a:rPr lang="en-US" dirty="0"/>
              <a:t>Edna: Less resource intensive but also less accurate assembler.</a:t>
            </a:r>
          </a:p>
          <a:p>
            <a:r>
              <a:rPr lang="en-US" dirty="0"/>
              <a:t>ARC: An assembler that ranks the different types of k-</a:t>
            </a:r>
            <a:r>
              <a:rPr lang="en-US" dirty="0" err="1"/>
              <a:t>mers</a:t>
            </a:r>
            <a:r>
              <a:rPr lang="en-US" dirty="0"/>
              <a:t> and implements varied approaches based on this content, improving the overall accuracy of assembly.</a:t>
            </a:r>
          </a:p>
          <a:p>
            <a:r>
              <a:rPr lang="en-US" dirty="0"/>
              <a:t>Many more!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E648C-9C4B-0B93-68EC-B55822B44C61}"/>
              </a:ext>
            </a:extLst>
          </p:cNvPr>
          <p:cNvSpPr txBox="1"/>
          <p:nvPr/>
        </p:nvSpPr>
        <p:spPr>
          <a:xfrm>
            <a:off x="5934456" y="5754211"/>
            <a:ext cx="550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https://www.nature.com/articles/s41592-020-00971-x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https://pubmed.ncbi.nlm.nih.gov/30059317/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https://www.ncbi.nlm.nih.gov/pmc/articles/PMC5826002/#!po=18.0556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997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C5D3-9840-FFA8-C0F3-9A7D1D48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Work: Classification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A8BB-AA5A-8431-B0B4-A297DE5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Kraken 2: Uses a k-</a:t>
            </a:r>
            <a:r>
              <a:rPr lang="en-US" dirty="0" err="1"/>
              <a:t>mer</a:t>
            </a:r>
            <a:r>
              <a:rPr lang="en-US" dirty="0"/>
              <a:t> approach to rapidly identify species from metagenomic sequencing data. Has a very demanding memory requirement.</a:t>
            </a:r>
          </a:p>
          <a:p>
            <a:r>
              <a:rPr lang="en-US" dirty="0"/>
              <a:t>Centrifuge: Uses a space-optimized index to identify species from sequencing data. Notably has less demanding space and memory requirements than k-</a:t>
            </a:r>
            <a:r>
              <a:rPr lang="en-US" dirty="0" err="1"/>
              <a:t>mer</a:t>
            </a:r>
            <a:r>
              <a:rPr lang="en-US" dirty="0"/>
              <a:t> approach.</a:t>
            </a:r>
          </a:p>
          <a:p>
            <a:r>
              <a:rPr lang="en-US" dirty="0" err="1"/>
              <a:t>CCMetagen</a:t>
            </a:r>
            <a:r>
              <a:rPr lang="en-US" dirty="0"/>
              <a:t>: Uses a Con-Clave sorting scheme to improve accuracy. Competitive against other tools, good at eukaryote and fungi id.</a:t>
            </a:r>
          </a:p>
          <a:p>
            <a:r>
              <a:rPr lang="en-US" dirty="0"/>
              <a:t>Many more!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44AEB-CEF6-B50F-B4C8-61E477396362}"/>
              </a:ext>
            </a:extLst>
          </p:cNvPr>
          <p:cNvSpPr txBox="1"/>
          <p:nvPr/>
        </p:nvSpPr>
        <p:spPr>
          <a:xfrm>
            <a:off x="5172456" y="5754211"/>
            <a:ext cx="6181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https://genomebiology.biomedcentral.com/articles/10.1186/s13059-020-02014-2</a:t>
            </a:r>
          </a:p>
          <a:p>
            <a:r>
              <a:rPr lang="en-US" sz="1400" dirty="0">
                <a:hlinkClick r:id="rId2"/>
              </a:rPr>
              <a:t>https://genome.cshlp.org/content/26/12/1721.short</a:t>
            </a:r>
          </a:p>
          <a:p>
            <a:r>
              <a:rPr lang="en-US" sz="1400" dirty="0">
                <a:hlinkClick r:id="rId2"/>
              </a:rPr>
              <a:t>https://www.sciencedirect.com/science/article/pii/S0092867419307755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800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AC40-DF5C-41F7-BE5B-DEDAD90A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New Pipeline with New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3E1F-A0EF-AED7-C512-5EB0CBDEA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create a new pipeline from existing assemblers and classification tools with the aim of improving accuracy and speed.</a:t>
            </a:r>
          </a:p>
          <a:p>
            <a:r>
              <a:rPr lang="en-US" dirty="0"/>
              <a:t>My focus will be on working with some of the more recent, less studied tools such as ARC and </a:t>
            </a:r>
            <a:r>
              <a:rPr lang="en-US" dirty="0" err="1"/>
              <a:t>CCMetagen</a:t>
            </a:r>
            <a:r>
              <a:rPr lang="en-US" dirty="0"/>
              <a:t>.</a:t>
            </a:r>
          </a:p>
          <a:p>
            <a:r>
              <a:rPr lang="en-US" dirty="0"/>
              <a:t>Comparisons will be performed with other more mainstream tools like </a:t>
            </a:r>
            <a:r>
              <a:rPr lang="en-US" dirty="0" err="1"/>
              <a:t>metaFlye</a:t>
            </a:r>
            <a:r>
              <a:rPr lang="en-US" dirty="0"/>
              <a:t>, </a:t>
            </a:r>
            <a:r>
              <a:rPr lang="en-US" dirty="0" err="1"/>
              <a:t>ABySS</a:t>
            </a:r>
            <a:r>
              <a:rPr lang="en-US" dirty="0"/>
              <a:t>, Kraken2, and Centrifuge.</a:t>
            </a:r>
          </a:p>
          <a:p>
            <a:r>
              <a:rPr lang="en-US" dirty="0"/>
              <a:t>Tests will be performed against bacterial species, but bonus points if it can work well with eukaryote or fungi samples too!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1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2 Presentation</vt:lpstr>
      <vt:lpstr>Problem: Identifying Microbial Communities</vt:lpstr>
      <vt:lpstr>Importance: Health &amp; Safety</vt:lpstr>
      <vt:lpstr>Recent Work: de novo Assemblers</vt:lpstr>
      <vt:lpstr>Recent Work: Classification Tools</vt:lpstr>
      <vt:lpstr>Solution: New Pipeline with New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Presentation</dc:title>
  <dc:creator>Smith, James Jedediah</dc:creator>
  <cp:lastModifiedBy>Smith, James Jedediah</cp:lastModifiedBy>
  <cp:revision>3</cp:revision>
  <dcterms:created xsi:type="dcterms:W3CDTF">2023-01-26T13:53:52Z</dcterms:created>
  <dcterms:modified xsi:type="dcterms:W3CDTF">2023-01-28T15:42:17Z</dcterms:modified>
</cp:coreProperties>
</file>