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1528-2C8A-4BBE-D0C4-32FF6B0F4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8B54D-AA1F-A392-8293-7D142790C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72B6-C710-7C19-DC1A-11865FEB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07D40-7535-07E2-0E6E-8299552C6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4EB28-860E-86E7-394F-B558D276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BB1D1-DBEB-3FEB-A615-A67150C79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B3272-0491-F17F-184B-DAE9B9000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F75B-974F-DA16-6BE3-CF00795AA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ABB2D-93EA-0D78-45DC-EC9FD299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EA79F-C09F-2800-1082-44FAD370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5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3EA0D-8C4A-4F0E-C5F0-BA982930D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731DA-84A8-9378-2AF5-2BCBA8539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797F0-E9A6-F1AB-BF08-36E8FABA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BDB13-A109-4917-85FF-815A59C8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5C628-CAF7-BEE4-C337-B8CECB12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9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935A-08DC-8FB2-6898-6FC1F9A2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3AD80-6CD6-368C-8F47-D52F2EC41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DB5DA-6BBB-9CC1-48BF-812CFC13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AE0DC-F060-9283-6D0E-B80F9B1B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748B-148E-600F-D3E5-6555B891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15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D2FED-4A92-D257-D51C-27588566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96243-B28F-AD77-B2D3-C50EBE98D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300A9-41BB-286D-4D02-062FCCEF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86229-43B2-0B80-D7F4-D03FEF36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1DB21-35E5-548F-80C3-66972146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4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CA34A-F2F7-094F-7351-E193129A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E4253-F6BB-BA0C-F153-EB059E345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E9986-E071-5B3C-4608-EEBCAC5AD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9BDF0-D131-DDF5-2ED8-66D3264B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FCE8C-F0A9-53B6-94AF-3FD6EA5A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A46FF-3EC0-1843-5FB8-E132D384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0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002C-6912-3856-59A1-937EB6B3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D81C8-787D-4F11-8984-DDDA3F038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33763B-56A0-ABC2-330A-9177D60B7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999CB5-5C6B-732E-4D6F-F2DD57C84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A8E42-4232-FD9B-6F97-3D7E207483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3B2AE6-8528-FDE7-57A2-40A12E436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4C1F66-AF2F-D003-9096-141D623E5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456809-311B-E680-2EEF-F3B93D03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3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31DCA-2E3F-CD37-4BA3-CAD93C6D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1355D-EBA8-CF33-285F-9E7209D1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AB509-DB52-7AD7-1FBE-70845B227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79C94-B1F8-2858-7051-8414B706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46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E20ED4-C951-0F0D-D36B-F74D1030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DD259B-0583-DEB9-FC25-7AD1C163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F07E3-8E78-E07D-959F-5534A6E8F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4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EBBA-FACE-C251-55E4-44D5E1F18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D2618-4923-FF67-8C3E-3C26D213A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07845-FC32-0281-5C16-C49B3B69F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EE127-7901-1A67-C84E-B74CFE56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805BA-F740-BABF-33B9-DF67B0E5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2E1C8-3323-06EE-E3EB-838EACB6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85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633D-E50D-7C56-F434-BB8C55C3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EB63B0-0EE4-D3EB-6D6D-1D690AB95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A26B4-2ECE-E04A-E9B6-E59A15C28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884A4-75DA-EE74-75F8-3F0464FA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5D44A-4353-4841-8166-9C78DA34690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C3A54-B6FA-C78D-EA74-9B0D39BD2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AD14E-B0CB-E8CF-A623-0AB1A819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F59A2-AC60-0C48-3627-AD2662AF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28D44-D9CB-FEDE-FB24-5F063078A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71D77-D31B-A36F-9082-7FDB53171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5D44A-4353-4841-8166-9C78DA34690A}" type="datetimeFigureOut">
              <a:rPr lang="en-US" smtClean="0"/>
              <a:t>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49BF-9C44-EF93-23EB-2D1D8FEB0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F1BC2-53F8-4C84-40E2-18D6D853E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FD582-6FCB-41CE-85E0-3678AF45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7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B5/OPERA-MS/tree/OPERA-MS-0.9.0/OPERA-LG" TargetMode="External"/><Relationship Id="rId2" Type="http://schemas.openxmlformats.org/officeDocument/2006/relationships/hyperlink" Target="https://github.com/CSB5/OPERA-M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rmarcelino/CCMetagen" TargetMode="External"/><Relationship Id="rId2" Type="http://schemas.openxmlformats.org/officeDocument/2006/relationships/hyperlink" Target="https://ccb.jhu.edu/software/kraken2/index.s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content/10.1101/2022.01.31.478527v1" TargetMode="External"/><Relationship Id="rId2" Type="http://schemas.openxmlformats.org/officeDocument/2006/relationships/hyperlink" Target="https://bmcbioinformatics.biomedcentral.com/articles/10.1186/s12859-021-04089-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orxiv.org/content/10.1101/2020.11.25.397729v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09286741930775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F3B-DFAC-8A2C-5788-EF3F6C384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4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A3674-E561-B931-6A92-D1793784E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J. Jedediah Smith</a:t>
            </a:r>
          </a:p>
        </p:txBody>
      </p:sp>
    </p:spTree>
    <p:extLst>
      <p:ext uri="{BB962C8B-B14F-4D97-AF65-F5344CB8AC3E}">
        <p14:creationId xmlns:p14="http://schemas.microsoft.com/office/powerpoint/2010/main" val="1146384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6ADB-39B8-CFAF-0B29-C534870E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QC &amp; Assembler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38C12-6E0F-F197-74CE-F8788E6A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 QC for quality control</a:t>
            </a:r>
          </a:p>
          <a:p>
            <a:pPr lvl="1"/>
            <a:r>
              <a:rPr lang="en-US" dirty="0"/>
              <a:t>Takes a FASTQ input and produces FASTQC.zip file for results</a:t>
            </a:r>
          </a:p>
          <a:p>
            <a:pPr lvl="1"/>
            <a:r>
              <a:rPr lang="en-US" dirty="0"/>
              <a:t>Try a run with and without QC.</a:t>
            </a:r>
          </a:p>
          <a:p>
            <a:r>
              <a:rPr lang="en-US" dirty="0"/>
              <a:t>OPERA-MS for assembly</a:t>
            </a:r>
          </a:p>
          <a:p>
            <a:pPr lvl="1"/>
            <a:r>
              <a:rPr lang="en-US" dirty="0"/>
              <a:t>Builds raw reads into contigs</a:t>
            </a:r>
          </a:p>
          <a:p>
            <a:pPr lvl="1"/>
            <a:r>
              <a:rPr lang="en-US" dirty="0"/>
              <a:t>Can do short-reads, long-reads, or hybrid approach</a:t>
            </a:r>
          </a:p>
          <a:p>
            <a:pPr lvl="1"/>
            <a:r>
              <a:rPr lang="en-US" dirty="0"/>
              <a:t>Takes FASTQ or FASTA input, produces FASTA output</a:t>
            </a:r>
          </a:p>
          <a:p>
            <a:pPr lvl="1"/>
            <a:r>
              <a:rPr lang="en-US" dirty="0"/>
              <a:t>OPERA-LG extension is unique hybrid tool, probably not needed for the work we are doing here.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C0BE9-F7EB-B7C2-FB29-4A0D2B4D868F}"/>
              </a:ext>
            </a:extLst>
          </p:cNvPr>
          <p:cNvSpPr txBox="1"/>
          <p:nvPr/>
        </p:nvSpPr>
        <p:spPr>
          <a:xfrm>
            <a:off x="6096000" y="5915353"/>
            <a:ext cx="542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https://github.com/CSB5/OPERA-MS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https://github.com/CSB5/OPERA-MS/tree/OPERA-MS-0.9.0/OPERA-LG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6941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621A-5862-4E77-386E-C3470AC1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C8357-1C8F-7347-EEC5-4273DF935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Kraken 2 w/ Bracken</a:t>
            </a:r>
          </a:p>
          <a:p>
            <a:pPr lvl="1"/>
            <a:r>
              <a:rPr lang="en-US" dirty="0"/>
              <a:t>Kraken 1 no longer supported. Kraken 2 works with same add-ons.</a:t>
            </a:r>
          </a:p>
          <a:p>
            <a:pPr lvl="1"/>
            <a:r>
              <a:rPr lang="en-US" dirty="0"/>
              <a:t>May want to set confidence value to help with false positives.</a:t>
            </a:r>
          </a:p>
          <a:p>
            <a:r>
              <a:rPr lang="en-US" dirty="0"/>
              <a:t>CC </a:t>
            </a:r>
            <a:r>
              <a:rPr lang="en-US" dirty="0" err="1"/>
              <a:t>Metagen</a:t>
            </a:r>
            <a:endParaRPr lang="en-US" dirty="0"/>
          </a:p>
          <a:p>
            <a:pPr lvl="1"/>
            <a:r>
              <a:rPr lang="en-US" dirty="0"/>
              <a:t>Requires Python 3.6 and pandas</a:t>
            </a:r>
          </a:p>
          <a:p>
            <a:r>
              <a:rPr lang="en-US" dirty="0"/>
              <a:t>Both work with raw reads (FASTQ) or contigs (FASTA).</a:t>
            </a:r>
          </a:p>
          <a:p>
            <a:r>
              <a:rPr lang="en-US" dirty="0"/>
              <a:t>Both output to a CSV file with species classifications.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480B7-F174-D494-874E-C57D34AAB969}"/>
              </a:ext>
            </a:extLst>
          </p:cNvPr>
          <p:cNvSpPr txBox="1"/>
          <p:nvPr/>
        </p:nvSpPr>
        <p:spPr>
          <a:xfrm>
            <a:off x="6096000" y="5915353"/>
            <a:ext cx="5428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https://ccb.jhu.edu/software/kraken2/index.shtml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https://github.com/vrmarcelino/CCMetagen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6165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C5D3-9840-FFA8-C0F3-9A7D1D48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Read Classifier?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8A8BB-AA5A-8431-B0B4-A297DE5B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assembler will turn the reads, long or short, into contigs.</a:t>
            </a:r>
          </a:p>
          <a:p>
            <a:pPr lvl="1"/>
            <a:r>
              <a:rPr lang="en-US" dirty="0"/>
              <a:t>Technically contigs from long reads tend to be longer.</a:t>
            </a:r>
          </a:p>
          <a:p>
            <a:pPr lvl="1"/>
            <a:r>
              <a:rPr lang="en-US" dirty="0"/>
              <a:t>Literature I found doesn’t seem to differentiate them. Once raw short or long reads are assembled, they become contigs.</a:t>
            </a:r>
          </a:p>
          <a:p>
            <a:r>
              <a:rPr lang="en-US" dirty="0"/>
              <a:t>Long read classifiers are optimized to work from raw long reads.</a:t>
            </a:r>
          </a:p>
          <a:p>
            <a:pPr lvl="1"/>
            <a:r>
              <a:rPr lang="en-US" dirty="0"/>
              <a:t>Contigs are not mentioned in the ones I read through.</a:t>
            </a:r>
          </a:p>
          <a:p>
            <a:r>
              <a:rPr lang="en-US" dirty="0"/>
              <a:t>Unless we are run raw short reads too, a dedicated long read classifier seem unnecessary for this pipeline.</a:t>
            </a:r>
          </a:p>
          <a:p>
            <a:r>
              <a:rPr lang="en-US" dirty="0"/>
              <a:t>Could compare with Centrifuge instead?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45FC2-A062-85FC-399B-27EBC6EC1C42}"/>
              </a:ext>
            </a:extLst>
          </p:cNvPr>
          <p:cNvSpPr txBox="1"/>
          <p:nvPr/>
        </p:nvSpPr>
        <p:spPr>
          <a:xfrm>
            <a:off x="4876800" y="5807631"/>
            <a:ext cx="6477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https://bmcbioinformatics.biomedcentral.com/articles/10.1186/s12859-021-04089-5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https://www.biorxiv.org/content/10.1101/2022.01.31.478527v1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https://www.biorxiv.org/content/10.1101/2020.11.25.397729v1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6997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7C5D3-9840-FFA8-C0F3-9A7D1D48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8A8BB-AA5A-8431-B0B4-A297DE5B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Precision: Proportion of true positive species identified divided by the number of total species identified.</a:t>
            </a:r>
          </a:p>
          <a:p>
            <a:r>
              <a:rPr lang="en-US" dirty="0"/>
              <a:t>Recall: Proportion of true positive species divided by the number of distinct species in the sample.</a:t>
            </a:r>
          </a:p>
          <a:p>
            <a:r>
              <a:rPr lang="en-US" dirty="0"/>
              <a:t>F1: Harmonic mean of precision and recall. Combines both into one.</a:t>
            </a:r>
          </a:p>
          <a:p>
            <a:r>
              <a:rPr lang="en-US" dirty="0"/>
              <a:t>Speed: Amount of time it takes for the pipeline to run under the different classifiers.</a:t>
            </a:r>
          </a:p>
          <a:p>
            <a:r>
              <a:rPr lang="en-US" dirty="0"/>
              <a:t>Abundance: Comparison of different species found to be present, both by the variant pipelines and with the known answer key.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AA9AC2-F1E5-05AC-A50B-6120EC955981}"/>
              </a:ext>
            </a:extLst>
          </p:cNvPr>
          <p:cNvSpPr txBox="1"/>
          <p:nvPr/>
        </p:nvSpPr>
        <p:spPr>
          <a:xfrm>
            <a:off x="5925312" y="6185098"/>
            <a:ext cx="5428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2"/>
              </a:rPr>
              <a:t>https://www.sciencedirect.com/science/article/pii/S0092867419307755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6800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D766BF-65AF-F4DC-E6DB-1678EE6082AE}"/>
              </a:ext>
            </a:extLst>
          </p:cNvPr>
          <p:cNvSpPr/>
          <p:nvPr/>
        </p:nvSpPr>
        <p:spPr>
          <a:xfrm>
            <a:off x="492251" y="2926080"/>
            <a:ext cx="1417320" cy="88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Reads</a:t>
            </a:r>
          </a:p>
          <a:p>
            <a:pPr algn="ctr"/>
            <a:r>
              <a:rPr lang="en-US" sz="1400" dirty="0"/>
              <a:t>(Long &amp; Short)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B2FFFF-466B-F595-532B-0909B17E91C0}"/>
              </a:ext>
            </a:extLst>
          </p:cNvPr>
          <p:cNvSpPr/>
          <p:nvPr/>
        </p:nvSpPr>
        <p:spPr>
          <a:xfrm>
            <a:off x="3968496" y="2660904"/>
            <a:ext cx="2020824" cy="1417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Assembler</a:t>
            </a:r>
          </a:p>
          <a:p>
            <a:pPr algn="ctr"/>
            <a:r>
              <a:rPr lang="en-US" sz="1400" dirty="0"/>
              <a:t>(OPERA-MS)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95A9FB-DC8A-CD0C-856A-E32A1FE611EF}"/>
              </a:ext>
            </a:extLst>
          </p:cNvPr>
          <p:cNvSpPr/>
          <p:nvPr/>
        </p:nvSpPr>
        <p:spPr>
          <a:xfrm>
            <a:off x="6833618" y="2916936"/>
            <a:ext cx="1417320" cy="88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Contigs</a:t>
            </a:r>
          </a:p>
          <a:p>
            <a:pPr algn="ctr"/>
            <a:r>
              <a:rPr lang="en-US" sz="1400" dirty="0"/>
              <a:t>(Long &amp; Short)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F31BB1-EFE3-4F86-6FD7-BAA263353ECF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 flipV="1">
            <a:off x="5989320" y="3360420"/>
            <a:ext cx="844298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4A35ED4-59B9-2D02-6F86-A0290854A9C4}"/>
              </a:ext>
            </a:extLst>
          </p:cNvPr>
          <p:cNvSpPr/>
          <p:nvPr/>
        </p:nvSpPr>
        <p:spPr>
          <a:xfrm>
            <a:off x="9707880" y="755904"/>
            <a:ext cx="2020824" cy="1417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  <a:p>
            <a:pPr algn="ctr"/>
            <a:r>
              <a:rPr lang="en-US" sz="1400" dirty="0"/>
              <a:t>(Kraken 2)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83FBC1-61B3-E107-ECCE-22ECF3C7C1C0}"/>
              </a:ext>
            </a:extLst>
          </p:cNvPr>
          <p:cNvSpPr/>
          <p:nvPr/>
        </p:nvSpPr>
        <p:spPr>
          <a:xfrm>
            <a:off x="9707880" y="2660904"/>
            <a:ext cx="2020824" cy="1417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CCMetagen</a:t>
            </a:r>
            <a:r>
              <a:rPr lang="en-US" sz="1400" dirty="0"/>
              <a:t>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EFFBA6-2EE1-476B-2BB7-9DC6AAC24FBA}"/>
              </a:ext>
            </a:extLst>
          </p:cNvPr>
          <p:cNvSpPr/>
          <p:nvPr/>
        </p:nvSpPr>
        <p:spPr>
          <a:xfrm>
            <a:off x="9707880" y="4565904"/>
            <a:ext cx="2020824" cy="1417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  <a:p>
            <a:pPr algn="ctr"/>
            <a:r>
              <a:rPr lang="en-US" sz="1400" dirty="0"/>
              <a:t>(Centrifuge)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C89B45D-D4AB-15CA-0DB8-4A77055C4E6F}"/>
              </a:ext>
            </a:extLst>
          </p:cNvPr>
          <p:cNvCxnSpPr>
            <a:cxnSpLocks/>
            <a:stCxn id="8" idx="3"/>
            <a:endCxn id="11" idx="2"/>
          </p:cNvCxnSpPr>
          <p:nvPr/>
        </p:nvCxnSpPr>
        <p:spPr>
          <a:xfrm flipV="1">
            <a:off x="8250938" y="1464564"/>
            <a:ext cx="1456942" cy="18958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78E3F6C-585E-B892-CE67-E76764392E0F}"/>
              </a:ext>
            </a:extLst>
          </p:cNvPr>
          <p:cNvCxnSpPr>
            <a:cxnSpLocks/>
            <a:stCxn id="8" idx="3"/>
            <a:endCxn id="13" idx="2"/>
          </p:cNvCxnSpPr>
          <p:nvPr/>
        </p:nvCxnSpPr>
        <p:spPr>
          <a:xfrm>
            <a:off x="8250938" y="3360420"/>
            <a:ext cx="1456942" cy="1914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3D0090-667C-A6F2-7132-450B590D1C75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>
            <a:off x="8250938" y="3360420"/>
            <a:ext cx="1456942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D4B0DA6-D6DB-4F8B-B6BB-3C20AB2FDA1D}"/>
              </a:ext>
            </a:extLst>
          </p:cNvPr>
          <p:cNvSpPr/>
          <p:nvPr/>
        </p:nvSpPr>
        <p:spPr>
          <a:xfrm>
            <a:off x="1900425" y="755904"/>
            <a:ext cx="2322577" cy="1417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Control</a:t>
            </a:r>
          </a:p>
          <a:p>
            <a:pPr algn="ctr"/>
            <a:r>
              <a:rPr lang="en-US" sz="1400" dirty="0"/>
              <a:t>(FastQC)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A6FE858-9D55-60DD-9BCE-71C0A66753B2}"/>
              </a:ext>
            </a:extLst>
          </p:cNvPr>
          <p:cNvCxnSpPr>
            <a:cxnSpLocks/>
            <a:stCxn id="4" idx="3"/>
            <a:endCxn id="28" idx="4"/>
          </p:cNvCxnSpPr>
          <p:nvPr/>
        </p:nvCxnSpPr>
        <p:spPr>
          <a:xfrm flipV="1">
            <a:off x="1909571" y="2173224"/>
            <a:ext cx="1152143" cy="1196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FADB84-30B2-E8BE-05FE-7FB44AF95F4B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1909571" y="3369564"/>
            <a:ext cx="2058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992F310-963A-0B44-3259-1FEAA621AD12}"/>
              </a:ext>
            </a:extLst>
          </p:cNvPr>
          <p:cNvCxnSpPr>
            <a:stCxn id="28" idx="6"/>
            <a:endCxn id="5" idx="0"/>
          </p:cNvCxnSpPr>
          <p:nvPr/>
        </p:nvCxnSpPr>
        <p:spPr>
          <a:xfrm>
            <a:off x="4223002" y="1464564"/>
            <a:ext cx="755906" cy="1196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16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FD766BF-65AF-F4DC-E6DB-1678EE6082AE}"/>
              </a:ext>
            </a:extLst>
          </p:cNvPr>
          <p:cNvSpPr/>
          <p:nvPr/>
        </p:nvSpPr>
        <p:spPr>
          <a:xfrm>
            <a:off x="492251" y="2926080"/>
            <a:ext cx="1417320" cy="886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Reads</a:t>
            </a:r>
          </a:p>
          <a:p>
            <a:pPr algn="ctr"/>
            <a:r>
              <a:rPr lang="en-US" sz="1400" dirty="0"/>
              <a:t>(Long &amp; Short)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A35ED4-59B9-2D02-6F86-A0290854A9C4}"/>
              </a:ext>
            </a:extLst>
          </p:cNvPr>
          <p:cNvSpPr/>
          <p:nvPr/>
        </p:nvSpPr>
        <p:spPr>
          <a:xfrm>
            <a:off x="9707880" y="755904"/>
            <a:ext cx="2020824" cy="1417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  <a:p>
            <a:pPr algn="ctr"/>
            <a:r>
              <a:rPr lang="en-US" sz="1400" dirty="0"/>
              <a:t>(Kraken 2)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83FBC1-61B3-E107-ECCE-22ECF3C7C1C0}"/>
              </a:ext>
            </a:extLst>
          </p:cNvPr>
          <p:cNvSpPr/>
          <p:nvPr/>
        </p:nvSpPr>
        <p:spPr>
          <a:xfrm>
            <a:off x="9707880" y="2660904"/>
            <a:ext cx="2020824" cy="1417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CCMetagen</a:t>
            </a:r>
            <a:r>
              <a:rPr lang="en-US" sz="1400" dirty="0"/>
              <a:t>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EFFBA6-2EE1-476B-2BB7-9DC6AAC24FBA}"/>
              </a:ext>
            </a:extLst>
          </p:cNvPr>
          <p:cNvSpPr/>
          <p:nvPr/>
        </p:nvSpPr>
        <p:spPr>
          <a:xfrm>
            <a:off x="9707880" y="4565904"/>
            <a:ext cx="2020824" cy="1417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Classifier</a:t>
            </a:r>
          </a:p>
          <a:p>
            <a:pPr algn="ctr"/>
            <a:r>
              <a:rPr lang="en-US" sz="1400" dirty="0"/>
              <a:t>(Centrifuge)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C89B45D-D4AB-15CA-0DB8-4A77055C4E6F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8250938" y="1464564"/>
            <a:ext cx="1456942" cy="18958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78E3F6C-585E-B892-CE67-E76764392E0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8250938" y="3360420"/>
            <a:ext cx="1456942" cy="1914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83D0090-667C-A6F2-7132-450B590D1C75}"/>
              </a:ext>
            </a:extLst>
          </p:cNvPr>
          <p:cNvCxnSpPr>
            <a:cxnSpLocks/>
            <a:stCxn id="28" idx="6"/>
            <a:endCxn id="12" idx="2"/>
          </p:cNvCxnSpPr>
          <p:nvPr/>
        </p:nvCxnSpPr>
        <p:spPr>
          <a:xfrm>
            <a:off x="6711699" y="3360420"/>
            <a:ext cx="2996181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D4B0DA6-D6DB-4F8B-B6BB-3C20AB2FDA1D}"/>
              </a:ext>
            </a:extLst>
          </p:cNvPr>
          <p:cNvSpPr/>
          <p:nvPr/>
        </p:nvSpPr>
        <p:spPr>
          <a:xfrm>
            <a:off x="4389122" y="2651760"/>
            <a:ext cx="2322577" cy="1417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Quality Control</a:t>
            </a:r>
          </a:p>
          <a:p>
            <a:pPr algn="ctr"/>
            <a:r>
              <a:rPr lang="en-US" sz="1400" dirty="0"/>
              <a:t>(FastQC)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979042A-80A2-8C73-73B8-EE3503268340}"/>
              </a:ext>
            </a:extLst>
          </p:cNvPr>
          <p:cNvCxnSpPr>
            <a:stCxn id="4" idx="3"/>
            <a:endCxn id="28" idx="2"/>
          </p:cNvCxnSpPr>
          <p:nvPr/>
        </p:nvCxnSpPr>
        <p:spPr>
          <a:xfrm flipV="1">
            <a:off x="1909571" y="3360420"/>
            <a:ext cx="2479551" cy="9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33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Week 4 Presentation</vt:lpstr>
      <vt:lpstr>QC &amp; Assembler</vt:lpstr>
      <vt:lpstr>Classifiers</vt:lpstr>
      <vt:lpstr>Long Read Classifier?</vt:lpstr>
      <vt:lpstr>Comparison Metrics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 Presentation</dc:title>
  <dc:creator>Smith, James Jedediah</dc:creator>
  <cp:lastModifiedBy>Smith, James Jedediah</cp:lastModifiedBy>
  <cp:revision>16</cp:revision>
  <dcterms:created xsi:type="dcterms:W3CDTF">2023-01-26T13:53:52Z</dcterms:created>
  <dcterms:modified xsi:type="dcterms:W3CDTF">2023-02-22T00:05:10Z</dcterms:modified>
</cp:coreProperties>
</file>