
<file path=[Content_Types].xml><?xml version="1.0" encoding="utf-8"?>
<Types xmlns="http://schemas.openxmlformats.org/package/2006/content-types">
  <Default Extension="vml" ContentType="application/vnd.openxmlformats-officedocument.vmlDrawing"/>
  <Default Extension="xls" ContentType="application/vnd.ms-excel"/>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9"/>
  </p:notesMasterIdLst>
  <p:sldIdLst>
    <p:sldId id="343" r:id="rId3"/>
    <p:sldId id="353" r:id="rId4"/>
    <p:sldId id="306" r:id="rId5"/>
    <p:sldId id="351" r:id="rId6"/>
    <p:sldId id="347" r:id="rId7"/>
    <p:sldId id="555" r:id="rId8"/>
    <p:sldId id="348" r:id="rId9"/>
    <p:sldId id="409" r:id="rId10"/>
    <p:sldId id="352" r:id="rId11"/>
    <p:sldId id="410" r:id="rId12"/>
    <p:sldId id="556" r:id="rId13"/>
    <p:sldId id="557" r:id="rId14"/>
    <p:sldId id="415" r:id="rId15"/>
    <p:sldId id="558" r:id="rId16"/>
    <p:sldId id="559" r:id="rId17"/>
    <p:sldId id="560" r:id="rId18"/>
    <p:sldId id="561" r:id="rId19"/>
    <p:sldId id="562" r:id="rId20"/>
    <p:sldId id="563" r:id="rId21"/>
    <p:sldId id="564" r:id="rId22"/>
    <p:sldId id="566" r:id="rId23"/>
    <p:sldId id="567" r:id="rId24"/>
    <p:sldId id="568" r:id="rId25"/>
    <p:sldId id="531" r:id="rId26"/>
    <p:sldId id="569" r:id="rId27"/>
    <p:sldId id="570" r:id="rId28"/>
    <p:sldId id="571" r:id="rId29"/>
    <p:sldId id="572" r:id="rId30"/>
    <p:sldId id="573" r:id="rId31"/>
    <p:sldId id="574" r:id="rId32"/>
    <p:sldId id="575" r:id="rId33"/>
    <p:sldId id="577" r:id="rId34"/>
    <p:sldId id="578" r:id="rId35"/>
    <p:sldId id="579" r:id="rId36"/>
    <p:sldId id="580" r:id="rId37"/>
    <p:sldId id="581" r:id="rId38"/>
    <p:sldId id="582" r:id="rId39"/>
    <p:sldId id="583" r:id="rId40"/>
    <p:sldId id="584" r:id="rId41"/>
    <p:sldId id="585" r:id="rId42"/>
    <p:sldId id="586" r:id="rId43"/>
    <p:sldId id="587" r:id="rId44"/>
    <p:sldId id="588" r:id="rId45"/>
    <p:sldId id="589" r:id="rId46"/>
    <p:sldId id="590" r:id="rId47"/>
    <p:sldId id="591" r:id="rId48"/>
    <p:sldId id="592" r:id="rId49"/>
    <p:sldId id="593" r:id="rId50"/>
    <p:sldId id="594" r:id="rId51"/>
    <p:sldId id="595" r:id="rId52"/>
    <p:sldId id="596" r:id="rId53"/>
    <p:sldId id="597" r:id="rId54"/>
    <p:sldId id="598" r:id="rId55"/>
    <p:sldId id="599" r:id="rId56"/>
    <p:sldId id="600" r:id="rId57"/>
    <p:sldId id="601" r:id="rId58"/>
    <p:sldId id="602" r:id="rId59"/>
    <p:sldId id="603" r:id="rId60"/>
    <p:sldId id="604" r:id="rId61"/>
    <p:sldId id="606" r:id="rId62"/>
    <p:sldId id="605" r:id="rId63"/>
    <p:sldId id="607" r:id="rId64"/>
    <p:sldId id="608" r:id="rId65"/>
    <p:sldId id="609" r:id="rId66"/>
    <p:sldId id="610" r:id="rId67"/>
    <p:sldId id="611" r:id="rId68"/>
    <p:sldId id="612" r:id="rId69"/>
    <p:sldId id="613" r:id="rId70"/>
    <p:sldId id="614" r:id="rId71"/>
    <p:sldId id="615" r:id="rId72"/>
    <p:sldId id="616" r:id="rId73"/>
    <p:sldId id="617" r:id="rId74"/>
    <p:sldId id="618" r:id="rId75"/>
    <p:sldId id="620" r:id="rId76"/>
    <p:sldId id="619" r:id="rId77"/>
    <p:sldId id="308" r:id="rId78"/>
  </p:sldIdLst>
  <p:sldSz cx="9144000" cy="6858000" type="screen4x3"/>
  <p:notesSz cx="6858000" cy="9144000"/>
  <p:custShowLst>
    <p:custShow name="自定义放映 1" id="0">
      <p:sldLst>
        <p:sld r:id="rId3"/>
        <p:sld r:id="rId5"/>
        <p:sld r:id="rId78"/>
      </p:sldLst>
    </p:custShow>
  </p:custShowLst>
  <p:custDataLst>
    <p:tags r:id="rId83"/>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3BCCFF"/>
    <a:srgbClr val="009ED6"/>
    <a:srgbClr val="FFFF00"/>
    <a:srgbClr val="A3D3FF"/>
    <a:srgbClr val="D5F2FF"/>
    <a:srgbClr val="D5E6FF"/>
    <a:srgbClr val="D5F4FF"/>
    <a:srgbClr val="D5E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8830"/>
  </p:normalViewPr>
  <p:slideViewPr>
    <p:cSldViewPr snapToGrid="0" snapToObjects="1" showGuides="1">
      <p:cViewPr varScale="1">
        <p:scale>
          <a:sx n="109" d="100"/>
          <a:sy n="109" d="100"/>
        </p:scale>
        <p:origin x="-1590" y="-90"/>
      </p:cViewPr>
      <p:guideLst>
        <p:guide orient="horz" pos="2113"/>
        <p:guide pos="2869"/>
      </p:guideLst>
    </p:cSldViewPr>
  </p:slideViewPr>
  <p:notesTextViewPr>
    <p:cViewPr>
      <p:scale>
        <a:sx n="1" d="1"/>
        <a:sy n="1" d="1"/>
      </p:scale>
      <p:origin x="0" y="0"/>
    </p:cViewPr>
  </p:notesTextViewPr>
  <p:sorterViewPr showFormatting="0">
    <p:cViewPr>
      <p:scale>
        <a:sx n="100" d="100"/>
        <a:sy n="100" d="100"/>
      </p:scale>
      <p:origin x="0" y="0"/>
    </p:cViewPr>
  </p:sorterViewPr>
  <p:gridSpacing cx="71999" cy="71999"/>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3" Type="http://schemas.openxmlformats.org/officeDocument/2006/relationships/tags" Target="tags/tag11.xml"/><Relationship Id="rId82" Type="http://schemas.openxmlformats.org/officeDocument/2006/relationships/tableStyles" Target="tableStyles.xml"/><Relationship Id="rId81" Type="http://schemas.openxmlformats.org/officeDocument/2006/relationships/viewProps" Target="viewProps.xml"/><Relationship Id="rId80" Type="http://schemas.openxmlformats.org/officeDocument/2006/relationships/presProps" Target="presProps.xml"/><Relationship Id="rId8" Type="http://schemas.openxmlformats.org/officeDocument/2006/relationships/slide" Target="slides/slide6.xml"/><Relationship Id="rId79" Type="http://schemas.openxmlformats.org/officeDocument/2006/relationships/notesMaster" Target="notesMasters/notesMaster1.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buFont typeface="Arial" panose="020B0604020202020204" pitchFamily="34" charset="0"/>
              <a:buNone/>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buFont typeface="Arial" panose="020B0604020202020204" pitchFamily="34" charset="0"/>
              <a:buNone/>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14AB300-8754-4196-9A66-8B224DD05776}"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8308" name="Rectangle 4"/>
          <p:cNvSpPr>
            <a:spLocks noGrp="1" noRot="1" noChangeAspect="1"/>
          </p:cNvSpPr>
          <p:nvPr>
            <p:ph type="sldImg" idx="2"/>
          </p:nvPr>
        </p:nvSpPr>
        <p:spPr>
          <a:xfrm>
            <a:off x="1143000" y="685800"/>
            <a:ext cx="4572000" cy="3429000"/>
          </a:xfrm>
          <a:prstGeom prst="rect">
            <a:avLst/>
          </a:prstGeom>
          <a:noFill/>
          <a:ln w="9525">
            <a:noFill/>
          </a:ln>
        </p:spPr>
      </p:sp>
      <p:sp>
        <p:nvSpPr>
          <p:cNvPr id="205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205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buFont typeface="Arial" panose="020B0604020202020204" pitchFamily="34" charset="0"/>
              <a:buNone/>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
            <a:pPr lvl="0" algn="r" eaLnBrk="1" hangingPunct="1">
              <a:buFont typeface="Arial" panose="020B0604020202020204" pitchFamily="34" charset="0"/>
              <a:buNone/>
            </a:pP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33306"/>
            <a:ext cx="7772400" cy="2157681"/>
          </a:xfrm>
        </p:spPr>
        <p:txBody>
          <a:bodyPr anchor="b">
            <a:normAutofit/>
          </a:bodyPr>
          <a:lstStyle>
            <a:lvl1pPr algn="ctr">
              <a:defRPr sz="480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en-US" dirty="0"/>
          </a:p>
        </p:txBody>
      </p:sp>
      <p:sp>
        <p:nvSpPr>
          <p:cNvPr id="3" name="Subtitle 2"/>
          <p:cNvSpPr>
            <a:spLocks noGrp="1"/>
          </p:cNvSpPr>
          <p:nvPr>
            <p:ph type="subTitle" idx="1" hasCustomPrompt="1"/>
          </p:nvPr>
        </p:nvSpPr>
        <p:spPr>
          <a:xfrm>
            <a:off x="1143000" y="4183063"/>
            <a:ext cx="6858000" cy="1655762"/>
          </a:xfrm>
        </p:spPr>
        <p:txBody>
          <a:bodyPr>
            <a:normAutofit/>
          </a:bodyPr>
          <a:lstStyle>
            <a:lvl1pPr marL="0" indent="0" algn="ctr">
              <a:buNone/>
              <a:defRPr sz="28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单击以编辑母版副标题样式</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sp>
        <p:nvSpPr>
          <p:cNvPr id="9" name="矩形 1"/>
          <p:cNvSpPr>
            <a:spLocks noChangeArrowheads="1"/>
          </p:cNvSpPr>
          <p:nvPr/>
        </p:nvSpPr>
        <p:spPr bwMode="auto">
          <a:xfrm>
            <a:off x="690563" y="220663"/>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 </a:t>
            </a:r>
            <a:endParaRPr kumimoji="0" lang="zh-CN" altLang="en-US" sz="36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10"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eaLnBrk="0" fontAlgn="base" hangingPunct="0">
              <a:spcBef>
                <a:spcPct val="0"/>
              </a:spcBef>
              <a:spcAft>
                <a:spcPct val="0"/>
              </a:spcAft>
              <a:defRPr>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B3885018-AD74-4849-AA8F-6592CE47318B}" type="datetimeFigureOut">
              <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11"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eaLnBrk="0" fontAlgn="base" hangingPunct="0">
              <a:spcBef>
                <a:spcPct val="0"/>
              </a:spcBef>
              <a:spcAft>
                <a:spcPct val="0"/>
              </a:spcAft>
              <a:defRPr>
                <a:latin typeface="Arial" panose="020B0604020202020204" pitchFamily="34" charset="0"/>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12"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p>
            <a:pPr algn="r">
              <a:buNone/>
            </a:pP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chemeClr val="bg1"/>
        </a:solidFill>
        <a:effectLst/>
      </p:bgPr>
    </p:bg>
    <p:spTree>
      <p:nvGrpSpPr>
        <p:cNvPr id="1" name=""/>
        <p:cNvGrpSpPr/>
        <p:nvPr/>
      </p:nvGrpSpPr>
      <p:grpSpPr>
        <a:xfrm>
          <a:off x="0" y="0"/>
          <a:ext cx="0" cy="0"/>
          <a:chOff x="0" y="0"/>
          <a:chExt cx="0" cy="0"/>
        </a:xfrm>
      </p:grpSpPr>
      <p:sp>
        <p:nvSpPr>
          <p:cNvPr id="9" name="矩形 1"/>
          <p:cNvSpPr>
            <a:spLocks noChangeArrowheads="1"/>
          </p:cNvSpPr>
          <p:nvPr/>
        </p:nvSpPr>
        <p:spPr bwMode="auto">
          <a:xfrm>
            <a:off x="690563" y="220663"/>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 </a:t>
            </a:r>
            <a:endParaRPr kumimoji="0" lang="zh-CN" altLang="en-US" sz="36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8"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bg>
      <p:bgPr>
        <a:solidFill>
          <a:schemeClr val="bg1"/>
        </a:solidFill>
        <a:effectLst/>
      </p:bgPr>
    </p:bg>
    <p:spTree>
      <p:nvGrpSpPr>
        <p:cNvPr id="1" name=""/>
        <p:cNvGrpSpPr/>
        <p:nvPr/>
      </p:nvGrpSpPr>
      <p:grpSpPr>
        <a:xfrm>
          <a:off x="0" y="0"/>
          <a:ext cx="0" cy="0"/>
          <a:chOff x="0" y="0"/>
          <a:chExt cx="0" cy="0"/>
        </a:xfrm>
      </p:grpSpPr>
      <p:sp>
        <p:nvSpPr>
          <p:cNvPr id="9" name="矩形 1"/>
          <p:cNvSpPr>
            <a:spLocks noChangeArrowheads="1"/>
          </p:cNvSpPr>
          <p:nvPr/>
        </p:nvSpPr>
        <p:spPr bwMode="auto">
          <a:xfrm>
            <a:off x="690563" y="220663"/>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 </a:t>
            </a:r>
            <a:endParaRPr kumimoji="0" lang="zh-CN" altLang="en-US" sz="36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10"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9" name="矩形 1"/>
          <p:cNvSpPr>
            <a:spLocks noChangeArrowheads="1"/>
          </p:cNvSpPr>
          <p:nvPr/>
        </p:nvSpPr>
        <p:spPr bwMode="auto">
          <a:xfrm>
            <a:off x="690563" y="220663"/>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 </a:t>
            </a:r>
            <a:endParaRPr kumimoji="0" lang="zh-CN" altLang="en-US" sz="36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竖排文字">
    <p:bg>
      <p:bgPr>
        <a:solidFill>
          <a:schemeClr val="bg1"/>
        </a:solidFill>
        <a:effectLst/>
      </p:bgPr>
    </p:bg>
    <p:spTree>
      <p:nvGrpSpPr>
        <p:cNvPr id="1" name=""/>
        <p:cNvGrpSpPr/>
        <p:nvPr/>
      </p:nvGrpSpPr>
      <p:grpSpPr>
        <a:xfrm>
          <a:off x="0" y="0"/>
          <a:ext cx="0" cy="0"/>
          <a:chOff x="0" y="0"/>
          <a:chExt cx="0" cy="0"/>
        </a:xfrm>
      </p:grpSpPr>
      <p:sp>
        <p:nvSpPr>
          <p:cNvPr id="9" name="矩形 1"/>
          <p:cNvSpPr>
            <a:spLocks noChangeArrowheads="1"/>
          </p:cNvSpPr>
          <p:nvPr/>
        </p:nvSpPr>
        <p:spPr bwMode="auto">
          <a:xfrm>
            <a:off x="690563" y="220663"/>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 </a:t>
            </a:r>
            <a:endParaRPr kumimoji="0" lang="zh-CN" altLang="en-US" sz="36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 name="Vertical Text Placeholder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正文">
    <p:bg>
      <p:bgPr>
        <a:solidFill>
          <a:schemeClr val="bg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52880"/>
            <a:ext cx="8229600" cy="5059363"/>
          </a:xfrm>
          <a:prstGeom prst="rect">
            <a:avLst/>
          </a:prstGeom>
        </p:spPr>
        <p:txBody>
          <a:bodyPr/>
          <a:lstStyle>
            <a:lvl1pPr>
              <a:lnSpc>
                <a:spcPct val="150000"/>
              </a:lnSpc>
              <a:defRPr sz="24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目录">
    <p:bg>
      <p:bgPr>
        <a:solidFill>
          <a:schemeClr val="bg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63040"/>
            <a:ext cx="8229600" cy="5059363"/>
          </a:xfrm>
          <a:prstGeom prst="rect">
            <a:avLst/>
          </a:prstGeo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小结">
    <p:bg>
      <p:bgPr>
        <a:solidFill>
          <a:schemeClr val="bg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3360"/>
            <a:ext cx="8229600" cy="5059363"/>
          </a:xfrm>
          <a:prstGeom prst="rect">
            <a:avLst/>
          </a:prstGeo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1.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7" name="Title Placeholder 1"/>
          <p:cNvSpPr>
            <a:spLocks noGrp="1"/>
          </p:cNvSpPr>
          <p:nvPr>
            <p:ph type="title"/>
          </p:nvPr>
        </p:nvSpPr>
        <p:spPr>
          <a:xfrm>
            <a:off x="1316990" y="537845"/>
            <a:ext cx="6873240" cy="777875"/>
          </a:xfrm>
          <a:prstGeom prst="rect">
            <a:avLst/>
          </a:prstGeom>
          <a:noFill/>
          <a:ln w="9525">
            <a:noFill/>
          </a:ln>
        </p:spPr>
        <p:txBody>
          <a:bodyPr anchor="ctr"/>
          <a:p>
            <a:pPr lvl="0"/>
            <a:r>
              <a:rPr lang="zh-CN" altLang="en-US" dirty="0"/>
              <a:t>单击此处编辑母版标题样式</a:t>
            </a:r>
            <a:endParaRPr lang="en-US" altLang="zh-CN" dirty="0"/>
          </a:p>
        </p:txBody>
      </p:sp>
      <p:sp>
        <p:nvSpPr>
          <p:cNvPr id="1028" name="Text Placeholder 2"/>
          <p:cNvSpPr>
            <a:spLocks noGrp="1"/>
          </p:cNvSpPr>
          <p:nvPr>
            <p:ph type="body" idx="1"/>
          </p:nvPr>
        </p:nvSpPr>
        <p:spPr>
          <a:xfrm>
            <a:off x="628650" y="1734185"/>
            <a:ext cx="7886700" cy="4498975"/>
          </a:xfrm>
          <a:prstGeom prst="rect">
            <a:avLst/>
          </a:prstGeom>
          <a:noFill/>
          <a:ln w="9525">
            <a:noFill/>
          </a:ln>
        </p:spPr>
        <p:txBody>
          <a:bodyPr/>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p:txBody>
      </p:sp>
      <p:grpSp>
        <p:nvGrpSpPr>
          <p:cNvPr id="2" name="组合 1"/>
          <p:cNvGrpSpPr/>
          <p:nvPr userDrawn="1"/>
        </p:nvGrpSpPr>
        <p:grpSpPr>
          <a:xfrm>
            <a:off x="635" y="341630"/>
            <a:ext cx="9144000" cy="6515100"/>
            <a:chOff x="1" y="522"/>
            <a:chExt cx="14400" cy="10260"/>
          </a:xfrm>
        </p:grpSpPr>
        <p:sp>
          <p:nvSpPr>
            <p:cNvPr id="9" name="矩形 8"/>
            <p:cNvSpPr/>
            <p:nvPr userDrawn="1"/>
          </p:nvSpPr>
          <p:spPr>
            <a:xfrm>
              <a:off x="1" y="2111"/>
              <a:ext cx="14400" cy="120"/>
            </a:xfrm>
            <a:prstGeom prst="rect">
              <a:avLst/>
            </a:prstGeom>
            <a:gradFill>
              <a:gsLst>
                <a:gs pos="0">
                  <a:srgbClr val="007BD3"/>
                </a:gs>
                <a:gs pos="100000">
                  <a:srgbClr val="03437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userDrawn="1"/>
          </p:nvSpPr>
          <p:spPr>
            <a:xfrm>
              <a:off x="1" y="10280"/>
              <a:ext cx="14399" cy="503"/>
            </a:xfrm>
            <a:prstGeom prst="rect">
              <a:avLst/>
            </a:prstGeom>
            <a:gradFill>
              <a:gsLst>
                <a:gs pos="0">
                  <a:srgbClr val="007BD3"/>
                </a:gs>
                <a:gs pos="100000">
                  <a:srgbClr val="03437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userDrawn="1"/>
          </p:nvSpPr>
          <p:spPr>
            <a:xfrm>
              <a:off x="301" y="10299"/>
              <a:ext cx="5445" cy="483"/>
            </a:xfrm>
            <a:prstGeom prst="rect">
              <a:avLst/>
            </a:prstGeom>
            <a:noFill/>
          </p:spPr>
          <p:txBody>
            <a:bodyPr wrap="square" rtlCol="0">
              <a:spAutoFit/>
            </a:bodyPr>
            <a:p>
              <a:r>
                <a:rPr lang="zh-CN" altLang="en-US" sz="1400">
                  <a:solidFill>
                    <a:schemeClr val="bg2"/>
                  </a:solidFill>
                </a:rPr>
                <a:t>传媒技术学院         软件工程教研室</a:t>
              </a:r>
              <a:endParaRPr lang="zh-CN" altLang="en-US" sz="1400">
                <a:solidFill>
                  <a:schemeClr val="bg2"/>
                </a:solidFill>
              </a:endParaRPr>
            </a:p>
          </p:txBody>
        </p:sp>
        <p:sp>
          <p:nvSpPr>
            <p:cNvPr id="14" name="文本框 13"/>
            <p:cNvSpPr txBox="1"/>
            <p:nvPr userDrawn="1"/>
          </p:nvSpPr>
          <p:spPr>
            <a:xfrm>
              <a:off x="11800" y="10300"/>
              <a:ext cx="2569" cy="483"/>
            </a:xfrm>
            <a:prstGeom prst="rect">
              <a:avLst/>
            </a:prstGeom>
            <a:noFill/>
          </p:spPr>
          <p:txBody>
            <a:bodyPr wrap="square" rtlCol="0">
              <a:spAutoFit/>
            </a:bodyPr>
            <a:p>
              <a:r>
                <a:rPr lang="zh-CN" altLang="en-US" sz="1400">
                  <a:solidFill>
                    <a:schemeClr val="bg1"/>
                  </a:solidFill>
                </a:rPr>
                <a:t>讲授：徐正银</a:t>
              </a:r>
              <a:endParaRPr lang="zh-CN" altLang="en-US" sz="1400">
                <a:solidFill>
                  <a:schemeClr val="bg1"/>
                </a:solidFill>
              </a:endParaRPr>
            </a:p>
          </p:txBody>
        </p:sp>
        <p:pic>
          <p:nvPicPr>
            <p:cNvPr id="20485" name="Picture 2"/>
            <p:cNvPicPr>
              <a:picLocks noChangeAspect="1"/>
            </p:cNvPicPr>
            <p:nvPr userDrawn="1"/>
          </p:nvPicPr>
          <p:blipFill>
            <a:blip r:embed="rId10"/>
            <a:stretch>
              <a:fillRect/>
            </a:stretch>
          </p:blipFill>
          <p:spPr>
            <a:xfrm>
              <a:off x="36" y="522"/>
              <a:ext cx="1493" cy="1525"/>
            </a:xfrm>
            <a:prstGeom prst="rect">
              <a:avLst/>
            </a:prstGeom>
            <a:noFill/>
            <a:ln w="9525">
              <a:noFill/>
            </a:ln>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iming>
    <p:tnLst>
      <p:par>
        <p:cTn id="1" dur="indefinite" restart="never" nodeType="tmRoot"/>
      </p:par>
    </p:tnLst>
  </p:timing>
  <p:hf sldNum="0" hdr="0" ftr="0" dt="0"/>
  <p:txStyles>
    <p:titleStyle>
      <a:lvl1pPr algn="l" rtl="0" eaLnBrk="0" fontAlgn="base" hangingPunct="0">
        <a:lnSpc>
          <a:spcPct val="90000"/>
        </a:lnSpc>
        <a:spcBef>
          <a:spcPct val="0"/>
        </a:spcBef>
        <a:spcAft>
          <a:spcPct val="0"/>
        </a:spcAft>
        <a:defRPr sz="4000" b="1" kern="1200">
          <a:solidFill>
            <a:schemeClr val="tx1"/>
          </a:solidFill>
          <a:latin typeface="微软雅黑" panose="020B0503020204020204" pitchFamily="34" charset="-122"/>
          <a:ea typeface="微软雅黑" panose="020B0503020204020204" pitchFamily="34" charset="-122"/>
          <a:cs typeface="等线 Light" panose="02010600030101010101" charset="-122"/>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等线 Light" panose="02010600030101010101" charset="-122"/>
          <a:cs typeface="等线 Light" panose="02010600030101010101"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等线 Light" panose="02010600030101010101" charset="-122"/>
          <a:cs typeface="等线 Light" panose="02010600030101010101"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等线 Light" panose="02010600030101010101" charset="-122"/>
          <a:cs typeface="等线 Light" panose="02010600030101010101"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等线 Light" panose="02010600030101010101" charset="-122"/>
          <a:cs typeface="等线 Light" panose="02010600030101010101"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等线 Light" panose="02010600030101010101" charset="-122"/>
          <a:cs typeface="等线 Light" panose="02010600030101010101"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等线 Light" panose="02010600030101010101" charset="-122"/>
          <a:cs typeface="等线 Light" panose="02010600030101010101"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等线 Light" panose="02010600030101010101" charset="-122"/>
          <a:cs typeface="等线 Light" panose="02010600030101010101"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等线 Light" panose="02010600030101010101" charset="-122"/>
          <a:cs typeface="等线 Light" panose="02010600030101010101"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8.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 Target="slide4.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9.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 Target="slide4.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0.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 Target="slide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oleObject" Target="../embeddings/Workbook1.xls"/></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8.xml"/><Relationship Id="rId5" Type="http://schemas.openxmlformats.org/officeDocument/2006/relationships/tags" Target="../tags/tag1.xml"/><Relationship Id="rId4" Type="http://schemas.openxmlformats.org/officeDocument/2006/relationships/slide" Target="slide5.xml"/><Relationship Id="rId3" Type="http://schemas.openxmlformats.org/officeDocument/2006/relationships/slide" Target="slide8.xml"/><Relationship Id="rId2" Type="http://schemas.openxmlformats.org/officeDocument/2006/relationships/slide" Target="slide7.xml"/><Relationship Id="rId1" Type="http://schemas.openxmlformats.org/officeDocument/2006/relationships/slide" Target="slide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tags" Target="../tags/tag2.xml"/><Relationship Id="rId3" Type="http://schemas.openxmlformats.org/officeDocument/2006/relationships/slide" Target="slide10.xml"/><Relationship Id="rId2" Type="http://schemas.openxmlformats.org/officeDocument/2006/relationships/slide" Target="slide11.xml"/><Relationship Id="rId1" Type="http://schemas.openxmlformats.org/officeDocument/2006/relationships/slide" Target="slide9.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3.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 Target="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55.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11.emf"/><Relationship Id="rId1" Type="http://schemas.openxmlformats.org/officeDocument/2006/relationships/oleObject" Target="../embeddings/oleObject1.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4.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 Target="slid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5.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 Target="slide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e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6.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 Target="slide3.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 Target="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副标题 2"/>
          <p:cNvSpPr txBox="1"/>
          <p:nvPr/>
        </p:nvSpPr>
        <p:spPr>
          <a:xfrm>
            <a:off x="1143000" y="520700"/>
            <a:ext cx="6858000" cy="790575"/>
          </a:xfrm>
          <a:prstGeom prst="rect">
            <a:avLst/>
          </a:prstGeom>
          <a:no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gn="ctr" eaLnBrk="1" hangingPunct="1">
              <a:buNone/>
            </a:pPr>
            <a:r>
              <a:rPr lang="zh-CN" altLang="en-US" sz="4800" b="1" dirty="0">
                <a:solidFill>
                  <a:srgbClr val="FF0000"/>
                </a:solidFill>
                <a:latin typeface="微软雅黑" panose="020B0503020204020204" pitchFamily="34" charset="-122"/>
                <a:ea typeface="微软雅黑" panose="020B0503020204020204" pitchFamily="34" charset="-122"/>
              </a:rPr>
              <a:t>第</a:t>
            </a:r>
            <a:r>
              <a:rPr lang="en-US" altLang="zh-CN" sz="4800" b="1" dirty="0">
                <a:solidFill>
                  <a:srgbClr val="FF0000"/>
                </a:solidFill>
                <a:latin typeface="微软雅黑" panose="020B0503020204020204" pitchFamily="34" charset="-122"/>
                <a:ea typeface="微软雅黑" panose="020B0503020204020204" pitchFamily="34" charset="-122"/>
              </a:rPr>
              <a:t>4</a:t>
            </a:r>
            <a:r>
              <a:rPr lang="zh-CN" altLang="en-US" sz="4800" b="1" dirty="0">
                <a:solidFill>
                  <a:srgbClr val="FF0000"/>
                </a:solidFill>
                <a:latin typeface="微软雅黑" panose="020B0503020204020204" pitchFamily="34" charset="-122"/>
                <a:ea typeface="微软雅黑" panose="020B0503020204020204" pitchFamily="34" charset="-122"/>
              </a:rPr>
              <a:t>章 面向对象（下）</a:t>
            </a:r>
            <a:endParaRPr lang="zh-CN" altLang="en-US" sz="4800" b="1" dirty="0">
              <a:solidFill>
                <a:srgbClr val="FF0000"/>
              </a:solidFill>
              <a:latin typeface="微软雅黑" panose="020B0503020204020204" pitchFamily="34" charset="-122"/>
              <a:ea typeface="微软雅黑" panose="020B0503020204020204" pitchFamily="34" charset="-122"/>
            </a:endParaRPr>
          </a:p>
        </p:txBody>
      </p:sp>
      <p:sp>
        <p:nvSpPr>
          <p:cNvPr id="7" name="TextBox 13"/>
          <p:cNvSpPr>
            <a:spLocks noChangeArrowheads="1"/>
          </p:cNvSpPr>
          <p:nvPr/>
        </p:nvSpPr>
        <p:spPr bwMode="auto">
          <a:xfrm>
            <a:off x="4635818" y="2404428"/>
            <a:ext cx="3462338" cy="14300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0" fontAlgn="base" latinLnBrk="0" hangingPunct="0">
              <a:lnSpc>
                <a:spcPct val="100000"/>
              </a:lnSpc>
              <a:spcBef>
                <a:spcPts val="600"/>
              </a:spcBef>
              <a:spcAft>
                <a:spcPct val="0"/>
              </a:spcAft>
              <a:buClrTx/>
              <a:buSzTx/>
              <a:buFont typeface="Arial" panose="020B0604020202020204" pitchFamily="34" charset="0"/>
              <a:buNone/>
              <a:defRPr/>
            </a:pPr>
            <a:r>
              <a:rPr kumimoji="0" lang="en-US" altLang="zh-CN"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final</a:t>
            </a:r>
            <a:r>
              <a:rPr kumimoji="0" lang="zh-CN" altLang="en-US"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关键字</a:t>
            </a:r>
            <a:endParaRPr kumimoji="0" lang="zh-CN" altLang="en-US"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eaLnBrk="0" fontAlgn="base" latinLnBrk="0" hangingPunct="0">
              <a:lnSpc>
                <a:spcPct val="100000"/>
              </a:lnSpc>
              <a:spcBef>
                <a:spcPts val="600"/>
              </a:spcBef>
              <a:spcAft>
                <a:spcPct val="0"/>
              </a:spcAft>
              <a:buClrTx/>
              <a:buSzTx/>
              <a:buFont typeface="Arial" panose="020B0604020202020204" pitchFamily="34" charset="0"/>
              <a:buNone/>
              <a:defRPr/>
            </a:pPr>
            <a:r>
              <a:rPr kumimoji="0" lang="en-US" altLang="zh-CN"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a:t>
            </a:r>
            <a:r>
              <a:rPr kumimoji="0" lang="zh-CN" altLang="en-US"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多态</a:t>
            </a:r>
            <a:endParaRPr kumimoji="0" lang="en-US" altLang="zh-CN"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eaLnBrk="0" fontAlgn="base" latinLnBrk="0" hangingPunct="0">
              <a:lnSpc>
                <a:spcPct val="100000"/>
              </a:lnSpc>
              <a:spcBef>
                <a:spcPts val="600"/>
              </a:spcBef>
              <a:spcAft>
                <a:spcPct val="0"/>
              </a:spcAft>
              <a:buClrTx/>
              <a:buSzTx/>
              <a:buFont typeface="Arial" panose="020B0604020202020204" pitchFamily="34" charset="0"/>
              <a:buNone/>
              <a:defRPr/>
            </a:pPr>
            <a:r>
              <a:rPr kumimoji="0" lang="en-US" altLang="zh-CN"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JDK 8—Lambda</a:t>
            </a:r>
            <a:r>
              <a:rPr kumimoji="0" lang="zh-CN" altLang="en-US"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表达式</a:t>
            </a:r>
            <a:endParaRPr kumimoji="0" lang="en-US" altLang="zh-CN"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eaLnBrk="0" fontAlgn="base" latinLnBrk="0" hangingPunct="0">
              <a:lnSpc>
                <a:spcPct val="100000"/>
              </a:lnSpc>
              <a:spcBef>
                <a:spcPts val="600"/>
              </a:spcBef>
              <a:spcAft>
                <a:spcPct val="0"/>
              </a:spcAft>
              <a:buClrTx/>
              <a:buSzTx/>
              <a:buFontTx/>
              <a:buNone/>
              <a:defRPr/>
            </a:pPr>
            <a:r>
              <a:rPr kumimoji="0" lang="en-US" altLang="zh-CN"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a:t>
            </a:r>
            <a:r>
              <a:rPr kumimoji="0" lang="zh-CN" altLang="en-US"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垃圾回收</a:t>
            </a:r>
            <a:endParaRPr kumimoji="0" lang="zh-CN" altLang="en-US"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8" name="矩形 7"/>
          <p:cNvSpPr/>
          <p:nvPr/>
        </p:nvSpPr>
        <p:spPr>
          <a:xfrm>
            <a:off x="1665605" y="2372678"/>
            <a:ext cx="2825750" cy="1845310"/>
          </a:xfrm>
          <a:prstGeom prst="rect">
            <a:avLst/>
          </a:prstGeom>
        </p:spPr>
        <p:txBody>
          <a:bodyPr>
            <a:spAutoFit/>
          </a:bodyPr>
          <a:lstStyle/>
          <a:p>
            <a:pPr marL="0" marR="0" lvl="0" indent="0" algn="l" defTabSz="914400" rtl="0" eaLnBrk="0" fontAlgn="base" latinLnBrk="0" hangingPunct="0">
              <a:lnSpc>
                <a:spcPct val="100000"/>
              </a:lnSpc>
              <a:spcBef>
                <a:spcPts val="600"/>
              </a:spcBef>
              <a:spcAft>
                <a:spcPct val="0"/>
              </a:spcAft>
              <a:buClrTx/>
              <a:buSzTx/>
              <a:buFont typeface="Arial" panose="020B0604020202020204" pitchFamily="34" charset="0"/>
              <a:buNone/>
              <a:defRPr/>
            </a:pPr>
            <a:r>
              <a:rPr kumimoji="0" lang="en-US" altLang="zh-CN" sz="1800" b="1"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a:t>
            </a:r>
            <a:r>
              <a:rPr kumimoji="0" lang="zh-CN" altLang="en-US" sz="1800" b="1"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类的继承</a:t>
            </a:r>
            <a:endParaRPr kumimoji="0" lang="en-US" altLang="zh-CN" sz="1800" b="1"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eaLnBrk="0" fontAlgn="base" latinLnBrk="0" hangingPunct="0">
              <a:lnSpc>
                <a:spcPct val="100000"/>
              </a:lnSpc>
              <a:spcBef>
                <a:spcPts val="600"/>
              </a:spcBef>
              <a:spcAft>
                <a:spcPct val="0"/>
              </a:spcAft>
              <a:buClrTx/>
              <a:buSzTx/>
              <a:buFont typeface="Arial" panose="020B0604020202020204" pitchFamily="34" charset="0"/>
              <a:buNone/>
              <a:defRPr/>
            </a:pPr>
            <a:r>
              <a:rPr kumimoji="0" lang="en-US" altLang="zh-CN" sz="1800" b="1"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a:t>
            </a:r>
            <a:r>
              <a:rPr kumimoji="0" lang="zh-CN" altLang="en-US" sz="1800" b="1"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抽象类和接口</a:t>
            </a:r>
            <a:endParaRPr kumimoji="0" lang="en-US" altLang="zh-CN" sz="1800" b="1"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eaLnBrk="0" fontAlgn="base" latinLnBrk="0" hangingPunct="0">
              <a:lnSpc>
                <a:spcPct val="100000"/>
              </a:lnSpc>
              <a:spcBef>
                <a:spcPts val="600"/>
              </a:spcBef>
              <a:spcAft>
                <a:spcPct val="0"/>
              </a:spcAft>
              <a:buClrTx/>
              <a:buSzTx/>
              <a:buFont typeface="Arial" panose="020B0604020202020204" pitchFamily="34" charset="0"/>
              <a:buNone/>
              <a:defRPr/>
            </a:pPr>
            <a:r>
              <a:rPr kumimoji="0" lang="en-US" altLang="zh-CN" sz="1800" b="1"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a:t>
            </a:r>
            <a:r>
              <a:rPr kumimoji="0" lang="zh-CN" altLang="en-US" sz="1800" b="1"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内部类</a:t>
            </a:r>
            <a:endParaRPr kumimoji="0" lang="en-US" altLang="zh-CN" sz="1800" b="1"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eaLnBrk="0" fontAlgn="base" latinLnBrk="0" hangingPunct="0">
              <a:lnSpc>
                <a:spcPct val="100000"/>
              </a:lnSpc>
              <a:spcBef>
                <a:spcPts val="600"/>
              </a:spcBef>
              <a:spcAft>
                <a:spcPct val="0"/>
              </a:spcAft>
              <a:buClrTx/>
              <a:buSzTx/>
              <a:buFontTx/>
              <a:buNone/>
              <a:defRPr/>
            </a:pPr>
            <a:r>
              <a:rPr kumimoji="0" lang="en-US" altLang="zh-CN" sz="1800" b="1"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a:t>
            </a:r>
            <a:r>
              <a:rPr kumimoji="0" lang="zh-CN" altLang="en-US" sz="1800" b="1"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异常（</a:t>
            </a:r>
            <a:r>
              <a:rPr kumimoji="0" lang="en-US" altLang="zh-CN" sz="1800" b="1"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Exception</a:t>
            </a:r>
            <a:r>
              <a:rPr kumimoji="0" lang="zh-CN" altLang="en-US" sz="1800" b="1"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a:t>
            </a:r>
            <a:endParaRPr kumimoji="0" lang="zh-CN" altLang="en-US" sz="1800" b="1"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5" name="AutoShape 207"/>
          <p:cNvSpPr>
            <a:spLocks noChangeArrowheads="1"/>
          </p:cNvSpPr>
          <p:nvPr/>
        </p:nvSpPr>
        <p:spPr bwMode="auto">
          <a:xfrm>
            <a:off x="200025" y="1529715"/>
            <a:ext cx="8724900" cy="4949825"/>
          </a:xfrm>
          <a:prstGeom prst="roundRect">
            <a:avLst>
              <a:gd name="adj" fmla="val 4171"/>
            </a:avLst>
          </a:prstGeom>
          <a:solidFill>
            <a:schemeClr val="bg1"/>
          </a:solidFill>
          <a:ln w="19050" algn="ctr">
            <a:solidFill>
              <a:schemeClr val="bg1">
                <a:lumMod val="95000"/>
              </a:schemeClr>
            </a:solidFill>
            <a:round/>
          </a:ln>
        </p:spPr>
        <p:txBody>
          <a:bodyPr wrap="none" anchor="ctr"/>
          <a:lstStyle/>
          <a:p>
            <a:pPr marL="0" marR="0" lvl="0" indent="0" algn="l" defTabSz="914400" rtl="0" eaLnBrk="0" fontAlgn="base" latinLnBrk="1" hangingPunct="0">
              <a:lnSpc>
                <a:spcPct val="100000"/>
              </a:lnSpc>
              <a:spcBef>
                <a:spcPct val="0"/>
              </a:spcBef>
              <a:spcAft>
                <a:spcPct val="0"/>
              </a:spcAft>
              <a:buClrTx/>
              <a:buSzTx/>
              <a:buFontTx/>
              <a:buNone/>
              <a:defRPr/>
            </a:pPr>
            <a:endParaRPr kumimoji="1" lang="ko-KR"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6" name="AutoShape 132"/>
          <p:cNvSpPr>
            <a:spLocks noChangeArrowheads="1"/>
          </p:cNvSpPr>
          <p:nvPr/>
        </p:nvSpPr>
        <p:spPr bwMode="auto">
          <a:xfrm>
            <a:off x="392113" y="1301174"/>
            <a:ext cx="2016125" cy="5178435"/>
          </a:xfrm>
          <a:prstGeom prst="upArrow">
            <a:avLst>
              <a:gd name="adj1" fmla="val 66296"/>
              <a:gd name="adj2" fmla="val 58426"/>
            </a:avLst>
          </a:prstGeom>
          <a:gradFill flip="none" rotWithShape="1">
            <a:gsLst>
              <a:gs pos="0">
                <a:srgbClr val="D5F4FF"/>
              </a:gs>
              <a:gs pos="100000">
                <a:srgbClr val="764718">
                  <a:alpha val="0"/>
                </a:srgbClr>
              </a:gs>
            </a:gsLst>
            <a:path path="circle">
              <a:fillToRect l="100000" b="100000"/>
            </a:path>
            <a:tileRect t="-100000" r="-100000"/>
          </a:gradFill>
          <a:ln>
            <a:noFill/>
          </a:ln>
        </p:spPr>
        <p:txBody>
          <a:bodyPr wrap="none" anchor="ctr"/>
          <a:lstStyle/>
          <a:p>
            <a:pPr marL="0" marR="0" lvl="0" indent="0" algn="l" defTabSz="914400" rtl="0" eaLnBrk="0" fontAlgn="base" latinLnBrk="1" hangingPunct="0">
              <a:lnSpc>
                <a:spcPct val="100000"/>
              </a:lnSpc>
              <a:spcBef>
                <a:spcPct val="0"/>
              </a:spcBef>
              <a:spcAft>
                <a:spcPct val="0"/>
              </a:spcAft>
              <a:buClrTx/>
              <a:buSzTx/>
              <a:buFontTx/>
              <a:buNone/>
              <a:defRPr/>
            </a:pPr>
            <a:endParaRPr kumimoji="1" lang="ko-KR"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7" name="AutoShape 208"/>
          <p:cNvSpPr>
            <a:spLocks noChangeArrowheads="1"/>
          </p:cNvSpPr>
          <p:nvPr/>
        </p:nvSpPr>
        <p:spPr bwMode="auto">
          <a:xfrm>
            <a:off x="2670175" y="1530350"/>
            <a:ext cx="5976938" cy="850900"/>
          </a:xfrm>
          <a:prstGeom prst="roundRect">
            <a:avLst>
              <a:gd name="adj" fmla="val 17352"/>
            </a:avLst>
          </a:prstGeom>
          <a:solidFill>
            <a:srgbClr val="FFFFFF"/>
          </a:solidFill>
          <a:ln w="19050" algn="ctr">
            <a:solidFill>
              <a:schemeClr val="bg1">
                <a:lumMod val="95000"/>
              </a:schemeClr>
            </a:solidFill>
            <a:round/>
          </a:ln>
          <a:effectLst>
            <a:outerShdw blurRad="76200" dir="13500000" sy="23000" kx="1200000" algn="br" rotWithShape="0">
              <a:prstClr val="black">
                <a:alpha val="20000"/>
              </a:prstClr>
            </a:outerShdw>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29703" name="TextBox 359"/>
          <p:cNvSpPr txBox="1">
            <a:spLocks noChangeArrowheads="1"/>
          </p:cNvSpPr>
          <p:nvPr/>
        </p:nvSpPr>
        <p:spPr bwMode="auto">
          <a:xfrm>
            <a:off x="3378200" y="1700213"/>
            <a:ext cx="50371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charset="-122"/>
                <a:cs typeface="等线" panose="02010600030101010101"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charset="-122"/>
                <a:cs typeface="等线" panose="02010600030101010101"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charset="-122"/>
                <a:cs typeface="等线" panose="02010600030101010101" charset="-122"/>
              </a:defRPr>
            </a:lvl3pPr>
            <a:lvl4pPr marL="16002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4pPr>
            <a:lvl5pPr marL="20574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等线" panose="02010600030101010101" charset="-122"/>
              </a:rPr>
              <a:t>4.6  </a:t>
            </a:r>
            <a:r>
              <a:rPr kumimoji="0" lang="en-US" altLang="zh-CN" sz="2800" b="1" i="0" u="none" strike="noStrike" kern="1200" cap="none" spc="0" normalizeH="0" baseline="0" noProof="0" dirty="0" smtClean="0">
                <a:ln>
                  <a:noFill/>
                </a:ln>
                <a:solidFill>
                  <a:srgbClr val="006BA9"/>
                </a:solidFill>
                <a:effectLst/>
                <a:uLnTx/>
                <a:uFillTx/>
                <a:latin typeface="微软雅黑" panose="020B0503020204020204" pitchFamily="34" charset="-122"/>
                <a:ea typeface="微软雅黑" panose="020B0503020204020204" pitchFamily="34" charset="-122"/>
                <a:cs typeface="+mn-cs"/>
              </a:rPr>
              <a:t>JDK 8—Lambda</a:t>
            </a:r>
            <a:r>
              <a:rPr kumimoji="0" lang="zh-CN" altLang="en-US" sz="2800" b="1" i="0" u="none" strike="noStrike" kern="1200" cap="none" spc="0" normalizeH="0" baseline="0" noProof="0" dirty="0" smtClean="0">
                <a:ln>
                  <a:noFill/>
                </a:ln>
                <a:solidFill>
                  <a:srgbClr val="006BA9"/>
                </a:solidFill>
                <a:effectLst/>
                <a:uLnTx/>
                <a:uFillTx/>
                <a:latin typeface="微软雅黑" panose="020B0503020204020204" pitchFamily="34" charset="-122"/>
                <a:ea typeface="微软雅黑" panose="020B0503020204020204" pitchFamily="34" charset="-122"/>
                <a:cs typeface="+mn-cs"/>
              </a:rPr>
              <a:t>表达式</a:t>
            </a:r>
            <a:endParaRPr kumimoji="0" lang="zh-CN" altLang="en-US" sz="2800" b="1" i="0" u="none" strike="noStrike" kern="1200" cap="none" spc="0" normalizeH="0" baseline="0" noProof="0" dirty="0" smtClean="0">
              <a:ln>
                <a:noFill/>
              </a:ln>
              <a:solidFill>
                <a:srgbClr val="006BA9"/>
              </a:solidFill>
              <a:effectLst/>
              <a:uLnTx/>
              <a:uFillTx/>
              <a:latin typeface="微软雅黑" panose="020B0503020204020204" pitchFamily="34" charset="-122"/>
              <a:ea typeface="微软雅黑" panose="020B0503020204020204" pitchFamily="34" charset="-122"/>
              <a:cs typeface="+mn-cs"/>
            </a:endParaRPr>
          </a:p>
        </p:txBody>
      </p:sp>
      <p:pic>
        <p:nvPicPr>
          <p:cNvPr id="29704" name="Picture 3">
            <a:hlinkClick r:id="rId1" action="ppaction://hlinksldjump"/>
          </p:cNvPr>
          <p:cNvPicPr>
            <a:picLocks noChangeAspect="1"/>
          </p:cNvPicPr>
          <p:nvPr/>
        </p:nvPicPr>
        <p:blipFill>
          <a:blip r:embed="rId2"/>
          <a:stretch>
            <a:fillRect/>
          </a:stretch>
        </p:blipFill>
        <p:spPr>
          <a:xfrm>
            <a:off x="582613" y="1885950"/>
            <a:ext cx="1635125" cy="520700"/>
          </a:xfrm>
          <a:prstGeom prst="rect">
            <a:avLst/>
          </a:prstGeom>
          <a:noFill/>
          <a:ln w="28575">
            <a:noFill/>
          </a:ln>
        </p:spPr>
      </p:pic>
      <p:pic>
        <p:nvPicPr>
          <p:cNvPr id="29705" name="图片 368">
            <a:hlinkClick r:id="rId1" action="ppaction://hlinksldjump"/>
          </p:cNvPr>
          <p:cNvPicPr>
            <a:picLocks noChangeAspect="1"/>
          </p:cNvPicPr>
          <p:nvPr/>
        </p:nvPicPr>
        <p:blipFill>
          <a:blip r:embed="rId3"/>
          <a:stretch>
            <a:fillRect/>
          </a:stretch>
        </p:blipFill>
        <p:spPr>
          <a:xfrm>
            <a:off x="650875" y="1906588"/>
            <a:ext cx="479425" cy="477837"/>
          </a:xfrm>
          <a:prstGeom prst="rect">
            <a:avLst/>
          </a:prstGeom>
          <a:noFill/>
          <a:ln w="9525">
            <a:noFill/>
          </a:ln>
        </p:spPr>
      </p:pic>
      <p:sp>
        <p:nvSpPr>
          <p:cNvPr id="19" name="矩形 18">
            <a:hlinkClick r:id="rId1" action="ppaction://hlinksldjump"/>
          </p:cNvPr>
          <p:cNvSpPr/>
          <p:nvPr/>
        </p:nvSpPr>
        <p:spPr bwMode="auto">
          <a:xfrm>
            <a:off x="971550" y="1954213"/>
            <a:ext cx="1158875" cy="338138"/>
          </a:xfrm>
          <a:prstGeom prst="rect">
            <a:avLst/>
          </a:prstGeom>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600" b="1" i="0" u="none" strike="noStrike" kern="1200" cap="none" spc="3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返回目录</a:t>
            </a:r>
            <a:endParaRPr kumimoji="0" lang="zh-CN" altLang="en-US" sz="1600" b="1" i="0" u="none" strike="noStrike" kern="1200" cap="none" spc="3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nvGrpSpPr>
          <p:cNvPr id="29707" name="组合 311"/>
          <p:cNvGrpSpPr/>
          <p:nvPr/>
        </p:nvGrpSpPr>
        <p:grpSpPr>
          <a:xfrm>
            <a:off x="1106488" y="2617788"/>
            <a:ext cx="7629525" cy="668337"/>
            <a:chOff x="1029300" y="5045322"/>
            <a:chExt cx="7628925" cy="669008"/>
          </a:xfrm>
        </p:grpSpPr>
        <p:grpSp>
          <p:nvGrpSpPr>
            <p:cNvPr id="29736" name="组合 345"/>
            <p:cNvGrpSpPr/>
            <p:nvPr/>
          </p:nvGrpSpPr>
          <p:grpSpPr>
            <a:xfrm>
              <a:off x="2520950" y="5045323"/>
              <a:ext cx="6137275" cy="669007"/>
              <a:chOff x="2520950" y="4924673"/>
              <a:chExt cx="6137275" cy="789657"/>
            </a:xfrm>
          </p:grpSpPr>
          <p:sp>
            <p:nvSpPr>
              <p:cNvPr id="44" name="AutoShape 218"/>
              <p:cNvSpPr>
                <a:spLocks noChangeArrowheads="1"/>
              </p:cNvSpPr>
              <p:nvPr/>
            </p:nvSpPr>
            <p:spPr bwMode="auto">
              <a:xfrm>
                <a:off x="2721442" y="5393590"/>
                <a:ext cx="5806618"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nvGrpSpPr>
              <p:cNvPr id="29742" name="组合 351"/>
              <p:cNvGrpSpPr/>
              <p:nvPr/>
            </p:nvGrpSpPr>
            <p:grpSpPr>
              <a:xfrm>
                <a:off x="2520950" y="4924673"/>
                <a:ext cx="6137275" cy="664245"/>
                <a:chOff x="2520950" y="4868193"/>
                <a:chExt cx="6137275" cy="720725"/>
              </a:xfrm>
            </p:grpSpPr>
            <p:sp>
              <p:nvSpPr>
                <p:cNvPr id="46" name="AutoShape 181"/>
                <p:cNvSpPr>
                  <a:spLocks noChangeArrowheads="1"/>
                </p:cNvSpPr>
                <p:nvPr/>
              </p:nvSpPr>
              <p:spPr bwMode="auto">
                <a:xfrm>
                  <a:off x="2521433" y="4868192"/>
                  <a:ext cx="6136792" cy="720447"/>
                </a:xfrm>
                <a:prstGeom prst="roundRect">
                  <a:avLst>
                    <a:gd name="adj" fmla="val 50000"/>
                  </a:avLst>
                </a:prstGeom>
                <a:solidFill>
                  <a:srgbClr val="D5F4FF"/>
                </a:solidFill>
                <a:ln w="19050" algn="ctr">
                  <a:solidFill>
                    <a:srgbClr val="FFFFFF"/>
                  </a:solidFill>
                  <a:roun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47" name="AutoShape 202"/>
                <p:cNvSpPr>
                  <a:spLocks noChangeArrowheads="1"/>
                </p:cNvSpPr>
                <p:nvPr/>
              </p:nvSpPr>
              <p:spPr bwMode="auto">
                <a:xfrm>
                  <a:off x="2762714" y="4984195"/>
                  <a:ext cx="5689152" cy="490474"/>
                </a:xfrm>
                <a:prstGeom prst="roundRect">
                  <a:avLst>
                    <a:gd name="adj" fmla="val 50000"/>
                  </a:avLst>
                </a:prstGeom>
                <a:solidFill>
                  <a:srgbClr val="FFFFFF">
                    <a:alpha val="45882"/>
                  </a:srgbClr>
                </a:solidFill>
                <a:ln w="19050" algn="ctr">
                  <a:solidFill>
                    <a:srgbClr val="FFFFFF"/>
                  </a:solidFill>
                  <a:roun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grpSp>
        <p:sp>
          <p:nvSpPr>
            <p:cNvPr id="40" name="Line 188"/>
            <p:cNvSpPr>
              <a:spLocks noChangeShapeType="1"/>
            </p:cNvSpPr>
            <p:nvPr/>
          </p:nvSpPr>
          <p:spPr bwMode="auto">
            <a:xfrm flipH="1">
              <a:off x="1500750" y="532976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1"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nvGrpSpPr>
            <p:cNvPr id="29738" name="组合 347"/>
            <p:cNvGrpSpPr/>
            <p:nvPr/>
          </p:nvGrpSpPr>
          <p:grpSpPr>
            <a:xfrm>
              <a:off x="1029300" y="5045322"/>
              <a:ext cx="635025" cy="637257"/>
              <a:chOff x="1098627" y="4776118"/>
              <a:chExt cx="903287" cy="906462"/>
            </a:xfrm>
          </p:grpSpPr>
          <p:sp>
            <p:nvSpPr>
              <p:cNvPr id="42" name="Oval 148"/>
              <p:cNvSpPr>
                <a:spLocks noChangeArrowheads="1"/>
              </p:cNvSpPr>
              <p:nvPr/>
            </p:nvSpPr>
            <p:spPr bwMode="auto">
              <a:xfrm>
                <a:off x="1098627" y="4776118"/>
                <a:ext cx="903180" cy="906418"/>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Arial Black" panose="020B0A04020102020204" pitchFamily="34" charset="0"/>
                  <a:ea typeface="Gulim" panose="020B0600000101010101" pitchFamily="34" charset="-127"/>
                  <a:cs typeface="+mn-cs"/>
                </a:endParaRPr>
              </a:p>
            </p:txBody>
          </p:sp>
          <p:sp>
            <p:nvSpPr>
              <p:cNvPr id="43" name="Oval 151"/>
              <p:cNvSpPr>
                <a:spLocks noChangeArrowheads="1"/>
              </p:cNvSpPr>
              <p:nvPr/>
            </p:nvSpPr>
            <p:spPr bwMode="auto">
              <a:xfrm>
                <a:off x="1414740" y="4803243"/>
                <a:ext cx="241600" cy="24186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grpSp>
      <p:grpSp>
        <p:nvGrpSpPr>
          <p:cNvPr id="29708" name="组合 313"/>
          <p:cNvGrpSpPr/>
          <p:nvPr/>
        </p:nvGrpSpPr>
        <p:grpSpPr>
          <a:xfrm>
            <a:off x="1328738" y="3473450"/>
            <a:ext cx="7407275" cy="668338"/>
            <a:chOff x="1252258" y="5045323"/>
            <a:chExt cx="7405967" cy="669007"/>
          </a:xfrm>
        </p:grpSpPr>
        <p:grpSp>
          <p:nvGrpSpPr>
            <p:cNvPr id="29729" name="组合 338"/>
            <p:cNvGrpSpPr/>
            <p:nvPr/>
          </p:nvGrpSpPr>
          <p:grpSpPr>
            <a:xfrm>
              <a:off x="2520950" y="5045323"/>
              <a:ext cx="6137275" cy="669007"/>
              <a:chOff x="2520950" y="4924673"/>
              <a:chExt cx="6137275" cy="789657"/>
            </a:xfrm>
          </p:grpSpPr>
          <p:sp>
            <p:nvSpPr>
              <p:cNvPr id="52" name="AutoShape 218"/>
              <p:cNvSpPr>
                <a:spLocks noChangeArrowheads="1"/>
              </p:cNvSpPr>
              <p:nvPr/>
            </p:nvSpPr>
            <p:spPr bwMode="auto">
              <a:xfrm>
                <a:off x="2720436" y="5393590"/>
                <a:ext cx="5807637"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nvGrpSpPr>
              <p:cNvPr id="29733" name="组合 342"/>
              <p:cNvGrpSpPr/>
              <p:nvPr/>
            </p:nvGrpSpPr>
            <p:grpSpPr>
              <a:xfrm>
                <a:off x="2520950" y="4924673"/>
                <a:ext cx="6137275" cy="664245"/>
                <a:chOff x="2520950" y="4868193"/>
                <a:chExt cx="6137275" cy="720725"/>
              </a:xfrm>
            </p:grpSpPr>
            <p:sp>
              <p:nvSpPr>
                <p:cNvPr id="54" name="AutoShape 181"/>
                <p:cNvSpPr>
                  <a:spLocks noChangeArrowheads="1"/>
                </p:cNvSpPr>
                <p:nvPr/>
              </p:nvSpPr>
              <p:spPr bwMode="auto">
                <a:xfrm>
                  <a:off x="2517272" y="4868193"/>
                  <a:ext cx="6140953" cy="720444"/>
                </a:xfrm>
                <a:prstGeom prst="roundRect">
                  <a:avLst>
                    <a:gd name="adj" fmla="val 50000"/>
                  </a:avLst>
                </a:prstGeom>
                <a:solidFill>
                  <a:srgbClr val="D5EBFF"/>
                </a:solidFill>
                <a:ln w="19050" algn="ctr">
                  <a:solidFill>
                    <a:srgbClr val="FFFFFF"/>
                  </a:solidFill>
                  <a:roun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55" name="AutoShape 202"/>
                <p:cNvSpPr>
                  <a:spLocks noChangeArrowheads="1"/>
                </p:cNvSpPr>
                <p:nvPr/>
              </p:nvSpPr>
              <p:spPr bwMode="auto">
                <a:xfrm>
                  <a:off x="2761703" y="4984197"/>
                  <a:ext cx="5690183" cy="490471"/>
                </a:xfrm>
                <a:prstGeom prst="roundRect">
                  <a:avLst>
                    <a:gd name="adj" fmla="val 50000"/>
                  </a:avLst>
                </a:prstGeom>
                <a:solidFill>
                  <a:srgbClr val="FFFFFF">
                    <a:alpha val="45882"/>
                  </a:srgbClr>
                </a:solidFill>
                <a:ln w="19050" algn="ctr">
                  <a:solidFill>
                    <a:srgbClr val="FFFFFF"/>
                  </a:solidFill>
                  <a:roun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grpSp>
        <p:sp>
          <p:nvSpPr>
            <p:cNvPr id="50"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1"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51" name="Oval 151"/>
            <p:cNvSpPr>
              <a:spLocks noChangeArrowheads="1"/>
            </p:cNvSpPr>
            <p:nvPr/>
          </p:nvSpPr>
          <p:spPr bwMode="auto">
            <a:xfrm>
              <a:off x="1252258" y="5064392"/>
              <a:ext cx="169832" cy="17003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grpSp>
        <p:nvGrpSpPr>
          <p:cNvPr id="29709" name="组合 315"/>
          <p:cNvGrpSpPr/>
          <p:nvPr/>
        </p:nvGrpSpPr>
        <p:grpSpPr>
          <a:xfrm>
            <a:off x="1104900" y="3397250"/>
            <a:ext cx="635000" cy="638175"/>
            <a:chOff x="1190461" y="2772022"/>
            <a:chExt cx="635025" cy="637257"/>
          </a:xfrm>
        </p:grpSpPr>
        <p:sp>
          <p:nvSpPr>
            <p:cNvPr id="65"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Arial Black" panose="020B0A04020102020204" pitchFamily="34" charset="0"/>
                <a:ea typeface="Gulim" panose="020B0600000101010101" pitchFamily="34" charset="-127"/>
                <a:cs typeface="+mn-cs"/>
              </a:endParaRPr>
            </a:p>
          </p:txBody>
        </p:sp>
        <p:sp>
          <p:nvSpPr>
            <p:cNvPr id="66" name="Oval 151"/>
            <p:cNvSpPr>
              <a:spLocks noChangeArrowheads="1"/>
            </p:cNvSpPr>
            <p:nvPr/>
          </p:nvSpPr>
          <p:spPr bwMode="auto">
            <a:xfrm>
              <a:off x="1412720" y="2791045"/>
              <a:ext cx="169870" cy="16961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sp>
        <p:nvSpPr>
          <p:cNvPr id="29710" name="TextBox 317"/>
          <p:cNvSpPr txBox="1"/>
          <p:nvPr/>
        </p:nvSpPr>
        <p:spPr>
          <a:xfrm>
            <a:off x="1055688" y="2735263"/>
            <a:ext cx="792162" cy="3698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nSpc>
                <a:spcPct val="100000"/>
              </a:lnSpc>
              <a:spcBef>
                <a:spcPct val="0"/>
              </a:spcBef>
              <a:buFontTx/>
              <a:buNone/>
            </a:pPr>
            <a:r>
              <a:rPr lang="en-US" altLang="zh-CN" sz="1800" dirty="0">
                <a:latin typeface="Arial" panose="020B0604020202020204" pitchFamily="34" charset="0"/>
                <a:ea typeface="宋体" panose="02010600030101010101" pitchFamily="2" charset="-122"/>
              </a:rPr>
              <a:t>4.6.1</a:t>
            </a:r>
            <a:endParaRPr lang="zh-CN" altLang="en-US" sz="1800" dirty="0">
              <a:latin typeface="Arial" panose="020B0604020202020204" pitchFamily="34" charset="0"/>
              <a:ea typeface="宋体" panose="02010600030101010101" pitchFamily="2" charset="-122"/>
            </a:endParaRPr>
          </a:p>
        </p:txBody>
      </p:sp>
      <p:sp>
        <p:nvSpPr>
          <p:cNvPr id="29711" name="TextBox 318"/>
          <p:cNvSpPr txBox="1"/>
          <p:nvPr/>
        </p:nvSpPr>
        <p:spPr>
          <a:xfrm>
            <a:off x="1068388" y="3554413"/>
            <a:ext cx="792162" cy="3698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nSpc>
                <a:spcPct val="100000"/>
              </a:lnSpc>
              <a:spcBef>
                <a:spcPct val="0"/>
              </a:spcBef>
              <a:buFontTx/>
              <a:buNone/>
            </a:pPr>
            <a:r>
              <a:rPr lang="en-US" altLang="zh-CN" sz="1800" dirty="0">
                <a:latin typeface="Arial" panose="020B0604020202020204" pitchFamily="34" charset="0"/>
                <a:ea typeface="宋体" panose="02010600030101010101" pitchFamily="2" charset="-122"/>
              </a:rPr>
              <a:t>4.6.2</a:t>
            </a:r>
            <a:endParaRPr lang="zh-CN" altLang="en-US" sz="1800" dirty="0">
              <a:latin typeface="Arial" panose="020B0604020202020204" pitchFamily="34" charset="0"/>
              <a:ea typeface="宋体" panose="02010600030101010101" pitchFamily="2" charset="-122"/>
            </a:endParaRPr>
          </a:p>
        </p:txBody>
      </p:sp>
      <p:sp>
        <p:nvSpPr>
          <p:cNvPr id="29712" name="TextBox 320"/>
          <p:cNvSpPr txBox="1"/>
          <p:nvPr/>
        </p:nvSpPr>
        <p:spPr>
          <a:xfrm>
            <a:off x="3213100" y="2719388"/>
            <a:ext cx="4699000" cy="3698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Lambda</a:t>
            </a:r>
            <a:r>
              <a:rPr lang="zh-CN" altLang="en-US" sz="1800" dirty="0">
                <a:latin typeface="微软雅黑" panose="020B0503020204020204" pitchFamily="34" charset="-122"/>
                <a:ea typeface="微软雅黑" panose="020B0503020204020204" pitchFamily="34" charset="-122"/>
              </a:rPr>
              <a:t>表达式入门</a:t>
            </a:r>
            <a:endParaRPr lang="zh-CN" altLang="en-US" sz="1800" dirty="0">
              <a:latin typeface="微软雅黑" panose="020B0503020204020204" pitchFamily="34" charset="-122"/>
              <a:ea typeface="微软雅黑" panose="020B0503020204020204" pitchFamily="34" charset="-122"/>
            </a:endParaRPr>
          </a:p>
        </p:txBody>
      </p:sp>
      <p:sp>
        <p:nvSpPr>
          <p:cNvPr id="29713" name="TextBox 321"/>
          <p:cNvSpPr txBox="1"/>
          <p:nvPr/>
        </p:nvSpPr>
        <p:spPr>
          <a:xfrm>
            <a:off x="3213100" y="3579813"/>
            <a:ext cx="4483100" cy="3698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nSpc>
                <a:spcPct val="100000"/>
              </a:lnSpc>
              <a:spcBef>
                <a:spcPct val="0"/>
              </a:spcBef>
              <a:buFontTx/>
              <a:buNone/>
            </a:pPr>
            <a:r>
              <a:rPr lang="zh-CN" altLang="en-US" sz="1800" dirty="0">
                <a:latin typeface="微软雅黑" panose="020B0503020204020204" pitchFamily="34" charset="-122"/>
                <a:ea typeface="微软雅黑" panose="020B0503020204020204" pitchFamily="34" charset="-122"/>
              </a:rPr>
              <a:t>函数式接口</a:t>
            </a:r>
            <a:endParaRPr lang="zh-CN" altLang="en-US" sz="1800" dirty="0">
              <a:latin typeface="微软雅黑" panose="020B0503020204020204" pitchFamily="34" charset="-122"/>
              <a:ea typeface="微软雅黑" panose="020B0503020204020204" pitchFamily="34" charset="-122"/>
            </a:endParaRPr>
          </a:p>
        </p:txBody>
      </p:sp>
      <p:sp>
        <p:nvSpPr>
          <p:cNvPr id="29714"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FontTx/>
              <a:buNone/>
            </a:pP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知识架构</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29715" name="组合 311"/>
          <p:cNvGrpSpPr/>
          <p:nvPr/>
        </p:nvGrpSpPr>
        <p:grpSpPr>
          <a:xfrm>
            <a:off x="1108075" y="4298950"/>
            <a:ext cx="7629525" cy="668338"/>
            <a:chOff x="1029300" y="5045322"/>
            <a:chExt cx="7628925" cy="669008"/>
          </a:xfrm>
        </p:grpSpPr>
        <p:grpSp>
          <p:nvGrpSpPr>
            <p:cNvPr id="29718" name="组合 345"/>
            <p:cNvGrpSpPr/>
            <p:nvPr/>
          </p:nvGrpSpPr>
          <p:grpSpPr>
            <a:xfrm>
              <a:off x="2520950" y="5045323"/>
              <a:ext cx="6137275" cy="669007"/>
              <a:chOff x="2520950" y="4924673"/>
              <a:chExt cx="6137275" cy="789657"/>
            </a:xfrm>
          </p:grpSpPr>
          <p:sp>
            <p:nvSpPr>
              <p:cNvPr id="45" name="AutoShape 218"/>
              <p:cNvSpPr>
                <a:spLocks noChangeArrowheads="1"/>
              </p:cNvSpPr>
              <p:nvPr/>
            </p:nvSpPr>
            <p:spPr bwMode="auto">
              <a:xfrm>
                <a:off x="2721442" y="5393590"/>
                <a:ext cx="5806618"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nvGrpSpPr>
              <p:cNvPr id="29724" name="组合 351"/>
              <p:cNvGrpSpPr/>
              <p:nvPr/>
            </p:nvGrpSpPr>
            <p:grpSpPr>
              <a:xfrm>
                <a:off x="2520950" y="4924673"/>
                <a:ext cx="6137275" cy="664245"/>
                <a:chOff x="2520950" y="4868193"/>
                <a:chExt cx="6137275" cy="720725"/>
              </a:xfrm>
            </p:grpSpPr>
            <p:sp>
              <p:nvSpPr>
                <p:cNvPr id="49" name="AutoShape 181"/>
                <p:cNvSpPr>
                  <a:spLocks noChangeArrowheads="1"/>
                </p:cNvSpPr>
                <p:nvPr/>
              </p:nvSpPr>
              <p:spPr bwMode="auto">
                <a:xfrm>
                  <a:off x="2521433" y="4868192"/>
                  <a:ext cx="6136792" cy="720446"/>
                </a:xfrm>
                <a:prstGeom prst="roundRect">
                  <a:avLst>
                    <a:gd name="adj" fmla="val 50000"/>
                  </a:avLst>
                </a:prstGeom>
                <a:solidFill>
                  <a:srgbClr val="D5F4FF"/>
                </a:solidFill>
                <a:ln w="19050" algn="ctr">
                  <a:solidFill>
                    <a:srgbClr val="FFFFFF"/>
                  </a:solidFill>
                  <a:roun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53" name="AutoShape 202"/>
                <p:cNvSpPr>
                  <a:spLocks noChangeArrowheads="1"/>
                </p:cNvSpPr>
                <p:nvPr/>
              </p:nvSpPr>
              <p:spPr bwMode="auto">
                <a:xfrm>
                  <a:off x="2762714" y="4984196"/>
                  <a:ext cx="5689152" cy="490472"/>
                </a:xfrm>
                <a:prstGeom prst="roundRect">
                  <a:avLst>
                    <a:gd name="adj" fmla="val 50000"/>
                  </a:avLst>
                </a:prstGeom>
                <a:solidFill>
                  <a:srgbClr val="FFFFFF">
                    <a:alpha val="45882"/>
                  </a:srgbClr>
                </a:solidFill>
                <a:ln w="19050" algn="ctr">
                  <a:solidFill>
                    <a:srgbClr val="FFFFFF"/>
                  </a:solidFill>
                  <a:roun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grpSp>
        <p:sp>
          <p:nvSpPr>
            <p:cNvPr id="37" name="Line 188"/>
            <p:cNvSpPr>
              <a:spLocks noChangeShapeType="1"/>
            </p:cNvSpPr>
            <p:nvPr/>
          </p:nvSpPr>
          <p:spPr bwMode="auto">
            <a:xfrm flipH="1">
              <a:off x="1500751" y="5329770"/>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1"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nvGrpSpPr>
            <p:cNvPr id="29720" name="组合 347"/>
            <p:cNvGrpSpPr/>
            <p:nvPr/>
          </p:nvGrpSpPr>
          <p:grpSpPr>
            <a:xfrm>
              <a:off x="1029300" y="5045322"/>
              <a:ext cx="635025" cy="637257"/>
              <a:chOff x="1098627" y="4776118"/>
              <a:chExt cx="903287" cy="906462"/>
            </a:xfrm>
          </p:grpSpPr>
          <p:sp>
            <p:nvSpPr>
              <p:cNvPr id="39" name="Oval 148"/>
              <p:cNvSpPr>
                <a:spLocks noChangeArrowheads="1"/>
              </p:cNvSpPr>
              <p:nvPr/>
            </p:nvSpPr>
            <p:spPr bwMode="auto">
              <a:xfrm>
                <a:off x="1098627" y="4776118"/>
                <a:ext cx="903180" cy="906418"/>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Arial Black" panose="020B0A04020102020204" pitchFamily="34" charset="0"/>
                  <a:ea typeface="Gulim" panose="020B0600000101010101" pitchFamily="34" charset="-127"/>
                  <a:cs typeface="+mn-cs"/>
                </a:endParaRPr>
              </a:p>
            </p:txBody>
          </p:sp>
          <p:sp>
            <p:nvSpPr>
              <p:cNvPr id="41" name="Oval 151"/>
              <p:cNvSpPr>
                <a:spLocks noChangeArrowheads="1"/>
              </p:cNvSpPr>
              <p:nvPr/>
            </p:nvSpPr>
            <p:spPr bwMode="auto">
              <a:xfrm>
                <a:off x="1414740" y="4803243"/>
                <a:ext cx="241601" cy="24186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grpSp>
      <p:sp>
        <p:nvSpPr>
          <p:cNvPr id="29716" name="TextBox 317"/>
          <p:cNvSpPr txBox="1"/>
          <p:nvPr/>
        </p:nvSpPr>
        <p:spPr>
          <a:xfrm>
            <a:off x="1057275" y="4416425"/>
            <a:ext cx="792163" cy="3698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nSpc>
                <a:spcPct val="100000"/>
              </a:lnSpc>
              <a:spcBef>
                <a:spcPct val="0"/>
              </a:spcBef>
              <a:buFontTx/>
              <a:buNone/>
            </a:pPr>
            <a:r>
              <a:rPr lang="en-US" altLang="zh-CN" sz="1800" dirty="0">
                <a:latin typeface="Arial" panose="020B0604020202020204" pitchFamily="34" charset="0"/>
                <a:ea typeface="宋体" panose="02010600030101010101" pitchFamily="2" charset="-122"/>
              </a:rPr>
              <a:t>4.6.3</a:t>
            </a:r>
            <a:endParaRPr lang="zh-CN" altLang="en-US" sz="1800" dirty="0">
              <a:latin typeface="Arial" panose="020B0604020202020204" pitchFamily="34" charset="0"/>
              <a:ea typeface="宋体" panose="02010600030101010101" pitchFamily="2" charset="-122"/>
            </a:endParaRPr>
          </a:p>
        </p:txBody>
      </p:sp>
      <p:sp>
        <p:nvSpPr>
          <p:cNvPr id="29717" name="TextBox 320"/>
          <p:cNvSpPr txBox="1"/>
          <p:nvPr/>
        </p:nvSpPr>
        <p:spPr>
          <a:xfrm>
            <a:off x="3214688" y="4400550"/>
            <a:ext cx="4699000"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nSpc>
                <a:spcPct val="100000"/>
              </a:lnSpc>
              <a:spcBef>
                <a:spcPct val="0"/>
              </a:spcBef>
              <a:buFontTx/>
              <a:buNone/>
            </a:pPr>
            <a:r>
              <a:rPr lang="zh-CN" altLang="en-US" sz="1800" dirty="0">
                <a:latin typeface="微软雅黑" panose="020B0503020204020204" pitchFamily="34" charset="-122"/>
                <a:ea typeface="微软雅黑" panose="020B0503020204020204" pitchFamily="34" charset="-122"/>
              </a:rPr>
              <a:t>方法引用与构造器引用</a:t>
            </a:r>
            <a:endParaRPr lang="zh-CN" altLang="en-US" sz="1800" dirty="0">
              <a:latin typeface="微软雅黑" panose="020B0503020204020204" pitchFamily="34" charset="-122"/>
              <a:ea typeface="微软雅黑" panose="020B0503020204020204" pitchFamily="34" charset="-122"/>
            </a:endParaRPr>
          </a:p>
        </p:txBody>
      </p:sp>
    </p:spTree>
    <p:custDataLst>
      <p:tags r:id="rId4"/>
    </p:custData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5" name="AutoShape 207"/>
          <p:cNvSpPr>
            <a:spLocks noChangeArrowheads="1"/>
          </p:cNvSpPr>
          <p:nvPr/>
        </p:nvSpPr>
        <p:spPr bwMode="auto">
          <a:xfrm>
            <a:off x="200025" y="1530985"/>
            <a:ext cx="8724900" cy="4947920"/>
          </a:xfrm>
          <a:prstGeom prst="roundRect">
            <a:avLst>
              <a:gd name="adj" fmla="val 4171"/>
            </a:avLst>
          </a:prstGeom>
          <a:solidFill>
            <a:schemeClr val="bg1"/>
          </a:solidFill>
          <a:ln w="19050" algn="ctr">
            <a:solidFill>
              <a:schemeClr val="bg1">
                <a:lumMod val="95000"/>
              </a:schemeClr>
            </a:solidFill>
            <a:round/>
          </a:ln>
        </p:spPr>
        <p:txBody>
          <a:bodyPr wrap="none" anchor="ctr"/>
          <a:lstStyle/>
          <a:p>
            <a:pPr marL="0" marR="0" lvl="0" indent="0" algn="l" defTabSz="914400" rtl="0" eaLnBrk="0" fontAlgn="base" latinLnBrk="1" hangingPunct="0">
              <a:lnSpc>
                <a:spcPct val="100000"/>
              </a:lnSpc>
              <a:spcBef>
                <a:spcPct val="0"/>
              </a:spcBef>
              <a:spcAft>
                <a:spcPct val="0"/>
              </a:spcAft>
              <a:buClrTx/>
              <a:buSzTx/>
              <a:buFontTx/>
              <a:buNone/>
              <a:defRPr/>
            </a:pPr>
            <a:endParaRPr kumimoji="1" lang="ko-KR"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6" name="AutoShape 132"/>
          <p:cNvSpPr>
            <a:spLocks noChangeArrowheads="1"/>
          </p:cNvSpPr>
          <p:nvPr/>
        </p:nvSpPr>
        <p:spPr bwMode="auto">
          <a:xfrm>
            <a:off x="392113" y="1301174"/>
            <a:ext cx="2016125" cy="5178435"/>
          </a:xfrm>
          <a:prstGeom prst="upArrow">
            <a:avLst>
              <a:gd name="adj1" fmla="val 66296"/>
              <a:gd name="adj2" fmla="val 58426"/>
            </a:avLst>
          </a:prstGeom>
          <a:gradFill flip="none" rotWithShape="1">
            <a:gsLst>
              <a:gs pos="0">
                <a:srgbClr val="D5F4FF"/>
              </a:gs>
              <a:gs pos="100000">
                <a:srgbClr val="764718">
                  <a:alpha val="0"/>
                </a:srgbClr>
              </a:gs>
            </a:gsLst>
            <a:path path="circle">
              <a:fillToRect l="100000" b="100000"/>
            </a:path>
            <a:tileRect t="-100000" r="-100000"/>
          </a:gradFill>
          <a:ln>
            <a:noFill/>
          </a:ln>
        </p:spPr>
        <p:txBody>
          <a:bodyPr wrap="none" anchor="ctr"/>
          <a:lstStyle/>
          <a:p>
            <a:pPr marL="0" marR="0" lvl="0" indent="0" algn="l" defTabSz="914400" rtl="0" eaLnBrk="0" fontAlgn="base" latinLnBrk="1" hangingPunct="0">
              <a:lnSpc>
                <a:spcPct val="100000"/>
              </a:lnSpc>
              <a:spcBef>
                <a:spcPct val="0"/>
              </a:spcBef>
              <a:spcAft>
                <a:spcPct val="0"/>
              </a:spcAft>
              <a:buClrTx/>
              <a:buSzTx/>
              <a:buFontTx/>
              <a:buNone/>
              <a:defRPr/>
            </a:pPr>
            <a:endParaRPr kumimoji="1" lang="ko-KR"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7" name="AutoShape 208"/>
          <p:cNvSpPr>
            <a:spLocks noChangeArrowheads="1"/>
          </p:cNvSpPr>
          <p:nvPr/>
        </p:nvSpPr>
        <p:spPr bwMode="auto">
          <a:xfrm>
            <a:off x="2670175" y="1530350"/>
            <a:ext cx="5976938" cy="850900"/>
          </a:xfrm>
          <a:prstGeom prst="roundRect">
            <a:avLst>
              <a:gd name="adj" fmla="val 17352"/>
            </a:avLst>
          </a:prstGeom>
          <a:solidFill>
            <a:srgbClr val="FFFFFF"/>
          </a:solidFill>
          <a:ln w="19050" algn="ctr">
            <a:solidFill>
              <a:schemeClr val="bg1">
                <a:lumMod val="95000"/>
              </a:schemeClr>
            </a:solidFill>
            <a:round/>
          </a:ln>
          <a:effectLst>
            <a:outerShdw blurRad="76200" dir="13500000" sy="23000" kx="1200000" algn="br" rotWithShape="0">
              <a:prstClr val="black">
                <a:alpha val="20000"/>
              </a:prstClr>
            </a:outerShdw>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30727" name="TextBox 359"/>
          <p:cNvSpPr txBox="1">
            <a:spLocks noChangeArrowheads="1"/>
          </p:cNvSpPr>
          <p:nvPr/>
        </p:nvSpPr>
        <p:spPr bwMode="auto">
          <a:xfrm>
            <a:off x="3378200" y="1700213"/>
            <a:ext cx="50371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charset="-122"/>
                <a:cs typeface="等线" panose="02010600030101010101"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charset="-122"/>
                <a:cs typeface="等线" panose="02010600030101010101"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charset="-122"/>
                <a:cs typeface="等线" panose="02010600030101010101" charset="-122"/>
              </a:defRPr>
            </a:lvl3pPr>
            <a:lvl4pPr marL="16002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4pPr>
            <a:lvl5pPr marL="20574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等线" panose="02010600030101010101" charset="-122"/>
              </a:rPr>
              <a:t>4.7  </a:t>
            </a:r>
            <a:r>
              <a:rPr kumimoji="0" lang="zh-CN" altLang="en-US" sz="2800" b="1" i="0" u="none" strike="noStrike" kern="1200" cap="none" spc="0" normalizeH="0" baseline="0" noProof="0" dirty="0" smtClean="0">
                <a:ln>
                  <a:noFill/>
                </a:ln>
                <a:solidFill>
                  <a:srgbClr val="006BA9"/>
                </a:solidFill>
                <a:effectLst/>
                <a:uLnTx/>
                <a:uFillTx/>
                <a:latin typeface="微软雅黑" panose="020B0503020204020204" pitchFamily="34" charset="-122"/>
                <a:ea typeface="微软雅黑" panose="020B0503020204020204" pitchFamily="34" charset="-122"/>
                <a:cs typeface="+mn-cs"/>
              </a:rPr>
              <a:t>异常（</a:t>
            </a:r>
            <a:r>
              <a:rPr kumimoji="0" lang="en-US" altLang="zh-CN" sz="2800" b="1" i="0" u="none" strike="noStrike" kern="1200" cap="none" spc="0" normalizeH="0" baseline="0" noProof="0" dirty="0" smtClean="0">
                <a:ln>
                  <a:noFill/>
                </a:ln>
                <a:solidFill>
                  <a:srgbClr val="006BA9"/>
                </a:solidFill>
                <a:effectLst/>
                <a:uLnTx/>
                <a:uFillTx/>
                <a:latin typeface="微软雅黑" panose="020B0503020204020204" pitchFamily="34" charset="-122"/>
                <a:ea typeface="微软雅黑" panose="020B0503020204020204" pitchFamily="34" charset="-122"/>
                <a:cs typeface="+mn-cs"/>
              </a:rPr>
              <a:t>Exception</a:t>
            </a:r>
            <a:r>
              <a:rPr kumimoji="0" lang="zh-CN" altLang="en-US" sz="2800" b="1" i="0" u="none" strike="noStrike" kern="1200" cap="none" spc="0" normalizeH="0" baseline="0" noProof="0" dirty="0" smtClean="0">
                <a:ln>
                  <a:noFill/>
                </a:ln>
                <a:solidFill>
                  <a:srgbClr val="006BA9"/>
                </a:solidFill>
                <a:effectLst/>
                <a:uLnTx/>
                <a:uFillTx/>
                <a:latin typeface="微软雅黑" panose="020B0503020204020204" pitchFamily="34" charset="-122"/>
                <a:ea typeface="微软雅黑" panose="020B0503020204020204" pitchFamily="34" charset="-122"/>
                <a:cs typeface="+mn-cs"/>
              </a:rPr>
              <a:t>）</a:t>
            </a:r>
            <a:endParaRPr kumimoji="0" lang="zh-CN" altLang="en-US" sz="2800" b="1" i="0" u="none" strike="noStrike" kern="1200" cap="none" spc="0" normalizeH="0" baseline="0" noProof="0" dirty="0" smtClean="0">
              <a:ln>
                <a:noFill/>
              </a:ln>
              <a:solidFill>
                <a:srgbClr val="006BA9"/>
              </a:solidFill>
              <a:effectLst/>
              <a:uLnTx/>
              <a:uFillTx/>
              <a:latin typeface="微软雅黑" panose="020B0503020204020204" pitchFamily="34" charset="-122"/>
              <a:ea typeface="微软雅黑" panose="020B0503020204020204" pitchFamily="34" charset="-122"/>
              <a:cs typeface="+mn-cs"/>
            </a:endParaRPr>
          </a:p>
        </p:txBody>
      </p:sp>
      <p:pic>
        <p:nvPicPr>
          <p:cNvPr id="30728" name="Picture 3">
            <a:hlinkClick r:id="rId1" action="ppaction://hlinksldjump"/>
          </p:cNvPr>
          <p:cNvPicPr>
            <a:picLocks noChangeAspect="1"/>
          </p:cNvPicPr>
          <p:nvPr/>
        </p:nvPicPr>
        <p:blipFill>
          <a:blip r:embed="rId2"/>
          <a:stretch>
            <a:fillRect/>
          </a:stretch>
        </p:blipFill>
        <p:spPr>
          <a:xfrm>
            <a:off x="582613" y="1885950"/>
            <a:ext cx="1635125" cy="520700"/>
          </a:xfrm>
          <a:prstGeom prst="rect">
            <a:avLst/>
          </a:prstGeom>
          <a:noFill/>
          <a:ln w="28575">
            <a:noFill/>
          </a:ln>
        </p:spPr>
      </p:pic>
      <p:pic>
        <p:nvPicPr>
          <p:cNvPr id="30729" name="图片 368">
            <a:hlinkClick r:id="rId1" action="ppaction://hlinksldjump"/>
          </p:cNvPr>
          <p:cNvPicPr>
            <a:picLocks noChangeAspect="1"/>
          </p:cNvPicPr>
          <p:nvPr/>
        </p:nvPicPr>
        <p:blipFill>
          <a:blip r:embed="rId3"/>
          <a:stretch>
            <a:fillRect/>
          </a:stretch>
        </p:blipFill>
        <p:spPr>
          <a:xfrm>
            <a:off x="650875" y="1906588"/>
            <a:ext cx="479425" cy="477837"/>
          </a:xfrm>
          <a:prstGeom prst="rect">
            <a:avLst/>
          </a:prstGeom>
          <a:noFill/>
          <a:ln w="9525">
            <a:noFill/>
          </a:ln>
        </p:spPr>
      </p:pic>
      <p:sp>
        <p:nvSpPr>
          <p:cNvPr id="19" name="矩形 18">
            <a:hlinkClick r:id="rId1" action="ppaction://hlinksldjump"/>
          </p:cNvPr>
          <p:cNvSpPr/>
          <p:nvPr/>
        </p:nvSpPr>
        <p:spPr bwMode="auto">
          <a:xfrm>
            <a:off x="971550" y="1954213"/>
            <a:ext cx="1158875" cy="338138"/>
          </a:xfrm>
          <a:prstGeom prst="rect">
            <a:avLst/>
          </a:prstGeom>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600" b="1" i="0" u="none" strike="noStrike" kern="1200" cap="none" spc="3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返回目录</a:t>
            </a:r>
            <a:endParaRPr kumimoji="0" lang="zh-CN" altLang="en-US" sz="1600" b="1" i="0" u="none" strike="noStrike" kern="1200" cap="none" spc="3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nvGrpSpPr>
          <p:cNvPr id="30731" name="组合 311"/>
          <p:cNvGrpSpPr/>
          <p:nvPr/>
        </p:nvGrpSpPr>
        <p:grpSpPr>
          <a:xfrm>
            <a:off x="1106488" y="2617788"/>
            <a:ext cx="7629525" cy="668337"/>
            <a:chOff x="1029300" y="5045322"/>
            <a:chExt cx="7628925" cy="669008"/>
          </a:xfrm>
        </p:grpSpPr>
        <p:grpSp>
          <p:nvGrpSpPr>
            <p:cNvPr id="30772" name="组合 345"/>
            <p:cNvGrpSpPr/>
            <p:nvPr/>
          </p:nvGrpSpPr>
          <p:grpSpPr>
            <a:xfrm>
              <a:off x="2520950" y="5045323"/>
              <a:ext cx="6137275" cy="669007"/>
              <a:chOff x="2520950" y="4924673"/>
              <a:chExt cx="6137275" cy="789657"/>
            </a:xfrm>
          </p:grpSpPr>
          <p:sp>
            <p:nvSpPr>
              <p:cNvPr id="44" name="AutoShape 218"/>
              <p:cNvSpPr>
                <a:spLocks noChangeArrowheads="1"/>
              </p:cNvSpPr>
              <p:nvPr/>
            </p:nvSpPr>
            <p:spPr bwMode="auto">
              <a:xfrm>
                <a:off x="2721442" y="5393590"/>
                <a:ext cx="5806618"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nvGrpSpPr>
              <p:cNvPr id="30778" name="组合 351"/>
              <p:cNvGrpSpPr/>
              <p:nvPr/>
            </p:nvGrpSpPr>
            <p:grpSpPr>
              <a:xfrm>
                <a:off x="2520950" y="4924673"/>
                <a:ext cx="6137275" cy="664245"/>
                <a:chOff x="2520950" y="4868193"/>
                <a:chExt cx="6137275" cy="720725"/>
              </a:xfrm>
            </p:grpSpPr>
            <p:sp>
              <p:nvSpPr>
                <p:cNvPr id="46" name="AutoShape 181"/>
                <p:cNvSpPr>
                  <a:spLocks noChangeArrowheads="1"/>
                </p:cNvSpPr>
                <p:nvPr/>
              </p:nvSpPr>
              <p:spPr bwMode="auto">
                <a:xfrm>
                  <a:off x="2521433" y="4868192"/>
                  <a:ext cx="6136792" cy="720447"/>
                </a:xfrm>
                <a:prstGeom prst="roundRect">
                  <a:avLst>
                    <a:gd name="adj" fmla="val 50000"/>
                  </a:avLst>
                </a:prstGeom>
                <a:solidFill>
                  <a:srgbClr val="D5F4FF"/>
                </a:solidFill>
                <a:ln w="19050" algn="ctr">
                  <a:solidFill>
                    <a:srgbClr val="FFFFFF"/>
                  </a:solidFill>
                  <a:roun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47" name="AutoShape 202"/>
                <p:cNvSpPr>
                  <a:spLocks noChangeArrowheads="1"/>
                </p:cNvSpPr>
                <p:nvPr/>
              </p:nvSpPr>
              <p:spPr bwMode="auto">
                <a:xfrm>
                  <a:off x="2762714" y="4984195"/>
                  <a:ext cx="5689152" cy="490474"/>
                </a:xfrm>
                <a:prstGeom prst="roundRect">
                  <a:avLst>
                    <a:gd name="adj" fmla="val 50000"/>
                  </a:avLst>
                </a:prstGeom>
                <a:solidFill>
                  <a:srgbClr val="FFFFFF">
                    <a:alpha val="45882"/>
                  </a:srgbClr>
                </a:solidFill>
                <a:ln w="19050" algn="ctr">
                  <a:solidFill>
                    <a:srgbClr val="FFFFFF"/>
                  </a:solidFill>
                  <a:roun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grpSp>
        <p:sp>
          <p:nvSpPr>
            <p:cNvPr id="40" name="Line 188"/>
            <p:cNvSpPr>
              <a:spLocks noChangeShapeType="1"/>
            </p:cNvSpPr>
            <p:nvPr/>
          </p:nvSpPr>
          <p:spPr bwMode="auto">
            <a:xfrm flipH="1">
              <a:off x="1500750" y="532976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1"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nvGrpSpPr>
            <p:cNvPr id="30774" name="组合 347"/>
            <p:cNvGrpSpPr/>
            <p:nvPr/>
          </p:nvGrpSpPr>
          <p:grpSpPr>
            <a:xfrm>
              <a:off x="1029300" y="5045322"/>
              <a:ext cx="635025" cy="637257"/>
              <a:chOff x="1098627" y="4776118"/>
              <a:chExt cx="903287" cy="906462"/>
            </a:xfrm>
          </p:grpSpPr>
          <p:sp>
            <p:nvSpPr>
              <p:cNvPr id="42" name="Oval 148"/>
              <p:cNvSpPr>
                <a:spLocks noChangeArrowheads="1"/>
              </p:cNvSpPr>
              <p:nvPr/>
            </p:nvSpPr>
            <p:spPr bwMode="auto">
              <a:xfrm>
                <a:off x="1098627" y="4776118"/>
                <a:ext cx="903180" cy="906418"/>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Arial Black" panose="020B0A04020102020204" pitchFamily="34" charset="0"/>
                  <a:ea typeface="Gulim" panose="020B0600000101010101" pitchFamily="34" charset="-127"/>
                  <a:cs typeface="+mn-cs"/>
                </a:endParaRPr>
              </a:p>
            </p:txBody>
          </p:sp>
          <p:sp>
            <p:nvSpPr>
              <p:cNvPr id="43" name="Oval 151"/>
              <p:cNvSpPr>
                <a:spLocks noChangeArrowheads="1"/>
              </p:cNvSpPr>
              <p:nvPr/>
            </p:nvSpPr>
            <p:spPr bwMode="auto">
              <a:xfrm>
                <a:off x="1414740" y="4803243"/>
                <a:ext cx="241600" cy="24186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grpSp>
      <p:grpSp>
        <p:nvGrpSpPr>
          <p:cNvPr id="30732" name="组合 313"/>
          <p:cNvGrpSpPr/>
          <p:nvPr/>
        </p:nvGrpSpPr>
        <p:grpSpPr>
          <a:xfrm>
            <a:off x="1328738" y="3473450"/>
            <a:ext cx="7407275" cy="668338"/>
            <a:chOff x="1252258" y="5045323"/>
            <a:chExt cx="7405967" cy="669007"/>
          </a:xfrm>
        </p:grpSpPr>
        <p:grpSp>
          <p:nvGrpSpPr>
            <p:cNvPr id="30765" name="组合 338"/>
            <p:cNvGrpSpPr/>
            <p:nvPr/>
          </p:nvGrpSpPr>
          <p:grpSpPr>
            <a:xfrm>
              <a:off x="2520950" y="5045323"/>
              <a:ext cx="6137275" cy="669007"/>
              <a:chOff x="2520950" y="4924673"/>
              <a:chExt cx="6137275" cy="789657"/>
            </a:xfrm>
          </p:grpSpPr>
          <p:sp>
            <p:nvSpPr>
              <p:cNvPr id="52" name="AutoShape 218"/>
              <p:cNvSpPr>
                <a:spLocks noChangeArrowheads="1"/>
              </p:cNvSpPr>
              <p:nvPr/>
            </p:nvSpPr>
            <p:spPr bwMode="auto">
              <a:xfrm>
                <a:off x="2720436" y="5393590"/>
                <a:ext cx="5807637"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nvGrpSpPr>
              <p:cNvPr id="30769" name="组合 342"/>
              <p:cNvGrpSpPr/>
              <p:nvPr/>
            </p:nvGrpSpPr>
            <p:grpSpPr>
              <a:xfrm>
                <a:off x="2520950" y="4924673"/>
                <a:ext cx="6137275" cy="664245"/>
                <a:chOff x="2520950" y="4868193"/>
                <a:chExt cx="6137275" cy="720725"/>
              </a:xfrm>
            </p:grpSpPr>
            <p:sp>
              <p:nvSpPr>
                <p:cNvPr id="54" name="AutoShape 181"/>
                <p:cNvSpPr>
                  <a:spLocks noChangeArrowheads="1"/>
                </p:cNvSpPr>
                <p:nvPr/>
              </p:nvSpPr>
              <p:spPr bwMode="auto">
                <a:xfrm>
                  <a:off x="2517272" y="4868193"/>
                  <a:ext cx="6140953" cy="720444"/>
                </a:xfrm>
                <a:prstGeom prst="roundRect">
                  <a:avLst>
                    <a:gd name="adj" fmla="val 50000"/>
                  </a:avLst>
                </a:prstGeom>
                <a:solidFill>
                  <a:srgbClr val="D5EBFF"/>
                </a:solidFill>
                <a:ln w="19050" algn="ctr">
                  <a:solidFill>
                    <a:srgbClr val="FFFFFF"/>
                  </a:solidFill>
                  <a:roun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55" name="AutoShape 202"/>
                <p:cNvSpPr>
                  <a:spLocks noChangeArrowheads="1"/>
                </p:cNvSpPr>
                <p:nvPr/>
              </p:nvSpPr>
              <p:spPr bwMode="auto">
                <a:xfrm>
                  <a:off x="2761703" y="4984197"/>
                  <a:ext cx="5690183" cy="490471"/>
                </a:xfrm>
                <a:prstGeom prst="roundRect">
                  <a:avLst>
                    <a:gd name="adj" fmla="val 50000"/>
                  </a:avLst>
                </a:prstGeom>
                <a:solidFill>
                  <a:srgbClr val="FFFFFF">
                    <a:alpha val="45882"/>
                  </a:srgbClr>
                </a:solidFill>
                <a:ln w="19050" algn="ctr">
                  <a:solidFill>
                    <a:srgbClr val="FFFFFF"/>
                  </a:solidFill>
                  <a:roun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grpSp>
        <p:sp>
          <p:nvSpPr>
            <p:cNvPr id="50"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1"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51" name="Oval 151"/>
            <p:cNvSpPr>
              <a:spLocks noChangeArrowheads="1"/>
            </p:cNvSpPr>
            <p:nvPr/>
          </p:nvSpPr>
          <p:spPr bwMode="auto">
            <a:xfrm>
              <a:off x="1252258" y="5064392"/>
              <a:ext cx="169832" cy="17003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grpSp>
        <p:nvGrpSpPr>
          <p:cNvPr id="30733" name="组合 315"/>
          <p:cNvGrpSpPr/>
          <p:nvPr/>
        </p:nvGrpSpPr>
        <p:grpSpPr>
          <a:xfrm>
            <a:off x="1104900" y="3397250"/>
            <a:ext cx="635000" cy="638175"/>
            <a:chOff x="1190461" y="2772022"/>
            <a:chExt cx="635025" cy="637257"/>
          </a:xfrm>
        </p:grpSpPr>
        <p:sp>
          <p:nvSpPr>
            <p:cNvPr id="65"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Arial Black" panose="020B0A04020102020204" pitchFamily="34" charset="0"/>
                <a:ea typeface="Gulim" panose="020B0600000101010101" pitchFamily="34" charset="-127"/>
                <a:cs typeface="+mn-cs"/>
              </a:endParaRPr>
            </a:p>
          </p:txBody>
        </p:sp>
        <p:sp>
          <p:nvSpPr>
            <p:cNvPr id="66" name="Oval 151"/>
            <p:cNvSpPr>
              <a:spLocks noChangeArrowheads="1"/>
            </p:cNvSpPr>
            <p:nvPr/>
          </p:nvSpPr>
          <p:spPr bwMode="auto">
            <a:xfrm>
              <a:off x="1412720" y="2791045"/>
              <a:ext cx="169870" cy="16961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sp>
        <p:nvSpPr>
          <p:cNvPr id="30734" name="TextBox 317"/>
          <p:cNvSpPr txBox="1"/>
          <p:nvPr/>
        </p:nvSpPr>
        <p:spPr>
          <a:xfrm>
            <a:off x="1055688" y="2735263"/>
            <a:ext cx="792162" cy="3698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nSpc>
                <a:spcPct val="100000"/>
              </a:lnSpc>
              <a:spcBef>
                <a:spcPct val="0"/>
              </a:spcBef>
              <a:buFontTx/>
              <a:buNone/>
            </a:pPr>
            <a:r>
              <a:rPr lang="en-US" altLang="zh-CN" sz="1800" dirty="0">
                <a:latin typeface="Arial" panose="020B0604020202020204" pitchFamily="34" charset="0"/>
                <a:ea typeface="宋体" panose="02010600030101010101" pitchFamily="2" charset="-122"/>
              </a:rPr>
              <a:t>4.7.1</a:t>
            </a:r>
            <a:endParaRPr lang="zh-CN" altLang="en-US" sz="1800" dirty="0">
              <a:latin typeface="Arial" panose="020B0604020202020204" pitchFamily="34" charset="0"/>
              <a:ea typeface="宋体" panose="02010600030101010101" pitchFamily="2" charset="-122"/>
            </a:endParaRPr>
          </a:p>
        </p:txBody>
      </p:sp>
      <p:sp>
        <p:nvSpPr>
          <p:cNvPr id="30735" name="TextBox 318"/>
          <p:cNvSpPr txBox="1"/>
          <p:nvPr/>
        </p:nvSpPr>
        <p:spPr>
          <a:xfrm>
            <a:off x="1068388" y="3554413"/>
            <a:ext cx="792162" cy="3698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nSpc>
                <a:spcPct val="100000"/>
              </a:lnSpc>
              <a:spcBef>
                <a:spcPct val="0"/>
              </a:spcBef>
              <a:buFontTx/>
              <a:buNone/>
            </a:pPr>
            <a:r>
              <a:rPr lang="en-US" altLang="zh-CN" sz="1800" dirty="0">
                <a:latin typeface="Arial" panose="020B0604020202020204" pitchFamily="34" charset="0"/>
                <a:ea typeface="宋体" panose="02010600030101010101" pitchFamily="2" charset="-122"/>
              </a:rPr>
              <a:t>4.7.2</a:t>
            </a:r>
            <a:endParaRPr lang="zh-CN" altLang="en-US" sz="1800" dirty="0">
              <a:latin typeface="Arial" panose="020B0604020202020204" pitchFamily="34" charset="0"/>
              <a:ea typeface="宋体" panose="02010600030101010101" pitchFamily="2" charset="-122"/>
            </a:endParaRPr>
          </a:p>
        </p:txBody>
      </p:sp>
      <p:sp>
        <p:nvSpPr>
          <p:cNvPr id="30736" name="TextBox 320"/>
          <p:cNvSpPr txBox="1"/>
          <p:nvPr/>
        </p:nvSpPr>
        <p:spPr>
          <a:xfrm>
            <a:off x="3213100" y="2719388"/>
            <a:ext cx="4699000" cy="3698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nSpc>
                <a:spcPct val="100000"/>
              </a:lnSpc>
              <a:spcBef>
                <a:spcPct val="0"/>
              </a:spcBef>
              <a:buFontTx/>
              <a:buNone/>
            </a:pPr>
            <a:r>
              <a:rPr lang="zh-CN" altLang="en-US" sz="1800" dirty="0">
                <a:latin typeface="微软雅黑" panose="020B0503020204020204" pitchFamily="34" charset="-122"/>
                <a:ea typeface="微软雅黑" panose="020B0503020204020204" pitchFamily="34" charset="-122"/>
              </a:rPr>
              <a:t>什么是异常</a:t>
            </a:r>
            <a:endParaRPr lang="zh-CN" altLang="en-US" sz="1800" dirty="0">
              <a:latin typeface="微软雅黑" panose="020B0503020204020204" pitchFamily="34" charset="-122"/>
              <a:ea typeface="微软雅黑" panose="020B0503020204020204" pitchFamily="34" charset="-122"/>
            </a:endParaRPr>
          </a:p>
        </p:txBody>
      </p:sp>
      <p:sp>
        <p:nvSpPr>
          <p:cNvPr id="30737" name="TextBox 321"/>
          <p:cNvSpPr txBox="1"/>
          <p:nvPr/>
        </p:nvSpPr>
        <p:spPr>
          <a:xfrm>
            <a:off x="3213100" y="3579813"/>
            <a:ext cx="4483100" cy="3698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nSpc>
                <a:spcPct val="100000"/>
              </a:lnSpc>
              <a:spcBef>
                <a:spcPct val="0"/>
              </a:spcBef>
              <a:buFontTx/>
              <a:buNone/>
            </a:pPr>
            <a:r>
              <a:rPr lang="zh-CN" altLang="en-US" sz="1800" dirty="0">
                <a:latin typeface="微软雅黑" panose="020B0503020204020204" pitchFamily="34" charset="-122"/>
                <a:ea typeface="微软雅黑" panose="020B0503020204020204" pitchFamily="34" charset="-122"/>
              </a:rPr>
              <a:t>异常的类型</a:t>
            </a:r>
            <a:endParaRPr lang="zh-CN" altLang="en-US" sz="1800" dirty="0">
              <a:latin typeface="微软雅黑" panose="020B0503020204020204" pitchFamily="34" charset="-122"/>
              <a:ea typeface="微软雅黑" panose="020B0503020204020204" pitchFamily="34" charset="-122"/>
            </a:endParaRPr>
          </a:p>
        </p:txBody>
      </p:sp>
      <p:sp>
        <p:nvSpPr>
          <p:cNvPr id="30738"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FontTx/>
              <a:buNone/>
            </a:pP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知识架构</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30739" name="组合 311"/>
          <p:cNvGrpSpPr/>
          <p:nvPr/>
        </p:nvGrpSpPr>
        <p:grpSpPr>
          <a:xfrm>
            <a:off x="1108075" y="4298950"/>
            <a:ext cx="7629525" cy="668338"/>
            <a:chOff x="1029300" y="5045322"/>
            <a:chExt cx="7628925" cy="669008"/>
          </a:xfrm>
        </p:grpSpPr>
        <p:grpSp>
          <p:nvGrpSpPr>
            <p:cNvPr id="30754" name="组合 345"/>
            <p:cNvGrpSpPr/>
            <p:nvPr/>
          </p:nvGrpSpPr>
          <p:grpSpPr>
            <a:xfrm>
              <a:off x="2520950" y="5045323"/>
              <a:ext cx="6137275" cy="669007"/>
              <a:chOff x="2520950" y="4924673"/>
              <a:chExt cx="6137275" cy="789657"/>
            </a:xfrm>
          </p:grpSpPr>
          <p:sp>
            <p:nvSpPr>
              <p:cNvPr id="45" name="AutoShape 218"/>
              <p:cNvSpPr>
                <a:spLocks noChangeArrowheads="1"/>
              </p:cNvSpPr>
              <p:nvPr/>
            </p:nvSpPr>
            <p:spPr bwMode="auto">
              <a:xfrm>
                <a:off x="2721442" y="5393590"/>
                <a:ext cx="5806618"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nvGrpSpPr>
              <p:cNvPr id="30760" name="组合 351"/>
              <p:cNvGrpSpPr/>
              <p:nvPr/>
            </p:nvGrpSpPr>
            <p:grpSpPr>
              <a:xfrm>
                <a:off x="2520950" y="4924673"/>
                <a:ext cx="6137275" cy="664245"/>
                <a:chOff x="2520950" y="4868193"/>
                <a:chExt cx="6137275" cy="720725"/>
              </a:xfrm>
            </p:grpSpPr>
            <p:sp>
              <p:nvSpPr>
                <p:cNvPr id="49" name="AutoShape 181"/>
                <p:cNvSpPr>
                  <a:spLocks noChangeArrowheads="1"/>
                </p:cNvSpPr>
                <p:nvPr/>
              </p:nvSpPr>
              <p:spPr bwMode="auto">
                <a:xfrm>
                  <a:off x="2521433" y="4868192"/>
                  <a:ext cx="6136792" cy="720446"/>
                </a:xfrm>
                <a:prstGeom prst="roundRect">
                  <a:avLst>
                    <a:gd name="adj" fmla="val 50000"/>
                  </a:avLst>
                </a:prstGeom>
                <a:solidFill>
                  <a:srgbClr val="D5F4FF"/>
                </a:solidFill>
                <a:ln w="19050" algn="ctr">
                  <a:solidFill>
                    <a:srgbClr val="FFFFFF"/>
                  </a:solidFill>
                  <a:roun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53" name="AutoShape 202"/>
                <p:cNvSpPr>
                  <a:spLocks noChangeArrowheads="1"/>
                </p:cNvSpPr>
                <p:nvPr/>
              </p:nvSpPr>
              <p:spPr bwMode="auto">
                <a:xfrm>
                  <a:off x="2762714" y="4984196"/>
                  <a:ext cx="5689152" cy="490472"/>
                </a:xfrm>
                <a:prstGeom prst="roundRect">
                  <a:avLst>
                    <a:gd name="adj" fmla="val 50000"/>
                  </a:avLst>
                </a:prstGeom>
                <a:solidFill>
                  <a:srgbClr val="FFFFFF">
                    <a:alpha val="45882"/>
                  </a:srgbClr>
                </a:solidFill>
                <a:ln w="19050" algn="ctr">
                  <a:solidFill>
                    <a:srgbClr val="FFFFFF"/>
                  </a:solidFill>
                  <a:roun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grpSp>
        <p:sp>
          <p:nvSpPr>
            <p:cNvPr id="37" name="Line 188"/>
            <p:cNvSpPr>
              <a:spLocks noChangeShapeType="1"/>
            </p:cNvSpPr>
            <p:nvPr/>
          </p:nvSpPr>
          <p:spPr bwMode="auto">
            <a:xfrm flipH="1">
              <a:off x="1500751" y="5329770"/>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1"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nvGrpSpPr>
            <p:cNvPr id="30756" name="组合 347"/>
            <p:cNvGrpSpPr/>
            <p:nvPr/>
          </p:nvGrpSpPr>
          <p:grpSpPr>
            <a:xfrm>
              <a:off x="1029300" y="5045322"/>
              <a:ext cx="635025" cy="637257"/>
              <a:chOff x="1098627" y="4776118"/>
              <a:chExt cx="903287" cy="906462"/>
            </a:xfrm>
          </p:grpSpPr>
          <p:sp>
            <p:nvSpPr>
              <p:cNvPr id="39" name="Oval 148"/>
              <p:cNvSpPr>
                <a:spLocks noChangeArrowheads="1"/>
              </p:cNvSpPr>
              <p:nvPr/>
            </p:nvSpPr>
            <p:spPr bwMode="auto">
              <a:xfrm>
                <a:off x="1098627" y="4776118"/>
                <a:ext cx="903180" cy="906418"/>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Arial Black" panose="020B0A04020102020204" pitchFamily="34" charset="0"/>
                  <a:ea typeface="Gulim" panose="020B0600000101010101" pitchFamily="34" charset="-127"/>
                  <a:cs typeface="+mn-cs"/>
                </a:endParaRPr>
              </a:p>
            </p:txBody>
          </p:sp>
          <p:sp>
            <p:nvSpPr>
              <p:cNvPr id="41" name="Oval 151"/>
              <p:cNvSpPr>
                <a:spLocks noChangeArrowheads="1"/>
              </p:cNvSpPr>
              <p:nvPr/>
            </p:nvSpPr>
            <p:spPr bwMode="auto">
              <a:xfrm>
                <a:off x="1414740" y="4803243"/>
                <a:ext cx="241601" cy="24186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grpSp>
      <p:sp>
        <p:nvSpPr>
          <p:cNvPr id="30740" name="TextBox 317"/>
          <p:cNvSpPr txBox="1"/>
          <p:nvPr/>
        </p:nvSpPr>
        <p:spPr>
          <a:xfrm>
            <a:off x="1057275" y="4416425"/>
            <a:ext cx="792163" cy="3698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nSpc>
                <a:spcPct val="100000"/>
              </a:lnSpc>
              <a:spcBef>
                <a:spcPct val="0"/>
              </a:spcBef>
              <a:buFontTx/>
              <a:buNone/>
            </a:pPr>
            <a:r>
              <a:rPr lang="en-US" altLang="zh-CN" sz="1800" dirty="0">
                <a:latin typeface="Arial" panose="020B0604020202020204" pitchFamily="34" charset="0"/>
                <a:ea typeface="宋体" panose="02010600030101010101" pitchFamily="2" charset="-122"/>
              </a:rPr>
              <a:t>4.7.3</a:t>
            </a:r>
            <a:endParaRPr lang="zh-CN" altLang="en-US" sz="1800" dirty="0">
              <a:latin typeface="Arial" panose="020B0604020202020204" pitchFamily="34" charset="0"/>
              <a:ea typeface="宋体" panose="02010600030101010101" pitchFamily="2" charset="-122"/>
            </a:endParaRPr>
          </a:p>
        </p:txBody>
      </p:sp>
      <p:sp>
        <p:nvSpPr>
          <p:cNvPr id="30741" name="TextBox 320"/>
          <p:cNvSpPr txBox="1"/>
          <p:nvPr/>
        </p:nvSpPr>
        <p:spPr>
          <a:xfrm>
            <a:off x="3214688" y="4400550"/>
            <a:ext cx="4699000"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try...catch</a:t>
            </a:r>
            <a:r>
              <a:rPr lang="zh-CN" altLang="en-US" sz="1800" dirty="0">
                <a:latin typeface="微软雅黑" panose="020B0503020204020204" pitchFamily="34" charset="-122"/>
                <a:ea typeface="微软雅黑" panose="020B0503020204020204" pitchFamily="34" charset="-122"/>
              </a:rPr>
              <a:t>和</a:t>
            </a:r>
            <a:r>
              <a:rPr lang="en-US" altLang="zh-CN" sz="1800" dirty="0">
                <a:latin typeface="微软雅黑" panose="020B0503020204020204" pitchFamily="34" charset="-122"/>
                <a:ea typeface="微软雅黑" panose="020B0503020204020204" pitchFamily="34" charset="-122"/>
              </a:rPr>
              <a:t>finally</a:t>
            </a:r>
            <a:endParaRPr lang="zh-CN" altLang="en-US" sz="1800" dirty="0">
              <a:latin typeface="微软雅黑" panose="020B0503020204020204" pitchFamily="34" charset="-122"/>
              <a:ea typeface="微软雅黑" panose="020B0503020204020204" pitchFamily="34" charset="-122"/>
            </a:endParaRPr>
          </a:p>
        </p:txBody>
      </p:sp>
      <p:grpSp>
        <p:nvGrpSpPr>
          <p:cNvPr id="30742" name="组合 311"/>
          <p:cNvGrpSpPr/>
          <p:nvPr/>
        </p:nvGrpSpPr>
        <p:grpSpPr>
          <a:xfrm>
            <a:off x="1108075" y="5162550"/>
            <a:ext cx="7629525" cy="668338"/>
            <a:chOff x="1029300" y="5045322"/>
            <a:chExt cx="7628925" cy="669008"/>
          </a:xfrm>
        </p:grpSpPr>
        <p:grpSp>
          <p:nvGrpSpPr>
            <p:cNvPr id="30745" name="组合 345"/>
            <p:cNvGrpSpPr/>
            <p:nvPr/>
          </p:nvGrpSpPr>
          <p:grpSpPr>
            <a:xfrm>
              <a:off x="2520950" y="5045323"/>
              <a:ext cx="6137275" cy="669007"/>
              <a:chOff x="2520950" y="4924673"/>
              <a:chExt cx="6137275" cy="789657"/>
            </a:xfrm>
          </p:grpSpPr>
          <p:sp>
            <p:nvSpPr>
              <p:cNvPr id="61" name="AutoShape 218"/>
              <p:cNvSpPr>
                <a:spLocks noChangeArrowheads="1"/>
              </p:cNvSpPr>
              <p:nvPr/>
            </p:nvSpPr>
            <p:spPr bwMode="auto">
              <a:xfrm>
                <a:off x="2721442" y="5393590"/>
                <a:ext cx="5806618"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nvGrpSpPr>
              <p:cNvPr id="30751" name="组合 351"/>
              <p:cNvGrpSpPr/>
              <p:nvPr/>
            </p:nvGrpSpPr>
            <p:grpSpPr>
              <a:xfrm>
                <a:off x="2520950" y="4924673"/>
                <a:ext cx="6137275" cy="664245"/>
                <a:chOff x="2520950" y="4868193"/>
                <a:chExt cx="6137275" cy="720725"/>
              </a:xfrm>
            </p:grpSpPr>
            <p:sp>
              <p:nvSpPr>
                <p:cNvPr id="63" name="AutoShape 181"/>
                <p:cNvSpPr>
                  <a:spLocks noChangeArrowheads="1"/>
                </p:cNvSpPr>
                <p:nvPr/>
              </p:nvSpPr>
              <p:spPr bwMode="auto">
                <a:xfrm>
                  <a:off x="2521433" y="4868192"/>
                  <a:ext cx="6136792" cy="720446"/>
                </a:xfrm>
                <a:prstGeom prst="roundRect">
                  <a:avLst>
                    <a:gd name="adj" fmla="val 50000"/>
                  </a:avLst>
                </a:prstGeom>
                <a:solidFill>
                  <a:srgbClr val="D5F4FF"/>
                </a:solidFill>
                <a:ln w="19050" algn="ctr">
                  <a:solidFill>
                    <a:srgbClr val="FFFFFF"/>
                  </a:solidFill>
                  <a:roun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64" name="AutoShape 202"/>
                <p:cNvSpPr>
                  <a:spLocks noChangeArrowheads="1"/>
                </p:cNvSpPr>
                <p:nvPr/>
              </p:nvSpPr>
              <p:spPr bwMode="auto">
                <a:xfrm>
                  <a:off x="2762714" y="4984196"/>
                  <a:ext cx="5689152" cy="490472"/>
                </a:xfrm>
                <a:prstGeom prst="roundRect">
                  <a:avLst>
                    <a:gd name="adj" fmla="val 50000"/>
                  </a:avLst>
                </a:prstGeom>
                <a:solidFill>
                  <a:srgbClr val="FFFFFF">
                    <a:alpha val="45882"/>
                  </a:srgbClr>
                </a:solidFill>
                <a:ln w="19050" algn="ctr">
                  <a:solidFill>
                    <a:srgbClr val="FFFFFF"/>
                  </a:solidFill>
                  <a:roun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grpSp>
        <p:sp>
          <p:nvSpPr>
            <p:cNvPr id="57" name="Line 188"/>
            <p:cNvSpPr>
              <a:spLocks noChangeShapeType="1"/>
            </p:cNvSpPr>
            <p:nvPr/>
          </p:nvSpPr>
          <p:spPr bwMode="auto">
            <a:xfrm flipH="1">
              <a:off x="1500751" y="5329770"/>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1"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nvGrpSpPr>
            <p:cNvPr id="30747" name="组合 347"/>
            <p:cNvGrpSpPr/>
            <p:nvPr/>
          </p:nvGrpSpPr>
          <p:grpSpPr>
            <a:xfrm>
              <a:off x="1029300" y="5045322"/>
              <a:ext cx="635025" cy="637257"/>
              <a:chOff x="1098627" y="4776118"/>
              <a:chExt cx="903287" cy="906462"/>
            </a:xfrm>
          </p:grpSpPr>
          <p:sp>
            <p:nvSpPr>
              <p:cNvPr id="59" name="Oval 148"/>
              <p:cNvSpPr>
                <a:spLocks noChangeArrowheads="1"/>
              </p:cNvSpPr>
              <p:nvPr/>
            </p:nvSpPr>
            <p:spPr bwMode="auto">
              <a:xfrm>
                <a:off x="1098627" y="4776118"/>
                <a:ext cx="903180" cy="906418"/>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Arial Black" panose="020B0A04020102020204" pitchFamily="34" charset="0"/>
                  <a:ea typeface="Gulim" panose="020B0600000101010101" pitchFamily="34" charset="-127"/>
                  <a:cs typeface="+mn-cs"/>
                </a:endParaRPr>
              </a:p>
            </p:txBody>
          </p:sp>
          <p:sp>
            <p:nvSpPr>
              <p:cNvPr id="60" name="Oval 151"/>
              <p:cNvSpPr>
                <a:spLocks noChangeArrowheads="1"/>
              </p:cNvSpPr>
              <p:nvPr/>
            </p:nvSpPr>
            <p:spPr bwMode="auto">
              <a:xfrm>
                <a:off x="1414740" y="4803243"/>
                <a:ext cx="241601" cy="24186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grpSp>
      <p:sp>
        <p:nvSpPr>
          <p:cNvPr id="30743" name="TextBox 317"/>
          <p:cNvSpPr txBox="1"/>
          <p:nvPr/>
        </p:nvSpPr>
        <p:spPr>
          <a:xfrm>
            <a:off x="1057275" y="5280025"/>
            <a:ext cx="792163" cy="3698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nSpc>
                <a:spcPct val="100000"/>
              </a:lnSpc>
              <a:spcBef>
                <a:spcPct val="0"/>
              </a:spcBef>
              <a:buFontTx/>
              <a:buNone/>
            </a:pPr>
            <a:r>
              <a:rPr lang="en-US" altLang="zh-CN" sz="1800" dirty="0">
                <a:latin typeface="Arial" panose="020B0604020202020204" pitchFamily="34" charset="0"/>
                <a:ea typeface="宋体" panose="02010600030101010101" pitchFamily="2" charset="-122"/>
              </a:rPr>
              <a:t>4.7.4</a:t>
            </a:r>
            <a:endParaRPr lang="zh-CN" altLang="en-US" sz="1800" dirty="0">
              <a:latin typeface="Arial" panose="020B0604020202020204" pitchFamily="34" charset="0"/>
              <a:ea typeface="宋体" panose="02010600030101010101" pitchFamily="2" charset="-122"/>
            </a:endParaRPr>
          </a:p>
        </p:txBody>
      </p:sp>
      <p:sp>
        <p:nvSpPr>
          <p:cNvPr id="30744" name="TextBox 320"/>
          <p:cNvSpPr txBox="1"/>
          <p:nvPr/>
        </p:nvSpPr>
        <p:spPr>
          <a:xfrm>
            <a:off x="3214688" y="5264150"/>
            <a:ext cx="4699000"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throws</a:t>
            </a:r>
            <a:r>
              <a:rPr lang="zh-CN" altLang="en-US" sz="1800" dirty="0">
                <a:latin typeface="微软雅黑" panose="020B0503020204020204" pitchFamily="34" charset="-122"/>
                <a:ea typeface="微软雅黑" panose="020B0503020204020204" pitchFamily="34" charset="-122"/>
              </a:rPr>
              <a:t>关键字</a:t>
            </a:r>
            <a:endParaRPr lang="zh-CN" altLang="en-US" sz="1800" dirty="0">
              <a:latin typeface="微软雅黑" panose="020B0503020204020204" pitchFamily="34" charset="-122"/>
              <a:ea typeface="微软雅黑" panose="020B0503020204020204" pitchFamily="34" charset="-122"/>
            </a:endParaRPr>
          </a:p>
        </p:txBody>
      </p:sp>
    </p:spTree>
    <p:custDataLst>
      <p:tags r:id="rId4"/>
    </p:custData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5" name="AutoShape 207"/>
          <p:cNvSpPr>
            <a:spLocks noChangeArrowheads="1"/>
          </p:cNvSpPr>
          <p:nvPr/>
        </p:nvSpPr>
        <p:spPr bwMode="auto">
          <a:xfrm>
            <a:off x="200025" y="1530985"/>
            <a:ext cx="8724900" cy="4947920"/>
          </a:xfrm>
          <a:prstGeom prst="roundRect">
            <a:avLst>
              <a:gd name="adj" fmla="val 4171"/>
            </a:avLst>
          </a:prstGeom>
          <a:solidFill>
            <a:schemeClr val="bg1"/>
          </a:solidFill>
          <a:ln w="19050" algn="ctr">
            <a:solidFill>
              <a:schemeClr val="bg1">
                <a:lumMod val="95000"/>
              </a:schemeClr>
            </a:solidFill>
            <a:round/>
          </a:ln>
        </p:spPr>
        <p:txBody>
          <a:bodyPr wrap="none" anchor="ctr"/>
          <a:lstStyle/>
          <a:p>
            <a:pPr marL="0" marR="0" lvl="0" indent="0" algn="l" defTabSz="914400" rtl="0" eaLnBrk="0" fontAlgn="base" latinLnBrk="1" hangingPunct="0">
              <a:lnSpc>
                <a:spcPct val="100000"/>
              </a:lnSpc>
              <a:spcBef>
                <a:spcPct val="0"/>
              </a:spcBef>
              <a:spcAft>
                <a:spcPct val="0"/>
              </a:spcAft>
              <a:buClrTx/>
              <a:buSzTx/>
              <a:buFontTx/>
              <a:buNone/>
              <a:defRPr/>
            </a:pPr>
            <a:endParaRPr kumimoji="1" lang="ko-KR"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6" name="AutoShape 132"/>
          <p:cNvSpPr>
            <a:spLocks noChangeArrowheads="1"/>
          </p:cNvSpPr>
          <p:nvPr/>
        </p:nvSpPr>
        <p:spPr bwMode="auto">
          <a:xfrm>
            <a:off x="392113" y="1301174"/>
            <a:ext cx="2016125" cy="5178435"/>
          </a:xfrm>
          <a:prstGeom prst="upArrow">
            <a:avLst>
              <a:gd name="adj1" fmla="val 66296"/>
              <a:gd name="adj2" fmla="val 58426"/>
            </a:avLst>
          </a:prstGeom>
          <a:gradFill flip="none" rotWithShape="1">
            <a:gsLst>
              <a:gs pos="0">
                <a:srgbClr val="D5F4FF"/>
              </a:gs>
              <a:gs pos="100000">
                <a:srgbClr val="764718">
                  <a:alpha val="0"/>
                </a:srgbClr>
              </a:gs>
            </a:gsLst>
            <a:path path="circle">
              <a:fillToRect l="100000" b="100000"/>
            </a:path>
            <a:tileRect t="-100000" r="-100000"/>
          </a:gradFill>
          <a:ln>
            <a:noFill/>
          </a:ln>
        </p:spPr>
        <p:txBody>
          <a:bodyPr wrap="none" anchor="ctr"/>
          <a:lstStyle/>
          <a:p>
            <a:pPr marL="0" marR="0" lvl="0" indent="0" algn="l" defTabSz="914400" rtl="0" eaLnBrk="0" fontAlgn="base" latinLnBrk="1" hangingPunct="0">
              <a:lnSpc>
                <a:spcPct val="100000"/>
              </a:lnSpc>
              <a:spcBef>
                <a:spcPct val="0"/>
              </a:spcBef>
              <a:spcAft>
                <a:spcPct val="0"/>
              </a:spcAft>
              <a:buClrTx/>
              <a:buSzTx/>
              <a:buFontTx/>
              <a:buNone/>
              <a:defRPr/>
            </a:pPr>
            <a:endParaRPr kumimoji="1" lang="ko-KR"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7" name="AutoShape 208"/>
          <p:cNvSpPr>
            <a:spLocks noChangeArrowheads="1"/>
          </p:cNvSpPr>
          <p:nvPr/>
        </p:nvSpPr>
        <p:spPr bwMode="auto">
          <a:xfrm>
            <a:off x="2670175" y="1530350"/>
            <a:ext cx="5976938" cy="850900"/>
          </a:xfrm>
          <a:prstGeom prst="roundRect">
            <a:avLst>
              <a:gd name="adj" fmla="val 17352"/>
            </a:avLst>
          </a:prstGeom>
          <a:solidFill>
            <a:srgbClr val="FFFFFF"/>
          </a:solidFill>
          <a:ln w="19050" algn="ctr">
            <a:solidFill>
              <a:schemeClr val="bg1">
                <a:lumMod val="95000"/>
              </a:schemeClr>
            </a:solidFill>
            <a:round/>
          </a:ln>
          <a:effectLst>
            <a:outerShdw blurRad="76200" dir="13500000" sy="23000" kx="1200000" algn="br" rotWithShape="0">
              <a:prstClr val="black">
                <a:alpha val="20000"/>
              </a:prstClr>
            </a:outerShdw>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31751" name="TextBox 359"/>
          <p:cNvSpPr txBox="1">
            <a:spLocks noChangeArrowheads="1"/>
          </p:cNvSpPr>
          <p:nvPr/>
        </p:nvSpPr>
        <p:spPr bwMode="auto">
          <a:xfrm>
            <a:off x="3378200" y="1700213"/>
            <a:ext cx="5054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charset="-122"/>
                <a:cs typeface="等线" panose="02010600030101010101"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charset="-122"/>
                <a:cs typeface="等线" panose="02010600030101010101"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charset="-122"/>
                <a:cs typeface="等线" panose="02010600030101010101" charset="-122"/>
              </a:defRPr>
            </a:lvl3pPr>
            <a:lvl4pPr marL="16002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4pPr>
            <a:lvl5pPr marL="20574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等线" panose="02010600030101010101" charset="-122"/>
              </a:rPr>
              <a:t>4.7  </a:t>
            </a:r>
            <a:r>
              <a:rPr kumimoji="0" lang="zh-CN" altLang="en-US" sz="2800" b="1" i="0" u="none" strike="noStrike" kern="1200" cap="none" spc="0" normalizeH="0" baseline="0" noProof="0" dirty="0" smtClean="0">
                <a:ln>
                  <a:noFill/>
                </a:ln>
                <a:solidFill>
                  <a:srgbClr val="006BA9"/>
                </a:solidFill>
                <a:effectLst/>
                <a:uLnTx/>
                <a:uFillTx/>
                <a:latin typeface="微软雅黑" panose="020B0503020204020204" pitchFamily="34" charset="-122"/>
                <a:ea typeface="微软雅黑" panose="020B0503020204020204" pitchFamily="34" charset="-122"/>
                <a:cs typeface="+mn-cs"/>
              </a:rPr>
              <a:t>异常（</a:t>
            </a:r>
            <a:r>
              <a:rPr kumimoji="0" lang="en-US" altLang="zh-CN" sz="2800" b="1" i="0" u="none" strike="noStrike" kern="1200" cap="none" spc="0" normalizeH="0" baseline="0" noProof="0" dirty="0" smtClean="0">
                <a:ln>
                  <a:noFill/>
                </a:ln>
                <a:solidFill>
                  <a:srgbClr val="006BA9"/>
                </a:solidFill>
                <a:effectLst/>
                <a:uLnTx/>
                <a:uFillTx/>
                <a:latin typeface="微软雅黑" panose="020B0503020204020204" pitchFamily="34" charset="-122"/>
                <a:ea typeface="微软雅黑" panose="020B0503020204020204" pitchFamily="34" charset="-122"/>
                <a:cs typeface="+mn-cs"/>
              </a:rPr>
              <a:t>Exception</a:t>
            </a:r>
            <a:r>
              <a:rPr kumimoji="0" lang="zh-CN" altLang="en-US" sz="2800" b="1" i="0" u="none" strike="noStrike" kern="1200" cap="none" spc="0" normalizeH="0" baseline="0" noProof="0" dirty="0" smtClean="0">
                <a:ln>
                  <a:noFill/>
                </a:ln>
                <a:solidFill>
                  <a:srgbClr val="006BA9"/>
                </a:solidFill>
                <a:effectLst/>
                <a:uLnTx/>
                <a:uFillTx/>
                <a:latin typeface="微软雅黑" panose="020B0503020204020204" pitchFamily="34" charset="-122"/>
                <a:ea typeface="微软雅黑" panose="020B0503020204020204" pitchFamily="34" charset="-122"/>
                <a:cs typeface="+mn-cs"/>
              </a:rPr>
              <a:t>）</a:t>
            </a:r>
            <a:endParaRPr kumimoji="0" lang="zh-CN" altLang="en-US" sz="2800" b="1" i="0" u="none" strike="noStrike" kern="1200" cap="none" spc="0" normalizeH="0" baseline="0" noProof="0" dirty="0" smtClean="0">
              <a:ln>
                <a:noFill/>
              </a:ln>
              <a:solidFill>
                <a:srgbClr val="006BA9"/>
              </a:solidFill>
              <a:effectLst/>
              <a:uLnTx/>
              <a:uFillTx/>
              <a:latin typeface="微软雅黑" panose="020B0503020204020204" pitchFamily="34" charset="-122"/>
              <a:ea typeface="微软雅黑" panose="020B0503020204020204" pitchFamily="34" charset="-122"/>
              <a:cs typeface="+mn-cs"/>
            </a:endParaRPr>
          </a:p>
        </p:txBody>
      </p:sp>
      <p:pic>
        <p:nvPicPr>
          <p:cNvPr id="31752" name="Picture 3">
            <a:hlinkClick r:id="rId1" action="ppaction://hlinksldjump"/>
          </p:cNvPr>
          <p:cNvPicPr>
            <a:picLocks noChangeAspect="1"/>
          </p:cNvPicPr>
          <p:nvPr/>
        </p:nvPicPr>
        <p:blipFill>
          <a:blip r:embed="rId2"/>
          <a:stretch>
            <a:fillRect/>
          </a:stretch>
        </p:blipFill>
        <p:spPr>
          <a:xfrm>
            <a:off x="582613" y="1885950"/>
            <a:ext cx="1635125" cy="520700"/>
          </a:xfrm>
          <a:prstGeom prst="rect">
            <a:avLst/>
          </a:prstGeom>
          <a:noFill/>
          <a:ln w="28575">
            <a:noFill/>
          </a:ln>
        </p:spPr>
      </p:pic>
      <p:pic>
        <p:nvPicPr>
          <p:cNvPr id="31753" name="图片 368">
            <a:hlinkClick r:id="rId1" action="ppaction://hlinksldjump"/>
          </p:cNvPr>
          <p:cNvPicPr>
            <a:picLocks noChangeAspect="1"/>
          </p:cNvPicPr>
          <p:nvPr/>
        </p:nvPicPr>
        <p:blipFill>
          <a:blip r:embed="rId3"/>
          <a:stretch>
            <a:fillRect/>
          </a:stretch>
        </p:blipFill>
        <p:spPr>
          <a:xfrm>
            <a:off x="650875" y="1906588"/>
            <a:ext cx="479425" cy="477837"/>
          </a:xfrm>
          <a:prstGeom prst="rect">
            <a:avLst/>
          </a:prstGeom>
          <a:noFill/>
          <a:ln w="9525">
            <a:noFill/>
          </a:ln>
        </p:spPr>
      </p:pic>
      <p:sp>
        <p:nvSpPr>
          <p:cNvPr id="19" name="矩形 18">
            <a:hlinkClick r:id="rId1" action="ppaction://hlinksldjump"/>
          </p:cNvPr>
          <p:cNvSpPr/>
          <p:nvPr/>
        </p:nvSpPr>
        <p:spPr bwMode="auto">
          <a:xfrm>
            <a:off x="971550" y="1954213"/>
            <a:ext cx="1158875" cy="338138"/>
          </a:xfrm>
          <a:prstGeom prst="rect">
            <a:avLst/>
          </a:prstGeom>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600" b="1" i="0" u="none" strike="noStrike" kern="1200" cap="none" spc="3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返回目录</a:t>
            </a:r>
            <a:endParaRPr kumimoji="0" lang="zh-CN" altLang="en-US" sz="1600" b="1" i="0" u="none" strike="noStrike" kern="1200" cap="none" spc="3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nvGrpSpPr>
          <p:cNvPr id="31755" name="组合 311"/>
          <p:cNvGrpSpPr/>
          <p:nvPr/>
        </p:nvGrpSpPr>
        <p:grpSpPr>
          <a:xfrm>
            <a:off x="1106488" y="2617788"/>
            <a:ext cx="7629525" cy="668337"/>
            <a:chOff x="1029300" y="5045322"/>
            <a:chExt cx="7628925" cy="669008"/>
          </a:xfrm>
        </p:grpSpPr>
        <p:grpSp>
          <p:nvGrpSpPr>
            <p:cNvPr id="31772" name="组合 345"/>
            <p:cNvGrpSpPr/>
            <p:nvPr/>
          </p:nvGrpSpPr>
          <p:grpSpPr>
            <a:xfrm>
              <a:off x="2520950" y="5045323"/>
              <a:ext cx="6137275" cy="669007"/>
              <a:chOff x="2520950" y="4924673"/>
              <a:chExt cx="6137275" cy="789657"/>
            </a:xfrm>
          </p:grpSpPr>
          <p:sp>
            <p:nvSpPr>
              <p:cNvPr id="44" name="AutoShape 218"/>
              <p:cNvSpPr>
                <a:spLocks noChangeArrowheads="1"/>
              </p:cNvSpPr>
              <p:nvPr/>
            </p:nvSpPr>
            <p:spPr bwMode="auto">
              <a:xfrm>
                <a:off x="2721442" y="5393590"/>
                <a:ext cx="5806618"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nvGrpSpPr>
              <p:cNvPr id="31778" name="组合 351"/>
              <p:cNvGrpSpPr/>
              <p:nvPr/>
            </p:nvGrpSpPr>
            <p:grpSpPr>
              <a:xfrm>
                <a:off x="2520950" y="4924673"/>
                <a:ext cx="6137275" cy="664245"/>
                <a:chOff x="2520950" y="4868193"/>
                <a:chExt cx="6137275" cy="720725"/>
              </a:xfrm>
            </p:grpSpPr>
            <p:sp>
              <p:nvSpPr>
                <p:cNvPr id="46" name="AutoShape 181"/>
                <p:cNvSpPr>
                  <a:spLocks noChangeArrowheads="1"/>
                </p:cNvSpPr>
                <p:nvPr/>
              </p:nvSpPr>
              <p:spPr bwMode="auto">
                <a:xfrm>
                  <a:off x="2521433" y="4868192"/>
                  <a:ext cx="6136792" cy="720447"/>
                </a:xfrm>
                <a:prstGeom prst="roundRect">
                  <a:avLst>
                    <a:gd name="adj" fmla="val 50000"/>
                  </a:avLst>
                </a:prstGeom>
                <a:solidFill>
                  <a:srgbClr val="D5F4FF"/>
                </a:solidFill>
                <a:ln w="19050" algn="ctr">
                  <a:solidFill>
                    <a:srgbClr val="FFFFFF"/>
                  </a:solidFill>
                  <a:roun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47" name="AutoShape 202"/>
                <p:cNvSpPr>
                  <a:spLocks noChangeArrowheads="1"/>
                </p:cNvSpPr>
                <p:nvPr/>
              </p:nvSpPr>
              <p:spPr bwMode="auto">
                <a:xfrm>
                  <a:off x="2762714" y="4984195"/>
                  <a:ext cx="5689152" cy="490474"/>
                </a:xfrm>
                <a:prstGeom prst="roundRect">
                  <a:avLst>
                    <a:gd name="adj" fmla="val 50000"/>
                  </a:avLst>
                </a:prstGeom>
                <a:solidFill>
                  <a:srgbClr val="FFFFFF">
                    <a:alpha val="45882"/>
                  </a:srgbClr>
                </a:solidFill>
                <a:ln w="19050" algn="ctr">
                  <a:solidFill>
                    <a:srgbClr val="FFFFFF"/>
                  </a:solidFill>
                  <a:roun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grpSp>
        <p:sp>
          <p:nvSpPr>
            <p:cNvPr id="40" name="Line 188"/>
            <p:cNvSpPr>
              <a:spLocks noChangeShapeType="1"/>
            </p:cNvSpPr>
            <p:nvPr/>
          </p:nvSpPr>
          <p:spPr bwMode="auto">
            <a:xfrm flipH="1">
              <a:off x="1500750" y="532976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1"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nvGrpSpPr>
            <p:cNvPr id="31774" name="组合 347"/>
            <p:cNvGrpSpPr/>
            <p:nvPr/>
          </p:nvGrpSpPr>
          <p:grpSpPr>
            <a:xfrm>
              <a:off x="1029300" y="5045322"/>
              <a:ext cx="635025" cy="637257"/>
              <a:chOff x="1098627" y="4776118"/>
              <a:chExt cx="903287" cy="906462"/>
            </a:xfrm>
          </p:grpSpPr>
          <p:sp>
            <p:nvSpPr>
              <p:cNvPr id="42" name="Oval 148"/>
              <p:cNvSpPr>
                <a:spLocks noChangeArrowheads="1"/>
              </p:cNvSpPr>
              <p:nvPr/>
            </p:nvSpPr>
            <p:spPr bwMode="auto">
              <a:xfrm>
                <a:off x="1098627" y="4776118"/>
                <a:ext cx="903180" cy="906418"/>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Arial Black" panose="020B0A04020102020204" pitchFamily="34" charset="0"/>
                  <a:ea typeface="Gulim" panose="020B0600000101010101" pitchFamily="34" charset="-127"/>
                  <a:cs typeface="+mn-cs"/>
                </a:endParaRPr>
              </a:p>
            </p:txBody>
          </p:sp>
          <p:sp>
            <p:nvSpPr>
              <p:cNvPr id="43" name="Oval 151"/>
              <p:cNvSpPr>
                <a:spLocks noChangeArrowheads="1"/>
              </p:cNvSpPr>
              <p:nvPr/>
            </p:nvSpPr>
            <p:spPr bwMode="auto">
              <a:xfrm>
                <a:off x="1414740" y="4803243"/>
                <a:ext cx="241600" cy="24186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grpSp>
      <p:grpSp>
        <p:nvGrpSpPr>
          <p:cNvPr id="31756" name="组合 313"/>
          <p:cNvGrpSpPr/>
          <p:nvPr/>
        </p:nvGrpSpPr>
        <p:grpSpPr>
          <a:xfrm>
            <a:off x="1328738" y="3473450"/>
            <a:ext cx="7407275" cy="668338"/>
            <a:chOff x="1252258" y="5045323"/>
            <a:chExt cx="7405967" cy="669007"/>
          </a:xfrm>
        </p:grpSpPr>
        <p:grpSp>
          <p:nvGrpSpPr>
            <p:cNvPr id="31765" name="组合 338"/>
            <p:cNvGrpSpPr/>
            <p:nvPr/>
          </p:nvGrpSpPr>
          <p:grpSpPr>
            <a:xfrm>
              <a:off x="2520950" y="5045323"/>
              <a:ext cx="6137275" cy="669007"/>
              <a:chOff x="2520950" y="4924673"/>
              <a:chExt cx="6137275" cy="789657"/>
            </a:xfrm>
          </p:grpSpPr>
          <p:sp>
            <p:nvSpPr>
              <p:cNvPr id="52" name="AutoShape 218"/>
              <p:cNvSpPr>
                <a:spLocks noChangeArrowheads="1"/>
              </p:cNvSpPr>
              <p:nvPr/>
            </p:nvSpPr>
            <p:spPr bwMode="auto">
              <a:xfrm>
                <a:off x="2720436" y="5393590"/>
                <a:ext cx="5807637"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nvGrpSpPr>
              <p:cNvPr id="31769" name="组合 342"/>
              <p:cNvGrpSpPr/>
              <p:nvPr/>
            </p:nvGrpSpPr>
            <p:grpSpPr>
              <a:xfrm>
                <a:off x="2520950" y="4924673"/>
                <a:ext cx="6137275" cy="664245"/>
                <a:chOff x="2520950" y="4868193"/>
                <a:chExt cx="6137275" cy="720725"/>
              </a:xfrm>
            </p:grpSpPr>
            <p:sp>
              <p:nvSpPr>
                <p:cNvPr id="54" name="AutoShape 181"/>
                <p:cNvSpPr>
                  <a:spLocks noChangeArrowheads="1"/>
                </p:cNvSpPr>
                <p:nvPr/>
              </p:nvSpPr>
              <p:spPr bwMode="auto">
                <a:xfrm>
                  <a:off x="2517272" y="4868193"/>
                  <a:ext cx="6140953" cy="720444"/>
                </a:xfrm>
                <a:prstGeom prst="roundRect">
                  <a:avLst>
                    <a:gd name="adj" fmla="val 50000"/>
                  </a:avLst>
                </a:prstGeom>
                <a:solidFill>
                  <a:srgbClr val="D5EBFF"/>
                </a:solidFill>
                <a:ln w="19050" algn="ctr">
                  <a:solidFill>
                    <a:srgbClr val="FFFFFF"/>
                  </a:solidFill>
                  <a:roun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55" name="AutoShape 202"/>
                <p:cNvSpPr>
                  <a:spLocks noChangeArrowheads="1"/>
                </p:cNvSpPr>
                <p:nvPr/>
              </p:nvSpPr>
              <p:spPr bwMode="auto">
                <a:xfrm>
                  <a:off x="2761703" y="4984197"/>
                  <a:ext cx="5690183" cy="490471"/>
                </a:xfrm>
                <a:prstGeom prst="roundRect">
                  <a:avLst>
                    <a:gd name="adj" fmla="val 50000"/>
                  </a:avLst>
                </a:prstGeom>
                <a:solidFill>
                  <a:srgbClr val="FFFFFF">
                    <a:alpha val="45882"/>
                  </a:srgbClr>
                </a:solidFill>
                <a:ln w="19050" algn="ctr">
                  <a:solidFill>
                    <a:srgbClr val="FFFFFF"/>
                  </a:solidFill>
                  <a:roun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grpSp>
        <p:sp>
          <p:nvSpPr>
            <p:cNvPr id="50"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1"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51" name="Oval 151"/>
            <p:cNvSpPr>
              <a:spLocks noChangeArrowheads="1"/>
            </p:cNvSpPr>
            <p:nvPr/>
          </p:nvSpPr>
          <p:spPr bwMode="auto">
            <a:xfrm>
              <a:off x="1252258" y="5064392"/>
              <a:ext cx="169832" cy="17003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grpSp>
        <p:nvGrpSpPr>
          <p:cNvPr id="31757" name="组合 315"/>
          <p:cNvGrpSpPr/>
          <p:nvPr/>
        </p:nvGrpSpPr>
        <p:grpSpPr>
          <a:xfrm>
            <a:off x="1104900" y="3397250"/>
            <a:ext cx="635000" cy="638175"/>
            <a:chOff x="1190461" y="2772022"/>
            <a:chExt cx="635025" cy="637257"/>
          </a:xfrm>
        </p:grpSpPr>
        <p:sp>
          <p:nvSpPr>
            <p:cNvPr id="65"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Arial Black" panose="020B0A04020102020204" pitchFamily="34" charset="0"/>
                <a:ea typeface="Gulim" panose="020B0600000101010101" pitchFamily="34" charset="-127"/>
                <a:cs typeface="+mn-cs"/>
              </a:endParaRPr>
            </a:p>
          </p:txBody>
        </p:sp>
        <p:sp>
          <p:nvSpPr>
            <p:cNvPr id="66" name="Oval 151"/>
            <p:cNvSpPr>
              <a:spLocks noChangeArrowheads="1"/>
            </p:cNvSpPr>
            <p:nvPr/>
          </p:nvSpPr>
          <p:spPr bwMode="auto">
            <a:xfrm>
              <a:off x="1412720" y="2791045"/>
              <a:ext cx="169870" cy="16961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sp>
        <p:nvSpPr>
          <p:cNvPr id="31758" name="TextBox 317"/>
          <p:cNvSpPr txBox="1"/>
          <p:nvPr/>
        </p:nvSpPr>
        <p:spPr>
          <a:xfrm>
            <a:off x="1055688" y="2735263"/>
            <a:ext cx="792162" cy="3698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nSpc>
                <a:spcPct val="100000"/>
              </a:lnSpc>
              <a:spcBef>
                <a:spcPct val="0"/>
              </a:spcBef>
              <a:buFontTx/>
              <a:buNone/>
            </a:pPr>
            <a:r>
              <a:rPr lang="en-US" altLang="zh-CN" sz="1800" dirty="0">
                <a:latin typeface="Arial" panose="020B0604020202020204" pitchFamily="34" charset="0"/>
                <a:ea typeface="宋体" panose="02010600030101010101" pitchFamily="2" charset="-122"/>
              </a:rPr>
              <a:t>4.7.5</a:t>
            </a:r>
            <a:endParaRPr lang="zh-CN" altLang="en-US" sz="1800" dirty="0">
              <a:latin typeface="Arial" panose="020B0604020202020204" pitchFamily="34" charset="0"/>
              <a:ea typeface="宋体" panose="02010600030101010101" pitchFamily="2" charset="-122"/>
            </a:endParaRPr>
          </a:p>
        </p:txBody>
      </p:sp>
      <p:sp>
        <p:nvSpPr>
          <p:cNvPr id="31759" name="TextBox 318"/>
          <p:cNvSpPr txBox="1"/>
          <p:nvPr/>
        </p:nvSpPr>
        <p:spPr>
          <a:xfrm>
            <a:off x="1068388" y="3554413"/>
            <a:ext cx="792162" cy="3698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nSpc>
                <a:spcPct val="100000"/>
              </a:lnSpc>
              <a:spcBef>
                <a:spcPct val="0"/>
              </a:spcBef>
              <a:buFontTx/>
              <a:buNone/>
            </a:pPr>
            <a:r>
              <a:rPr lang="en-US" altLang="zh-CN" sz="1800" dirty="0">
                <a:latin typeface="Arial" panose="020B0604020202020204" pitchFamily="34" charset="0"/>
                <a:ea typeface="宋体" panose="02010600030101010101" pitchFamily="2" charset="-122"/>
              </a:rPr>
              <a:t>4.7.6</a:t>
            </a:r>
            <a:endParaRPr lang="zh-CN" altLang="en-US" sz="1800" dirty="0">
              <a:latin typeface="Arial" panose="020B0604020202020204" pitchFamily="34" charset="0"/>
              <a:ea typeface="宋体" panose="02010600030101010101" pitchFamily="2" charset="-122"/>
            </a:endParaRPr>
          </a:p>
        </p:txBody>
      </p:sp>
      <p:sp>
        <p:nvSpPr>
          <p:cNvPr id="31760" name="TextBox 320"/>
          <p:cNvSpPr txBox="1"/>
          <p:nvPr/>
        </p:nvSpPr>
        <p:spPr>
          <a:xfrm>
            <a:off x="3213100" y="2719388"/>
            <a:ext cx="4699000" cy="3698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throw</a:t>
            </a:r>
            <a:r>
              <a:rPr lang="zh-CN" altLang="en-US" sz="1800" dirty="0">
                <a:latin typeface="微软雅黑" panose="020B0503020204020204" pitchFamily="34" charset="-122"/>
                <a:ea typeface="微软雅黑" panose="020B0503020204020204" pitchFamily="34" charset="-122"/>
              </a:rPr>
              <a:t>关键字</a:t>
            </a:r>
            <a:endParaRPr lang="zh-CN" altLang="en-US" sz="1800" dirty="0">
              <a:latin typeface="微软雅黑" panose="020B0503020204020204" pitchFamily="34" charset="-122"/>
              <a:ea typeface="微软雅黑" panose="020B0503020204020204" pitchFamily="34" charset="-122"/>
            </a:endParaRPr>
          </a:p>
        </p:txBody>
      </p:sp>
      <p:sp>
        <p:nvSpPr>
          <p:cNvPr id="31761" name="TextBox 321"/>
          <p:cNvSpPr txBox="1"/>
          <p:nvPr/>
        </p:nvSpPr>
        <p:spPr>
          <a:xfrm>
            <a:off x="3213100" y="3579813"/>
            <a:ext cx="4483100" cy="3698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nSpc>
                <a:spcPct val="100000"/>
              </a:lnSpc>
              <a:spcBef>
                <a:spcPct val="0"/>
              </a:spcBef>
              <a:buFontTx/>
              <a:buNone/>
            </a:pPr>
            <a:r>
              <a:rPr lang="zh-CN" altLang="en-US" sz="1800" dirty="0">
                <a:latin typeface="微软雅黑" panose="020B0503020204020204" pitchFamily="34" charset="-122"/>
                <a:ea typeface="微软雅黑" panose="020B0503020204020204" pitchFamily="34" charset="-122"/>
              </a:rPr>
              <a:t>自定义异常</a:t>
            </a:r>
            <a:endParaRPr lang="zh-CN" altLang="en-US" sz="1800" dirty="0">
              <a:latin typeface="微软雅黑" panose="020B0503020204020204" pitchFamily="34" charset="-122"/>
              <a:ea typeface="微软雅黑" panose="020B0503020204020204" pitchFamily="34" charset="-122"/>
            </a:endParaRPr>
          </a:p>
        </p:txBody>
      </p:sp>
      <p:sp>
        <p:nvSpPr>
          <p:cNvPr id="31762"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FontTx/>
              <a:buNone/>
            </a:pP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知识架构</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ustDataLst>
      <p:tags r:id="rId4"/>
    </p:custData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FontTx/>
              <a:buNone/>
            </a:pPr>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4.1 </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类的继承</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0" name="组合 9"/>
          <p:cNvGrpSpPr/>
          <p:nvPr/>
        </p:nvGrpSpPr>
        <p:grpSpPr>
          <a:xfrm>
            <a:off x="34925" y="2171700"/>
            <a:ext cx="8651875" cy="766763"/>
            <a:chOff x="3628" y="1641617"/>
            <a:chExt cx="9144000" cy="891956"/>
          </a:xfrm>
        </p:grpSpPr>
        <p:sp>
          <p:nvSpPr>
            <p:cNvPr id="11" name="矩形 10"/>
            <p:cNvSpPr/>
            <p:nvPr/>
          </p:nvSpPr>
          <p:spPr bwMode="auto">
            <a:xfrm>
              <a:off x="3628" y="1641617"/>
              <a:ext cx="9144000" cy="891956"/>
            </a:xfrm>
            <a:prstGeom prst="rect">
              <a:avLst/>
            </a:prstGeom>
            <a:gradFill>
              <a:gsLst>
                <a:gs pos="100000">
                  <a:srgbClr val="00B0F0">
                    <a:alpha val="0"/>
                  </a:srgbClr>
                </a:gs>
                <a:gs pos="0">
                  <a:srgbClr val="D1ECFF">
                    <a:alpha val="0"/>
                  </a:srgbClr>
                </a:gs>
                <a:gs pos="49000">
                  <a:srgbClr val="D1ECFF"/>
                </a:gs>
              </a:gsLst>
              <a:lin ang="0" scaled="0"/>
            </a:gradFill>
            <a:ln w="2857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778" name="矩形 1"/>
            <p:cNvSpPr/>
            <p:nvPr/>
          </p:nvSpPr>
          <p:spPr>
            <a:xfrm>
              <a:off x="1882466" y="1735137"/>
              <a:ext cx="5454959" cy="71434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nSpc>
                  <a:spcPct val="135000"/>
                </a:lnSpc>
                <a:spcBef>
                  <a:spcPct val="0"/>
                </a:spcBef>
                <a:buFontTx/>
                <a:buNone/>
              </a:pPr>
              <a:r>
                <a:rPr lang="zh-CN" altLang="en-US" dirty="0">
                  <a:latin typeface="微软雅黑" panose="020B0503020204020204" pitchFamily="34" charset="-122"/>
                  <a:ea typeface="微软雅黑" panose="020B0503020204020204" pitchFamily="34" charset="-122"/>
                </a:rPr>
                <a:t>什么是继承</a:t>
              </a:r>
              <a:r>
                <a:rPr lang="zh-CN"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grpSp>
      <p:pic>
        <p:nvPicPr>
          <p:cNvPr id="14" name="Picture 8" descr="问小人"/>
          <p:cNvPicPr>
            <a:picLocks noChangeAspect="1"/>
          </p:cNvPicPr>
          <p:nvPr/>
        </p:nvPicPr>
        <p:blipFill>
          <a:blip r:embed="rId1"/>
          <a:stretch>
            <a:fillRect/>
          </a:stretch>
        </p:blipFill>
        <p:spPr>
          <a:xfrm>
            <a:off x="211138" y="1762125"/>
            <a:ext cx="1630362" cy="1685925"/>
          </a:xfrm>
          <a:prstGeom prst="rect">
            <a:avLst/>
          </a:prstGeom>
          <a:noFill/>
          <a:ln w="9525">
            <a:noFill/>
          </a:ln>
        </p:spPr>
      </p:pic>
      <p:sp>
        <p:nvSpPr>
          <p:cNvPr id="16" name="矩形 15"/>
          <p:cNvSpPr/>
          <p:nvPr/>
        </p:nvSpPr>
        <p:spPr>
          <a:xfrm>
            <a:off x="531813" y="3619500"/>
            <a:ext cx="8054975" cy="16652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457200" eaLnBrk="1" hangingPunct="1">
              <a:lnSpc>
                <a:spcPct val="200000"/>
              </a:lnSpc>
              <a:spcBef>
                <a:spcPct val="0"/>
              </a:spcBef>
              <a:buFontTx/>
              <a:buNone/>
            </a:pPr>
            <a:r>
              <a:rPr lang="zh-CN" altLang="zh-CN" sz="1800" dirty="0"/>
              <a:t>在现实生活中，说到继承，多会想到子女继承父辈的财产、事业等。在程序中，</a:t>
            </a:r>
            <a:r>
              <a:rPr lang="zh-CN" altLang="zh-CN" sz="1800" b="1" dirty="0">
                <a:solidFill>
                  <a:srgbClr val="006BA9"/>
                </a:solidFill>
                <a:latin typeface="宋体" panose="02010600030101010101" pitchFamily="2" charset="-122"/>
                <a:ea typeface="宋体" panose="02010600030101010101" pitchFamily="2" charset="-122"/>
              </a:rPr>
              <a:t>继承描述的是事物之间的所属关系</a:t>
            </a:r>
            <a:r>
              <a:rPr lang="zh-CN" altLang="zh-CN" sz="1800" dirty="0"/>
              <a:t>，通过继承可以使多种事物之间形成一种关联体系</a:t>
            </a:r>
            <a:r>
              <a:rPr lang="zh-CN" altLang="en-US" sz="1800" dirty="0">
                <a:latin typeface="Arial" panose="020B0604020202020204" pitchFamily="34" charset="0"/>
                <a:ea typeface="宋体" panose="02010600030101010101" pitchFamily="2" charset="-122"/>
              </a:rPr>
              <a:t>。</a:t>
            </a:r>
            <a:endParaRPr lang="zh-CN" altLang="en-US" sz="1800" dirty="0">
              <a:latin typeface="Arial" panose="020B0604020202020204" pitchFamily="34" charset="0"/>
              <a:ea typeface="宋体" panose="02010600030101010101" pitchFamily="2" charset="-122"/>
            </a:endParaRPr>
          </a:p>
        </p:txBody>
      </p:sp>
      <p:sp>
        <p:nvSpPr>
          <p:cNvPr id="12" name="内容占位符 2"/>
          <p:cNvSpPr>
            <a:spLocks noGrp="1"/>
          </p:cNvSpPr>
          <p:nvPr>
            <p:ph idx="1"/>
          </p:nvPr>
        </p:nvSpPr>
        <p:spPr>
          <a:xfrm>
            <a:off x="457200" y="1066800"/>
            <a:ext cx="8229600" cy="652463"/>
          </a:xfrm>
        </p:spPr>
        <p:txBody>
          <a:bodyPr vert="horz" wrap="square" lIns="91440" tIns="45720" rIns="91440" bIns="45720" anchor="t"/>
          <a:p>
            <a:pPr marL="0" indent="0">
              <a:lnSpc>
                <a:spcPct val="100000"/>
              </a:lnSpc>
              <a:spcBef>
                <a:spcPct val="0"/>
              </a:spcBef>
              <a:buNone/>
            </a:pPr>
            <a:r>
              <a:rPr lang="en-US" altLang="zh-CN"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4.1.1 </a:t>
            </a:r>
            <a:r>
              <a:rPr lang="zh-CN" altLang="en-US"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继承的概念</a:t>
            </a:r>
            <a:endParaRPr lang="en-US" altLang="zh-CN"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xEl>
                                              <p:charRg st="0" end="12"/>
                                            </p:txEl>
                                          </p:spTgt>
                                        </p:tgtEl>
                                        <p:attrNameLst>
                                          <p:attrName>style.visibility</p:attrName>
                                        </p:attrNameLst>
                                      </p:cBhvr>
                                      <p:to>
                                        <p:strVal val="visible"/>
                                      </p:to>
                                    </p:set>
                                    <p:animEffect transition="in" filter="fade">
                                      <p:cBhvr>
                                        <p:cTn id="7" dur="500"/>
                                        <p:tgtEl>
                                          <p:spTgt spid="12">
                                            <p:txEl>
                                              <p:charRg st="0" end="12"/>
                                            </p:txEl>
                                          </p:spTgt>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500" fill="hold"/>
                                        <p:tgtEl>
                                          <p:spTgt spid="14"/>
                                        </p:tgtEl>
                                        <p:attrNameLst>
                                          <p:attrName>ppt_w</p:attrName>
                                        </p:attrNameLst>
                                      </p:cBhvr>
                                      <p:tavLst>
                                        <p:tav tm="0">
                                          <p:val>
                                            <p:fltVal val="0.000000"/>
                                          </p:val>
                                        </p:tav>
                                        <p:tav tm="100000">
                                          <p:val>
                                            <p:strVal val="#ppt_w"/>
                                          </p:val>
                                        </p:tav>
                                      </p:tavLst>
                                    </p:anim>
                                    <p:anim calcmode="lin" valueType="num">
                                      <p:cBhvr>
                                        <p:cTn id="12" dur="500" fill="hold"/>
                                        <p:tgtEl>
                                          <p:spTgt spid="14"/>
                                        </p:tgtEl>
                                        <p:attrNameLst>
                                          <p:attrName>ppt_h</p:attrName>
                                        </p:attrNameLst>
                                      </p:cBhvr>
                                      <p:tavLst>
                                        <p:tav tm="0">
                                          <p:val>
                                            <p:fltVal val="0.000000"/>
                                          </p:val>
                                        </p:tav>
                                        <p:tav tm="100000">
                                          <p:val>
                                            <p:strVal val="#ppt_h"/>
                                          </p:val>
                                        </p:tav>
                                      </p:tavLst>
                                    </p:anim>
                                    <p:animEffect transition="in" filter="fade">
                                      <p:cBhvr>
                                        <p:cTn id="13" dur="500"/>
                                        <p:tgtEl>
                                          <p:spTgt spid="14"/>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up)">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FontTx/>
              <a:buNone/>
            </a:pPr>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4.1 </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类的继承</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6" name="矩形 15"/>
          <p:cNvSpPr/>
          <p:nvPr/>
        </p:nvSpPr>
        <p:spPr>
          <a:xfrm>
            <a:off x="482600" y="1384618"/>
            <a:ext cx="4376738" cy="222091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457200" eaLnBrk="1" hangingPunct="1">
              <a:lnSpc>
                <a:spcPct val="200000"/>
              </a:lnSpc>
              <a:spcBef>
                <a:spcPct val="0"/>
              </a:spcBef>
              <a:buFontTx/>
              <a:buNone/>
            </a:pPr>
            <a:r>
              <a:rPr lang="zh-CN" altLang="zh-CN" sz="1800" dirty="0"/>
              <a:t>例如猫和狗都属于动物，程序中便可以描述为猫和狗继承自动物；同理，波斯猫和巴厘猫继承自猫，而沙皮狗和斑点狗继承自狗</a:t>
            </a:r>
            <a:r>
              <a:rPr lang="zh-CN" altLang="en-US" sz="1800" dirty="0">
                <a:latin typeface="Arial" panose="020B0604020202020204" pitchFamily="34" charset="0"/>
                <a:ea typeface="宋体" panose="02010600030101010101" pitchFamily="2" charset="-122"/>
              </a:rPr>
              <a:t>。</a:t>
            </a:r>
            <a:endParaRPr lang="zh-CN" altLang="en-US" sz="1800" dirty="0">
              <a:latin typeface="Arial" panose="020B0604020202020204" pitchFamily="34" charset="0"/>
              <a:ea typeface="宋体" panose="02010600030101010101" pitchFamily="2" charset="-122"/>
            </a:endParaRPr>
          </a:p>
        </p:txBody>
      </p:sp>
      <p:pic>
        <p:nvPicPr>
          <p:cNvPr id="45058" name="图片 2" descr="说明: 绘图1"/>
          <p:cNvPicPr>
            <a:picLocks noChangeAspect="1"/>
          </p:cNvPicPr>
          <p:nvPr/>
        </p:nvPicPr>
        <p:blipFill>
          <a:blip r:embed="rId1"/>
          <a:stretch>
            <a:fillRect/>
          </a:stretch>
        </p:blipFill>
        <p:spPr>
          <a:xfrm>
            <a:off x="5287963" y="1770380"/>
            <a:ext cx="3187700" cy="1682750"/>
          </a:xfrm>
          <a:prstGeom prst="rect">
            <a:avLst/>
          </a:prstGeom>
          <a:noFill/>
          <a:ln w="9525">
            <a:noFill/>
          </a:ln>
        </p:spPr>
      </p:pic>
      <p:sp>
        <p:nvSpPr>
          <p:cNvPr id="3" name="矩形 2"/>
          <p:cNvSpPr/>
          <p:nvPr/>
        </p:nvSpPr>
        <p:spPr>
          <a:xfrm>
            <a:off x="482600" y="4242118"/>
            <a:ext cx="8104188" cy="1665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200000"/>
              </a:lnSpc>
              <a:spcBef>
                <a:spcPct val="0"/>
              </a:spcBef>
              <a:buFontTx/>
              <a:buNone/>
            </a:pPr>
            <a:r>
              <a:rPr lang="zh-CN" altLang="en-US" sz="1800" b="1" u="sng" dirty="0">
                <a:solidFill>
                  <a:srgbClr val="006BA9"/>
                </a:solidFill>
                <a:latin typeface="宋体" panose="02010600030101010101" pitchFamily="2" charset="-122"/>
                <a:ea typeface="宋体" panose="02010600030101010101" pitchFamily="2" charset="-122"/>
              </a:rPr>
              <a:t>定义</a:t>
            </a:r>
            <a:r>
              <a:rPr lang="zh-CN" altLang="en-US" sz="1800" dirty="0">
                <a:latin typeface="Arial" panose="020B0604020202020204" pitchFamily="34" charset="0"/>
                <a:ea typeface="宋体" panose="02010600030101010101" pitchFamily="2" charset="-122"/>
              </a:rPr>
              <a:t>：</a:t>
            </a:r>
            <a:r>
              <a:rPr lang="zh-CN" altLang="zh-CN" sz="1800" dirty="0">
                <a:latin typeface="Arial" panose="020B0604020202020204" pitchFamily="34" charset="0"/>
                <a:ea typeface="宋体" panose="02010600030101010101" pitchFamily="2" charset="-122"/>
              </a:rPr>
              <a:t>在</a:t>
            </a:r>
            <a:r>
              <a:rPr lang="en-US" altLang="zh-CN" sz="1800" dirty="0">
                <a:latin typeface="Arial" panose="020B0604020202020204" pitchFamily="34" charset="0"/>
                <a:ea typeface="宋体" panose="02010600030101010101" pitchFamily="2" charset="-122"/>
              </a:rPr>
              <a:t>Java</a:t>
            </a:r>
            <a:r>
              <a:rPr lang="zh-CN" altLang="zh-CN" sz="1800" dirty="0">
                <a:latin typeface="Arial" panose="020B0604020202020204" pitchFamily="34" charset="0"/>
                <a:ea typeface="宋体" panose="02010600030101010101" pitchFamily="2" charset="-122"/>
              </a:rPr>
              <a:t>中，</a:t>
            </a:r>
            <a:r>
              <a:rPr lang="zh-CN" altLang="zh-CN" sz="1800" b="1" dirty="0">
                <a:solidFill>
                  <a:srgbClr val="006BA9"/>
                </a:solidFill>
                <a:latin typeface="宋体" panose="02010600030101010101" pitchFamily="2" charset="-122"/>
                <a:ea typeface="宋体" panose="02010600030101010101" pitchFamily="2" charset="-122"/>
              </a:rPr>
              <a:t>类的继承是指在一个现有类的基础上去构建一个新的类</a:t>
            </a:r>
            <a:r>
              <a:rPr lang="zh-CN" altLang="zh-CN" sz="1800" dirty="0">
                <a:latin typeface="Arial" panose="020B0604020202020204" pitchFamily="34" charset="0"/>
                <a:ea typeface="宋体" panose="02010600030101010101" pitchFamily="2" charset="-122"/>
              </a:rPr>
              <a:t>，构建出来的新类被称作子类，</a:t>
            </a:r>
            <a:r>
              <a:rPr lang="zh-CN" altLang="zh-CN" sz="1800" b="1" dirty="0">
                <a:solidFill>
                  <a:srgbClr val="006BA9"/>
                </a:solidFill>
                <a:latin typeface="宋体" panose="02010600030101010101" pitchFamily="2" charset="-122"/>
                <a:ea typeface="宋体" panose="02010600030101010101" pitchFamily="2" charset="-122"/>
              </a:rPr>
              <a:t>现有类被称作父类或基类</a:t>
            </a:r>
            <a:r>
              <a:rPr lang="zh-CN" altLang="zh-CN" sz="1800" dirty="0">
                <a:latin typeface="Arial" panose="020B0604020202020204" pitchFamily="34" charset="0"/>
                <a:ea typeface="宋体" panose="02010600030101010101" pitchFamily="2" charset="-122"/>
              </a:rPr>
              <a:t>，子类会自动拥有父类所有可继承的属性和方法</a:t>
            </a:r>
            <a:r>
              <a:rPr lang="zh-CN" altLang="en-US" sz="1800" dirty="0">
                <a:latin typeface="Arial" panose="020B0604020202020204" pitchFamily="34" charset="0"/>
                <a:ea typeface="宋体" panose="02010600030101010101" pitchFamily="2" charset="-122"/>
              </a:rPr>
              <a:t>。</a:t>
            </a:r>
            <a:endParaRPr lang="zh-CN" altLang="en-US" sz="1800" dirty="0">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45058"/>
                                        </p:tgtEl>
                                        <p:attrNameLst>
                                          <p:attrName>style.visibility</p:attrName>
                                        </p:attrNameLst>
                                      </p:cBhvr>
                                      <p:to>
                                        <p:strVal val="visible"/>
                                      </p:to>
                                    </p:set>
                                    <p:anim calcmode="lin" valueType="num">
                                      <p:cBhvr additive="base">
                                        <p:cTn id="11" dur="500" fill="hold"/>
                                        <p:tgtEl>
                                          <p:spTgt spid="45058"/>
                                        </p:tgtEl>
                                        <p:attrNameLst>
                                          <p:attrName>ppt_x</p:attrName>
                                        </p:attrNameLst>
                                      </p:cBhvr>
                                      <p:tavLst>
                                        <p:tav tm="0">
                                          <p:val>
                                            <p:strVal val="1+#ppt_w/2"/>
                                          </p:val>
                                        </p:tav>
                                        <p:tav tm="100000">
                                          <p:val>
                                            <p:strVal val="#ppt_x"/>
                                          </p:val>
                                        </p:tav>
                                      </p:tavLst>
                                    </p:anim>
                                    <p:anim calcmode="lin" valueType="num">
                                      <p:cBhvr additive="base">
                                        <p:cTn id="12" dur="500" fill="hold"/>
                                        <p:tgtEl>
                                          <p:spTgt spid="4505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矩形 1"/>
          <p:cNvSpPr/>
          <p:nvPr/>
        </p:nvSpPr>
        <p:spPr>
          <a:xfrm>
            <a:off x="457200" y="2037080"/>
            <a:ext cx="7432675" cy="1196975"/>
          </a:xfrm>
          <a:prstGeom prst="rect">
            <a:avLst/>
          </a:prstGeom>
          <a:solidFill>
            <a:srgbClr val="003F75"/>
          </a:solidFill>
          <a:ln w="2857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50000"/>
              </a:lnSpc>
              <a:spcBef>
                <a:spcPct val="0"/>
              </a:spcBef>
              <a:buFontTx/>
              <a:buNone/>
            </a:pPr>
            <a:r>
              <a:rPr lang="zh-CN" altLang="en-US" sz="1600" dirty="0">
                <a:solidFill>
                  <a:schemeClr val="bg1"/>
                </a:solidFill>
                <a:latin typeface="Arial" panose="020B0604020202020204" pitchFamily="34" charset="0"/>
                <a:ea typeface="宋体" panose="02010600030101010101" pitchFamily="2" charset="-122"/>
              </a:rPr>
              <a:t>    </a:t>
            </a:r>
            <a:r>
              <a:rPr lang="en-US" altLang="zh-CN" sz="1600" dirty="0">
                <a:solidFill>
                  <a:schemeClr val="bg1"/>
                </a:solidFill>
                <a:latin typeface="Arial" panose="020B0604020202020204" pitchFamily="34" charset="0"/>
                <a:ea typeface="宋体" panose="02010600030101010101" pitchFamily="2" charset="-122"/>
              </a:rPr>
              <a:t>[</a:t>
            </a:r>
            <a:r>
              <a:rPr lang="zh-CN" altLang="en-US" sz="1600" dirty="0">
                <a:solidFill>
                  <a:schemeClr val="bg1"/>
                </a:solidFill>
                <a:latin typeface="Arial" panose="020B0604020202020204" pitchFamily="34" charset="0"/>
                <a:ea typeface="宋体" panose="02010600030101010101" pitchFamily="2" charset="-122"/>
              </a:rPr>
              <a:t>修饰符</a:t>
            </a:r>
            <a:r>
              <a:rPr lang="en-US" altLang="zh-CN" sz="1600" dirty="0">
                <a:solidFill>
                  <a:schemeClr val="bg1"/>
                </a:solidFill>
                <a:latin typeface="Arial" panose="020B0604020202020204" pitchFamily="34" charset="0"/>
                <a:ea typeface="宋体" panose="02010600030101010101" pitchFamily="2" charset="-122"/>
              </a:rPr>
              <a:t>] class </a:t>
            </a:r>
            <a:r>
              <a:rPr lang="zh-CN" altLang="en-US" sz="1600" dirty="0">
                <a:solidFill>
                  <a:schemeClr val="bg1"/>
                </a:solidFill>
                <a:latin typeface="Arial" panose="020B0604020202020204" pitchFamily="34" charset="0"/>
                <a:ea typeface="宋体" panose="02010600030101010101" pitchFamily="2" charset="-122"/>
              </a:rPr>
              <a:t>子类名 </a:t>
            </a:r>
            <a:r>
              <a:rPr lang="en-US" altLang="zh-CN" sz="1600" dirty="0">
                <a:solidFill>
                  <a:schemeClr val="bg1"/>
                </a:solidFill>
                <a:latin typeface="Arial" panose="020B0604020202020204" pitchFamily="34" charset="0"/>
                <a:ea typeface="宋体" panose="02010600030101010101" pitchFamily="2" charset="-122"/>
              </a:rPr>
              <a:t>extends </a:t>
            </a:r>
            <a:r>
              <a:rPr lang="zh-CN" altLang="en-US" sz="1600" dirty="0">
                <a:solidFill>
                  <a:schemeClr val="bg1"/>
                </a:solidFill>
                <a:latin typeface="Arial" panose="020B0604020202020204" pitchFamily="34" charset="0"/>
                <a:ea typeface="宋体" panose="02010600030101010101" pitchFamily="2" charset="-122"/>
              </a:rPr>
              <a:t>父类名 </a:t>
            </a:r>
            <a:r>
              <a:rPr lang="en-US" altLang="zh-CN" sz="1600" dirty="0">
                <a:solidFill>
                  <a:schemeClr val="bg1"/>
                </a:solidFill>
                <a:latin typeface="Arial" panose="020B0604020202020204" pitchFamily="34" charset="0"/>
                <a:ea typeface="宋体" panose="02010600030101010101" pitchFamily="2" charset="-122"/>
              </a:rPr>
              <a:t>{</a:t>
            </a:r>
            <a:endParaRPr lang="en-US" altLang="zh-CN" sz="1600" dirty="0">
              <a:solidFill>
                <a:schemeClr val="bg1"/>
              </a:solidFill>
              <a:latin typeface="Arial" panose="020B0604020202020204" pitchFamily="34" charset="0"/>
              <a:ea typeface="宋体" panose="02010600030101010101" pitchFamily="2" charset="-122"/>
            </a:endParaRPr>
          </a:p>
          <a:p>
            <a:pPr marL="0" lvl="0" indent="0" eaLnBrk="1" hangingPunct="1">
              <a:lnSpc>
                <a:spcPct val="15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          // </a:t>
            </a:r>
            <a:r>
              <a:rPr lang="zh-CN" altLang="en-US" sz="1600" dirty="0">
                <a:solidFill>
                  <a:schemeClr val="bg1"/>
                </a:solidFill>
                <a:latin typeface="Arial" panose="020B0604020202020204" pitchFamily="34" charset="0"/>
                <a:ea typeface="宋体" panose="02010600030101010101" pitchFamily="2" charset="-122"/>
              </a:rPr>
              <a:t>程序核心代码</a:t>
            </a:r>
            <a:endParaRPr lang="zh-CN" altLang="en-US" sz="1600" dirty="0">
              <a:solidFill>
                <a:schemeClr val="bg1"/>
              </a:solidFill>
              <a:latin typeface="Arial" panose="020B0604020202020204" pitchFamily="34" charset="0"/>
              <a:ea typeface="宋体" panose="02010600030101010101" pitchFamily="2" charset="-122"/>
            </a:endParaRPr>
          </a:p>
          <a:p>
            <a:pPr marL="0" lvl="0" indent="0" eaLnBrk="1" hangingPunct="1">
              <a:lnSpc>
                <a:spcPct val="15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    }</a:t>
            </a:r>
            <a:endParaRPr lang="en-US" altLang="zh-CN" sz="1600" dirty="0">
              <a:solidFill>
                <a:schemeClr val="bg1"/>
              </a:solidFill>
              <a:latin typeface="Arial" panose="020B0604020202020204" pitchFamily="34" charset="0"/>
              <a:ea typeface="宋体" panose="02010600030101010101" pitchFamily="2" charset="-122"/>
            </a:endParaRPr>
          </a:p>
        </p:txBody>
      </p:sp>
      <p:sp>
        <p:nvSpPr>
          <p:cNvPr id="34819"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FontTx/>
              <a:buNone/>
            </a:pPr>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4.1 </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类的继承</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cxnSp>
        <p:nvCxnSpPr>
          <p:cNvPr id="8" name="直接箭头连接符 7"/>
          <p:cNvCxnSpPr/>
          <p:nvPr/>
        </p:nvCxnSpPr>
        <p:spPr>
          <a:xfrm>
            <a:off x="3084513" y="2373630"/>
            <a:ext cx="0" cy="126206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1643063" y="3638868"/>
            <a:ext cx="6080125" cy="461962"/>
          </a:xfrm>
          <a:prstGeom prst="rect">
            <a:avLst/>
          </a:prstGeom>
          <a:noFill/>
          <a:ln w="9525" cap="flat" cmpd="sng">
            <a:solidFill>
              <a:srgbClr val="000000"/>
            </a:solidFill>
            <a:prstDash val="dash"/>
            <a:miter/>
            <a:headEnd type="none" w="med" len="med"/>
            <a:tailEnd type="none" w="med" len="med"/>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50000"/>
              </a:lnSpc>
              <a:spcBef>
                <a:spcPct val="0"/>
              </a:spcBef>
              <a:buFontTx/>
              <a:buNone/>
            </a:pPr>
            <a:r>
              <a:rPr lang="zh-CN" altLang="zh-CN" sz="1600" dirty="0">
                <a:latin typeface="Arial" panose="020B0604020202020204" pitchFamily="34" charset="0"/>
                <a:ea typeface="宋体" panose="02010600030101010101" pitchFamily="2" charset="-122"/>
              </a:rPr>
              <a:t>如果想声明一个类继承另一个类，需要使用</a:t>
            </a:r>
            <a:r>
              <a:rPr lang="en-US" altLang="zh-CN" sz="1600" dirty="0">
                <a:latin typeface="Arial" panose="020B0604020202020204" pitchFamily="34" charset="0"/>
                <a:ea typeface="宋体" panose="02010600030101010101" pitchFamily="2" charset="-122"/>
              </a:rPr>
              <a:t>extends</a:t>
            </a:r>
            <a:r>
              <a:rPr lang="zh-CN" altLang="zh-CN" sz="1600" dirty="0">
                <a:latin typeface="Arial" panose="020B0604020202020204" pitchFamily="34" charset="0"/>
                <a:ea typeface="宋体" panose="02010600030101010101" pitchFamily="2" charset="-122"/>
              </a:rPr>
              <a:t>关键字</a:t>
            </a:r>
            <a:endParaRPr lang="zh-CN" altLang="en-US" sz="1600" dirty="0">
              <a:latin typeface="Arial" panose="020B0604020202020204" pitchFamily="34" charset="0"/>
              <a:ea typeface="宋体" panose="02010600030101010101" pitchFamily="2" charset="-122"/>
            </a:endParaRPr>
          </a:p>
        </p:txBody>
      </p:sp>
      <p:sp>
        <p:nvSpPr>
          <p:cNvPr id="11" name="剪去对角的矩形 3"/>
          <p:cNvSpPr/>
          <p:nvPr/>
        </p:nvSpPr>
        <p:spPr bwMode="auto">
          <a:xfrm>
            <a:off x="457200" y="5620068"/>
            <a:ext cx="8147050"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rgbClr val="009ED6"/>
          </a:solidFill>
          <a:ln>
            <a:noFill/>
          </a:ln>
          <a:effectLst>
            <a:outerShdw blurRad="50800" dist="38100" dir="2700000" algn="tl" rotWithShape="0">
              <a:srgbClr val="808080">
                <a:alpha val="42999"/>
              </a:srgbClr>
            </a:outerShdw>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 案例演示（参考教材文件</a:t>
            </a:r>
            <a:r>
              <a:rPr kumimoji="0" lang="en-US" altLang="zh-CN"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4-1</a:t>
            </a: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 name="矩形 8"/>
          <p:cNvSpPr/>
          <p:nvPr/>
        </p:nvSpPr>
        <p:spPr>
          <a:xfrm>
            <a:off x="450850" y="1381443"/>
            <a:ext cx="8166100" cy="6477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285750" lvl="0" indent="-285750" eaLnBrk="1" hangingPunct="1">
              <a:lnSpc>
                <a:spcPct val="200000"/>
              </a:lnSpc>
              <a:spcBef>
                <a:spcPct val="0"/>
              </a:spcBef>
              <a:buFont typeface="Wingdings" panose="05000000000000000000" pitchFamily="2" charset="2"/>
              <a:buChar char="Ø"/>
            </a:pPr>
            <a:r>
              <a:rPr lang="zh-CN" altLang="en-US" sz="1800" dirty="0">
                <a:latin typeface="Arial" panose="020B0604020202020204" pitchFamily="34" charset="0"/>
                <a:ea typeface="宋体" panose="02010600030101010101" pitchFamily="2" charset="-122"/>
              </a:rPr>
              <a:t>类继承的语法格式：</a:t>
            </a:r>
            <a:endParaRPr lang="en-US" altLang="zh-CN" sz="1800" dirty="0">
              <a:latin typeface="Arial" panose="020B0604020202020204" pitchFamily="34" charset="0"/>
              <a:ea typeface="宋体" panose="02010600030101010101" pitchFamily="2" charset="-122"/>
            </a:endParaRPr>
          </a:p>
        </p:txBody>
      </p:sp>
      <p:pic>
        <p:nvPicPr>
          <p:cNvPr id="12" name="Picture 14" descr="http://t02.pic.sogou.com/493eadc82be620d6-a2f0f2491833f6b8-baa32f594dc122955b3144a3e2bb3687_i.jpg"/>
          <p:cNvPicPr>
            <a:picLocks noChangeAspect="1"/>
          </p:cNvPicPr>
          <p:nvPr/>
        </p:nvPicPr>
        <p:blipFill>
          <a:blip r:embed="rId1"/>
          <a:stretch>
            <a:fillRect/>
          </a:stretch>
        </p:blipFill>
        <p:spPr>
          <a:xfrm rot="668921">
            <a:off x="6704013" y="1430655"/>
            <a:ext cx="2074862" cy="2195513"/>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xEl>
                                              <p:charRg st="0" end="10"/>
                                            </p:txEl>
                                          </p:spTgt>
                                        </p:tgtEl>
                                        <p:attrNameLst>
                                          <p:attrName>style.visibility</p:attrName>
                                        </p:attrNameLst>
                                      </p:cBhvr>
                                      <p:to>
                                        <p:strVal val="visible"/>
                                      </p:to>
                                    </p:set>
                                    <p:animEffect transition="in" filter="wipe(left)">
                                      <p:cBhvr>
                                        <p:cTn id="7" dur="500"/>
                                        <p:tgtEl>
                                          <p:spTgt spid="9">
                                            <p:txEl>
                                              <p:charRg st="0" end="10"/>
                                            </p:txEl>
                                          </p:spTgt>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500"/>
                                        <p:tgtEl>
                                          <p:spTgt spid="8"/>
                                        </p:tgtEl>
                                      </p:cBhvr>
                                    </p:animEffect>
                                  </p:childTnLst>
                                </p:cTn>
                              </p:par>
                            </p:childTnLst>
                          </p:cTn>
                        </p:par>
                        <p:par>
                          <p:cTn id="21" fill="hold">
                            <p:stCondLst>
                              <p:cond delay="1500"/>
                            </p:stCondLst>
                            <p:childTnLst>
                              <p:par>
                                <p:cTn id="22" presetID="53" presetClass="entr" presetSubtype="16" fill="hold" grpId="0" nodeType="after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p:cTn id="24" dur="500" fill="hold"/>
                                        <p:tgtEl>
                                          <p:spTgt spid="4"/>
                                        </p:tgtEl>
                                        <p:attrNameLst>
                                          <p:attrName>ppt_w</p:attrName>
                                        </p:attrNameLst>
                                      </p:cBhvr>
                                      <p:tavLst>
                                        <p:tav tm="0">
                                          <p:val>
                                            <p:fltVal val="0.000000"/>
                                          </p:val>
                                        </p:tav>
                                        <p:tav tm="100000">
                                          <p:val>
                                            <p:strVal val="#ppt_w"/>
                                          </p:val>
                                        </p:tav>
                                      </p:tavLst>
                                    </p:anim>
                                    <p:anim calcmode="lin" valueType="num">
                                      <p:cBhvr>
                                        <p:cTn id="25" dur="500" fill="hold"/>
                                        <p:tgtEl>
                                          <p:spTgt spid="4"/>
                                        </p:tgtEl>
                                        <p:attrNameLst>
                                          <p:attrName>ppt_h</p:attrName>
                                        </p:attrNameLst>
                                      </p:cBhvr>
                                      <p:tavLst>
                                        <p:tav tm="0">
                                          <p:val>
                                            <p:fltVal val="0.000000"/>
                                          </p:val>
                                        </p:tav>
                                        <p:tav tm="100000">
                                          <p:val>
                                            <p:strVal val="#ppt_h"/>
                                          </p:val>
                                        </p:tav>
                                      </p:tavLst>
                                    </p:anim>
                                    <p:animEffect transition="in" filter="fad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circle(in)">
                                      <p:cBhvr>
                                        <p:cTn id="31"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4" grpId="0" bldLvl="0" animBg="1"/>
      <p:bldP spid="11"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FontTx/>
              <a:buNone/>
            </a:pPr>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4.1 </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类的继承</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457200" y="2018665"/>
            <a:ext cx="6500813" cy="12001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342900" lvl="0" indent="-342900" eaLnBrk="1" hangingPunct="1">
              <a:lnSpc>
                <a:spcPct val="200000"/>
              </a:lnSpc>
              <a:spcBef>
                <a:spcPct val="0"/>
              </a:spcBef>
              <a:buFontTx/>
              <a:buAutoNum type="circleNumDbPlain"/>
            </a:pPr>
            <a:r>
              <a:rPr lang="zh-CN" altLang="zh-CN" sz="1800" dirty="0">
                <a:latin typeface="Arial" panose="020B0604020202020204" pitchFamily="34" charset="0"/>
                <a:ea typeface="宋体" panose="02010600030101010101" pitchFamily="2" charset="-122"/>
              </a:rPr>
              <a:t>在</a:t>
            </a:r>
            <a:r>
              <a:rPr lang="en-US" altLang="zh-CN" sz="1800" dirty="0">
                <a:latin typeface="Arial" panose="020B0604020202020204" pitchFamily="34" charset="0"/>
                <a:ea typeface="宋体" panose="02010600030101010101" pitchFamily="2" charset="-122"/>
              </a:rPr>
              <a:t>Java</a:t>
            </a:r>
            <a:r>
              <a:rPr lang="zh-CN" altLang="zh-CN" sz="1800" dirty="0">
                <a:latin typeface="Arial" panose="020B0604020202020204" pitchFamily="34" charset="0"/>
                <a:ea typeface="宋体" panose="02010600030101010101" pitchFamily="2" charset="-122"/>
              </a:rPr>
              <a:t>中，类只支持单继承，不允许多重继承，也就是说一个类只能有一个直接父类。</a:t>
            </a:r>
            <a:endParaRPr lang="zh-CN" altLang="en-US" sz="1800" dirty="0">
              <a:latin typeface="Arial" panose="020B0604020202020204" pitchFamily="34" charset="0"/>
              <a:ea typeface="宋体" panose="02010600030101010101" pitchFamily="2" charset="-122"/>
            </a:endParaRPr>
          </a:p>
        </p:txBody>
      </p:sp>
      <p:sp>
        <p:nvSpPr>
          <p:cNvPr id="10" name="矩形 9"/>
          <p:cNvSpPr/>
          <p:nvPr/>
        </p:nvSpPr>
        <p:spPr>
          <a:xfrm>
            <a:off x="457200" y="4533583"/>
            <a:ext cx="8170863" cy="55721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342900" lvl="0" indent="-342900" eaLnBrk="1" hangingPunct="1">
              <a:lnSpc>
                <a:spcPct val="200000"/>
              </a:lnSpc>
              <a:spcBef>
                <a:spcPct val="0"/>
              </a:spcBef>
              <a:buFontTx/>
              <a:buAutoNum type="circleNumDbPlain" startAt="2"/>
            </a:pPr>
            <a:r>
              <a:rPr lang="zh-CN" altLang="zh-CN" sz="1800" dirty="0">
                <a:latin typeface="Arial" panose="020B0604020202020204" pitchFamily="34" charset="0"/>
                <a:ea typeface="宋体" panose="02010600030101010101" pitchFamily="2" charset="-122"/>
              </a:rPr>
              <a:t>在</a:t>
            </a:r>
            <a:r>
              <a:rPr lang="en-US" altLang="zh-CN" sz="1800" dirty="0">
                <a:latin typeface="Arial" panose="020B0604020202020204" pitchFamily="34" charset="0"/>
                <a:ea typeface="宋体" panose="02010600030101010101" pitchFamily="2" charset="-122"/>
              </a:rPr>
              <a:t>Java</a:t>
            </a:r>
            <a:r>
              <a:rPr lang="zh-CN" altLang="zh-CN" sz="1800" dirty="0">
                <a:latin typeface="Arial" panose="020B0604020202020204" pitchFamily="34" charset="0"/>
                <a:ea typeface="宋体" panose="02010600030101010101" pitchFamily="2" charset="-122"/>
              </a:rPr>
              <a:t>中，多个类可以继承同一个父类。</a:t>
            </a:r>
            <a:endParaRPr lang="zh-CN" altLang="en-US" sz="1800" dirty="0">
              <a:latin typeface="Arial" panose="020B0604020202020204" pitchFamily="34" charset="0"/>
              <a:ea typeface="宋体" panose="02010600030101010101" pitchFamily="2" charset="-122"/>
            </a:endParaRPr>
          </a:p>
        </p:txBody>
      </p:sp>
      <p:sp>
        <p:nvSpPr>
          <p:cNvPr id="8" name="矩形 7"/>
          <p:cNvSpPr/>
          <p:nvPr/>
        </p:nvSpPr>
        <p:spPr>
          <a:xfrm>
            <a:off x="450850" y="1255078"/>
            <a:ext cx="8166100" cy="6477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285750" lvl="0" indent="-285750" eaLnBrk="1" hangingPunct="1">
              <a:lnSpc>
                <a:spcPct val="200000"/>
              </a:lnSpc>
              <a:spcBef>
                <a:spcPct val="0"/>
              </a:spcBef>
              <a:buFont typeface="Wingdings" panose="05000000000000000000" pitchFamily="2" charset="2"/>
              <a:buChar char="Ø"/>
            </a:pPr>
            <a:r>
              <a:rPr lang="zh-CN" altLang="en-US" sz="1800" dirty="0">
                <a:latin typeface="Arial" panose="020B0604020202020204" pitchFamily="34" charset="0"/>
                <a:ea typeface="宋体" panose="02010600030101010101" pitchFamily="2" charset="-122"/>
              </a:rPr>
              <a:t>类继承需要注意的问题：</a:t>
            </a:r>
            <a:endParaRPr lang="en-US" altLang="zh-CN" sz="1800" dirty="0">
              <a:latin typeface="Arial" panose="020B0604020202020204" pitchFamily="34" charset="0"/>
              <a:ea typeface="宋体" panose="02010600030101010101" pitchFamily="2" charset="-122"/>
            </a:endParaRPr>
          </a:p>
        </p:txBody>
      </p:sp>
      <p:sp>
        <p:nvSpPr>
          <p:cNvPr id="9" name="矩形 1"/>
          <p:cNvSpPr/>
          <p:nvPr/>
        </p:nvSpPr>
        <p:spPr>
          <a:xfrm>
            <a:off x="469900" y="3399473"/>
            <a:ext cx="8147050" cy="1196975"/>
          </a:xfrm>
          <a:prstGeom prst="rect">
            <a:avLst/>
          </a:prstGeom>
          <a:solidFill>
            <a:srgbClr val="003F75"/>
          </a:solidFill>
          <a:ln w="2857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50000"/>
              </a:lnSpc>
              <a:spcBef>
                <a:spcPct val="0"/>
              </a:spcBef>
              <a:buFontTx/>
              <a:buNone/>
            </a:pPr>
            <a:r>
              <a:rPr lang="zh-CN" altLang="en-US" sz="1600" dirty="0">
                <a:solidFill>
                  <a:schemeClr val="bg1"/>
                </a:solidFill>
                <a:latin typeface="Arial" panose="020B0604020202020204" pitchFamily="34" charset="0"/>
                <a:ea typeface="宋体" panose="02010600030101010101" pitchFamily="2" charset="-122"/>
              </a:rPr>
              <a:t>    </a:t>
            </a:r>
            <a:r>
              <a:rPr lang="en-US" altLang="zh-CN" sz="1600" dirty="0">
                <a:solidFill>
                  <a:schemeClr val="bg1"/>
                </a:solidFill>
                <a:latin typeface="Arial" panose="020B0604020202020204" pitchFamily="34" charset="0"/>
                <a:ea typeface="宋体" panose="02010600030101010101" pitchFamily="2" charset="-122"/>
              </a:rPr>
              <a:t>class A{} </a:t>
            </a:r>
            <a:endParaRPr lang="en-US" altLang="zh-CN" sz="1600" dirty="0">
              <a:solidFill>
                <a:schemeClr val="bg1"/>
              </a:solidFill>
              <a:latin typeface="Arial" panose="020B0604020202020204" pitchFamily="34" charset="0"/>
              <a:ea typeface="宋体" panose="02010600030101010101" pitchFamily="2" charset="-122"/>
            </a:endParaRPr>
          </a:p>
          <a:p>
            <a:pPr marL="0" lvl="0" indent="0" eaLnBrk="1" hangingPunct="1">
              <a:lnSpc>
                <a:spcPct val="15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    class B{}</a:t>
            </a:r>
            <a:endParaRPr lang="en-US" altLang="zh-CN" sz="1600" dirty="0">
              <a:solidFill>
                <a:schemeClr val="bg1"/>
              </a:solidFill>
              <a:latin typeface="Arial" panose="020B0604020202020204" pitchFamily="34" charset="0"/>
              <a:ea typeface="宋体" panose="02010600030101010101" pitchFamily="2" charset="-122"/>
            </a:endParaRPr>
          </a:p>
          <a:p>
            <a:pPr marL="0" lvl="0" indent="0" eaLnBrk="1" hangingPunct="1">
              <a:lnSpc>
                <a:spcPct val="15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    class C extends A,B{}  // C</a:t>
            </a:r>
            <a:r>
              <a:rPr lang="zh-CN" altLang="en-US" sz="1600" dirty="0">
                <a:solidFill>
                  <a:schemeClr val="bg1"/>
                </a:solidFill>
                <a:latin typeface="Arial" panose="020B0604020202020204" pitchFamily="34" charset="0"/>
                <a:ea typeface="宋体" panose="02010600030101010101" pitchFamily="2" charset="-122"/>
              </a:rPr>
              <a:t>类不可以同时继承</a:t>
            </a:r>
            <a:r>
              <a:rPr lang="en-US" altLang="zh-CN" sz="1600" dirty="0">
                <a:solidFill>
                  <a:schemeClr val="bg1"/>
                </a:solidFill>
                <a:latin typeface="Arial" panose="020B0604020202020204" pitchFamily="34" charset="0"/>
                <a:ea typeface="宋体" panose="02010600030101010101" pitchFamily="2" charset="-122"/>
              </a:rPr>
              <a:t>A</a:t>
            </a:r>
            <a:r>
              <a:rPr lang="zh-CN" altLang="en-US" sz="1600" dirty="0">
                <a:solidFill>
                  <a:schemeClr val="bg1"/>
                </a:solidFill>
                <a:latin typeface="Arial" panose="020B0604020202020204" pitchFamily="34" charset="0"/>
                <a:ea typeface="宋体" panose="02010600030101010101" pitchFamily="2" charset="-122"/>
              </a:rPr>
              <a:t>类和</a:t>
            </a:r>
            <a:r>
              <a:rPr lang="en-US" altLang="zh-CN" sz="1600" dirty="0">
                <a:solidFill>
                  <a:schemeClr val="bg1"/>
                </a:solidFill>
                <a:latin typeface="Arial" panose="020B0604020202020204" pitchFamily="34" charset="0"/>
                <a:ea typeface="宋体" panose="02010600030101010101" pitchFamily="2" charset="-122"/>
              </a:rPr>
              <a:t>B</a:t>
            </a:r>
            <a:r>
              <a:rPr lang="zh-CN" altLang="en-US" sz="1600" dirty="0">
                <a:solidFill>
                  <a:schemeClr val="bg1"/>
                </a:solidFill>
                <a:latin typeface="Arial" panose="020B0604020202020204" pitchFamily="34" charset="0"/>
                <a:ea typeface="宋体" panose="02010600030101010101" pitchFamily="2" charset="-122"/>
              </a:rPr>
              <a:t>类</a:t>
            </a:r>
            <a:endParaRPr lang="zh-CN" altLang="en-US" sz="1600" dirty="0">
              <a:solidFill>
                <a:schemeClr val="bg1"/>
              </a:solidFill>
              <a:latin typeface="Arial" panose="020B0604020202020204" pitchFamily="34" charset="0"/>
              <a:ea typeface="宋体" panose="02010600030101010101" pitchFamily="2" charset="-122"/>
            </a:endParaRPr>
          </a:p>
        </p:txBody>
      </p:sp>
      <p:sp>
        <p:nvSpPr>
          <p:cNvPr id="11" name="矩形 1"/>
          <p:cNvSpPr/>
          <p:nvPr/>
        </p:nvSpPr>
        <p:spPr>
          <a:xfrm>
            <a:off x="450850" y="5108258"/>
            <a:ext cx="8147050" cy="1196975"/>
          </a:xfrm>
          <a:prstGeom prst="rect">
            <a:avLst/>
          </a:prstGeom>
          <a:solidFill>
            <a:srgbClr val="003F75"/>
          </a:solidFill>
          <a:ln w="2857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50000"/>
              </a:lnSpc>
              <a:spcBef>
                <a:spcPct val="0"/>
              </a:spcBef>
              <a:buFontTx/>
              <a:buNone/>
            </a:pPr>
            <a:r>
              <a:rPr lang="zh-CN" altLang="en-US" sz="1600" dirty="0">
                <a:solidFill>
                  <a:schemeClr val="bg1"/>
                </a:solidFill>
                <a:latin typeface="Arial" panose="020B0604020202020204" pitchFamily="34" charset="0"/>
                <a:ea typeface="宋体" panose="02010600030101010101" pitchFamily="2" charset="-122"/>
              </a:rPr>
              <a:t>    </a:t>
            </a:r>
            <a:r>
              <a:rPr lang="en-US" altLang="zh-CN" sz="1600" dirty="0">
                <a:solidFill>
                  <a:schemeClr val="bg1"/>
                </a:solidFill>
                <a:latin typeface="Arial" panose="020B0604020202020204" pitchFamily="34" charset="0"/>
                <a:ea typeface="宋体" panose="02010600030101010101" pitchFamily="2" charset="-122"/>
              </a:rPr>
              <a:t>class A{}</a:t>
            </a:r>
            <a:endParaRPr lang="en-US" altLang="zh-CN" sz="1600" dirty="0">
              <a:solidFill>
                <a:schemeClr val="bg1"/>
              </a:solidFill>
              <a:latin typeface="Arial" panose="020B0604020202020204" pitchFamily="34" charset="0"/>
              <a:ea typeface="宋体" panose="02010600030101010101" pitchFamily="2" charset="-122"/>
            </a:endParaRPr>
          </a:p>
          <a:p>
            <a:pPr marL="0" lvl="0" indent="0" eaLnBrk="1" hangingPunct="1">
              <a:lnSpc>
                <a:spcPct val="15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    class B extends A{}</a:t>
            </a:r>
            <a:endParaRPr lang="en-US" altLang="zh-CN" sz="1600" dirty="0">
              <a:solidFill>
                <a:schemeClr val="bg1"/>
              </a:solidFill>
              <a:latin typeface="Arial" panose="020B0604020202020204" pitchFamily="34" charset="0"/>
              <a:ea typeface="宋体" panose="02010600030101010101" pitchFamily="2" charset="-122"/>
            </a:endParaRPr>
          </a:p>
          <a:p>
            <a:pPr marL="0" lvl="0" indent="0" eaLnBrk="1" hangingPunct="1">
              <a:lnSpc>
                <a:spcPct val="15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    class C extends A{}   // </a:t>
            </a:r>
            <a:r>
              <a:rPr lang="zh-CN" altLang="en-US" sz="1600" dirty="0">
                <a:solidFill>
                  <a:schemeClr val="bg1"/>
                </a:solidFill>
                <a:latin typeface="Arial" panose="020B0604020202020204" pitchFamily="34" charset="0"/>
                <a:ea typeface="宋体" panose="02010600030101010101" pitchFamily="2" charset="-122"/>
              </a:rPr>
              <a:t>类</a:t>
            </a:r>
            <a:r>
              <a:rPr lang="en-US" altLang="zh-CN" sz="1600" dirty="0">
                <a:solidFill>
                  <a:schemeClr val="bg1"/>
                </a:solidFill>
                <a:latin typeface="Arial" panose="020B0604020202020204" pitchFamily="34" charset="0"/>
                <a:ea typeface="宋体" panose="02010600030101010101" pitchFamily="2" charset="-122"/>
              </a:rPr>
              <a:t>B</a:t>
            </a:r>
            <a:r>
              <a:rPr lang="zh-CN" altLang="en-US" sz="1600" dirty="0">
                <a:solidFill>
                  <a:schemeClr val="bg1"/>
                </a:solidFill>
                <a:latin typeface="Arial" panose="020B0604020202020204" pitchFamily="34" charset="0"/>
                <a:ea typeface="宋体" panose="02010600030101010101" pitchFamily="2" charset="-122"/>
              </a:rPr>
              <a:t>和类</a:t>
            </a:r>
            <a:r>
              <a:rPr lang="en-US" altLang="zh-CN" sz="1600" dirty="0">
                <a:solidFill>
                  <a:schemeClr val="bg1"/>
                </a:solidFill>
                <a:latin typeface="Arial" panose="020B0604020202020204" pitchFamily="34" charset="0"/>
                <a:ea typeface="宋体" panose="02010600030101010101" pitchFamily="2" charset="-122"/>
              </a:rPr>
              <a:t>C</a:t>
            </a:r>
            <a:r>
              <a:rPr lang="zh-CN" altLang="en-US" sz="1600" dirty="0">
                <a:solidFill>
                  <a:schemeClr val="bg1"/>
                </a:solidFill>
                <a:latin typeface="Arial" panose="020B0604020202020204" pitchFamily="34" charset="0"/>
                <a:ea typeface="宋体" panose="02010600030101010101" pitchFamily="2" charset="-122"/>
              </a:rPr>
              <a:t>都可以继承类</a:t>
            </a:r>
            <a:r>
              <a:rPr lang="en-US" altLang="zh-CN" sz="1600" dirty="0">
                <a:solidFill>
                  <a:schemeClr val="bg1"/>
                </a:solidFill>
                <a:latin typeface="Arial" panose="020B0604020202020204" pitchFamily="34" charset="0"/>
                <a:ea typeface="宋体" panose="02010600030101010101" pitchFamily="2" charset="-122"/>
              </a:rPr>
              <a:t>A</a:t>
            </a:r>
            <a:endParaRPr lang="en-US" altLang="zh-CN" sz="1600" dirty="0">
              <a:solidFill>
                <a:schemeClr val="bg1"/>
              </a:solidFill>
              <a:latin typeface="Arial" panose="020B0604020202020204" pitchFamily="34" charset="0"/>
              <a:ea typeface="宋体" panose="02010600030101010101" pitchFamily="2" charset="-122"/>
            </a:endParaRPr>
          </a:p>
        </p:txBody>
      </p:sp>
      <p:pic>
        <p:nvPicPr>
          <p:cNvPr id="12" name="Picture 12"/>
          <p:cNvPicPr>
            <a:picLocks noChangeAspect="1"/>
          </p:cNvPicPr>
          <p:nvPr/>
        </p:nvPicPr>
        <p:blipFill>
          <a:blip r:embed="rId1"/>
          <a:stretch>
            <a:fillRect/>
          </a:stretch>
        </p:blipFill>
        <p:spPr>
          <a:xfrm>
            <a:off x="6958013" y="1430655"/>
            <a:ext cx="1676400" cy="1936750"/>
          </a:xfrm>
          <a:prstGeom prst="rect">
            <a:avLst/>
          </a:prstGeom>
          <a:noFill/>
          <a:ln w="2857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xEl>
                                              <p:charRg st="0" end="12"/>
                                            </p:txEl>
                                          </p:spTgt>
                                        </p:tgtEl>
                                        <p:attrNameLst>
                                          <p:attrName>style.visibility</p:attrName>
                                        </p:attrNameLst>
                                      </p:cBhvr>
                                      <p:to>
                                        <p:strVal val="visible"/>
                                      </p:to>
                                    </p:set>
                                    <p:animEffect transition="in" filter="wipe(left)">
                                      <p:cBhvr>
                                        <p:cTn id="7" dur="500"/>
                                        <p:tgtEl>
                                          <p:spTgt spid="8">
                                            <p:txEl>
                                              <p:charRg st="0" end="12"/>
                                            </p:txEl>
                                          </p:spTgt>
                                        </p:tgtEl>
                                      </p:cBhvr>
                                    </p:animEffect>
                                  </p:childTnLst>
                                </p:cTn>
                              </p:par>
                              <p:par>
                                <p:cTn id="8" presetID="2" presetClass="entr" presetSubtype="2"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additive="base">
                                        <p:cTn id="10" dur="500" fill="hold"/>
                                        <p:tgtEl>
                                          <p:spTgt spid="12"/>
                                        </p:tgtEl>
                                        <p:attrNameLst>
                                          <p:attrName>ppt_x</p:attrName>
                                        </p:attrNameLst>
                                      </p:cBhvr>
                                      <p:tavLst>
                                        <p:tav tm="0">
                                          <p:val>
                                            <p:strVal val="1+#ppt_w/2"/>
                                          </p:val>
                                        </p:tav>
                                        <p:tav tm="100000">
                                          <p:val>
                                            <p:strVal val="#ppt_x"/>
                                          </p:val>
                                        </p:tav>
                                      </p:tavLst>
                                    </p:anim>
                                    <p:anim calcmode="lin" valueType="num">
                                      <p:cBhvr additive="base">
                                        <p:cTn id="11"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par>
                          <p:cTn id="17" fill="hold">
                            <p:stCondLst>
                              <p:cond delay="500"/>
                            </p:stCondLst>
                            <p:childTnLst>
                              <p:par>
                                <p:cTn id="18" presetID="2" presetClass="entr" presetSubtype="4"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par>
                          <p:cTn id="27" fill="hold">
                            <p:stCondLst>
                              <p:cond delay="500"/>
                            </p:stCondLst>
                            <p:childTnLst>
                              <p:par>
                                <p:cTn id="28" presetID="2" presetClass="entr" presetSubtype="4"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ppt_x"/>
                                          </p:val>
                                        </p:tav>
                                        <p:tav tm="100000">
                                          <p:val>
                                            <p:strVal val="#ppt_x"/>
                                          </p:val>
                                        </p:tav>
                                      </p:tavLst>
                                    </p:anim>
                                    <p:anim calcmode="lin" valueType="num">
                                      <p:cBhvr additive="base">
                                        <p:cTn id="3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9" grpId="0" bldLvl="0" animBg="1"/>
      <p:bldP spid="11"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FontTx/>
              <a:buNone/>
            </a:pPr>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4.1 </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类的继承</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457200" y="1323340"/>
            <a:ext cx="8170863" cy="5588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342900" lvl="0" indent="-342900" eaLnBrk="1" hangingPunct="1">
              <a:lnSpc>
                <a:spcPct val="200000"/>
              </a:lnSpc>
              <a:spcBef>
                <a:spcPct val="0"/>
              </a:spcBef>
              <a:buFontTx/>
              <a:buAutoNum type="circleNumDbPlain" startAt="3"/>
            </a:pPr>
            <a:r>
              <a:rPr lang="zh-CN" altLang="zh-CN" sz="1800" dirty="0">
                <a:latin typeface="Arial" panose="020B0604020202020204" pitchFamily="34" charset="0"/>
                <a:ea typeface="宋体" panose="02010600030101010101" pitchFamily="2" charset="-122"/>
              </a:rPr>
              <a:t>在</a:t>
            </a:r>
            <a:r>
              <a:rPr lang="en-US" altLang="zh-CN" sz="1800" dirty="0">
                <a:latin typeface="Arial" panose="020B0604020202020204" pitchFamily="34" charset="0"/>
                <a:ea typeface="宋体" panose="02010600030101010101" pitchFamily="2" charset="-122"/>
              </a:rPr>
              <a:t>Java</a:t>
            </a:r>
            <a:r>
              <a:rPr lang="zh-CN" altLang="zh-CN" sz="1800" dirty="0">
                <a:latin typeface="Arial" panose="020B0604020202020204" pitchFamily="34" charset="0"/>
                <a:ea typeface="宋体" panose="02010600030101010101" pitchFamily="2" charset="-122"/>
              </a:rPr>
              <a:t>中，多层继承是可以的，即一个类的父类可以再去继承另外的父类。</a:t>
            </a:r>
            <a:endParaRPr lang="zh-CN" altLang="en-US" sz="1800" dirty="0">
              <a:latin typeface="Arial" panose="020B0604020202020204" pitchFamily="34" charset="0"/>
              <a:ea typeface="宋体" panose="02010600030101010101" pitchFamily="2" charset="-122"/>
            </a:endParaRPr>
          </a:p>
        </p:txBody>
      </p:sp>
      <p:sp>
        <p:nvSpPr>
          <p:cNvPr id="10" name="矩形 9"/>
          <p:cNvSpPr/>
          <p:nvPr/>
        </p:nvSpPr>
        <p:spPr>
          <a:xfrm>
            <a:off x="457200" y="3188653"/>
            <a:ext cx="8170863" cy="11128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342900" lvl="0" indent="-342900" eaLnBrk="1" hangingPunct="1">
              <a:lnSpc>
                <a:spcPct val="200000"/>
              </a:lnSpc>
              <a:spcBef>
                <a:spcPct val="0"/>
              </a:spcBef>
              <a:buFontTx/>
              <a:buAutoNum type="circleNumDbPlain" startAt="4"/>
            </a:pPr>
            <a:r>
              <a:rPr lang="zh-CN" altLang="zh-CN" sz="1800" dirty="0">
                <a:latin typeface="Arial" panose="020B0604020202020204" pitchFamily="34" charset="0"/>
                <a:ea typeface="宋体" panose="02010600030101010101" pitchFamily="2" charset="-122"/>
              </a:rPr>
              <a:t>在</a:t>
            </a:r>
            <a:r>
              <a:rPr lang="en-US" altLang="zh-CN" sz="1800" dirty="0">
                <a:latin typeface="Arial" panose="020B0604020202020204" pitchFamily="34" charset="0"/>
                <a:ea typeface="宋体" panose="02010600030101010101" pitchFamily="2" charset="-122"/>
              </a:rPr>
              <a:t>Java</a:t>
            </a:r>
            <a:r>
              <a:rPr lang="zh-CN" altLang="zh-CN" sz="1800" dirty="0">
                <a:latin typeface="Arial" panose="020B0604020202020204" pitchFamily="34" charset="0"/>
                <a:ea typeface="宋体" panose="02010600030101010101" pitchFamily="2" charset="-122"/>
              </a:rPr>
              <a:t>中，子类和父类是一种相对概念，也就是说，一个类是某个类父类的同时，也可以是另一个类的子类。</a:t>
            </a:r>
            <a:endParaRPr lang="zh-CN" altLang="en-US" sz="1800" dirty="0">
              <a:latin typeface="Arial" panose="020B0604020202020204" pitchFamily="34" charset="0"/>
              <a:ea typeface="宋体" panose="02010600030101010101" pitchFamily="2" charset="-122"/>
            </a:endParaRPr>
          </a:p>
        </p:txBody>
      </p:sp>
      <p:sp>
        <p:nvSpPr>
          <p:cNvPr id="7" name="矩形 1"/>
          <p:cNvSpPr/>
          <p:nvPr/>
        </p:nvSpPr>
        <p:spPr>
          <a:xfrm>
            <a:off x="481013" y="1974215"/>
            <a:ext cx="8147050" cy="1196975"/>
          </a:xfrm>
          <a:prstGeom prst="rect">
            <a:avLst/>
          </a:prstGeom>
          <a:solidFill>
            <a:srgbClr val="003F75"/>
          </a:solidFill>
          <a:ln w="2857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50000"/>
              </a:lnSpc>
              <a:spcBef>
                <a:spcPct val="0"/>
              </a:spcBef>
              <a:buFontTx/>
              <a:buNone/>
            </a:pPr>
            <a:r>
              <a:rPr lang="zh-CN" altLang="en-US" sz="1600" dirty="0">
                <a:solidFill>
                  <a:schemeClr val="bg1"/>
                </a:solidFill>
                <a:latin typeface="Arial" panose="020B0604020202020204" pitchFamily="34" charset="0"/>
                <a:ea typeface="宋体" panose="02010600030101010101" pitchFamily="2" charset="-122"/>
              </a:rPr>
              <a:t>    </a:t>
            </a:r>
            <a:r>
              <a:rPr lang="en-US" altLang="zh-CN" sz="1600" dirty="0">
                <a:solidFill>
                  <a:schemeClr val="bg1"/>
                </a:solidFill>
                <a:latin typeface="Arial" panose="020B0604020202020204" pitchFamily="34" charset="0"/>
                <a:ea typeface="宋体" panose="02010600030101010101" pitchFamily="2" charset="-122"/>
              </a:rPr>
              <a:t>class A{}</a:t>
            </a:r>
            <a:endParaRPr lang="en-US" altLang="zh-CN" sz="1600" dirty="0">
              <a:solidFill>
                <a:schemeClr val="bg1"/>
              </a:solidFill>
              <a:latin typeface="Arial" panose="020B0604020202020204" pitchFamily="34" charset="0"/>
              <a:ea typeface="宋体" panose="02010600030101010101" pitchFamily="2" charset="-122"/>
            </a:endParaRPr>
          </a:p>
          <a:p>
            <a:pPr marL="0" lvl="0" indent="0" eaLnBrk="1" hangingPunct="1">
              <a:lnSpc>
                <a:spcPct val="15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    class B extends A{}   // </a:t>
            </a:r>
            <a:r>
              <a:rPr lang="zh-CN" altLang="en-US" sz="1600" dirty="0">
                <a:solidFill>
                  <a:schemeClr val="bg1"/>
                </a:solidFill>
                <a:latin typeface="Arial" panose="020B0604020202020204" pitchFamily="34" charset="0"/>
                <a:ea typeface="宋体" panose="02010600030101010101" pitchFamily="2" charset="-122"/>
              </a:rPr>
              <a:t>类</a:t>
            </a:r>
            <a:r>
              <a:rPr lang="en-US" altLang="zh-CN" sz="1600" dirty="0">
                <a:solidFill>
                  <a:schemeClr val="bg1"/>
                </a:solidFill>
                <a:latin typeface="Arial" panose="020B0604020202020204" pitchFamily="34" charset="0"/>
                <a:ea typeface="宋体" panose="02010600030101010101" pitchFamily="2" charset="-122"/>
              </a:rPr>
              <a:t>B</a:t>
            </a:r>
            <a:r>
              <a:rPr lang="zh-CN" altLang="en-US" sz="1600" dirty="0">
                <a:solidFill>
                  <a:schemeClr val="bg1"/>
                </a:solidFill>
                <a:latin typeface="Arial" panose="020B0604020202020204" pitchFamily="34" charset="0"/>
                <a:ea typeface="宋体" panose="02010600030101010101" pitchFamily="2" charset="-122"/>
              </a:rPr>
              <a:t>继承类</a:t>
            </a:r>
            <a:r>
              <a:rPr lang="en-US" altLang="zh-CN" sz="1600" dirty="0">
                <a:solidFill>
                  <a:schemeClr val="bg1"/>
                </a:solidFill>
                <a:latin typeface="Arial" panose="020B0604020202020204" pitchFamily="34" charset="0"/>
                <a:ea typeface="宋体" panose="02010600030101010101" pitchFamily="2" charset="-122"/>
              </a:rPr>
              <a:t>A</a:t>
            </a:r>
            <a:r>
              <a:rPr lang="zh-CN" altLang="en-US" sz="1600" dirty="0">
                <a:solidFill>
                  <a:schemeClr val="bg1"/>
                </a:solidFill>
                <a:latin typeface="Arial" panose="020B0604020202020204" pitchFamily="34" charset="0"/>
                <a:ea typeface="宋体" panose="02010600030101010101" pitchFamily="2" charset="-122"/>
              </a:rPr>
              <a:t>，类</a:t>
            </a:r>
            <a:r>
              <a:rPr lang="en-US" altLang="zh-CN" sz="1600" dirty="0">
                <a:solidFill>
                  <a:schemeClr val="bg1"/>
                </a:solidFill>
                <a:latin typeface="Arial" panose="020B0604020202020204" pitchFamily="34" charset="0"/>
                <a:ea typeface="宋体" panose="02010600030101010101" pitchFamily="2" charset="-122"/>
              </a:rPr>
              <a:t>B</a:t>
            </a:r>
            <a:r>
              <a:rPr lang="zh-CN" altLang="en-US" sz="1600" dirty="0">
                <a:solidFill>
                  <a:schemeClr val="bg1"/>
                </a:solidFill>
                <a:latin typeface="Arial" panose="020B0604020202020204" pitchFamily="34" charset="0"/>
                <a:ea typeface="宋体" panose="02010600030101010101" pitchFamily="2" charset="-122"/>
              </a:rPr>
              <a:t>是类</a:t>
            </a:r>
            <a:r>
              <a:rPr lang="en-US" altLang="zh-CN" sz="1600" dirty="0">
                <a:solidFill>
                  <a:schemeClr val="bg1"/>
                </a:solidFill>
                <a:latin typeface="Arial" panose="020B0604020202020204" pitchFamily="34" charset="0"/>
                <a:ea typeface="宋体" panose="02010600030101010101" pitchFamily="2" charset="-122"/>
              </a:rPr>
              <a:t>A</a:t>
            </a:r>
            <a:r>
              <a:rPr lang="zh-CN" altLang="en-US" sz="1600" dirty="0">
                <a:solidFill>
                  <a:schemeClr val="bg1"/>
                </a:solidFill>
                <a:latin typeface="Arial" panose="020B0604020202020204" pitchFamily="34" charset="0"/>
                <a:ea typeface="宋体" panose="02010600030101010101" pitchFamily="2" charset="-122"/>
              </a:rPr>
              <a:t>的子类</a:t>
            </a:r>
            <a:endParaRPr lang="zh-CN" altLang="en-US" sz="1600" dirty="0">
              <a:solidFill>
                <a:schemeClr val="bg1"/>
              </a:solidFill>
              <a:latin typeface="Arial" panose="020B0604020202020204" pitchFamily="34" charset="0"/>
              <a:ea typeface="宋体" panose="02010600030101010101" pitchFamily="2" charset="-122"/>
            </a:endParaRPr>
          </a:p>
          <a:p>
            <a:pPr marL="0" lvl="0" indent="0" eaLnBrk="1" hangingPunct="1">
              <a:lnSpc>
                <a:spcPct val="150000"/>
              </a:lnSpc>
              <a:spcBef>
                <a:spcPct val="0"/>
              </a:spcBef>
              <a:buFontTx/>
              <a:buNone/>
            </a:pPr>
            <a:r>
              <a:rPr lang="zh-CN" altLang="en-US" sz="1600" dirty="0">
                <a:solidFill>
                  <a:schemeClr val="bg1"/>
                </a:solidFill>
                <a:latin typeface="Arial" panose="020B0604020202020204" pitchFamily="34" charset="0"/>
                <a:ea typeface="宋体" panose="02010600030101010101" pitchFamily="2" charset="-122"/>
              </a:rPr>
              <a:t>    </a:t>
            </a:r>
            <a:r>
              <a:rPr lang="en-US" altLang="zh-CN" sz="1600" dirty="0">
                <a:solidFill>
                  <a:schemeClr val="bg1"/>
                </a:solidFill>
                <a:latin typeface="Arial" panose="020B0604020202020204" pitchFamily="34" charset="0"/>
                <a:ea typeface="宋体" panose="02010600030101010101" pitchFamily="2" charset="-122"/>
              </a:rPr>
              <a:t>class C extends B{}   // </a:t>
            </a:r>
            <a:r>
              <a:rPr lang="zh-CN" altLang="en-US" sz="1600" dirty="0">
                <a:solidFill>
                  <a:schemeClr val="bg1"/>
                </a:solidFill>
                <a:latin typeface="Arial" panose="020B0604020202020204" pitchFamily="34" charset="0"/>
                <a:ea typeface="宋体" panose="02010600030101010101" pitchFamily="2" charset="-122"/>
              </a:rPr>
              <a:t>类</a:t>
            </a:r>
            <a:r>
              <a:rPr lang="en-US" altLang="zh-CN" sz="1600" dirty="0">
                <a:solidFill>
                  <a:schemeClr val="bg1"/>
                </a:solidFill>
                <a:latin typeface="Arial" panose="020B0604020202020204" pitchFamily="34" charset="0"/>
                <a:ea typeface="宋体" panose="02010600030101010101" pitchFamily="2" charset="-122"/>
              </a:rPr>
              <a:t>C</a:t>
            </a:r>
            <a:r>
              <a:rPr lang="zh-CN" altLang="en-US" sz="1600" dirty="0">
                <a:solidFill>
                  <a:schemeClr val="bg1"/>
                </a:solidFill>
                <a:latin typeface="Arial" panose="020B0604020202020204" pitchFamily="34" charset="0"/>
                <a:ea typeface="宋体" panose="02010600030101010101" pitchFamily="2" charset="-122"/>
              </a:rPr>
              <a:t>继承类</a:t>
            </a:r>
            <a:r>
              <a:rPr lang="en-US" altLang="zh-CN" sz="1600" dirty="0">
                <a:solidFill>
                  <a:schemeClr val="bg1"/>
                </a:solidFill>
                <a:latin typeface="Arial" panose="020B0604020202020204" pitchFamily="34" charset="0"/>
                <a:ea typeface="宋体" panose="02010600030101010101" pitchFamily="2" charset="-122"/>
              </a:rPr>
              <a:t>B</a:t>
            </a:r>
            <a:r>
              <a:rPr lang="zh-CN" altLang="en-US" sz="1600" dirty="0">
                <a:solidFill>
                  <a:schemeClr val="bg1"/>
                </a:solidFill>
                <a:latin typeface="Arial" panose="020B0604020202020204" pitchFamily="34" charset="0"/>
                <a:ea typeface="宋体" panose="02010600030101010101" pitchFamily="2" charset="-122"/>
              </a:rPr>
              <a:t>，类</a:t>
            </a:r>
            <a:r>
              <a:rPr lang="en-US" altLang="zh-CN" sz="1600" dirty="0">
                <a:solidFill>
                  <a:schemeClr val="bg1"/>
                </a:solidFill>
                <a:latin typeface="Arial" panose="020B0604020202020204" pitchFamily="34" charset="0"/>
                <a:ea typeface="宋体" panose="02010600030101010101" pitchFamily="2" charset="-122"/>
              </a:rPr>
              <a:t>C</a:t>
            </a:r>
            <a:r>
              <a:rPr lang="zh-CN" altLang="en-US" sz="1600" dirty="0">
                <a:solidFill>
                  <a:schemeClr val="bg1"/>
                </a:solidFill>
                <a:latin typeface="Arial" panose="020B0604020202020204" pitchFamily="34" charset="0"/>
                <a:ea typeface="宋体" panose="02010600030101010101" pitchFamily="2" charset="-122"/>
              </a:rPr>
              <a:t>是类</a:t>
            </a:r>
            <a:r>
              <a:rPr lang="en-US" altLang="zh-CN" sz="1600" dirty="0">
                <a:solidFill>
                  <a:schemeClr val="bg1"/>
                </a:solidFill>
                <a:latin typeface="Arial" panose="020B0604020202020204" pitchFamily="34" charset="0"/>
                <a:ea typeface="宋体" panose="02010600030101010101" pitchFamily="2" charset="-122"/>
              </a:rPr>
              <a:t>B</a:t>
            </a:r>
            <a:r>
              <a:rPr lang="zh-CN" altLang="en-US" sz="1600" dirty="0">
                <a:solidFill>
                  <a:schemeClr val="bg1"/>
                </a:solidFill>
                <a:latin typeface="Arial" panose="020B0604020202020204" pitchFamily="34" charset="0"/>
                <a:ea typeface="宋体" panose="02010600030101010101" pitchFamily="2" charset="-122"/>
              </a:rPr>
              <a:t>的子类，同时也是类</a:t>
            </a:r>
            <a:r>
              <a:rPr lang="en-US" altLang="zh-CN" sz="1600" dirty="0">
                <a:solidFill>
                  <a:schemeClr val="bg1"/>
                </a:solidFill>
                <a:latin typeface="Arial" panose="020B0604020202020204" pitchFamily="34" charset="0"/>
                <a:ea typeface="宋体" panose="02010600030101010101" pitchFamily="2" charset="-122"/>
              </a:rPr>
              <a:t>A</a:t>
            </a:r>
            <a:r>
              <a:rPr lang="zh-CN" altLang="en-US" sz="1600" dirty="0">
                <a:solidFill>
                  <a:schemeClr val="bg1"/>
                </a:solidFill>
                <a:latin typeface="Arial" panose="020B0604020202020204" pitchFamily="34" charset="0"/>
                <a:ea typeface="宋体" panose="02010600030101010101" pitchFamily="2" charset="-122"/>
              </a:rPr>
              <a:t>的子类</a:t>
            </a:r>
            <a:endParaRPr lang="zh-CN" altLang="en-US" sz="1600" dirty="0">
              <a:solidFill>
                <a:schemeClr val="bg1"/>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7"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FontTx/>
              <a:buNone/>
            </a:pPr>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4.1 </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类的继承</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 name="矩形 1"/>
          <p:cNvSpPr/>
          <p:nvPr/>
        </p:nvSpPr>
        <p:spPr>
          <a:xfrm>
            <a:off x="457200" y="1504950"/>
            <a:ext cx="8229600" cy="37433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200000"/>
              </a:lnSpc>
              <a:spcBef>
                <a:spcPct val="0"/>
              </a:spcBef>
              <a:buFontTx/>
              <a:buNone/>
            </a:pPr>
            <a:r>
              <a:rPr lang="zh-CN" altLang="en-US" sz="1800" b="1" u="sng" dirty="0">
                <a:solidFill>
                  <a:srgbClr val="006BA9"/>
                </a:solidFill>
                <a:latin typeface="宋体" panose="02010600030101010101" pitchFamily="2" charset="-122"/>
              </a:rPr>
              <a:t>定义</a:t>
            </a:r>
            <a:r>
              <a:rPr lang="zh-CN" altLang="en-US" sz="1800" dirty="0">
                <a:latin typeface="Arial" panose="020B0604020202020204" pitchFamily="34" charset="0"/>
                <a:ea typeface="宋体" panose="02010600030101010101" pitchFamily="2" charset="-122"/>
              </a:rPr>
              <a:t>：</a:t>
            </a:r>
            <a:r>
              <a:rPr lang="zh-CN" altLang="zh-CN" sz="1800" dirty="0">
                <a:latin typeface="Arial" panose="020B0604020202020204" pitchFamily="34" charset="0"/>
                <a:ea typeface="宋体" panose="02010600030101010101" pitchFamily="2" charset="-122"/>
              </a:rPr>
              <a:t>在继承关系中，子类会自动继承父类中公共的方法，但有时在子类中需要对继承的方法进行一些修改，即对父类的方法进行重写。</a:t>
            </a:r>
            <a:endParaRPr lang="en-US" altLang="zh-CN" sz="1800" dirty="0">
              <a:latin typeface="Arial" panose="020B0604020202020204" pitchFamily="34" charset="0"/>
              <a:ea typeface="宋体" panose="02010600030101010101" pitchFamily="2" charset="-122"/>
            </a:endParaRPr>
          </a:p>
          <a:p>
            <a:pPr marL="0" lvl="0" indent="0" eaLnBrk="1" hangingPunct="1">
              <a:lnSpc>
                <a:spcPct val="200000"/>
              </a:lnSpc>
              <a:spcBef>
                <a:spcPct val="0"/>
              </a:spcBef>
              <a:buFontTx/>
              <a:buNone/>
            </a:pPr>
            <a:endParaRPr lang="en-US" altLang="zh-CN" sz="1800" dirty="0">
              <a:latin typeface="Arial" panose="020B0604020202020204" pitchFamily="34" charset="0"/>
              <a:ea typeface="宋体" panose="02010600030101010101" pitchFamily="2" charset="-122"/>
            </a:endParaRPr>
          </a:p>
          <a:p>
            <a:pPr marL="0" lvl="0" indent="0" eaLnBrk="1" hangingPunct="1">
              <a:lnSpc>
                <a:spcPct val="150000"/>
              </a:lnSpc>
              <a:spcBef>
                <a:spcPct val="0"/>
              </a:spcBef>
              <a:buFontTx/>
              <a:buNone/>
            </a:pPr>
            <a:r>
              <a:rPr lang="zh-CN" altLang="en-US" sz="1800" b="1" u="sng" dirty="0">
                <a:solidFill>
                  <a:srgbClr val="C00000"/>
                </a:solidFill>
                <a:latin typeface="宋体" panose="02010600030101010101" pitchFamily="2" charset="-122"/>
              </a:rPr>
              <a:t>注意</a:t>
            </a:r>
            <a:r>
              <a:rPr lang="zh-CN" altLang="en-US" sz="1800" dirty="0">
                <a:latin typeface="Arial" panose="020B0604020202020204" pitchFamily="34" charset="0"/>
                <a:ea typeface="宋体" panose="02010600030101010101" pitchFamily="2" charset="-122"/>
              </a:rPr>
              <a:t>：</a:t>
            </a:r>
            <a:endParaRPr lang="en-US" altLang="zh-CN" sz="1800" dirty="0">
              <a:latin typeface="Arial" panose="020B0604020202020204" pitchFamily="34" charset="0"/>
              <a:ea typeface="宋体" panose="02010600030101010101" pitchFamily="2" charset="-122"/>
            </a:endParaRPr>
          </a:p>
          <a:p>
            <a:pPr marL="0" lvl="0" indent="0" eaLnBrk="1" hangingPunct="1">
              <a:lnSpc>
                <a:spcPct val="200000"/>
              </a:lnSpc>
              <a:spcBef>
                <a:spcPct val="0"/>
              </a:spcBef>
              <a:buFontTx/>
              <a:buAutoNum type="circleNumDbPlain"/>
            </a:pPr>
            <a:r>
              <a:rPr lang="zh-CN" altLang="zh-CN" sz="1800" dirty="0">
                <a:latin typeface="Arial" panose="020B0604020202020204" pitchFamily="34" charset="0"/>
                <a:ea typeface="宋体" panose="02010600030101010101" pitchFamily="2" charset="-122"/>
              </a:rPr>
              <a:t>子类中重写的方法需要和父类被重写的方法</a:t>
            </a:r>
            <a:r>
              <a:rPr lang="zh-CN" altLang="zh-CN" sz="1800" b="1" dirty="0">
                <a:solidFill>
                  <a:srgbClr val="006BA9"/>
                </a:solidFill>
                <a:latin typeface="宋体" panose="02010600030101010101" pitchFamily="2" charset="-122"/>
              </a:rPr>
              <a:t>具有相同的方法名、参数列表以及返回值类型</a:t>
            </a:r>
            <a:r>
              <a:rPr lang="zh-CN" altLang="zh-CN" sz="1800" dirty="0">
                <a:latin typeface="Arial" panose="020B0604020202020204" pitchFamily="34" charset="0"/>
                <a:ea typeface="宋体" panose="02010600030101010101" pitchFamily="2" charset="-122"/>
              </a:rPr>
              <a:t>。</a:t>
            </a:r>
            <a:endParaRPr lang="en-US" altLang="zh-CN" sz="1800" dirty="0">
              <a:latin typeface="Arial" panose="020B0604020202020204" pitchFamily="34" charset="0"/>
              <a:ea typeface="宋体" panose="02010600030101010101" pitchFamily="2" charset="-122"/>
            </a:endParaRPr>
          </a:p>
          <a:p>
            <a:pPr marL="0" lvl="0" indent="0" eaLnBrk="1" hangingPunct="1">
              <a:lnSpc>
                <a:spcPct val="200000"/>
              </a:lnSpc>
              <a:spcBef>
                <a:spcPct val="0"/>
              </a:spcBef>
              <a:buFontTx/>
              <a:buAutoNum type="circleNumDbPlain"/>
            </a:pPr>
            <a:r>
              <a:rPr lang="zh-CN" altLang="en-US" sz="1800" dirty="0">
                <a:latin typeface="Arial" panose="020B0604020202020204" pitchFamily="34" charset="0"/>
                <a:ea typeface="宋体" panose="02010600030101010101" pitchFamily="2" charset="-122"/>
              </a:rPr>
              <a:t>子类重写父类方法时，</a:t>
            </a:r>
            <a:r>
              <a:rPr lang="zh-CN" altLang="en-US" sz="1800" b="1" dirty="0">
                <a:solidFill>
                  <a:srgbClr val="006BA9"/>
                </a:solidFill>
                <a:latin typeface="宋体" panose="02010600030101010101" pitchFamily="2" charset="-122"/>
              </a:rPr>
              <a:t>不能使用比父类中被重写的方法更严格的访问权限</a:t>
            </a:r>
            <a:r>
              <a:rPr lang="zh-CN" altLang="en-US" sz="1800" dirty="0">
                <a:latin typeface="Arial" panose="020B0604020202020204" pitchFamily="34" charset="0"/>
                <a:ea typeface="宋体" panose="02010600030101010101" pitchFamily="2" charset="-122"/>
              </a:rPr>
              <a:t>。</a:t>
            </a:r>
            <a:endParaRPr lang="zh-CN" altLang="en-US" sz="1800" dirty="0">
              <a:latin typeface="Arial" panose="020B0604020202020204" pitchFamily="34" charset="0"/>
              <a:ea typeface="宋体" panose="02010600030101010101" pitchFamily="2" charset="-122"/>
            </a:endParaRPr>
          </a:p>
        </p:txBody>
      </p:sp>
      <p:sp>
        <p:nvSpPr>
          <p:cNvPr id="9" name="剪去对角的矩形 3"/>
          <p:cNvSpPr/>
          <p:nvPr/>
        </p:nvSpPr>
        <p:spPr bwMode="auto">
          <a:xfrm>
            <a:off x="457200" y="5599113"/>
            <a:ext cx="8229600"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rgbClr val="009ED6"/>
          </a:solidFill>
          <a:ln>
            <a:noFill/>
          </a:ln>
          <a:effectLst>
            <a:outerShdw blurRad="50800" dist="38100" dir="2700000" algn="tl" rotWithShape="0">
              <a:srgbClr val="808080">
                <a:alpha val="42999"/>
              </a:srgbClr>
            </a:outerShdw>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 案例演示（参考教材文件</a:t>
            </a:r>
            <a:r>
              <a:rPr kumimoji="0" lang="en-US" altLang="zh-CN"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4-2</a:t>
            </a: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内容占位符 2"/>
          <p:cNvSpPr>
            <a:spLocks noGrp="1"/>
          </p:cNvSpPr>
          <p:nvPr>
            <p:ph idx="1"/>
          </p:nvPr>
        </p:nvSpPr>
        <p:spPr>
          <a:xfrm>
            <a:off x="457200" y="1066800"/>
            <a:ext cx="8229600" cy="652463"/>
          </a:xfrm>
        </p:spPr>
        <p:txBody>
          <a:bodyPr vert="horz" wrap="square" lIns="91440" tIns="45720" rIns="91440" bIns="45720" anchor="t"/>
          <a:p>
            <a:pPr marL="0" indent="0">
              <a:lnSpc>
                <a:spcPct val="100000"/>
              </a:lnSpc>
              <a:spcBef>
                <a:spcPct val="0"/>
              </a:spcBef>
              <a:buNone/>
            </a:pPr>
            <a:r>
              <a:rPr lang="en-US" altLang="zh-CN"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4.1.2 </a:t>
            </a:r>
            <a:r>
              <a:rPr lang="zh-CN" altLang="en-US"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重写父类方法</a:t>
            </a:r>
            <a:endParaRPr lang="en-US" altLang="zh-CN"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xEl>
                                              <p:charRg st="0" end="13"/>
                                            </p:txEl>
                                          </p:spTgt>
                                        </p:tgtEl>
                                        <p:attrNameLst>
                                          <p:attrName>style.visibility</p:attrName>
                                        </p:attrNameLst>
                                      </p:cBhvr>
                                      <p:to>
                                        <p:strVal val="visible"/>
                                      </p:to>
                                    </p:set>
                                    <p:animEffect transition="in" filter="fade">
                                      <p:cBhvr>
                                        <p:cTn id="7" dur="500"/>
                                        <p:tgtEl>
                                          <p:spTgt spid="8">
                                            <p:txEl>
                                              <p:charRg st="0" end="13"/>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xEl>
                                              <p:charRg st="0" end="61"/>
                                            </p:txEl>
                                          </p:spTgt>
                                        </p:tgtEl>
                                        <p:attrNameLst>
                                          <p:attrName>style.visibility</p:attrName>
                                        </p:attrNameLst>
                                      </p:cBhvr>
                                      <p:to>
                                        <p:strVal val="visible"/>
                                      </p:to>
                                    </p:set>
                                    <p:animEffect transition="in" filter="wipe(left)">
                                      <p:cBhvr>
                                        <p:cTn id="11" dur="500"/>
                                        <p:tgtEl>
                                          <p:spTgt spid="2">
                                            <p:txEl>
                                              <p:charRg st="0" end="6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
                                            <p:txEl>
                                              <p:charRg st="62" end="66"/>
                                            </p:txEl>
                                          </p:spTgt>
                                        </p:tgtEl>
                                        <p:attrNameLst>
                                          <p:attrName>style.visibility</p:attrName>
                                        </p:attrNameLst>
                                      </p:cBhvr>
                                      <p:to>
                                        <p:strVal val="visible"/>
                                      </p:to>
                                    </p:set>
                                    <p:animEffect transition="in" filter="wipe(left)">
                                      <p:cBhvr>
                                        <p:cTn id="16" dur="500"/>
                                        <p:tgtEl>
                                          <p:spTgt spid="2">
                                            <p:txEl>
                                              <p:charRg st="62" end="66"/>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
                                            <p:txEl>
                                              <p:charRg st="66" end="107"/>
                                            </p:txEl>
                                          </p:spTgt>
                                        </p:tgtEl>
                                        <p:attrNameLst>
                                          <p:attrName>style.visibility</p:attrName>
                                        </p:attrNameLst>
                                      </p:cBhvr>
                                      <p:to>
                                        <p:strVal val="visible"/>
                                      </p:to>
                                    </p:set>
                                    <p:animEffect transition="in" filter="wipe(left)">
                                      <p:cBhvr>
                                        <p:cTn id="20" dur="500"/>
                                        <p:tgtEl>
                                          <p:spTgt spid="2">
                                            <p:txEl>
                                              <p:charRg st="66" end="107"/>
                                            </p:txEl>
                                          </p:spTgt>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2">
                                            <p:txEl>
                                              <p:charRg st="107" end="141"/>
                                            </p:txEl>
                                          </p:spTgt>
                                        </p:tgtEl>
                                        <p:attrNameLst>
                                          <p:attrName>style.visibility</p:attrName>
                                        </p:attrNameLst>
                                      </p:cBhvr>
                                      <p:to>
                                        <p:strVal val="visible"/>
                                      </p:to>
                                    </p:set>
                                    <p:animEffect transition="in" filter="wipe(left)">
                                      <p:cBhvr>
                                        <p:cTn id="24" dur="500"/>
                                        <p:tgtEl>
                                          <p:spTgt spid="2">
                                            <p:txEl>
                                              <p:charRg st="107" end="14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circle(in)">
                                      <p:cBhvr>
                                        <p:cTn id="2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FontTx/>
              <a:buNone/>
            </a:pPr>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4.1 </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类的继承</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 name="矩形 1"/>
          <p:cNvSpPr/>
          <p:nvPr/>
        </p:nvSpPr>
        <p:spPr>
          <a:xfrm>
            <a:off x="457200" y="1504950"/>
            <a:ext cx="6378575" cy="28622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200000"/>
              </a:lnSpc>
              <a:spcBef>
                <a:spcPct val="0"/>
              </a:spcBef>
              <a:buFontTx/>
              <a:buNone/>
            </a:pPr>
            <a:r>
              <a:rPr lang="zh-CN" altLang="en-US" sz="1800" b="1" u="sng" dirty="0">
                <a:solidFill>
                  <a:srgbClr val="006BA9"/>
                </a:solidFill>
                <a:latin typeface="Arial" panose="020B0604020202020204" pitchFamily="34" charset="0"/>
                <a:ea typeface="宋体" panose="02010600030101010101" pitchFamily="2" charset="-122"/>
              </a:rPr>
              <a:t>问题</a:t>
            </a:r>
            <a:r>
              <a:rPr lang="zh-CN" altLang="en-US" sz="1800" dirty="0">
                <a:latin typeface="Arial" panose="020B0604020202020204" pitchFamily="34" charset="0"/>
                <a:ea typeface="宋体" panose="02010600030101010101" pitchFamily="2" charset="-122"/>
              </a:rPr>
              <a:t>：</a:t>
            </a:r>
            <a:r>
              <a:rPr lang="zh-CN" altLang="zh-CN" sz="1800" dirty="0">
                <a:latin typeface="Arial" panose="020B0604020202020204" pitchFamily="34" charset="0"/>
                <a:ea typeface="宋体" panose="02010600030101010101" pitchFamily="2" charset="-122"/>
              </a:rPr>
              <a:t>在继承关系中，当子类重写父类的方法后，子类对象将无法直接访问父类被重写的方法。</a:t>
            </a:r>
            <a:endParaRPr lang="en-US" altLang="zh-CN" sz="1800" dirty="0">
              <a:latin typeface="Arial" panose="020B0604020202020204" pitchFamily="34" charset="0"/>
              <a:ea typeface="宋体" panose="02010600030101010101" pitchFamily="2" charset="-122"/>
            </a:endParaRPr>
          </a:p>
          <a:p>
            <a:pPr marL="0" lvl="0" indent="0" eaLnBrk="1" hangingPunct="1">
              <a:lnSpc>
                <a:spcPct val="200000"/>
              </a:lnSpc>
              <a:spcBef>
                <a:spcPct val="0"/>
              </a:spcBef>
              <a:buFontTx/>
              <a:buNone/>
            </a:pPr>
            <a:endParaRPr lang="en-US" altLang="zh-CN" sz="1800" dirty="0">
              <a:latin typeface="Arial" panose="020B0604020202020204" pitchFamily="34" charset="0"/>
              <a:ea typeface="宋体" panose="02010600030101010101" pitchFamily="2" charset="-122"/>
            </a:endParaRPr>
          </a:p>
          <a:p>
            <a:pPr marL="0" lvl="0" indent="0" eaLnBrk="1" hangingPunct="1">
              <a:lnSpc>
                <a:spcPct val="200000"/>
              </a:lnSpc>
              <a:spcBef>
                <a:spcPct val="0"/>
              </a:spcBef>
              <a:buFontTx/>
              <a:buNone/>
            </a:pPr>
            <a:r>
              <a:rPr lang="zh-CN" altLang="en-US" sz="1800" b="1" u="sng" dirty="0">
                <a:solidFill>
                  <a:srgbClr val="006BA9"/>
                </a:solidFill>
                <a:latin typeface="Arial" panose="020B0604020202020204" pitchFamily="34" charset="0"/>
                <a:ea typeface="宋体" panose="02010600030101010101" pitchFamily="2" charset="-122"/>
              </a:rPr>
              <a:t>解决方法</a:t>
            </a:r>
            <a:r>
              <a:rPr lang="zh-CN" altLang="en-US" sz="1800" dirty="0">
                <a:latin typeface="Arial" panose="020B0604020202020204" pitchFamily="34" charset="0"/>
                <a:ea typeface="宋体" panose="02010600030101010101" pitchFamily="2" charset="-122"/>
              </a:rPr>
              <a:t>：</a:t>
            </a:r>
            <a:r>
              <a:rPr lang="zh-CN" altLang="zh-CN" sz="1800" dirty="0">
                <a:latin typeface="Arial" panose="020B0604020202020204" pitchFamily="34" charset="0"/>
                <a:ea typeface="宋体" panose="02010600030101010101" pitchFamily="2" charset="-122"/>
              </a:rPr>
              <a:t>在</a:t>
            </a:r>
            <a:r>
              <a:rPr lang="en-US" altLang="zh-CN" sz="1800" dirty="0">
                <a:latin typeface="Arial" panose="020B0604020202020204" pitchFamily="34" charset="0"/>
                <a:ea typeface="宋体" panose="02010600030101010101" pitchFamily="2" charset="-122"/>
              </a:rPr>
              <a:t>Java</a:t>
            </a:r>
            <a:r>
              <a:rPr lang="zh-CN" altLang="zh-CN" sz="1800" dirty="0">
                <a:latin typeface="Arial" panose="020B0604020202020204" pitchFamily="34" charset="0"/>
                <a:ea typeface="宋体" panose="02010600030101010101" pitchFamily="2" charset="-122"/>
              </a:rPr>
              <a:t>中专门提供了一个</a:t>
            </a:r>
            <a:r>
              <a:rPr lang="en-US" altLang="zh-CN" sz="1800" b="1" dirty="0">
                <a:solidFill>
                  <a:srgbClr val="006BA9"/>
                </a:solidFill>
                <a:latin typeface="Arial" panose="020B0604020202020204" pitchFamily="34" charset="0"/>
                <a:ea typeface="宋体" panose="02010600030101010101" pitchFamily="2" charset="-122"/>
              </a:rPr>
              <a:t>super</a:t>
            </a:r>
            <a:r>
              <a:rPr lang="zh-CN" altLang="zh-CN" sz="1800" b="1" dirty="0">
                <a:solidFill>
                  <a:srgbClr val="006BA9"/>
                </a:solidFill>
                <a:latin typeface="Arial" panose="020B0604020202020204" pitchFamily="34" charset="0"/>
                <a:ea typeface="宋体" panose="02010600030101010101" pitchFamily="2" charset="-122"/>
              </a:rPr>
              <a:t>关键字来访问父类的成员</a:t>
            </a:r>
            <a:r>
              <a:rPr lang="zh-CN" altLang="zh-CN" sz="1800" dirty="0">
                <a:latin typeface="Arial" panose="020B0604020202020204" pitchFamily="34" charset="0"/>
                <a:ea typeface="宋体" panose="02010600030101010101" pitchFamily="2" charset="-122"/>
              </a:rPr>
              <a:t>，例如访问父类的成员变量、成员方法和构造方法</a:t>
            </a:r>
            <a:r>
              <a:rPr lang="zh-CN" altLang="en-US" sz="1800" dirty="0">
                <a:latin typeface="Arial" panose="020B0604020202020204" pitchFamily="34" charset="0"/>
                <a:ea typeface="宋体" panose="02010600030101010101" pitchFamily="2" charset="-122"/>
              </a:rPr>
              <a:t>。</a:t>
            </a:r>
            <a:endParaRPr lang="en-US" altLang="zh-CN" sz="1800" dirty="0">
              <a:latin typeface="Arial" panose="020B0604020202020204" pitchFamily="34" charset="0"/>
              <a:ea typeface="宋体" panose="02010600030101010101" pitchFamily="2" charset="-122"/>
            </a:endParaRPr>
          </a:p>
        </p:txBody>
      </p:sp>
      <p:sp>
        <p:nvSpPr>
          <p:cNvPr id="6" name="内容占位符 2"/>
          <p:cNvSpPr>
            <a:spLocks noGrp="1"/>
          </p:cNvSpPr>
          <p:nvPr>
            <p:ph idx="1"/>
          </p:nvPr>
        </p:nvSpPr>
        <p:spPr>
          <a:xfrm>
            <a:off x="457200" y="1066800"/>
            <a:ext cx="8229600" cy="652463"/>
          </a:xfrm>
        </p:spPr>
        <p:txBody>
          <a:bodyPr vert="horz" wrap="square" lIns="91440" tIns="45720" rIns="91440" bIns="45720" anchor="t"/>
          <a:p>
            <a:pPr marL="0" indent="0">
              <a:lnSpc>
                <a:spcPct val="100000"/>
              </a:lnSpc>
              <a:spcBef>
                <a:spcPct val="0"/>
              </a:spcBef>
              <a:buNone/>
            </a:pPr>
            <a:r>
              <a:rPr lang="en-US" altLang="zh-CN"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4.1.3 super</a:t>
            </a:r>
            <a:r>
              <a:rPr lang="zh-CN" altLang="en-US"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关键字</a:t>
            </a:r>
            <a:endParaRPr lang="en-US" altLang="zh-CN"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endParaRPr>
          </a:p>
        </p:txBody>
      </p:sp>
      <p:pic>
        <p:nvPicPr>
          <p:cNvPr id="5" name="Picture 8" descr="问小人"/>
          <p:cNvPicPr>
            <a:picLocks noChangeAspect="1"/>
          </p:cNvPicPr>
          <p:nvPr/>
        </p:nvPicPr>
        <p:blipFill>
          <a:blip r:embed="rId1"/>
          <a:stretch>
            <a:fillRect/>
          </a:stretch>
        </p:blipFill>
        <p:spPr>
          <a:xfrm>
            <a:off x="6705600" y="1333500"/>
            <a:ext cx="1920875" cy="1987550"/>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charRg st="0" end="15"/>
                                            </p:txEl>
                                          </p:spTgt>
                                        </p:tgtEl>
                                        <p:attrNameLst>
                                          <p:attrName>style.visibility</p:attrName>
                                        </p:attrNameLst>
                                      </p:cBhvr>
                                      <p:to>
                                        <p:strVal val="visible"/>
                                      </p:to>
                                    </p:set>
                                    <p:animEffect transition="in" filter="fade">
                                      <p:cBhvr>
                                        <p:cTn id="7" dur="500"/>
                                        <p:tgtEl>
                                          <p:spTgt spid="6">
                                            <p:txEl>
                                              <p:charRg st="0" end="1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charRg st="0" end="43"/>
                                            </p:txEl>
                                          </p:spTgt>
                                        </p:tgtEl>
                                        <p:attrNameLst>
                                          <p:attrName>style.visibility</p:attrName>
                                        </p:attrNameLst>
                                      </p:cBhvr>
                                      <p:to>
                                        <p:strVal val="visible"/>
                                      </p:to>
                                    </p:set>
                                    <p:animEffect transition="in" filter="wipe(left)">
                                      <p:cBhvr>
                                        <p:cTn id="12" dur="500"/>
                                        <p:tgtEl>
                                          <p:spTgt spid="2">
                                            <p:txEl>
                                              <p:charRg st="0" end="43"/>
                                            </p:txEl>
                                          </p:spTgt>
                                        </p:tgtEl>
                                      </p:cBhvr>
                                    </p:animEffect>
                                  </p:childTnLst>
                                </p:cTn>
                              </p:par>
                              <p:par>
                                <p:cTn id="13" presetID="2" presetClass="entr" presetSubtype="2"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1+#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
                                            <p:txEl>
                                              <p:charRg st="44" end="102"/>
                                            </p:txEl>
                                          </p:spTgt>
                                        </p:tgtEl>
                                        <p:attrNameLst>
                                          <p:attrName>style.visibility</p:attrName>
                                        </p:attrNameLst>
                                      </p:cBhvr>
                                      <p:to>
                                        <p:strVal val="visible"/>
                                      </p:to>
                                    </p:set>
                                    <p:animEffect transition="in" filter="wipe(left)">
                                      <p:cBhvr>
                                        <p:cTn id="21" dur="500"/>
                                        <p:tgtEl>
                                          <p:spTgt spid="2">
                                            <p:txEl>
                                              <p:charRg st="44" end="10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gn="ctr">
              <a:lnSpc>
                <a:spcPct val="100000"/>
              </a:lnSpc>
              <a:spcBef>
                <a:spcPct val="0"/>
              </a:spcBef>
              <a:buFontTx/>
              <a:buNone/>
            </a:pP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学习目标</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41" name="组合 40"/>
          <p:cNvGrpSpPr/>
          <p:nvPr/>
        </p:nvGrpSpPr>
        <p:grpSpPr>
          <a:xfrm>
            <a:off x="1984375" y="1880870"/>
            <a:ext cx="5730875" cy="3652838"/>
            <a:chOff x="1714631" y="1032009"/>
            <a:chExt cx="5730615" cy="3653078"/>
          </a:xfrm>
        </p:grpSpPr>
        <p:graphicFrame>
          <p:nvGraphicFramePr>
            <p:cNvPr id="21532" name="图表 36"/>
            <p:cNvGraphicFramePr/>
            <p:nvPr/>
          </p:nvGraphicFramePr>
          <p:xfrm>
            <a:off x="1663833" y="981212"/>
            <a:ext cx="5832212" cy="3754673"/>
          </p:xfrm>
          <a:graphic>
            <a:graphicData uri="http://schemas.openxmlformats.org/presentationml/2006/ole">
              <mc:AlternateContent xmlns:mc="http://schemas.openxmlformats.org/markup-compatibility/2006">
                <mc:Choice xmlns:v="urn:schemas-microsoft-com:vml" Requires="v">
                  <p:oleObj spid="_x0000_s3076" name="" r:id="rId1" imgW="5833745" imgH="3755390" progId="Excel.Chart.8">
                    <p:embed/>
                  </p:oleObj>
                </mc:Choice>
                <mc:Fallback>
                  <p:oleObj name="" r:id="rId1" imgW="5833745" imgH="3755390" progId="Excel.Chart.8">
                    <p:embed/>
                    <p:pic>
                      <p:nvPicPr>
                        <p:cNvPr id="0" name="图片 3075"/>
                        <p:cNvPicPr/>
                        <p:nvPr/>
                      </p:nvPicPr>
                      <p:blipFill>
                        <a:blip r:embed="rId2"/>
                        <a:stretch>
                          <a:fillRect/>
                        </a:stretch>
                      </p:blipFill>
                      <p:spPr>
                        <a:xfrm>
                          <a:off x="1663833" y="981212"/>
                          <a:ext cx="5832212" cy="3754673"/>
                        </a:xfrm>
                        <a:prstGeom prst="rect">
                          <a:avLst/>
                        </a:prstGeom>
                        <a:noFill/>
                        <a:ln w="38100">
                          <a:noFill/>
                          <a:miter/>
                        </a:ln>
                      </p:spPr>
                    </p:pic>
                  </p:oleObj>
                </mc:Fallback>
              </mc:AlternateContent>
            </a:graphicData>
          </a:graphic>
        </p:graphicFrame>
        <p:grpSp>
          <p:nvGrpSpPr>
            <p:cNvPr id="21533" name="组合 37"/>
            <p:cNvGrpSpPr/>
            <p:nvPr/>
          </p:nvGrpSpPr>
          <p:grpSpPr>
            <a:xfrm>
              <a:off x="3514763" y="1712167"/>
              <a:ext cx="2271517" cy="2406635"/>
              <a:chOff x="3421537" y="2043198"/>
              <a:chExt cx="2271558" cy="2407362"/>
            </a:xfrm>
          </p:grpSpPr>
          <p:sp>
            <p:nvSpPr>
              <p:cNvPr id="46" name="弧形 45"/>
              <p:cNvSpPr/>
              <p:nvPr/>
            </p:nvSpPr>
            <p:spPr bwMode="auto">
              <a:xfrm rot="5400000">
                <a:off x="3827679" y="2549392"/>
                <a:ext cx="1313345" cy="1312827"/>
              </a:xfrm>
              <a:prstGeom prst="arc">
                <a:avLst>
                  <a:gd name="adj1" fmla="val 5382197"/>
                  <a:gd name="adj2" fmla="val 0"/>
                </a:avLst>
              </a:prstGeom>
              <a:noFill/>
              <a:ln w="57150" cap="flat" cmpd="sng" algn="ctr">
                <a:solidFill>
                  <a:srgbClr val="4F81BD">
                    <a:lumMod val="20000"/>
                    <a:lumOff val="80000"/>
                  </a:srgbClr>
                </a:solidFill>
                <a:prstDash val="solid"/>
                <a:round/>
                <a:headEnd type="oval" w="sm" len="sm"/>
                <a:tailEnd type="oval"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7" name="弧形 46"/>
              <p:cNvSpPr/>
              <p:nvPr/>
            </p:nvSpPr>
            <p:spPr bwMode="auto">
              <a:xfrm>
                <a:off x="3943822" y="2684121"/>
                <a:ext cx="1081057" cy="1084662"/>
              </a:xfrm>
              <a:prstGeom prst="arc">
                <a:avLst>
                  <a:gd name="adj1" fmla="val 10763236"/>
                  <a:gd name="adj2" fmla="val 0"/>
                </a:avLst>
              </a:prstGeom>
              <a:noFill/>
              <a:ln w="57150" cap="flat" cmpd="sng" algn="ctr">
                <a:solidFill>
                  <a:srgbClr val="4F81BD">
                    <a:lumMod val="20000"/>
                    <a:lumOff val="80000"/>
                  </a:srgb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9" name="弧形 48"/>
              <p:cNvSpPr/>
              <p:nvPr/>
            </p:nvSpPr>
            <p:spPr bwMode="auto">
              <a:xfrm rot="16200000">
                <a:off x="4023017" y="2828799"/>
                <a:ext cx="898855" cy="822303"/>
              </a:xfrm>
              <a:prstGeom prst="arc">
                <a:avLst>
                  <a:gd name="adj1" fmla="val 16251812"/>
                  <a:gd name="adj2" fmla="val 0"/>
                </a:avLst>
              </a:prstGeom>
              <a:noFill/>
              <a:ln w="57150" cap="flat" cmpd="sng" algn="ctr">
                <a:solidFill>
                  <a:srgbClr val="4F81BD">
                    <a:lumMod val="20000"/>
                    <a:lumOff val="80000"/>
                  </a:srgb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0" name="TextBox 49"/>
              <p:cNvSpPr txBox="1"/>
              <p:nvPr/>
            </p:nvSpPr>
            <p:spPr bwMode="auto">
              <a:xfrm rot="18386741" flipH="1">
                <a:off x="3100726" y="2364009"/>
                <a:ext cx="1041666" cy="400043"/>
              </a:xfrm>
              <a:prstGeom prst="rect">
                <a:avLst/>
              </a:prstGeom>
              <a:noFill/>
              <a:scene3d>
                <a:camera prst="orthographicFront">
                  <a:rot lat="0" lon="0" rev="600000"/>
                </a:camera>
                <a:lightRig rig="threePt" dir="t"/>
              </a:scene3d>
            </p:spPr>
            <p:txBody>
              <a:bodyPr>
                <a:spAutoFit/>
              </a:bodyPr>
              <a:lstStyle/>
              <a:p>
                <a:pPr marR="0" defTabSz="914400" fontAlgn="auto">
                  <a:spcBef>
                    <a:spcPts val="0"/>
                  </a:spcBef>
                  <a:spcAft>
                    <a:spcPts val="0"/>
                  </a:spcAft>
                  <a:buClrTx/>
                  <a:buSzTx/>
                  <a:buFontTx/>
                  <a:defRPr/>
                </a:pPr>
                <a:r>
                  <a:rPr kumimoji="0" lang="zh-CN" altLang="en-US" sz="2000" b="1" kern="0" cap="none" spc="300" normalizeH="0" baseline="0" noProof="0" dirty="0">
                    <a:solidFill>
                      <a:prstClr val="white"/>
                    </a:solidFill>
                    <a:latin typeface="微软雅黑" panose="020B0503020204020204" pitchFamily="34" charset="-122"/>
                    <a:ea typeface="微软雅黑" panose="020B0503020204020204" pitchFamily="34" charset="-122"/>
                    <a:cs typeface="+mn-cs"/>
                  </a:rPr>
                  <a:t>掌握</a:t>
                </a:r>
                <a:endParaRPr kumimoji="0" lang="zh-CN" altLang="en-US" sz="2000" b="1" kern="0" cap="none" spc="3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sp>
            <p:nvSpPr>
              <p:cNvPr id="51" name="TextBox 50"/>
              <p:cNvSpPr txBox="1"/>
              <p:nvPr/>
            </p:nvSpPr>
            <p:spPr bwMode="auto">
              <a:xfrm rot="14100000" flipH="1" flipV="1">
                <a:off x="4973081" y="2591297"/>
                <a:ext cx="1040195" cy="400039"/>
              </a:xfrm>
              <a:prstGeom prst="rect">
                <a:avLst/>
              </a:prstGeom>
              <a:noFill/>
            </p:spPr>
            <p:txBody>
              <a:bodyPr>
                <a:spAutoFit/>
              </a:bodyPr>
              <a:lstStyle/>
              <a:p>
                <a:pPr marR="0" defTabSz="914400" fontAlgn="auto">
                  <a:spcBef>
                    <a:spcPts val="0"/>
                  </a:spcBef>
                  <a:spcAft>
                    <a:spcPts val="0"/>
                  </a:spcAft>
                  <a:buClrTx/>
                  <a:buSzTx/>
                  <a:buFontTx/>
                  <a:defRPr/>
                </a:pPr>
                <a:r>
                  <a:rPr kumimoji="0" lang="zh-CN" altLang="en-US" sz="2000" b="1" kern="0" cap="none" spc="300" normalizeH="0" baseline="0" noProof="0" dirty="0">
                    <a:solidFill>
                      <a:prstClr val="white"/>
                    </a:solidFill>
                    <a:latin typeface="微软雅黑" panose="020B0503020204020204" pitchFamily="34" charset="-122"/>
                    <a:ea typeface="微软雅黑" panose="020B0503020204020204" pitchFamily="34" charset="-122"/>
                    <a:cs typeface="+mn-cs"/>
                  </a:rPr>
                  <a:t>熟悉</a:t>
                </a:r>
                <a:endParaRPr kumimoji="0" lang="zh-CN" altLang="en-US" sz="2000" b="1" kern="0" cap="none" spc="3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sp>
            <p:nvSpPr>
              <p:cNvPr id="54" name="TextBox 53"/>
              <p:cNvSpPr txBox="1"/>
              <p:nvPr/>
            </p:nvSpPr>
            <p:spPr bwMode="auto">
              <a:xfrm rot="10800000" flipH="1" flipV="1">
                <a:off x="4177177" y="4049873"/>
                <a:ext cx="944537" cy="400197"/>
              </a:xfrm>
              <a:prstGeom prst="rect">
                <a:avLst/>
              </a:prstGeom>
              <a:noFill/>
            </p:spPr>
            <p:txBody>
              <a:bodyPr>
                <a:spAutoFit/>
              </a:bodyPr>
              <a:lstStyle/>
              <a:p>
                <a:pPr marR="0" defTabSz="914400" fontAlgn="auto">
                  <a:spcBef>
                    <a:spcPts val="0"/>
                  </a:spcBef>
                  <a:spcAft>
                    <a:spcPts val="0"/>
                  </a:spcAft>
                  <a:buClrTx/>
                  <a:buSzTx/>
                  <a:buFontTx/>
                  <a:defRPr/>
                </a:pPr>
                <a:r>
                  <a:rPr kumimoji="0" lang="zh-CN" altLang="en-US" sz="2000" b="1" kern="0" cap="none" spc="300" normalizeH="0" baseline="0" noProof="0" dirty="0">
                    <a:solidFill>
                      <a:prstClr val="white"/>
                    </a:solidFill>
                    <a:latin typeface="微软雅黑" panose="020B0503020204020204" pitchFamily="34" charset="-122"/>
                    <a:ea typeface="微软雅黑" panose="020B0503020204020204" pitchFamily="34" charset="-122"/>
                    <a:cs typeface="+mn-cs"/>
                  </a:rPr>
                  <a:t>了解</a:t>
                </a:r>
                <a:endParaRPr kumimoji="0" lang="zh-CN" altLang="en-US" sz="2000" b="1" kern="0" cap="none" spc="3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grpSp>
      </p:grpSp>
      <p:grpSp>
        <p:nvGrpSpPr>
          <p:cNvPr id="55" name="组合 54"/>
          <p:cNvGrpSpPr/>
          <p:nvPr/>
        </p:nvGrpSpPr>
        <p:grpSpPr>
          <a:xfrm>
            <a:off x="207963" y="1379220"/>
            <a:ext cx="3757612" cy="2247900"/>
            <a:chOff x="153988" y="512367"/>
            <a:chExt cx="3756720" cy="2247438"/>
          </a:xfrm>
        </p:grpSpPr>
        <p:sp>
          <p:nvSpPr>
            <p:cNvPr id="21525" name="矩形 5"/>
            <p:cNvSpPr/>
            <p:nvPr/>
          </p:nvSpPr>
          <p:spPr>
            <a:xfrm>
              <a:off x="742441" y="512367"/>
              <a:ext cx="3168267" cy="2247438"/>
            </a:xfrm>
            <a:prstGeom prst="rect">
              <a:avLst/>
            </a:prstGeom>
            <a:noFill/>
            <a:ln w="9525">
              <a:noFill/>
            </a:ln>
          </p:spPr>
          <p:txBody>
            <a:bodyPr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457200" eaLnBrk="1" hangingPunct="1">
                <a:lnSpc>
                  <a:spcPct val="125000"/>
                </a:lnSpc>
                <a:spcBef>
                  <a:spcPct val="0"/>
                </a:spcBef>
                <a:buFontTx/>
                <a:buNone/>
              </a:pPr>
              <a:r>
                <a:rPr lang="zh-CN" altLang="en-US" sz="1600" b="1" dirty="0">
                  <a:solidFill>
                    <a:srgbClr val="1369B2"/>
                  </a:solidFill>
                  <a:latin typeface="微软雅黑" panose="020B0503020204020204" pitchFamily="34" charset="-122"/>
                  <a:ea typeface="微软雅黑" panose="020B0503020204020204" pitchFamily="34" charset="-122"/>
                </a:rPr>
                <a:t>类的继承、方法重写、</a:t>
              </a:r>
              <a:r>
                <a:rPr lang="en-US" altLang="zh-CN" sz="1600" b="1" dirty="0">
                  <a:solidFill>
                    <a:srgbClr val="1369B2"/>
                  </a:solidFill>
                  <a:latin typeface="微软雅黑" panose="020B0503020204020204" pitchFamily="34" charset="-122"/>
                  <a:ea typeface="微软雅黑" panose="020B0503020204020204" pitchFamily="34" charset="-122"/>
                </a:rPr>
                <a:t>super</a:t>
              </a:r>
              <a:r>
                <a:rPr lang="zh-CN" altLang="en-US" sz="1600" b="1" dirty="0">
                  <a:solidFill>
                    <a:srgbClr val="1369B2"/>
                  </a:solidFill>
                  <a:latin typeface="微软雅黑" panose="020B0503020204020204" pitchFamily="34" charset="-122"/>
                  <a:ea typeface="微软雅黑" panose="020B0503020204020204" pitchFamily="34" charset="-122"/>
                </a:rPr>
                <a:t>关键字的使用</a:t>
              </a:r>
              <a:endParaRPr lang="en-US" altLang="zh-CN" sz="1600" b="1" dirty="0">
                <a:solidFill>
                  <a:srgbClr val="1369B2"/>
                </a:solidFill>
                <a:latin typeface="微软雅黑" panose="020B0503020204020204" pitchFamily="34" charset="-122"/>
                <a:ea typeface="微软雅黑" panose="020B0503020204020204" pitchFamily="34" charset="-122"/>
              </a:endParaRPr>
            </a:p>
            <a:p>
              <a:pPr marL="0" lvl="0" indent="-457200" eaLnBrk="1" hangingPunct="1">
                <a:lnSpc>
                  <a:spcPct val="125000"/>
                </a:lnSpc>
                <a:spcBef>
                  <a:spcPct val="0"/>
                </a:spcBef>
                <a:buFontTx/>
                <a:buNone/>
              </a:pPr>
              <a:r>
                <a:rPr lang="en-US" altLang="zh-CN" sz="1600" b="1" dirty="0">
                  <a:solidFill>
                    <a:srgbClr val="1369B2"/>
                  </a:solidFill>
                  <a:latin typeface="微软雅黑" panose="020B0503020204020204" pitchFamily="34" charset="-122"/>
                  <a:ea typeface="微软雅黑" panose="020B0503020204020204" pitchFamily="34" charset="-122"/>
                </a:rPr>
                <a:t>final</a:t>
              </a:r>
              <a:r>
                <a:rPr lang="zh-CN" altLang="en-US" sz="1600" b="1" dirty="0">
                  <a:solidFill>
                    <a:srgbClr val="1369B2"/>
                  </a:solidFill>
                  <a:latin typeface="微软雅黑" panose="020B0503020204020204" pitchFamily="34" charset="-122"/>
                  <a:ea typeface="微软雅黑" panose="020B0503020204020204" pitchFamily="34" charset="-122"/>
                </a:rPr>
                <a:t>关键字、抽象类和接口以及多态的使用</a:t>
              </a:r>
              <a:endParaRPr lang="en-US" altLang="zh-CN" sz="1600" b="1" dirty="0">
                <a:solidFill>
                  <a:srgbClr val="1369B2"/>
                </a:solidFill>
                <a:latin typeface="微软雅黑" panose="020B0503020204020204" pitchFamily="34" charset="-122"/>
                <a:ea typeface="微软雅黑" panose="020B0503020204020204" pitchFamily="34" charset="-122"/>
              </a:endParaRPr>
            </a:p>
            <a:p>
              <a:pPr marL="0" lvl="0" indent="-457200" eaLnBrk="1" hangingPunct="1">
                <a:lnSpc>
                  <a:spcPct val="125000"/>
                </a:lnSpc>
                <a:spcBef>
                  <a:spcPct val="0"/>
                </a:spcBef>
                <a:buNone/>
              </a:pPr>
              <a:r>
                <a:rPr lang="en-US" altLang="zh-CN" sz="1600" b="1" dirty="0">
                  <a:solidFill>
                    <a:srgbClr val="1369B2"/>
                  </a:solidFill>
                  <a:latin typeface="微软雅黑" panose="020B0503020204020204" pitchFamily="34" charset="-122"/>
                  <a:ea typeface="微软雅黑" panose="020B0503020204020204" pitchFamily="34" charset="-122"/>
                </a:rPr>
                <a:t>JDK8</a:t>
              </a:r>
              <a:r>
                <a:rPr lang="zh-CN" altLang="en-US" sz="1600" b="1" dirty="0">
                  <a:solidFill>
                    <a:srgbClr val="1369B2"/>
                  </a:solidFill>
                  <a:latin typeface="微软雅黑" panose="020B0503020204020204" pitchFamily="34" charset="-122"/>
                  <a:ea typeface="微软雅黑" panose="020B0503020204020204" pitchFamily="34" charset="-122"/>
                </a:rPr>
                <a:t>的新特性</a:t>
              </a:r>
              <a:r>
                <a:rPr lang="en-US" altLang="zh-CN" sz="1600" b="1" dirty="0">
                  <a:solidFill>
                    <a:srgbClr val="1369B2"/>
                  </a:solidFill>
                  <a:latin typeface="微软雅黑" panose="020B0503020204020204" pitchFamily="34" charset="-122"/>
                  <a:ea typeface="微软雅黑" panose="020B0503020204020204" pitchFamily="34" charset="-122"/>
                </a:rPr>
                <a:t>—Lambda</a:t>
              </a:r>
              <a:endParaRPr lang="en-US" altLang="zh-CN" sz="1600" b="1" dirty="0">
                <a:solidFill>
                  <a:srgbClr val="1369B2"/>
                </a:solidFill>
                <a:latin typeface="微软雅黑" panose="020B0503020204020204" pitchFamily="34" charset="-122"/>
                <a:ea typeface="微软雅黑" panose="020B0503020204020204" pitchFamily="34" charset="-122"/>
              </a:endParaRPr>
            </a:p>
            <a:p>
              <a:pPr marL="0" lvl="0" indent="-457200" eaLnBrk="1" hangingPunct="1">
                <a:lnSpc>
                  <a:spcPct val="125000"/>
                </a:lnSpc>
                <a:spcBef>
                  <a:spcPct val="0"/>
                </a:spcBef>
                <a:buNone/>
              </a:pPr>
              <a:r>
                <a:rPr lang="zh-CN" altLang="en-US" sz="1600" b="1" dirty="0">
                  <a:solidFill>
                    <a:srgbClr val="1369B2"/>
                  </a:solidFill>
                  <a:latin typeface="微软雅黑" panose="020B0503020204020204" pitchFamily="34" charset="-122"/>
                  <a:ea typeface="微软雅黑" panose="020B0503020204020204" pitchFamily="34" charset="-122"/>
                </a:rPr>
                <a:t>表达式的使用</a:t>
              </a:r>
              <a:endParaRPr lang="en-US" altLang="zh-CN" sz="1600" b="1" dirty="0">
                <a:solidFill>
                  <a:srgbClr val="1369B2"/>
                </a:solidFill>
                <a:latin typeface="微软雅黑" panose="020B0503020204020204" pitchFamily="34" charset="-122"/>
                <a:ea typeface="微软雅黑" panose="020B0503020204020204" pitchFamily="34" charset="-122"/>
              </a:endParaRPr>
            </a:p>
            <a:p>
              <a:pPr marL="0" lvl="0" indent="-457200" eaLnBrk="1" hangingPunct="1">
                <a:lnSpc>
                  <a:spcPct val="125000"/>
                </a:lnSpc>
                <a:spcBef>
                  <a:spcPct val="0"/>
                </a:spcBef>
                <a:buNone/>
              </a:pPr>
              <a:r>
                <a:rPr lang="zh-CN" altLang="en-US" sz="1600" b="1" dirty="0">
                  <a:solidFill>
                    <a:srgbClr val="1369B2"/>
                  </a:solidFill>
                  <a:latin typeface="微软雅黑" panose="020B0503020204020204" pitchFamily="34" charset="-122"/>
                  <a:ea typeface="微软雅黑" panose="020B0503020204020204" pitchFamily="34" charset="-122"/>
                </a:rPr>
                <a:t>自定义异常的使用</a:t>
              </a:r>
              <a:endParaRPr lang="en-US" altLang="zh-CN" sz="1600" b="1" dirty="0">
                <a:solidFill>
                  <a:srgbClr val="1369B2"/>
                </a:solidFill>
                <a:latin typeface="微软雅黑" panose="020B0503020204020204" pitchFamily="34" charset="-122"/>
                <a:ea typeface="微软雅黑" panose="020B0503020204020204" pitchFamily="34" charset="-122"/>
              </a:endParaRPr>
            </a:p>
          </p:txBody>
        </p:sp>
        <p:grpSp>
          <p:nvGrpSpPr>
            <p:cNvPr id="21526" name="组合 16"/>
            <p:cNvGrpSpPr/>
            <p:nvPr/>
          </p:nvGrpSpPr>
          <p:grpSpPr>
            <a:xfrm>
              <a:off x="466536" y="2103548"/>
              <a:ext cx="2552746" cy="652222"/>
              <a:chOff x="860198" y="2352244"/>
              <a:chExt cx="2551466" cy="652213"/>
            </a:xfrm>
          </p:grpSpPr>
          <p:cxnSp>
            <p:nvCxnSpPr>
              <p:cNvPr id="21530" name="直接连接符 7"/>
              <p:cNvCxnSpPr/>
              <p:nvPr/>
            </p:nvCxnSpPr>
            <p:spPr>
              <a:xfrm>
                <a:off x="860198" y="2352244"/>
                <a:ext cx="372267" cy="652213"/>
              </a:xfrm>
              <a:prstGeom prst="line">
                <a:avLst/>
              </a:prstGeom>
              <a:ln w="28575" cap="flat" cmpd="sng">
                <a:solidFill>
                  <a:srgbClr val="1369B2"/>
                </a:solidFill>
                <a:prstDash val="solid"/>
                <a:headEnd type="none" w="med" len="med"/>
                <a:tailEnd type="none" w="med" len="med"/>
              </a:ln>
            </p:spPr>
          </p:cxnSp>
          <p:cxnSp>
            <p:nvCxnSpPr>
              <p:cNvPr id="21531" name="直接连接符 10"/>
              <p:cNvCxnSpPr/>
              <p:nvPr/>
            </p:nvCxnSpPr>
            <p:spPr>
              <a:xfrm>
                <a:off x="1222939" y="3004457"/>
                <a:ext cx="2188725" cy="0"/>
              </a:xfrm>
              <a:prstGeom prst="line">
                <a:avLst/>
              </a:prstGeom>
              <a:ln w="28575" cap="flat" cmpd="sng">
                <a:solidFill>
                  <a:srgbClr val="1369B2"/>
                </a:solidFill>
                <a:prstDash val="solid"/>
                <a:headEnd type="none" w="med" len="med"/>
                <a:tailEnd type="oval" w="med" len="med"/>
              </a:ln>
            </p:spPr>
          </p:cxnSp>
        </p:grpSp>
        <p:grpSp>
          <p:nvGrpSpPr>
            <p:cNvPr id="21527" name="组合 15"/>
            <p:cNvGrpSpPr/>
            <p:nvPr/>
          </p:nvGrpSpPr>
          <p:grpSpPr>
            <a:xfrm>
              <a:off x="153988" y="1614313"/>
              <a:ext cx="474819" cy="522307"/>
              <a:chOff x="1232465" y="3529898"/>
              <a:chExt cx="474581" cy="522300"/>
            </a:xfrm>
          </p:grpSpPr>
          <p:sp>
            <p:nvSpPr>
              <p:cNvPr id="62" name="椭圆 61"/>
              <p:cNvSpPr/>
              <p:nvPr/>
            </p:nvSpPr>
            <p:spPr bwMode="auto">
              <a:xfrm>
                <a:off x="1232465" y="3558019"/>
                <a:ext cx="474311" cy="474559"/>
              </a:xfrm>
              <a:prstGeom prst="ellipse">
                <a:avLst/>
              </a:prstGeom>
              <a:solidFill>
                <a:srgbClr val="1369B2"/>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3" name="TextBox 62"/>
              <p:cNvSpPr txBox="1"/>
              <p:nvPr/>
            </p:nvSpPr>
            <p:spPr>
              <a:xfrm>
                <a:off x="1287986" y="3529450"/>
                <a:ext cx="334715" cy="522174"/>
              </a:xfrm>
              <a:prstGeom prst="rect">
                <a:avLst/>
              </a:prstGeom>
              <a:noFill/>
              <a:effectLst>
                <a:outerShdw blurRad="12700" dist="12700" dir="2700000" algn="tl" rotWithShape="0">
                  <a:prstClr val="black">
                    <a:alpha val="40000"/>
                  </a:prstClr>
                </a:outerShdw>
              </a:effectLst>
            </p:spPr>
            <p:txBody>
              <a:bodyPr>
                <a:spAutoFit/>
              </a:bodyPr>
              <a:lstStyle/>
              <a:p>
                <a:pPr marR="0" defTabSz="914400">
                  <a:buClrTx/>
                  <a:buSzTx/>
                  <a:buFontTx/>
                  <a:defRPr/>
                </a:pPr>
                <a:r>
                  <a:rPr kumimoji="0" lang="en-US" altLang="zh-CN" sz="2800" b="1" kern="1200" cap="none" spc="0" normalizeH="0" baseline="0" noProof="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en-US" sz="2800" b="1" kern="1200" cap="none" spc="0" normalizeH="0" baseline="0" noProof="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grpSp>
        <p:nvGrpSpPr>
          <p:cNvPr id="66" name="组合 65"/>
          <p:cNvGrpSpPr/>
          <p:nvPr/>
        </p:nvGrpSpPr>
        <p:grpSpPr>
          <a:xfrm>
            <a:off x="5776913" y="2601595"/>
            <a:ext cx="3252787" cy="1384300"/>
            <a:chOff x="5443362" y="2109791"/>
            <a:chExt cx="3252963" cy="1378905"/>
          </a:xfrm>
        </p:grpSpPr>
        <p:grpSp>
          <p:nvGrpSpPr>
            <p:cNvPr id="21518" name="组合 32"/>
            <p:cNvGrpSpPr/>
            <p:nvPr/>
          </p:nvGrpSpPr>
          <p:grpSpPr>
            <a:xfrm flipH="1">
              <a:off x="6253163" y="2557463"/>
              <a:ext cx="2178050" cy="652462"/>
              <a:chOff x="860198" y="2352244"/>
              <a:chExt cx="2178276" cy="652213"/>
            </a:xfrm>
          </p:grpSpPr>
          <p:cxnSp>
            <p:nvCxnSpPr>
              <p:cNvPr id="21523" name="直接连接符 33"/>
              <p:cNvCxnSpPr/>
              <p:nvPr/>
            </p:nvCxnSpPr>
            <p:spPr>
              <a:xfrm>
                <a:off x="860198" y="2352244"/>
                <a:ext cx="372267" cy="652213"/>
              </a:xfrm>
              <a:prstGeom prst="line">
                <a:avLst/>
              </a:prstGeom>
              <a:ln w="28575" cap="flat" cmpd="sng">
                <a:solidFill>
                  <a:srgbClr val="1369B2"/>
                </a:solidFill>
                <a:prstDash val="solid"/>
                <a:headEnd type="none" w="med" len="med"/>
                <a:tailEnd type="none" w="med" len="med"/>
              </a:ln>
            </p:spPr>
          </p:cxnSp>
          <p:cxnSp>
            <p:nvCxnSpPr>
              <p:cNvPr id="21524" name="直接连接符 34"/>
              <p:cNvCxnSpPr/>
              <p:nvPr/>
            </p:nvCxnSpPr>
            <p:spPr>
              <a:xfrm>
                <a:off x="1222939" y="3004457"/>
                <a:ext cx="1815535" cy="0"/>
              </a:xfrm>
              <a:prstGeom prst="line">
                <a:avLst/>
              </a:prstGeom>
              <a:ln w="28575" cap="flat" cmpd="sng">
                <a:solidFill>
                  <a:srgbClr val="1369B2"/>
                </a:solidFill>
                <a:prstDash val="solid"/>
                <a:headEnd type="none" w="med" len="med"/>
                <a:tailEnd type="oval" w="med" len="med"/>
              </a:ln>
            </p:spPr>
          </p:cxnSp>
        </p:grpSp>
        <p:grpSp>
          <p:nvGrpSpPr>
            <p:cNvPr id="21519" name="组合 35"/>
            <p:cNvGrpSpPr/>
            <p:nvPr/>
          </p:nvGrpSpPr>
          <p:grpSpPr>
            <a:xfrm>
              <a:off x="8223250" y="2109791"/>
              <a:ext cx="473075" cy="522287"/>
              <a:chOff x="1232465" y="3530023"/>
              <a:chExt cx="474415" cy="522742"/>
            </a:xfrm>
          </p:grpSpPr>
          <p:sp>
            <p:nvSpPr>
              <p:cNvPr id="70" name="椭圆 69"/>
              <p:cNvSpPr/>
              <p:nvPr/>
            </p:nvSpPr>
            <p:spPr bwMode="auto">
              <a:xfrm>
                <a:off x="1232439" y="3558511"/>
                <a:ext cx="474441" cy="474808"/>
              </a:xfrm>
              <a:prstGeom prst="ellipse">
                <a:avLst/>
              </a:prstGeom>
              <a:solidFill>
                <a:srgbClr val="1369B2"/>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 name="TextBox 70"/>
              <p:cNvSpPr txBox="1"/>
              <p:nvPr/>
            </p:nvSpPr>
            <p:spPr>
              <a:xfrm>
                <a:off x="1300899" y="3530023"/>
                <a:ext cx="335929" cy="522288"/>
              </a:xfrm>
              <a:prstGeom prst="rect">
                <a:avLst/>
              </a:prstGeom>
              <a:noFill/>
              <a:effectLst>
                <a:outerShdw blurRad="12700" dist="12700" dir="2700000" algn="tl" rotWithShape="0">
                  <a:prstClr val="black">
                    <a:alpha val="40000"/>
                  </a:prstClr>
                </a:outerShdw>
              </a:effectLst>
            </p:spPr>
            <p:txBody>
              <a:bodyPr>
                <a:spAutoFit/>
              </a:bodyPr>
              <a:lstStyle/>
              <a:p>
                <a:pPr marR="0" defTabSz="914400">
                  <a:buClrTx/>
                  <a:buSzTx/>
                  <a:buFontTx/>
                  <a:defRPr/>
                </a:pPr>
                <a:r>
                  <a:rPr kumimoji="0" lang="en-US" altLang="zh-CN" sz="2800" b="1" kern="1200" cap="none" spc="0" normalizeH="0" baseline="0" noProof="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en-US" sz="2800" b="1" kern="1200" cap="none" spc="0" normalizeH="0" baseline="0" noProof="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21520" name="矩形 46"/>
            <p:cNvSpPr/>
            <p:nvPr/>
          </p:nvSpPr>
          <p:spPr>
            <a:xfrm>
              <a:off x="5443362" y="2438230"/>
              <a:ext cx="2778499" cy="1050466"/>
            </a:xfrm>
            <a:prstGeom prst="rect">
              <a:avLst/>
            </a:prstGeom>
            <a:noFill/>
            <a:ln w="9525">
              <a:noFill/>
            </a:ln>
          </p:spPr>
          <p:txBody>
            <a:bodyPr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457200" lvl="0" indent="-457200" algn="r" eaLnBrk="1" hangingPunct="1">
                <a:lnSpc>
                  <a:spcPct val="125000"/>
                </a:lnSpc>
                <a:spcBef>
                  <a:spcPct val="0"/>
                </a:spcBef>
                <a:buFontTx/>
                <a:buNone/>
              </a:pPr>
              <a:r>
                <a:rPr lang="zh-CN" altLang="en-US" sz="1600" b="1" dirty="0">
                  <a:solidFill>
                    <a:srgbClr val="1369B2"/>
                  </a:solidFill>
                  <a:latin typeface="微软雅黑" panose="020B0503020204020204" pitchFamily="34" charset="-122"/>
                  <a:ea typeface="微软雅黑" panose="020B0503020204020204" pitchFamily="34" charset="-122"/>
                  <a:sym typeface="宋体" panose="02010600030101010101" pitchFamily="2" charset="-122"/>
                </a:rPr>
                <a:t>面向对象中继承和</a:t>
              </a:r>
              <a:endParaRPr lang="en-US" altLang="zh-CN" sz="1600" b="1" dirty="0">
                <a:solidFill>
                  <a:srgbClr val="1369B2"/>
                </a:solidFill>
                <a:latin typeface="微软雅黑" panose="020B0503020204020204" pitchFamily="34" charset="-122"/>
                <a:ea typeface="微软雅黑" panose="020B0503020204020204" pitchFamily="34" charset="-122"/>
                <a:sym typeface="宋体" panose="02010600030101010101" pitchFamily="2" charset="-122"/>
              </a:endParaRPr>
            </a:p>
            <a:p>
              <a:pPr marL="457200" lvl="0" indent="-457200" algn="r" eaLnBrk="1" hangingPunct="1">
                <a:lnSpc>
                  <a:spcPct val="125000"/>
                </a:lnSpc>
                <a:spcBef>
                  <a:spcPct val="0"/>
                </a:spcBef>
                <a:buFontTx/>
                <a:buNone/>
              </a:pPr>
              <a:r>
                <a:rPr lang="zh-CN" altLang="en-US" sz="1600" b="1" dirty="0">
                  <a:solidFill>
                    <a:srgbClr val="1369B2"/>
                  </a:solidFill>
                  <a:latin typeface="微软雅黑" panose="020B0503020204020204" pitchFamily="34" charset="-122"/>
                  <a:ea typeface="微软雅黑" panose="020B0503020204020204" pitchFamily="34" charset="-122"/>
                  <a:sym typeface="宋体" panose="02010600030101010101" pitchFamily="2" charset="-122"/>
                </a:rPr>
                <a:t>多态的概念</a:t>
              </a:r>
              <a:endParaRPr lang="zh-CN" altLang="zh-CN" sz="1600" b="1" dirty="0">
                <a:latin typeface="微软雅黑" panose="020B0503020204020204" pitchFamily="34" charset="-122"/>
                <a:ea typeface="微软雅黑" panose="020B0503020204020204" pitchFamily="34" charset="-122"/>
              </a:endParaRPr>
            </a:p>
            <a:p>
              <a:pPr marL="457200" lvl="0" indent="-457200" algn="r" eaLnBrk="1" hangingPunct="1">
                <a:lnSpc>
                  <a:spcPct val="125000"/>
                </a:lnSpc>
                <a:spcBef>
                  <a:spcPct val="0"/>
                </a:spcBef>
                <a:buFontTx/>
                <a:buNone/>
              </a:pPr>
              <a:endParaRPr lang="zh-CN" altLang="zh-CN" sz="1800" b="1" dirty="0">
                <a:latin typeface="微软雅黑" panose="020B0503020204020204" pitchFamily="34" charset="-122"/>
                <a:ea typeface="微软雅黑" panose="020B0503020204020204" pitchFamily="34" charset="-122"/>
              </a:endParaRPr>
            </a:p>
          </p:txBody>
        </p:sp>
      </p:grpSp>
      <p:grpSp>
        <p:nvGrpSpPr>
          <p:cNvPr id="74" name="组合 73"/>
          <p:cNvGrpSpPr/>
          <p:nvPr/>
        </p:nvGrpSpPr>
        <p:grpSpPr>
          <a:xfrm>
            <a:off x="3614738" y="5411470"/>
            <a:ext cx="3257550" cy="1104900"/>
            <a:chOff x="5439599" y="4225925"/>
            <a:chExt cx="3256726" cy="1104900"/>
          </a:xfrm>
        </p:grpSpPr>
        <p:sp>
          <p:nvSpPr>
            <p:cNvPr id="21511" name="矩形 51"/>
            <p:cNvSpPr/>
            <p:nvPr/>
          </p:nvSpPr>
          <p:spPr>
            <a:xfrm>
              <a:off x="5439599" y="4296824"/>
              <a:ext cx="2687558" cy="707886"/>
            </a:xfrm>
            <a:prstGeom prst="rect">
              <a:avLst/>
            </a:prstGeom>
            <a:noFill/>
            <a:ln w="9525">
              <a:noFill/>
            </a:ln>
          </p:spPr>
          <p:txBody>
            <a:bodyPr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457200" lvl="0" indent="-457200" algn="r" eaLnBrk="1" hangingPunct="1">
                <a:lnSpc>
                  <a:spcPct val="125000"/>
                </a:lnSpc>
                <a:spcBef>
                  <a:spcPct val="0"/>
                </a:spcBef>
                <a:buFont typeface="Calibri" panose="020F0502020204030204" pitchFamily="34" charset="0"/>
                <a:buNone/>
              </a:pPr>
              <a:r>
                <a:rPr lang="zh-CN" altLang="en-US" sz="1600" b="1" dirty="0">
                  <a:solidFill>
                    <a:srgbClr val="1369B2"/>
                  </a:solidFill>
                  <a:latin typeface="微软雅黑" panose="020B0503020204020204" pitchFamily="34" charset="-122"/>
                  <a:ea typeface="微软雅黑" panose="020B0503020204020204" pitchFamily="34" charset="-122"/>
                  <a:sym typeface="宋体" panose="02010600030101010101" pitchFamily="2" charset="-122"/>
                </a:rPr>
                <a:t>什么是异常并掌握异常的处理方式</a:t>
              </a:r>
              <a:endParaRPr lang="en-US" altLang="zh-CN" sz="1600" b="1" dirty="0">
                <a:solidFill>
                  <a:srgbClr val="1369B2"/>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21512" name="组合 38"/>
            <p:cNvGrpSpPr/>
            <p:nvPr/>
          </p:nvGrpSpPr>
          <p:grpSpPr>
            <a:xfrm rot="10800000">
              <a:off x="5685823" y="4225925"/>
              <a:ext cx="2745390" cy="652463"/>
              <a:chOff x="860198" y="2352244"/>
              <a:chExt cx="2745675" cy="652213"/>
            </a:xfrm>
          </p:grpSpPr>
          <p:cxnSp>
            <p:nvCxnSpPr>
              <p:cNvPr id="21516" name="直接连接符 39"/>
              <p:cNvCxnSpPr/>
              <p:nvPr/>
            </p:nvCxnSpPr>
            <p:spPr>
              <a:xfrm>
                <a:off x="860198" y="2352244"/>
                <a:ext cx="372267" cy="652213"/>
              </a:xfrm>
              <a:prstGeom prst="line">
                <a:avLst/>
              </a:prstGeom>
              <a:ln w="28575" cap="flat" cmpd="sng">
                <a:solidFill>
                  <a:srgbClr val="1369B2"/>
                </a:solidFill>
                <a:prstDash val="solid"/>
                <a:headEnd type="none" w="med" len="med"/>
                <a:tailEnd type="none" w="med" len="med"/>
              </a:ln>
            </p:spPr>
          </p:cxnSp>
          <p:cxnSp>
            <p:nvCxnSpPr>
              <p:cNvPr id="21517" name="直接连接符 40"/>
              <p:cNvCxnSpPr/>
              <p:nvPr/>
            </p:nvCxnSpPr>
            <p:spPr>
              <a:xfrm rot="-10800000" flipH="1">
                <a:off x="1222939" y="3004457"/>
                <a:ext cx="2382934" cy="0"/>
              </a:xfrm>
              <a:prstGeom prst="line">
                <a:avLst/>
              </a:prstGeom>
              <a:ln w="28575" cap="flat" cmpd="sng">
                <a:solidFill>
                  <a:srgbClr val="1369B2"/>
                </a:solidFill>
                <a:prstDash val="solid"/>
                <a:headEnd type="none" w="med" len="med"/>
                <a:tailEnd type="oval" w="med" len="med"/>
              </a:ln>
            </p:spPr>
          </p:cxnSp>
        </p:grpSp>
        <p:grpSp>
          <p:nvGrpSpPr>
            <p:cNvPr id="21513" name="组合 63"/>
            <p:cNvGrpSpPr/>
            <p:nvPr/>
          </p:nvGrpSpPr>
          <p:grpSpPr>
            <a:xfrm flipH="1">
              <a:off x="8223250" y="4806950"/>
              <a:ext cx="473075" cy="523875"/>
              <a:chOff x="1232465" y="3533629"/>
              <a:chExt cx="474415" cy="523220"/>
            </a:xfrm>
          </p:grpSpPr>
          <p:sp>
            <p:nvSpPr>
              <p:cNvPr id="78" name="椭圆 77"/>
              <p:cNvSpPr/>
              <p:nvPr/>
            </p:nvSpPr>
            <p:spPr bwMode="auto">
              <a:xfrm>
                <a:off x="1232465" y="3558997"/>
                <a:ext cx="474295" cy="474070"/>
              </a:xfrm>
              <a:prstGeom prst="ellipse">
                <a:avLst/>
              </a:prstGeom>
              <a:solidFill>
                <a:srgbClr val="1369B2"/>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9" name="TextBox 78"/>
              <p:cNvSpPr txBox="1"/>
              <p:nvPr/>
            </p:nvSpPr>
            <p:spPr>
              <a:xfrm>
                <a:off x="1305678" y="3533629"/>
                <a:ext cx="335827" cy="523220"/>
              </a:xfrm>
              <a:prstGeom prst="rect">
                <a:avLst/>
              </a:prstGeom>
              <a:noFill/>
              <a:effectLst>
                <a:outerShdw blurRad="12700" dist="12700" dir="2700000" algn="tl" rotWithShape="0">
                  <a:prstClr val="black">
                    <a:alpha val="40000"/>
                  </a:prstClr>
                </a:outerShdw>
              </a:effectLst>
            </p:spPr>
            <p:txBody>
              <a:bodyPr>
                <a:spAutoFit/>
              </a:bodyPr>
              <a:lstStyle/>
              <a:p>
                <a:pPr marR="0" defTabSz="914400">
                  <a:buClrTx/>
                  <a:buSzTx/>
                  <a:buFontTx/>
                  <a:defRPr/>
                </a:pPr>
                <a:r>
                  <a:rPr kumimoji="0" lang="en-US" altLang="zh-CN" sz="2800" b="1" kern="1200" cap="none" spc="0" normalizeH="0" baseline="0" noProof="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en-US" sz="2800" b="1" kern="1200" cap="none" spc="0" normalizeH="0" baseline="0" noProof="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heel(4)">
                                      <p:cBhvr>
                                        <p:cTn id="7" dur="10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wipe(right)">
                                      <p:cBhvr>
                                        <p:cTn id="12" dur="500"/>
                                        <p:tgtEl>
                                          <p:spTgt spid="55"/>
                                        </p:tgtEl>
                                      </p:cBhvr>
                                    </p:animEffect>
                                  </p:childTnLst>
                                </p:cTn>
                              </p:par>
                            </p:childTnLst>
                          </p:cTn>
                        </p:par>
                        <p:par>
                          <p:cTn id="13" fill="hold">
                            <p:stCondLst>
                              <p:cond delay="500"/>
                            </p:stCondLst>
                            <p:childTnLst>
                              <p:par>
                                <p:cTn id="14" presetID="26" presetClass="emph" presetSubtype="0" fill="hold" nodeType="afterEffect">
                                  <p:stCondLst>
                                    <p:cond delay="0"/>
                                  </p:stCondLst>
                                  <p:childTnLst>
                                    <p:animEffect transition="out" filter="fade">
                                      <p:cBhvr>
                                        <p:cTn id="15" dur="500" tmFilter="0, 0; .2, .5; .8, .5; 1, 0"/>
                                        <p:tgtEl>
                                          <p:spTgt spid="55"/>
                                        </p:tgtEl>
                                      </p:cBhvr>
                                    </p:animEffect>
                                    <p:animScale>
                                      <p:cBhvr>
                                        <p:cTn id="16" dur="250" autoRev="1" fill="hold"/>
                                        <p:tgtEl>
                                          <p:spTgt spid="55"/>
                                        </p:tgtEl>
                                      </p:cBhvr>
                                      <p:by x="105000" y="105000"/>
                                    </p:animScale>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66"/>
                                        </p:tgtEl>
                                        <p:attrNameLst>
                                          <p:attrName>style.visibility</p:attrName>
                                        </p:attrNameLst>
                                      </p:cBhvr>
                                      <p:to>
                                        <p:strVal val="visible"/>
                                      </p:to>
                                    </p:set>
                                    <p:animEffect transition="in" filter="wipe(left)">
                                      <p:cBhvr>
                                        <p:cTn id="21" dur="500"/>
                                        <p:tgtEl>
                                          <p:spTgt spid="66"/>
                                        </p:tgtEl>
                                      </p:cBhvr>
                                    </p:animEffect>
                                  </p:childTnLst>
                                </p:cTn>
                              </p:par>
                            </p:childTnLst>
                          </p:cTn>
                        </p:par>
                        <p:par>
                          <p:cTn id="22" fill="hold">
                            <p:stCondLst>
                              <p:cond delay="500"/>
                            </p:stCondLst>
                            <p:childTnLst>
                              <p:par>
                                <p:cTn id="23" presetID="26" presetClass="emph" presetSubtype="0" fill="hold" nodeType="afterEffect">
                                  <p:stCondLst>
                                    <p:cond delay="0"/>
                                  </p:stCondLst>
                                  <p:childTnLst>
                                    <p:animEffect transition="out" filter="fade">
                                      <p:cBhvr>
                                        <p:cTn id="24" dur="500" tmFilter="0, 0; .2, .5; .8, .5; 1, 0"/>
                                        <p:tgtEl>
                                          <p:spTgt spid="66"/>
                                        </p:tgtEl>
                                      </p:cBhvr>
                                    </p:animEffect>
                                    <p:animScale>
                                      <p:cBhvr>
                                        <p:cTn id="25" dur="250" autoRev="1" fill="hold"/>
                                        <p:tgtEl>
                                          <p:spTgt spid="66"/>
                                        </p:tgtEl>
                                      </p:cBhvr>
                                      <p:by x="105000" y="105000"/>
                                    </p:animScale>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74"/>
                                        </p:tgtEl>
                                        <p:attrNameLst>
                                          <p:attrName>style.visibility</p:attrName>
                                        </p:attrNameLst>
                                      </p:cBhvr>
                                      <p:to>
                                        <p:strVal val="visible"/>
                                      </p:to>
                                    </p:set>
                                    <p:animEffect transition="in" filter="wipe(left)">
                                      <p:cBhvr>
                                        <p:cTn id="30" dur="500"/>
                                        <p:tgtEl>
                                          <p:spTgt spid="74"/>
                                        </p:tgtEl>
                                      </p:cBhvr>
                                    </p:animEffect>
                                  </p:childTnLst>
                                </p:cTn>
                              </p:par>
                            </p:childTnLst>
                          </p:cTn>
                        </p:par>
                        <p:par>
                          <p:cTn id="31" fill="hold">
                            <p:stCondLst>
                              <p:cond delay="500"/>
                            </p:stCondLst>
                            <p:childTnLst>
                              <p:par>
                                <p:cTn id="32" presetID="26" presetClass="emph" presetSubtype="0" fill="hold" nodeType="afterEffect">
                                  <p:stCondLst>
                                    <p:cond delay="0"/>
                                  </p:stCondLst>
                                  <p:childTnLst>
                                    <p:animEffect transition="out" filter="fade">
                                      <p:cBhvr>
                                        <p:cTn id="33" dur="500" tmFilter="0, 0; .2, .5; .8, .5; 1, 0"/>
                                        <p:tgtEl>
                                          <p:spTgt spid="74"/>
                                        </p:tgtEl>
                                      </p:cBhvr>
                                    </p:animEffect>
                                    <p:animScale>
                                      <p:cBhvr>
                                        <p:cTn id="34" dur="250" autoRev="1" fill="hold"/>
                                        <p:tgtEl>
                                          <p:spTgt spid="7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FontTx/>
              <a:buNone/>
            </a:pPr>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4.1 </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类的继承</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8" name="矩形 7"/>
          <p:cNvSpPr/>
          <p:nvPr/>
        </p:nvSpPr>
        <p:spPr>
          <a:xfrm>
            <a:off x="457200" y="1504950"/>
            <a:ext cx="8170863" cy="55721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342900" lvl="0" indent="-342900" eaLnBrk="1" hangingPunct="1">
              <a:lnSpc>
                <a:spcPct val="200000"/>
              </a:lnSpc>
              <a:spcBef>
                <a:spcPct val="0"/>
              </a:spcBef>
              <a:buFontTx/>
              <a:buAutoNum type="circleNumDbPlain"/>
            </a:pPr>
            <a:r>
              <a:rPr lang="zh-CN" altLang="zh-CN" sz="1800" dirty="0">
                <a:latin typeface="Arial" panose="020B0604020202020204" pitchFamily="34" charset="0"/>
                <a:ea typeface="宋体" panose="02010600030101010101" pitchFamily="2" charset="-122"/>
              </a:rPr>
              <a:t>使用</a:t>
            </a:r>
            <a:r>
              <a:rPr lang="en-US" altLang="zh-CN" sz="1800" dirty="0">
                <a:latin typeface="Arial" panose="020B0604020202020204" pitchFamily="34" charset="0"/>
                <a:ea typeface="宋体" panose="02010600030101010101" pitchFamily="2" charset="-122"/>
              </a:rPr>
              <a:t>super</a:t>
            </a:r>
            <a:r>
              <a:rPr lang="zh-CN" altLang="zh-CN" sz="1800" dirty="0">
                <a:latin typeface="Arial" panose="020B0604020202020204" pitchFamily="34" charset="0"/>
                <a:ea typeface="宋体" panose="02010600030101010101" pitchFamily="2" charset="-122"/>
              </a:rPr>
              <a:t>关键字调用父类的成员变量和成员方法。</a:t>
            </a:r>
            <a:endParaRPr lang="zh-CN" altLang="en-US" sz="1800" dirty="0">
              <a:latin typeface="Arial" panose="020B0604020202020204" pitchFamily="34" charset="0"/>
              <a:ea typeface="宋体" panose="02010600030101010101" pitchFamily="2" charset="-122"/>
            </a:endParaRPr>
          </a:p>
        </p:txBody>
      </p:sp>
      <p:sp>
        <p:nvSpPr>
          <p:cNvPr id="9" name="剪去对角的矩形 3"/>
          <p:cNvSpPr/>
          <p:nvPr/>
        </p:nvSpPr>
        <p:spPr bwMode="auto">
          <a:xfrm>
            <a:off x="457200" y="4981575"/>
            <a:ext cx="8158163"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rgbClr val="009ED6"/>
          </a:solidFill>
          <a:ln>
            <a:noFill/>
          </a:ln>
          <a:effectLst>
            <a:outerShdw blurRad="50800" dist="38100" dir="2700000" algn="tl" rotWithShape="0">
              <a:srgbClr val="808080">
                <a:alpha val="42999"/>
              </a:srgbClr>
            </a:outerShdw>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 案例演示（参考教材文件</a:t>
            </a:r>
            <a:r>
              <a:rPr kumimoji="0" lang="en-US" altLang="zh-CN"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4-3&amp;4-4</a:t>
            </a: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 name="内容占位符 2"/>
          <p:cNvSpPr>
            <a:spLocks noGrp="1"/>
          </p:cNvSpPr>
          <p:nvPr>
            <p:ph idx="1"/>
          </p:nvPr>
        </p:nvSpPr>
        <p:spPr>
          <a:xfrm>
            <a:off x="457200" y="1066800"/>
            <a:ext cx="8229600" cy="652463"/>
          </a:xfrm>
        </p:spPr>
        <p:txBody>
          <a:bodyPr vert="horz" wrap="square" lIns="91440" tIns="45720" rIns="91440" bIns="45720" anchor="t"/>
          <a:p>
            <a:pPr marL="0" indent="0">
              <a:lnSpc>
                <a:spcPct val="100000"/>
              </a:lnSpc>
              <a:spcBef>
                <a:spcPct val="0"/>
              </a:spcBef>
              <a:buNone/>
            </a:pPr>
            <a:r>
              <a:rPr lang="en-US" altLang="zh-CN"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4.1.3 super</a:t>
            </a:r>
            <a:r>
              <a:rPr lang="zh-CN" altLang="en-US"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关键字</a:t>
            </a:r>
            <a:r>
              <a:rPr lang="en-US" altLang="zh-CN"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a:t>
            </a:r>
            <a:r>
              <a:rPr lang="zh-CN" altLang="en-US"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具体使用</a:t>
            </a:r>
            <a:endParaRPr lang="en-US" altLang="zh-CN"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endParaRPr>
          </a:p>
        </p:txBody>
      </p:sp>
      <p:sp>
        <p:nvSpPr>
          <p:cNvPr id="10" name="矩形 1"/>
          <p:cNvSpPr/>
          <p:nvPr/>
        </p:nvSpPr>
        <p:spPr>
          <a:xfrm>
            <a:off x="468313" y="2163763"/>
            <a:ext cx="8147050" cy="841375"/>
          </a:xfrm>
          <a:prstGeom prst="rect">
            <a:avLst/>
          </a:prstGeom>
          <a:solidFill>
            <a:srgbClr val="003F75"/>
          </a:solidFill>
          <a:ln w="2857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50000"/>
              </a:lnSpc>
              <a:spcBef>
                <a:spcPct val="0"/>
              </a:spcBef>
              <a:buFontTx/>
              <a:buNone/>
            </a:pPr>
            <a:r>
              <a:rPr lang="zh-CN" altLang="en-US" sz="1600" dirty="0">
                <a:solidFill>
                  <a:schemeClr val="bg1"/>
                </a:solidFill>
                <a:latin typeface="Arial" panose="020B0604020202020204" pitchFamily="34" charset="0"/>
                <a:ea typeface="宋体" panose="02010600030101010101" pitchFamily="2" charset="-122"/>
              </a:rPr>
              <a:t>    </a:t>
            </a:r>
            <a:r>
              <a:rPr lang="en-US" altLang="zh-CN" sz="1600" dirty="0">
                <a:solidFill>
                  <a:schemeClr val="bg1"/>
                </a:solidFill>
                <a:latin typeface="Arial" panose="020B0604020202020204" pitchFamily="34" charset="0"/>
                <a:ea typeface="宋体" panose="02010600030101010101" pitchFamily="2" charset="-122"/>
              </a:rPr>
              <a:t>super.</a:t>
            </a:r>
            <a:r>
              <a:rPr lang="zh-CN" altLang="en-US" sz="1600" dirty="0">
                <a:solidFill>
                  <a:schemeClr val="bg1"/>
                </a:solidFill>
                <a:latin typeface="Arial" panose="020B0604020202020204" pitchFamily="34" charset="0"/>
                <a:ea typeface="宋体" panose="02010600030101010101" pitchFamily="2" charset="-122"/>
              </a:rPr>
              <a:t>成员变量</a:t>
            </a:r>
            <a:endParaRPr lang="zh-CN" altLang="en-US" sz="1600" dirty="0">
              <a:solidFill>
                <a:schemeClr val="bg1"/>
              </a:solidFill>
              <a:latin typeface="Arial" panose="020B0604020202020204" pitchFamily="34" charset="0"/>
              <a:ea typeface="宋体" panose="02010600030101010101" pitchFamily="2" charset="-122"/>
            </a:endParaRPr>
          </a:p>
          <a:p>
            <a:pPr marL="0" lvl="0" indent="0" eaLnBrk="1" hangingPunct="1">
              <a:lnSpc>
                <a:spcPct val="15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    super.</a:t>
            </a:r>
            <a:r>
              <a:rPr lang="zh-CN" altLang="en-US" sz="1600" dirty="0">
                <a:solidFill>
                  <a:schemeClr val="bg1"/>
                </a:solidFill>
                <a:latin typeface="Arial" panose="020B0604020202020204" pitchFamily="34" charset="0"/>
                <a:ea typeface="宋体" panose="02010600030101010101" pitchFamily="2" charset="-122"/>
              </a:rPr>
              <a:t>成员方法</a:t>
            </a:r>
            <a:r>
              <a:rPr lang="en-US" altLang="zh-CN" sz="1600" dirty="0">
                <a:solidFill>
                  <a:schemeClr val="bg1"/>
                </a:solidFill>
                <a:latin typeface="Arial" panose="020B0604020202020204" pitchFamily="34" charset="0"/>
                <a:ea typeface="宋体" panose="02010600030101010101" pitchFamily="2" charset="-122"/>
              </a:rPr>
              <a:t>([</a:t>
            </a:r>
            <a:r>
              <a:rPr lang="zh-CN" altLang="en-US" sz="1600" dirty="0">
                <a:solidFill>
                  <a:schemeClr val="bg1"/>
                </a:solidFill>
                <a:latin typeface="Arial" panose="020B0604020202020204" pitchFamily="34" charset="0"/>
                <a:ea typeface="宋体" panose="02010600030101010101" pitchFamily="2" charset="-122"/>
              </a:rPr>
              <a:t>参数</a:t>
            </a:r>
            <a:r>
              <a:rPr lang="en-US" altLang="zh-CN" sz="1600" dirty="0">
                <a:solidFill>
                  <a:schemeClr val="bg1"/>
                </a:solidFill>
                <a:latin typeface="Arial" panose="020B0604020202020204" pitchFamily="34" charset="0"/>
                <a:ea typeface="宋体" panose="02010600030101010101" pitchFamily="2" charset="-122"/>
              </a:rPr>
              <a:t>1,</a:t>
            </a:r>
            <a:r>
              <a:rPr lang="zh-CN" altLang="en-US" sz="1600" dirty="0">
                <a:solidFill>
                  <a:schemeClr val="bg1"/>
                </a:solidFill>
                <a:latin typeface="Arial" panose="020B0604020202020204" pitchFamily="34" charset="0"/>
                <a:ea typeface="宋体" panose="02010600030101010101" pitchFamily="2" charset="-122"/>
              </a:rPr>
              <a:t>参数</a:t>
            </a:r>
            <a:r>
              <a:rPr lang="en-US" altLang="zh-CN" sz="1600" dirty="0">
                <a:solidFill>
                  <a:schemeClr val="bg1"/>
                </a:solidFill>
                <a:latin typeface="Arial" panose="020B0604020202020204" pitchFamily="34" charset="0"/>
                <a:ea typeface="宋体" panose="02010600030101010101" pitchFamily="2" charset="-122"/>
              </a:rPr>
              <a:t>2...])</a:t>
            </a:r>
            <a:endParaRPr lang="en-US" altLang="zh-CN" sz="1600" dirty="0">
              <a:solidFill>
                <a:schemeClr val="bg1"/>
              </a:solidFill>
              <a:latin typeface="Arial" panose="020B0604020202020204" pitchFamily="34" charset="0"/>
              <a:ea typeface="宋体" panose="02010600030101010101" pitchFamily="2" charset="-122"/>
            </a:endParaRPr>
          </a:p>
        </p:txBody>
      </p:sp>
      <p:sp>
        <p:nvSpPr>
          <p:cNvPr id="11" name="矩形 10"/>
          <p:cNvSpPr/>
          <p:nvPr/>
        </p:nvSpPr>
        <p:spPr>
          <a:xfrm>
            <a:off x="444500" y="3189288"/>
            <a:ext cx="8170863" cy="5588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342900" lvl="0" indent="-342900" eaLnBrk="1" hangingPunct="1">
              <a:lnSpc>
                <a:spcPct val="200000"/>
              </a:lnSpc>
              <a:spcBef>
                <a:spcPct val="0"/>
              </a:spcBef>
              <a:buFontTx/>
              <a:buAutoNum type="circleNumDbPlain" startAt="2"/>
            </a:pPr>
            <a:r>
              <a:rPr lang="zh-CN" altLang="zh-CN" sz="1800" dirty="0">
                <a:latin typeface="Arial" panose="020B0604020202020204" pitchFamily="34" charset="0"/>
                <a:ea typeface="宋体" panose="02010600030101010101" pitchFamily="2" charset="-122"/>
              </a:rPr>
              <a:t>使用</a:t>
            </a:r>
            <a:r>
              <a:rPr lang="en-US" altLang="zh-CN" sz="1800" dirty="0">
                <a:latin typeface="Arial" panose="020B0604020202020204" pitchFamily="34" charset="0"/>
                <a:ea typeface="宋体" panose="02010600030101010101" pitchFamily="2" charset="-122"/>
              </a:rPr>
              <a:t>super</a:t>
            </a:r>
            <a:r>
              <a:rPr lang="zh-CN" altLang="zh-CN" sz="1800" dirty="0">
                <a:latin typeface="Arial" panose="020B0604020202020204" pitchFamily="34" charset="0"/>
                <a:ea typeface="宋体" panose="02010600030101010101" pitchFamily="2" charset="-122"/>
              </a:rPr>
              <a:t>关键字调用父类的构造方法。</a:t>
            </a:r>
            <a:endParaRPr lang="zh-CN" altLang="en-US" sz="1800" dirty="0">
              <a:latin typeface="Arial" panose="020B0604020202020204" pitchFamily="34" charset="0"/>
              <a:ea typeface="宋体" panose="02010600030101010101" pitchFamily="2" charset="-122"/>
            </a:endParaRPr>
          </a:p>
        </p:txBody>
      </p:sp>
      <p:sp>
        <p:nvSpPr>
          <p:cNvPr id="12" name="矩形 1"/>
          <p:cNvSpPr/>
          <p:nvPr/>
        </p:nvSpPr>
        <p:spPr>
          <a:xfrm>
            <a:off x="457200" y="3835400"/>
            <a:ext cx="8147050" cy="519113"/>
          </a:xfrm>
          <a:prstGeom prst="rect">
            <a:avLst/>
          </a:prstGeom>
          <a:solidFill>
            <a:srgbClr val="003F75"/>
          </a:solidFill>
          <a:ln w="2857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50000"/>
              </a:lnSpc>
              <a:spcBef>
                <a:spcPct val="0"/>
              </a:spcBef>
              <a:buFontTx/>
              <a:buNone/>
            </a:pPr>
            <a:r>
              <a:rPr lang="zh-CN" altLang="en-US" sz="1600" dirty="0">
                <a:solidFill>
                  <a:schemeClr val="bg1"/>
                </a:solidFill>
                <a:latin typeface="Arial" panose="020B0604020202020204" pitchFamily="34" charset="0"/>
                <a:ea typeface="宋体" panose="02010600030101010101" pitchFamily="2" charset="-122"/>
              </a:rPr>
              <a:t>    </a:t>
            </a:r>
            <a:r>
              <a:rPr lang="en-US" altLang="zh-CN" sz="1600" dirty="0">
                <a:solidFill>
                  <a:schemeClr val="bg1"/>
                </a:solidFill>
                <a:latin typeface="Arial" panose="020B0604020202020204" pitchFamily="34" charset="0"/>
                <a:ea typeface="宋体" panose="02010600030101010101" pitchFamily="2" charset="-122"/>
              </a:rPr>
              <a:t>super([</a:t>
            </a:r>
            <a:r>
              <a:rPr lang="zh-CN" altLang="en-US" sz="1600" dirty="0">
                <a:solidFill>
                  <a:schemeClr val="bg1"/>
                </a:solidFill>
                <a:latin typeface="Arial" panose="020B0604020202020204" pitchFamily="34" charset="0"/>
                <a:ea typeface="宋体" panose="02010600030101010101" pitchFamily="2" charset="-122"/>
              </a:rPr>
              <a:t>参数</a:t>
            </a:r>
            <a:r>
              <a:rPr lang="en-US" altLang="zh-CN" sz="1600" dirty="0">
                <a:solidFill>
                  <a:schemeClr val="bg1"/>
                </a:solidFill>
                <a:latin typeface="Arial" panose="020B0604020202020204" pitchFamily="34" charset="0"/>
                <a:ea typeface="宋体" panose="02010600030101010101" pitchFamily="2" charset="-122"/>
              </a:rPr>
              <a:t>1,</a:t>
            </a:r>
            <a:r>
              <a:rPr lang="zh-CN" altLang="en-US" sz="1600" dirty="0">
                <a:solidFill>
                  <a:schemeClr val="bg1"/>
                </a:solidFill>
                <a:latin typeface="Arial" panose="020B0604020202020204" pitchFamily="34" charset="0"/>
                <a:ea typeface="宋体" panose="02010600030101010101" pitchFamily="2" charset="-122"/>
              </a:rPr>
              <a:t>参数</a:t>
            </a:r>
            <a:r>
              <a:rPr lang="en-US" altLang="zh-CN" sz="1600" dirty="0">
                <a:solidFill>
                  <a:schemeClr val="bg1"/>
                </a:solidFill>
                <a:latin typeface="Arial" panose="020B0604020202020204" pitchFamily="34" charset="0"/>
                <a:ea typeface="宋体" panose="02010600030101010101" pitchFamily="2" charset="-122"/>
              </a:rPr>
              <a:t>2...])</a:t>
            </a:r>
            <a:endParaRPr lang="en-US" altLang="zh-CN" sz="1600" dirty="0">
              <a:solidFill>
                <a:schemeClr val="bg1"/>
              </a:solidFill>
              <a:latin typeface="Arial" panose="020B0604020202020204" pitchFamily="34" charset="0"/>
              <a:ea typeface="宋体" panose="02010600030101010101" pitchFamily="2" charset="-122"/>
            </a:endParaRPr>
          </a:p>
        </p:txBody>
      </p:sp>
      <p:pic>
        <p:nvPicPr>
          <p:cNvPr id="13" name="Picture 14" descr="http://t02.pic.sogou.com/493eadc82be620d6-a2f0f2491833f6b8-baa32f594dc122955b3144a3e2bb3687_i.jpg"/>
          <p:cNvPicPr>
            <a:picLocks noChangeAspect="1"/>
          </p:cNvPicPr>
          <p:nvPr/>
        </p:nvPicPr>
        <p:blipFill>
          <a:blip r:embed="rId1"/>
          <a:stretch>
            <a:fillRect/>
          </a:stretch>
        </p:blipFill>
        <p:spPr>
          <a:xfrm rot="668921">
            <a:off x="6827838" y="993775"/>
            <a:ext cx="1917700" cy="2028825"/>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charRg st="0" end="21"/>
                                            </p:txEl>
                                          </p:spTgt>
                                        </p:tgtEl>
                                        <p:attrNameLst>
                                          <p:attrName>style.visibility</p:attrName>
                                        </p:attrNameLst>
                                      </p:cBhvr>
                                      <p:to>
                                        <p:strVal val="visible"/>
                                      </p:to>
                                    </p:set>
                                    <p:animEffect transition="in" filter="fade">
                                      <p:cBhvr>
                                        <p:cTn id="7" dur="500"/>
                                        <p:tgtEl>
                                          <p:spTgt spid="7">
                                            <p:txEl>
                                              <p:charRg st="0" end="21"/>
                                            </p:txEl>
                                          </p:spTgt>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1+#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par>
                          <p:cTn id="18" fill="hold">
                            <p:stCondLst>
                              <p:cond delay="500"/>
                            </p:stCondLst>
                            <p:childTnLst>
                              <p:par>
                                <p:cTn id="19" presetID="2" presetClass="entr" presetSubtype="4"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500"/>
                                        <p:tgtEl>
                                          <p:spTgt spid="11"/>
                                        </p:tgtEl>
                                      </p:cBhvr>
                                    </p:animEffect>
                                  </p:childTnLst>
                                </p:cTn>
                              </p:par>
                            </p:childTnLst>
                          </p:cTn>
                        </p:par>
                        <p:par>
                          <p:cTn id="27" fill="hold">
                            <p:stCondLst>
                              <p:cond delay="1500"/>
                            </p:stCondLst>
                            <p:childTnLst>
                              <p:par>
                                <p:cTn id="28" presetID="2" presetClass="entr" presetSubtype="4"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500" fill="hold"/>
                                        <p:tgtEl>
                                          <p:spTgt spid="12"/>
                                        </p:tgtEl>
                                        <p:attrNameLst>
                                          <p:attrName>ppt_x</p:attrName>
                                        </p:attrNameLst>
                                      </p:cBhvr>
                                      <p:tavLst>
                                        <p:tav tm="0">
                                          <p:val>
                                            <p:strVal val="#ppt_x"/>
                                          </p:val>
                                        </p:tav>
                                        <p:tav tm="100000">
                                          <p:val>
                                            <p:strVal val="#ppt_x"/>
                                          </p:val>
                                        </p:tav>
                                      </p:tavLst>
                                    </p:anim>
                                    <p:anim calcmode="lin" valueType="num">
                                      <p:cBhvr additive="base">
                                        <p:cTn id="3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circle(in)">
                                      <p:cBhvr>
                                        <p:cTn id="3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7" grpId="0" build="p"/>
      <p:bldP spid="10" grpId="0" animBg="1"/>
      <p:bldP spid="11" grpId="0"/>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FontTx/>
              <a:buNone/>
            </a:pPr>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4.1 </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类的继承</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 name="矩形 6"/>
          <p:cNvSpPr/>
          <p:nvPr/>
        </p:nvSpPr>
        <p:spPr>
          <a:xfrm>
            <a:off x="457200" y="1504950"/>
            <a:ext cx="8154988" cy="28622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285750" lvl="0" indent="-285750" eaLnBrk="1" hangingPunct="1">
              <a:lnSpc>
                <a:spcPct val="200000"/>
              </a:lnSpc>
              <a:spcBef>
                <a:spcPct val="0"/>
              </a:spcBef>
              <a:buFont typeface="Wingdings" panose="05000000000000000000" pitchFamily="2" charset="2"/>
              <a:buChar char="p"/>
            </a:pPr>
            <a:r>
              <a:rPr lang="zh-CN" altLang="zh-CN" sz="1800" dirty="0">
                <a:latin typeface="Arial" panose="020B0604020202020204" pitchFamily="34" charset="0"/>
                <a:cs typeface="Arial" panose="020B0604020202020204" pitchFamily="34" charset="0"/>
              </a:rPr>
              <a:t>在</a:t>
            </a:r>
            <a:r>
              <a:rPr lang="en-US" altLang="zh-CN" sz="1800" dirty="0">
                <a:latin typeface="Arial" panose="020B0604020202020204" pitchFamily="34" charset="0"/>
                <a:cs typeface="Arial" panose="020B0604020202020204" pitchFamily="34" charset="0"/>
              </a:rPr>
              <a:t>Java</a:t>
            </a:r>
            <a:r>
              <a:rPr lang="zh-CN" altLang="zh-CN" sz="1800" dirty="0">
                <a:latin typeface="Arial" panose="020B0604020202020204" pitchFamily="34" charset="0"/>
                <a:cs typeface="Arial" panose="020B0604020202020204" pitchFamily="34" charset="0"/>
              </a:rPr>
              <a:t>中提供了一个</a:t>
            </a:r>
            <a:r>
              <a:rPr lang="en-US" altLang="zh-CN" sz="1800" dirty="0">
                <a:latin typeface="Arial" panose="020B0604020202020204" pitchFamily="34" charset="0"/>
                <a:cs typeface="Arial" panose="020B0604020202020204" pitchFamily="34" charset="0"/>
              </a:rPr>
              <a:t>Object</a:t>
            </a:r>
            <a:r>
              <a:rPr lang="zh-CN" altLang="zh-CN" sz="1800" dirty="0">
                <a:latin typeface="Arial" panose="020B0604020202020204" pitchFamily="34" charset="0"/>
                <a:cs typeface="Arial" panose="020B0604020202020204" pitchFamily="34" charset="0"/>
              </a:rPr>
              <a:t>类，它是所有类的父类，即每个类都直接或间接继承自该类</a:t>
            </a:r>
            <a:r>
              <a:rPr lang="zh-CN" altLang="en-US" sz="1800" dirty="0">
                <a:latin typeface="Arial" panose="020B0604020202020204" pitchFamily="34" charset="0"/>
                <a:cs typeface="Arial" panose="020B0604020202020204" pitchFamily="34" charset="0"/>
              </a:rPr>
              <a:t>。</a:t>
            </a:r>
            <a:endParaRPr lang="en-US" altLang="zh-CN" sz="1800" dirty="0">
              <a:latin typeface="Arial" panose="020B0604020202020204" pitchFamily="34" charset="0"/>
              <a:cs typeface="Arial" panose="020B0604020202020204" pitchFamily="34" charset="0"/>
            </a:endParaRPr>
          </a:p>
          <a:p>
            <a:pPr marL="285750" lvl="0" indent="-285750" eaLnBrk="1" hangingPunct="1">
              <a:lnSpc>
                <a:spcPct val="200000"/>
              </a:lnSpc>
              <a:spcBef>
                <a:spcPct val="0"/>
              </a:spcBef>
              <a:buFont typeface="Wingdings" panose="05000000000000000000" pitchFamily="2" charset="2"/>
              <a:buChar char="p"/>
            </a:pPr>
            <a:r>
              <a:rPr lang="en-US" altLang="zh-CN" sz="1800" dirty="0">
                <a:latin typeface="Arial" panose="020B0604020202020204" pitchFamily="34" charset="0"/>
                <a:cs typeface="Arial" panose="020B0604020202020204" pitchFamily="34" charset="0"/>
              </a:rPr>
              <a:t>Object</a:t>
            </a:r>
            <a:r>
              <a:rPr lang="zh-CN" altLang="zh-CN" sz="1800" dirty="0">
                <a:latin typeface="Arial" panose="020B0604020202020204" pitchFamily="34" charset="0"/>
                <a:cs typeface="Arial" panose="020B0604020202020204" pitchFamily="34" charset="0"/>
              </a:rPr>
              <a:t>类通常被称之为超类、基类或根类。</a:t>
            </a:r>
            <a:endParaRPr lang="en-US" altLang="zh-CN" sz="1800" dirty="0">
              <a:latin typeface="Arial" panose="020B0604020202020204" pitchFamily="34" charset="0"/>
              <a:cs typeface="Arial" panose="020B0604020202020204" pitchFamily="34" charset="0"/>
            </a:endParaRPr>
          </a:p>
          <a:p>
            <a:pPr marL="285750" lvl="0" indent="-285750" eaLnBrk="1" hangingPunct="1">
              <a:lnSpc>
                <a:spcPct val="200000"/>
              </a:lnSpc>
              <a:spcBef>
                <a:spcPct val="0"/>
              </a:spcBef>
              <a:buFont typeface="Wingdings" panose="05000000000000000000" pitchFamily="2" charset="2"/>
              <a:buChar char="p"/>
            </a:pPr>
            <a:r>
              <a:rPr lang="zh-CN" altLang="zh-CN" sz="1800" dirty="0">
                <a:latin typeface="Arial" panose="020B0604020202020204" pitchFamily="34" charset="0"/>
                <a:cs typeface="Arial" panose="020B0604020202020204" pitchFamily="34" charset="0"/>
              </a:rPr>
              <a:t>当定义一个类时，如果没有使用</a:t>
            </a:r>
            <a:r>
              <a:rPr lang="en-US" altLang="zh-CN" sz="1800" dirty="0">
                <a:latin typeface="Arial" panose="020B0604020202020204" pitchFamily="34" charset="0"/>
                <a:cs typeface="Arial" panose="020B0604020202020204" pitchFamily="34" charset="0"/>
              </a:rPr>
              <a:t>extends</a:t>
            </a:r>
            <a:r>
              <a:rPr lang="zh-CN" altLang="zh-CN" sz="1800" dirty="0">
                <a:latin typeface="Arial" panose="020B0604020202020204" pitchFamily="34" charset="0"/>
                <a:cs typeface="Arial" panose="020B0604020202020204" pitchFamily="34" charset="0"/>
              </a:rPr>
              <a:t>关键字为这个类显示地指定父类，那么该类会默认继承</a:t>
            </a:r>
            <a:r>
              <a:rPr lang="en-US" altLang="zh-CN" sz="1800" dirty="0">
                <a:latin typeface="Arial" panose="020B0604020202020204" pitchFamily="34" charset="0"/>
                <a:cs typeface="Arial" panose="020B0604020202020204" pitchFamily="34" charset="0"/>
              </a:rPr>
              <a:t>Object</a:t>
            </a:r>
            <a:r>
              <a:rPr lang="zh-CN" altLang="zh-CN" sz="1800" dirty="0">
                <a:latin typeface="Arial" panose="020B0604020202020204" pitchFamily="34" charset="0"/>
                <a:cs typeface="Arial" panose="020B0604020202020204" pitchFamily="34" charset="0"/>
              </a:rPr>
              <a:t>类</a:t>
            </a:r>
            <a:r>
              <a:rPr lang="zh-CN" altLang="en-US" sz="1800" dirty="0">
                <a:latin typeface="Arial" panose="020B0604020202020204" pitchFamily="34" charset="0"/>
                <a:cs typeface="Arial" panose="020B0604020202020204" pitchFamily="34" charset="0"/>
              </a:rPr>
              <a:t>。</a:t>
            </a:r>
            <a:endParaRPr lang="en-US" altLang="zh-CN" sz="1800" dirty="0">
              <a:latin typeface="Arial" panose="020B0604020202020204" pitchFamily="34" charset="0"/>
              <a:ea typeface="宋体" panose="02010600030101010101" pitchFamily="2" charset="-122"/>
            </a:endParaRPr>
          </a:p>
        </p:txBody>
      </p:sp>
      <p:sp>
        <p:nvSpPr>
          <p:cNvPr id="8" name="内容占位符 2"/>
          <p:cNvSpPr>
            <a:spLocks noGrp="1"/>
          </p:cNvSpPr>
          <p:nvPr>
            <p:ph idx="1"/>
          </p:nvPr>
        </p:nvSpPr>
        <p:spPr>
          <a:xfrm>
            <a:off x="457200" y="1066800"/>
            <a:ext cx="8229600" cy="652463"/>
          </a:xfrm>
        </p:spPr>
        <p:txBody>
          <a:bodyPr vert="horz" wrap="square" lIns="91440" tIns="45720" rIns="91440" bIns="45720" anchor="t"/>
          <a:p>
            <a:pPr marL="0" indent="0">
              <a:lnSpc>
                <a:spcPct val="100000"/>
              </a:lnSpc>
              <a:spcBef>
                <a:spcPct val="0"/>
              </a:spcBef>
              <a:buNone/>
            </a:pPr>
            <a:r>
              <a:rPr lang="en-US" altLang="zh-CN"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4.1.4 Object</a:t>
            </a:r>
            <a:r>
              <a:rPr lang="zh-CN" altLang="en-US"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类</a:t>
            </a:r>
            <a:endParaRPr lang="en-US" altLang="zh-CN"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xEl>
                                              <p:charRg st="0" end="14"/>
                                            </p:txEl>
                                          </p:spTgt>
                                        </p:tgtEl>
                                        <p:attrNameLst>
                                          <p:attrName>style.visibility</p:attrName>
                                        </p:attrNameLst>
                                      </p:cBhvr>
                                      <p:to>
                                        <p:strVal val="visible"/>
                                      </p:to>
                                    </p:set>
                                    <p:animEffect transition="in" filter="fade">
                                      <p:cBhvr>
                                        <p:cTn id="7" dur="500"/>
                                        <p:tgtEl>
                                          <p:spTgt spid="8">
                                            <p:txEl>
                                              <p:charRg st="0" end="1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charRg st="0" end="45"/>
                                            </p:txEl>
                                          </p:spTgt>
                                        </p:tgtEl>
                                        <p:attrNameLst>
                                          <p:attrName>style.visibility</p:attrName>
                                        </p:attrNameLst>
                                      </p:cBhvr>
                                      <p:to>
                                        <p:strVal val="visible"/>
                                      </p:to>
                                    </p:set>
                                    <p:animEffect transition="in" filter="wipe(left)">
                                      <p:cBhvr>
                                        <p:cTn id="12" dur="500"/>
                                        <p:tgtEl>
                                          <p:spTgt spid="7">
                                            <p:txEl>
                                              <p:charRg st="0" end="45"/>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7">
                                            <p:txEl>
                                              <p:charRg st="45" end="68"/>
                                            </p:txEl>
                                          </p:spTgt>
                                        </p:tgtEl>
                                        <p:attrNameLst>
                                          <p:attrName>style.visibility</p:attrName>
                                        </p:attrNameLst>
                                      </p:cBhvr>
                                      <p:to>
                                        <p:strVal val="visible"/>
                                      </p:to>
                                    </p:set>
                                    <p:animEffect transition="in" filter="wipe(left)">
                                      <p:cBhvr>
                                        <p:cTn id="16" dur="500"/>
                                        <p:tgtEl>
                                          <p:spTgt spid="7">
                                            <p:txEl>
                                              <p:charRg st="45" end="68"/>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7">
                                            <p:txEl>
                                              <p:charRg st="68" end="122"/>
                                            </p:txEl>
                                          </p:spTgt>
                                        </p:tgtEl>
                                        <p:attrNameLst>
                                          <p:attrName>style.visibility</p:attrName>
                                        </p:attrNameLst>
                                      </p:cBhvr>
                                      <p:to>
                                        <p:strVal val="visible"/>
                                      </p:to>
                                    </p:set>
                                    <p:animEffect transition="in" filter="wipe(left)">
                                      <p:cBhvr>
                                        <p:cTn id="20" dur="500"/>
                                        <p:tgtEl>
                                          <p:spTgt spid="7">
                                            <p:txEl>
                                              <p:charRg st="68" end="1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FontTx/>
              <a:buNone/>
            </a:pPr>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4.1 </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类的继承</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8" name="内容占位符 2"/>
          <p:cNvSpPr>
            <a:spLocks noGrp="1"/>
          </p:cNvSpPr>
          <p:nvPr>
            <p:ph idx="1"/>
          </p:nvPr>
        </p:nvSpPr>
        <p:spPr>
          <a:xfrm>
            <a:off x="457200" y="1066800"/>
            <a:ext cx="8229600" cy="652463"/>
          </a:xfrm>
        </p:spPr>
        <p:txBody>
          <a:bodyPr vert="horz" wrap="square" lIns="91440" tIns="45720" rIns="91440" bIns="45720" anchor="t"/>
          <a:p>
            <a:pPr marL="0" indent="0">
              <a:lnSpc>
                <a:spcPct val="100000"/>
              </a:lnSpc>
              <a:spcBef>
                <a:spcPct val="0"/>
              </a:spcBef>
              <a:buNone/>
            </a:pPr>
            <a:r>
              <a:rPr lang="en-US" altLang="zh-CN"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4.1.4 Object</a:t>
            </a:r>
            <a:r>
              <a:rPr lang="zh-CN" altLang="en-US"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类</a:t>
            </a:r>
            <a:r>
              <a:rPr lang="en-US" altLang="zh-CN"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a:t>
            </a:r>
            <a:r>
              <a:rPr lang="zh-CN" altLang="en-US"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常用方法</a:t>
            </a:r>
            <a:endParaRPr lang="en-US" altLang="zh-CN"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endParaRPr>
          </a:p>
        </p:txBody>
      </p:sp>
      <p:graphicFrame>
        <p:nvGraphicFramePr>
          <p:cNvPr id="5" name="表格 4"/>
          <p:cNvGraphicFramePr>
            <a:graphicFrameLocks noGrp="1"/>
          </p:cNvGraphicFramePr>
          <p:nvPr/>
        </p:nvGraphicFramePr>
        <p:xfrm>
          <a:off x="450850" y="2019300"/>
          <a:ext cx="8091488" cy="3005138"/>
        </p:xfrm>
        <a:graphic>
          <a:graphicData uri="http://schemas.openxmlformats.org/drawingml/2006/table">
            <a:tbl>
              <a:tblPr firstRow="1" bandRow="1"/>
              <a:tblGrid>
                <a:gridCol w="2814597"/>
                <a:gridCol w="5276891"/>
              </a:tblGrid>
              <a:tr h="446354">
                <a:tc>
                  <a:txBody>
                    <a:bodyPr/>
                    <a:lstStyle>
                      <a:lvl1pPr marL="0" algn="l" defTabSz="914400" rtl="0" eaLnBrk="1" latinLnBrk="0" hangingPunct="1">
                        <a:defRPr sz="1800" b="1" kern="1200">
                          <a:solidFill>
                            <a:schemeClr val="lt1"/>
                          </a:solidFill>
                          <a:latin typeface="Arial" panose="020B0604020202020204"/>
                          <a:ea typeface="宋体" panose="02010600030101010101" pitchFamily="2" charset="-122"/>
                        </a:defRPr>
                      </a:lvl1pPr>
                      <a:lvl2pPr marL="457200" algn="l" defTabSz="914400" rtl="0" eaLnBrk="1" latinLnBrk="0" hangingPunct="1">
                        <a:defRPr sz="1800" b="1" kern="1200">
                          <a:solidFill>
                            <a:schemeClr val="lt1"/>
                          </a:solidFill>
                          <a:latin typeface="Arial" panose="020B0604020202020204"/>
                          <a:ea typeface="宋体" panose="02010600030101010101" pitchFamily="2" charset="-122"/>
                        </a:defRPr>
                      </a:lvl2pPr>
                      <a:lvl3pPr marL="914400" algn="l" defTabSz="914400" rtl="0" eaLnBrk="1" latinLnBrk="0" hangingPunct="1">
                        <a:defRPr sz="1800" b="1" kern="1200">
                          <a:solidFill>
                            <a:schemeClr val="lt1"/>
                          </a:solidFill>
                          <a:latin typeface="Arial" panose="020B0604020202020204"/>
                          <a:ea typeface="宋体" panose="02010600030101010101" pitchFamily="2" charset="-122"/>
                        </a:defRPr>
                      </a:lvl3pPr>
                      <a:lvl4pPr marL="1371600" algn="l" defTabSz="914400" rtl="0" eaLnBrk="1" latinLnBrk="0" hangingPunct="1">
                        <a:defRPr sz="1800" b="1" kern="1200">
                          <a:solidFill>
                            <a:schemeClr val="lt1"/>
                          </a:solidFill>
                          <a:latin typeface="Arial" panose="020B0604020202020204"/>
                          <a:ea typeface="宋体" panose="02010600030101010101" pitchFamily="2" charset="-122"/>
                        </a:defRPr>
                      </a:lvl4pPr>
                      <a:lvl5pPr marL="1828800" algn="l" defTabSz="914400" rtl="0" eaLnBrk="1" latinLnBrk="0" hangingPunct="1">
                        <a:defRPr sz="1800" b="1" kern="1200">
                          <a:solidFill>
                            <a:schemeClr val="lt1"/>
                          </a:solidFill>
                          <a:latin typeface="Arial" panose="020B0604020202020204"/>
                          <a:ea typeface="宋体" panose="02010600030101010101" pitchFamily="2" charset="-122"/>
                        </a:defRPr>
                      </a:lvl5pPr>
                      <a:lvl6pPr marL="2286000" algn="l" defTabSz="914400" rtl="0" eaLnBrk="1" latinLnBrk="0" hangingPunct="1">
                        <a:defRPr sz="1800" b="1" kern="1200">
                          <a:solidFill>
                            <a:schemeClr val="lt1"/>
                          </a:solidFill>
                          <a:latin typeface="Arial" panose="020B0604020202020204"/>
                          <a:ea typeface="宋体" panose="02010600030101010101" pitchFamily="2" charset="-122"/>
                        </a:defRPr>
                      </a:lvl6pPr>
                      <a:lvl7pPr marL="2743200" algn="l" defTabSz="914400" rtl="0" eaLnBrk="1" latinLnBrk="0" hangingPunct="1">
                        <a:defRPr sz="1800" b="1" kern="1200">
                          <a:solidFill>
                            <a:schemeClr val="lt1"/>
                          </a:solidFill>
                          <a:latin typeface="Arial" panose="020B0604020202020204"/>
                          <a:ea typeface="宋体" panose="02010600030101010101" pitchFamily="2" charset="-122"/>
                        </a:defRPr>
                      </a:lvl7pPr>
                      <a:lvl8pPr marL="3200400" algn="l" defTabSz="914400" rtl="0" eaLnBrk="1" latinLnBrk="0" hangingPunct="1">
                        <a:defRPr sz="1800" b="1" kern="1200">
                          <a:solidFill>
                            <a:schemeClr val="lt1"/>
                          </a:solidFill>
                          <a:latin typeface="Arial" panose="020B0604020202020204"/>
                          <a:ea typeface="宋体" panose="02010600030101010101" pitchFamily="2" charset="-122"/>
                        </a:defRPr>
                      </a:lvl8pPr>
                      <a:lvl9pPr marL="3657600" algn="l" defTabSz="914400" rtl="0" eaLnBrk="1" latinLnBrk="0" hangingPunct="1">
                        <a:defRPr sz="1800" b="1" kern="1200">
                          <a:solidFill>
                            <a:schemeClr val="lt1"/>
                          </a:solidFill>
                          <a:latin typeface="Arial" panose="020B0604020202020204"/>
                          <a:ea typeface="宋体" panose="02010600030101010101" pitchFamily="2" charset="-122"/>
                        </a:defRPr>
                      </a:lvl9pPr>
                    </a:lstStyle>
                    <a:p>
                      <a:pPr marL="0" algn="ctr" defTabSz="914400" rtl="0" eaLnBrk="1" latinLnBrk="0" hangingPunct="1">
                        <a:spcAft>
                          <a:spcPts val="0"/>
                        </a:spcAft>
                      </a:pPr>
                      <a:r>
                        <a:rPr lang="zh-CN" altLang="en-US" sz="1600" b="1" kern="100" dirty="0" smtClean="0">
                          <a:solidFill>
                            <a:schemeClr val="tx1"/>
                          </a:solidFill>
                          <a:effectLst/>
                          <a:latin typeface="+mn-lt"/>
                          <a:ea typeface="+mn-ea"/>
                          <a:cs typeface="+mn-cs"/>
                        </a:rPr>
                        <a:t>方法声明</a:t>
                      </a:r>
                      <a:endParaRPr lang="zh-CN" sz="1600" b="1" kern="100" dirty="0">
                        <a:solidFill>
                          <a:schemeClr val="tx1"/>
                        </a:solidFill>
                        <a:effectLst/>
                        <a:latin typeface="+mn-lt"/>
                        <a:ea typeface="+mn-ea"/>
                        <a:cs typeface="+mn-cs"/>
                      </a:endParaRPr>
                    </a:p>
                  </a:txBody>
                  <a:tcPr marL="68552" marR="68552" marT="0" marB="0" anchor="ct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solidFill>
                  </a:tcPr>
                </a:tc>
                <a:tc>
                  <a:txBody>
                    <a:bodyPr/>
                    <a:lstStyle/>
                    <a:p>
                      <a:pPr marL="0" algn="ctr" defTabSz="914400" rtl="0" eaLnBrk="1" latinLnBrk="0" hangingPunct="1">
                        <a:spcAft>
                          <a:spcPts val="0"/>
                        </a:spcAft>
                      </a:pPr>
                      <a:r>
                        <a:rPr lang="zh-CN" altLang="en-US" sz="1600" b="1" kern="100" dirty="0" smtClean="0">
                          <a:solidFill>
                            <a:schemeClr val="tx1"/>
                          </a:solidFill>
                          <a:effectLst/>
                          <a:latin typeface="+mn-lt"/>
                          <a:ea typeface="+mn-ea"/>
                          <a:cs typeface="+mn-cs"/>
                        </a:rPr>
                        <a:t>功能描述</a:t>
                      </a:r>
                      <a:endParaRPr lang="zh-CN" sz="1600" b="1" kern="100" dirty="0">
                        <a:solidFill>
                          <a:schemeClr val="tx1"/>
                        </a:solidFill>
                        <a:effectLst/>
                        <a:latin typeface="+mn-lt"/>
                        <a:ea typeface="+mn-ea"/>
                        <a:cs typeface="+mn-cs"/>
                      </a:endParaRPr>
                    </a:p>
                  </a:txBody>
                  <a:tcPr marL="68552" marR="68552"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solidFill>
                  </a:tcPr>
                </a:tc>
              </a:tr>
              <a:tr h="478778">
                <a:tc>
                  <a:txBody>
                    <a:bodyPr/>
                    <a:lstStyle/>
                    <a:p>
                      <a:pPr algn="just">
                        <a:spcAft>
                          <a:spcPts val="0"/>
                        </a:spcAft>
                        <a:tabLst>
                          <a:tab pos="-180340" algn="l"/>
                        </a:tabLst>
                      </a:pPr>
                      <a:r>
                        <a:rPr lang="en-US" sz="1600" kern="0" dirty="0">
                          <a:effectLst/>
                          <a:latin typeface="Times New Roman" panose="02020603050405020304"/>
                          <a:ea typeface="宋体" panose="02010600030101010101" pitchFamily="2" charset="-122"/>
                          <a:cs typeface="宋体" panose="02010600030101010101" pitchFamily="2" charset="-122"/>
                        </a:rPr>
                        <a:t>boolean equals(</a:t>
                      </a:r>
                      <a:r>
                        <a:rPr lang="en-US" sz="1600" u="none" strike="noStrike" kern="0" dirty="0">
                          <a:effectLst/>
                          <a:latin typeface="Times New Roman" panose="02020603050405020304"/>
                          <a:ea typeface="宋体" panose="02010600030101010101" pitchFamily="2" charset="-122"/>
                          <a:cs typeface="宋体" panose="02010600030101010101" pitchFamily="2" charset="-122"/>
                        </a:rPr>
                        <a:t>Object</a:t>
                      </a:r>
                      <a:r>
                        <a:rPr lang="en-US" sz="1600" kern="0" dirty="0">
                          <a:effectLst/>
                          <a:latin typeface="Times New Roman" panose="02020603050405020304"/>
                          <a:ea typeface="宋体" panose="02010600030101010101" pitchFamily="2" charset="-122"/>
                          <a:cs typeface="宋体" panose="02010600030101010101" pitchFamily="2" charset="-122"/>
                        </a:rPr>
                        <a:t> obj)</a:t>
                      </a:r>
                      <a:endParaRPr lang="zh-CN" sz="1600" kern="100" dirty="0">
                        <a:effectLst/>
                        <a:latin typeface="Times New Roman" panose="02020603050405020304"/>
                        <a:ea typeface="宋体" panose="02010600030101010101" pitchFamily="2" charset="-122"/>
                      </a:endParaRPr>
                    </a:p>
                  </a:txBody>
                  <a:tcPr marL="68573" marR="68573"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c>
                  <a:txBody>
                    <a:bodyPr/>
                    <a:lstStyle/>
                    <a:p>
                      <a:pPr algn="l">
                        <a:spcAft>
                          <a:spcPts val="0"/>
                        </a:spcAft>
                      </a:pPr>
                      <a:r>
                        <a:rPr lang="zh-CN" sz="1600" kern="0">
                          <a:effectLst/>
                          <a:latin typeface="Times New Roman" panose="02020603050405020304"/>
                          <a:ea typeface="宋体" panose="02010600030101010101" pitchFamily="2" charset="-122"/>
                          <a:cs typeface="宋体" panose="02010600030101010101" pitchFamily="2" charset="-122"/>
                        </a:rPr>
                        <a:t>判断某个对象与此对象是否相等</a:t>
                      </a:r>
                      <a:endParaRPr lang="zh-CN" sz="1600" kern="100">
                        <a:effectLst/>
                        <a:latin typeface="Times New Roman" panose="02020603050405020304"/>
                        <a:ea typeface="宋体" panose="02010600030101010101" pitchFamily="2" charset="-122"/>
                      </a:endParaRPr>
                    </a:p>
                  </a:txBody>
                  <a:tcPr marL="68573" marR="68573"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tint val="40000"/>
                      </a:srgbClr>
                    </a:solidFill>
                  </a:tcPr>
                </a:tc>
              </a:tr>
              <a:tr h="478778">
                <a:tc>
                  <a:txBody>
                    <a:bodyPr/>
                    <a:lstStyle/>
                    <a:p>
                      <a:pPr algn="just">
                        <a:spcAft>
                          <a:spcPts val="0"/>
                        </a:spcAft>
                        <a:tabLst>
                          <a:tab pos="-180340" algn="l"/>
                        </a:tabLst>
                      </a:pPr>
                      <a:r>
                        <a:rPr lang="en-US" sz="1600" kern="0" dirty="0">
                          <a:solidFill>
                            <a:schemeClr val="tx1"/>
                          </a:solidFill>
                          <a:effectLst/>
                          <a:latin typeface="Times New Roman" panose="02020603050405020304"/>
                          <a:ea typeface="宋体" panose="02010600030101010101" pitchFamily="2" charset="-122"/>
                          <a:cs typeface="宋体" panose="02010600030101010101" pitchFamily="2" charset="-122"/>
                        </a:rPr>
                        <a:t>final Class&lt;?&gt;</a:t>
                      </a:r>
                      <a:r>
                        <a:rPr lang="en-US" sz="1600" kern="0" dirty="0">
                          <a:effectLst/>
                          <a:latin typeface="Times New Roman" panose="02020603050405020304"/>
                          <a:ea typeface="宋体" panose="02010600030101010101" pitchFamily="2" charset="-122"/>
                          <a:cs typeface="宋体" panose="02010600030101010101" pitchFamily="2" charset="-122"/>
                        </a:rPr>
                        <a:t> </a:t>
                      </a:r>
                      <a:r>
                        <a:rPr lang="en-US" sz="1600" kern="0" dirty="0" smtClean="0">
                          <a:effectLst/>
                          <a:latin typeface="Times New Roman" panose="02020603050405020304"/>
                          <a:ea typeface="宋体" panose="02010600030101010101" pitchFamily="2" charset="-122"/>
                          <a:cs typeface="宋体" panose="02010600030101010101" pitchFamily="2" charset="-122"/>
                        </a:rPr>
                        <a:t>getClass</a:t>
                      </a:r>
                      <a:r>
                        <a:rPr lang="en-US" sz="1600" kern="0" dirty="0">
                          <a:effectLst/>
                          <a:latin typeface="Times New Roman" panose="02020603050405020304"/>
                          <a:ea typeface="宋体" panose="02010600030101010101" pitchFamily="2" charset="-122"/>
                          <a:cs typeface="宋体" panose="02010600030101010101" pitchFamily="2" charset="-122"/>
                        </a:rPr>
                        <a:t>()</a:t>
                      </a:r>
                      <a:endParaRPr lang="zh-CN" sz="1600" kern="100" dirty="0">
                        <a:effectLst/>
                        <a:latin typeface="Times New Roman" panose="02020603050405020304"/>
                        <a:ea typeface="宋体" panose="02010600030101010101" pitchFamily="2" charset="-122"/>
                      </a:endParaRPr>
                    </a:p>
                  </a:txBody>
                  <a:tcPr marL="68573" marR="68573"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E7F1F9"/>
                    </a:solidFill>
                  </a:tcPr>
                </a:tc>
                <a:tc>
                  <a:txBody>
                    <a:bodyPr/>
                    <a:lstStyle/>
                    <a:p>
                      <a:pPr algn="l">
                        <a:spcAft>
                          <a:spcPts val="0"/>
                        </a:spcAft>
                      </a:pPr>
                      <a:r>
                        <a:rPr lang="zh-CN" sz="1600" kern="0" dirty="0">
                          <a:effectLst/>
                          <a:latin typeface="Times New Roman" panose="02020603050405020304"/>
                          <a:ea typeface="宋体" panose="02010600030101010101" pitchFamily="2" charset="-122"/>
                          <a:cs typeface="宋体" panose="02010600030101010101" pitchFamily="2" charset="-122"/>
                        </a:rPr>
                        <a:t>返回此</a:t>
                      </a:r>
                      <a:r>
                        <a:rPr lang="en-US" sz="1600" kern="0" dirty="0">
                          <a:effectLst/>
                          <a:latin typeface="Times New Roman" panose="02020603050405020304"/>
                          <a:ea typeface="宋体" panose="02010600030101010101" pitchFamily="2" charset="-122"/>
                          <a:cs typeface="宋体" panose="02010600030101010101" pitchFamily="2" charset="-122"/>
                        </a:rPr>
                        <a:t>Object</a:t>
                      </a:r>
                      <a:r>
                        <a:rPr lang="zh-CN" sz="1600" kern="0" dirty="0">
                          <a:effectLst/>
                          <a:latin typeface="Times New Roman" panose="02020603050405020304"/>
                          <a:ea typeface="宋体" panose="02010600030101010101" pitchFamily="2" charset="-122"/>
                          <a:cs typeface="宋体" panose="02010600030101010101" pitchFamily="2" charset="-122"/>
                        </a:rPr>
                        <a:t>的运行时类</a:t>
                      </a:r>
                      <a:endParaRPr lang="zh-CN" sz="1600" kern="100" dirty="0">
                        <a:effectLst/>
                        <a:latin typeface="Times New Roman" panose="02020603050405020304"/>
                        <a:ea typeface="宋体" panose="02010600030101010101" pitchFamily="2" charset="-122"/>
                      </a:endParaRPr>
                    </a:p>
                  </a:txBody>
                  <a:tcPr marL="68573" marR="68573"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F1F9"/>
                    </a:solidFill>
                  </a:tcPr>
                </a:tc>
              </a:tr>
              <a:tr h="478778">
                <a:tc>
                  <a:txBody>
                    <a:bodyPr/>
                    <a:lstStyle/>
                    <a:p>
                      <a:pPr algn="just">
                        <a:spcAft>
                          <a:spcPts val="0"/>
                        </a:spcAft>
                        <a:tabLst>
                          <a:tab pos="-180340" algn="l"/>
                        </a:tabLst>
                      </a:pPr>
                      <a:r>
                        <a:rPr lang="en-US" sz="1600" kern="0" dirty="0">
                          <a:effectLst/>
                          <a:latin typeface="Times New Roman" panose="02020603050405020304"/>
                          <a:ea typeface="宋体" panose="02010600030101010101" pitchFamily="2" charset="-122"/>
                          <a:cs typeface="宋体" panose="02010600030101010101" pitchFamily="2" charset="-122"/>
                        </a:rPr>
                        <a:t>int hashCode()</a:t>
                      </a:r>
                      <a:endParaRPr lang="zh-CN" sz="1600" kern="100" dirty="0">
                        <a:effectLst/>
                        <a:latin typeface="Times New Roman" panose="02020603050405020304"/>
                        <a:ea typeface="宋体" panose="02010600030101010101" pitchFamily="2" charset="-122"/>
                      </a:endParaRPr>
                    </a:p>
                  </a:txBody>
                  <a:tcPr marL="68573" marR="68573"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c>
                  <a:txBody>
                    <a:bodyPr/>
                    <a:lstStyle/>
                    <a:p>
                      <a:pPr algn="l">
                        <a:spcAft>
                          <a:spcPts val="0"/>
                        </a:spcAft>
                      </a:pPr>
                      <a:r>
                        <a:rPr lang="zh-CN" sz="1600" kern="0">
                          <a:effectLst/>
                          <a:latin typeface="Times New Roman" panose="02020603050405020304"/>
                          <a:ea typeface="宋体" panose="02010600030101010101" pitchFamily="2" charset="-122"/>
                          <a:cs typeface="宋体" panose="02010600030101010101" pitchFamily="2" charset="-122"/>
                        </a:rPr>
                        <a:t>返回该对象的哈希码值</a:t>
                      </a:r>
                      <a:endParaRPr lang="zh-CN" sz="1600" kern="100">
                        <a:effectLst/>
                        <a:latin typeface="Times New Roman" panose="02020603050405020304"/>
                        <a:ea typeface="宋体" panose="02010600030101010101" pitchFamily="2" charset="-122"/>
                      </a:endParaRPr>
                    </a:p>
                  </a:txBody>
                  <a:tcPr marL="68573" marR="68573"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tint val="40000"/>
                      </a:srgbClr>
                    </a:solidFill>
                  </a:tcPr>
                </a:tc>
              </a:tr>
              <a:tr h="478778">
                <a:tc>
                  <a:txBody>
                    <a:bodyPr/>
                    <a:lstStyle/>
                    <a:p>
                      <a:pPr algn="just">
                        <a:spcAft>
                          <a:spcPts val="0"/>
                        </a:spcAft>
                        <a:tabLst>
                          <a:tab pos="-180340" algn="l"/>
                        </a:tabLst>
                      </a:pPr>
                      <a:r>
                        <a:rPr lang="en-US" sz="1600" kern="0">
                          <a:effectLst/>
                          <a:latin typeface="Times New Roman" panose="02020603050405020304"/>
                          <a:ea typeface="宋体" panose="02010600030101010101" pitchFamily="2" charset="-122"/>
                          <a:cs typeface="宋体" panose="02010600030101010101" pitchFamily="2" charset="-122"/>
                        </a:rPr>
                        <a:t>String toString()</a:t>
                      </a:r>
                      <a:endParaRPr lang="zh-CN" sz="1600" kern="100">
                        <a:effectLst/>
                        <a:latin typeface="Times New Roman" panose="02020603050405020304"/>
                        <a:ea typeface="宋体" panose="02010600030101010101" pitchFamily="2" charset="-122"/>
                      </a:endParaRPr>
                    </a:p>
                  </a:txBody>
                  <a:tcPr marL="68573" marR="68573"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E7F1F9"/>
                    </a:solidFill>
                  </a:tcPr>
                </a:tc>
                <a:tc>
                  <a:txBody>
                    <a:bodyPr/>
                    <a:lstStyle/>
                    <a:p>
                      <a:pPr algn="l">
                        <a:spcAft>
                          <a:spcPts val="0"/>
                        </a:spcAft>
                      </a:pPr>
                      <a:r>
                        <a:rPr lang="zh-CN" sz="1600" kern="0">
                          <a:effectLst/>
                          <a:latin typeface="Times New Roman" panose="02020603050405020304"/>
                          <a:ea typeface="宋体" panose="02010600030101010101" pitchFamily="2" charset="-122"/>
                          <a:cs typeface="宋体" panose="02010600030101010101" pitchFamily="2" charset="-122"/>
                        </a:rPr>
                        <a:t>返回该对象的字符串表示</a:t>
                      </a:r>
                      <a:endParaRPr lang="zh-CN" sz="1600" kern="100">
                        <a:effectLst/>
                        <a:latin typeface="Times New Roman" panose="02020603050405020304"/>
                        <a:ea typeface="宋体" panose="02010600030101010101" pitchFamily="2" charset="-122"/>
                      </a:endParaRPr>
                    </a:p>
                  </a:txBody>
                  <a:tcPr marL="68573" marR="68573"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F1F9"/>
                    </a:solidFill>
                  </a:tcPr>
                </a:tc>
              </a:tr>
              <a:tr h="643672">
                <a:tc>
                  <a:txBody>
                    <a:bodyPr/>
                    <a:lstStyle/>
                    <a:p>
                      <a:pPr algn="just">
                        <a:spcAft>
                          <a:spcPts val="0"/>
                        </a:spcAft>
                        <a:tabLst>
                          <a:tab pos="-180340" algn="l"/>
                        </a:tabLst>
                      </a:pPr>
                      <a:r>
                        <a:rPr lang="en-US" sz="1600" kern="0">
                          <a:effectLst/>
                          <a:latin typeface="Times New Roman" panose="02020603050405020304"/>
                          <a:ea typeface="宋体" panose="02010600030101010101" pitchFamily="2" charset="-122"/>
                          <a:cs typeface="宋体" panose="02010600030101010101" pitchFamily="2" charset="-122"/>
                        </a:rPr>
                        <a:t>void finalize()</a:t>
                      </a:r>
                      <a:endParaRPr lang="zh-CN" sz="1600" kern="100">
                        <a:effectLst/>
                        <a:latin typeface="Times New Roman" panose="02020603050405020304"/>
                        <a:ea typeface="宋体" panose="02010600030101010101" pitchFamily="2" charset="-122"/>
                      </a:endParaRPr>
                    </a:p>
                  </a:txBody>
                  <a:tcPr marL="68573" marR="68573"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tint val="40000"/>
                      </a:srgbClr>
                    </a:solidFill>
                  </a:tcPr>
                </a:tc>
                <a:tc>
                  <a:txBody>
                    <a:bodyPr/>
                    <a:lstStyle/>
                    <a:p>
                      <a:pPr algn="l">
                        <a:spcAft>
                          <a:spcPts val="0"/>
                        </a:spcAft>
                      </a:pPr>
                      <a:r>
                        <a:rPr lang="zh-CN" sz="1600" kern="0" dirty="0">
                          <a:effectLst/>
                          <a:latin typeface="Times New Roman" panose="02020603050405020304"/>
                          <a:ea typeface="宋体" panose="02010600030101010101" pitchFamily="2" charset="-122"/>
                          <a:cs typeface="宋体" panose="02010600030101010101" pitchFamily="2" charset="-122"/>
                        </a:rPr>
                        <a:t>垃圾回收器调用此方法来清理没有被任何引用变量所引用对象的资源</a:t>
                      </a:r>
                      <a:endParaRPr lang="zh-CN" sz="1600" kern="100" dirty="0">
                        <a:effectLst/>
                        <a:latin typeface="Times New Roman" panose="02020603050405020304"/>
                        <a:ea typeface="宋体" panose="02010600030101010101" pitchFamily="2" charset="-122"/>
                      </a:endParaRPr>
                    </a:p>
                  </a:txBody>
                  <a:tcPr marL="68573" marR="68573"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tint val="40000"/>
                      </a:srgbClr>
                    </a:solidFill>
                  </a:tcPr>
                </a:tc>
              </a:tr>
            </a:tbl>
          </a:graphicData>
        </a:graphic>
      </p:graphicFrame>
      <p:sp>
        <p:nvSpPr>
          <p:cNvPr id="6" name="剪去对角的矩形 3"/>
          <p:cNvSpPr/>
          <p:nvPr/>
        </p:nvSpPr>
        <p:spPr bwMode="auto">
          <a:xfrm>
            <a:off x="457200" y="5329238"/>
            <a:ext cx="8158163"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rgbClr val="009ED6"/>
          </a:solidFill>
          <a:ln>
            <a:noFill/>
          </a:ln>
          <a:effectLst>
            <a:outerShdw blurRad="50800" dist="38100" dir="2700000" algn="tl" rotWithShape="0">
              <a:srgbClr val="808080">
                <a:alpha val="42999"/>
              </a:srgbClr>
            </a:outerShdw>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 案例演示（参考教材文件</a:t>
            </a:r>
            <a:r>
              <a:rPr kumimoji="0" lang="en-US" altLang="zh-CN"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4-6</a:t>
            </a: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xEl>
                                              <p:charRg st="0" end="20"/>
                                            </p:txEl>
                                          </p:spTgt>
                                        </p:tgtEl>
                                        <p:attrNameLst>
                                          <p:attrName>style.visibility</p:attrName>
                                        </p:attrNameLst>
                                      </p:cBhvr>
                                      <p:to>
                                        <p:strVal val="visible"/>
                                      </p:to>
                                    </p:set>
                                    <p:animEffect transition="in" filter="fade">
                                      <p:cBhvr>
                                        <p:cTn id="7" dur="500"/>
                                        <p:tgtEl>
                                          <p:spTgt spid="8">
                                            <p:txEl>
                                              <p:charRg st="0" end="2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ircle(in)">
                                      <p:cBhvr>
                                        <p:cTn id="1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FontTx/>
              <a:buNone/>
            </a:pPr>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4.1 </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类的继承</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 name="矩形 6"/>
          <p:cNvSpPr/>
          <p:nvPr/>
        </p:nvSpPr>
        <p:spPr>
          <a:xfrm>
            <a:off x="450850" y="1185863"/>
            <a:ext cx="8166100" cy="5588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285750" lvl="0" indent="-285750" eaLnBrk="1" hangingPunct="1">
              <a:lnSpc>
                <a:spcPct val="200000"/>
              </a:lnSpc>
              <a:spcBef>
                <a:spcPct val="0"/>
              </a:spcBef>
              <a:buFont typeface="Wingdings" panose="05000000000000000000" pitchFamily="2" charset="2"/>
              <a:buChar char="Ø"/>
            </a:pPr>
            <a:r>
              <a:rPr lang="en-US" altLang="zh-CN" sz="1800" dirty="0">
                <a:latin typeface="Arial" panose="020B0604020202020204" pitchFamily="34" charset="0"/>
                <a:ea typeface="宋体" panose="02010600030101010101" pitchFamily="2" charset="-122"/>
              </a:rPr>
              <a:t>Object</a:t>
            </a:r>
            <a:r>
              <a:rPr lang="zh-CN" altLang="en-US" sz="1800" dirty="0">
                <a:latin typeface="Arial" panose="020B0604020202020204" pitchFamily="34" charset="0"/>
                <a:ea typeface="宋体" panose="02010600030101010101" pitchFamily="2" charset="-122"/>
              </a:rPr>
              <a:t>类的</a:t>
            </a:r>
            <a:r>
              <a:rPr lang="en-US" altLang="zh-CN" sz="1800" dirty="0">
                <a:latin typeface="Arial" panose="020B0604020202020204" pitchFamily="34" charset="0"/>
                <a:ea typeface="宋体" panose="02010600030101010101" pitchFamily="2" charset="-122"/>
              </a:rPr>
              <a:t>toString()</a:t>
            </a:r>
            <a:r>
              <a:rPr lang="zh-CN" altLang="en-US" sz="1800" dirty="0">
                <a:latin typeface="Arial" panose="020B0604020202020204" pitchFamily="34" charset="0"/>
                <a:ea typeface="宋体" panose="02010600030101010101" pitchFamily="2" charset="-122"/>
              </a:rPr>
              <a:t>方法中输出信息格式及说明：</a:t>
            </a:r>
            <a:endParaRPr lang="en-US" altLang="zh-CN" sz="1800" dirty="0">
              <a:latin typeface="Arial" panose="020B0604020202020204" pitchFamily="34" charset="0"/>
              <a:ea typeface="宋体" panose="02010600030101010101" pitchFamily="2" charset="-122"/>
            </a:endParaRPr>
          </a:p>
        </p:txBody>
      </p:sp>
      <p:sp>
        <p:nvSpPr>
          <p:cNvPr id="9" name="矩形 1"/>
          <p:cNvSpPr/>
          <p:nvPr/>
        </p:nvSpPr>
        <p:spPr>
          <a:xfrm>
            <a:off x="468313" y="2014538"/>
            <a:ext cx="8147050" cy="511175"/>
          </a:xfrm>
          <a:prstGeom prst="rect">
            <a:avLst/>
          </a:prstGeom>
          <a:solidFill>
            <a:srgbClr val="003F75"/>
          </a:solidFill>
          <a:ln w="2857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50000"/>
              </a:lnSpc>
              <a:spcBef>
                <a:spcPct val="0"/>
              </a:spcBef>
              <a:buFontTx/>
              <a:buNone/>
            </a:pPr>
            <a:r>
              <a:rPr lang="zh-CN" altLang="en-US" sz="1600" dirty="0">
                <a:solidFill>
                  <a:schemeClr val="bg1"/>
                </a:solidFill>
                <a:latin typeface="Arial" panose="020B0604020202020204" pitchFamily="34" charset="0"/>
                <a:ea typeface="宋体" panose="02010600030101010101" pitchFamily="2" charset="-122"/>
              </a:rPr>
              <a:t>    </a:t>
            </a:r>
            <a:r>
              <a:rPr lang="en-US" altLang="zh-CN" sz="1600" dirty="0">
                <a:solidFill>
                  <a:schemeClr val="bg1"/>
                </a:solidFill>
                <a:latin typeface="Arial" panose="020B0604020202020204" pitchFamily="34" charset="0"/>
                <a:ea typeface="宋体" panose="02010600030101010101" pitchFamily="2" charset="-122"/>
              </a:rPr>
              <a:t>getClass().getName() + "@" + Integer.toHexString(hashCode());</a:t>
            </a:r>
            <a:endParaRPr lang="en-US" altLang="zh-CN" sz="1600" dirty="0">
              <a:solidFill>
                <a:schemeClr val="bg1"/>
              </a:solidFill>
              <a:latin typeface="Arial" panose="020B0604020202020204" pitchFamily="34" charset="0"/>
              <a:ea typeface="宋体" panose="02010600030101010101" pitchFamily="2" charset="-122"/>
            </a:endParaRPr>
          </a:p>
        </p:txBody>
      </p:sp>
      <p:sp>
        <p:nvSpPr>
          <p:cNvPr id="3" name="矩形 2"/>
          <p:cNvSpPr/>
          <p:nvPr/>
        </p:nvSpPr>
        <p:spPr>
          <a:xfrm>
            <a:off x="468313" y="2693988"/>
            <a:ext cx="8147050" cy="33274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285750" lvl="0" indent="-285750" eaLnBrk="1" hangingPunct="1">
              <a:lnSpc>
                <a:spcPct val="200000"/>
              </a:lnSpc>
              <a:spcBef>
                <a:spcPct val="0"/>
              </a:spcBef>
              <a:buFont typeface="Wingdings" panose="05000000000000000000" pitchFamily="2" charset="2"/>
              <a:buChar char="l"/>
            </a:pPr>
            <a:r>
              <a:rPr lang="en-US" altLang="zh-CN" sz="1800" dirty="0">
                <a:latin typeface="Arial" panose="020B0604020202020204" pitchFamily="34" charset="0"/>
                <a:ea typeface="宋体" panose="02010600030101010101" pitchFamily="2" charset="-122"/>
              </a:rPr>
              <a:t>getClass().getName()</a:t>
            </a:r>
            <a:r>
              <a:rPr lang="zh-CN" altLang="zh-CN" sz="1800" dirty="0">
                <a:latin typeface="Arial" panose="020B0604020202020204" pitchFamily="34" charset="0"/>
                <a:ea typeface="宋体" panose="02010600030101010101" pitchFamily="2" charset="-122"/>
              </a:rPr>
              <a:t>：代表返回对象所属类的类名，即包名</a:t>
            </a:r>
            <a:r>
              <a:rPr lang="en-US" altLang="zh-CN" sz="1800" dirty="0">
                <a:latin typeface="Arial" panose="020B0604020202020204" pitchFamily="34" charset="0"/>
                <a:ea typeface="宋体" panose="02010600030101010101" pitchFamily="2" charset="-122"/>
              </a:rPr>
              <a:t>+</a:t>
            </a:r>
            <a:r>
              <a:rPr lang="zh-CN" altLang="zh-CN" sz="1800" dirty="0">
                <a:latin typeface="Arial" panose="020B0604020202020204" pitchFamily="34" charset="0"/>
                <a:ea typeface="宋体" panose="02010600030101010101" pitchFamily="2" charset="-122"/>
              </a:rPr>
              <a:t>类名的全限定名称。</a:t>
            </a:r>
            <a:endParaRPr lang="zh-CN" altLang="zh-CN" sz="1800" dirty="0">
              <a:latin typeface="Arial" panose="020B0604020202020204" pitchFamily="34" charset="0"/>
              <a:ea typeface="宋体" panose="02010600030101010101" pitchFamily="2" charset="-122"/>
            </a:endParaRPr>
          </a:p>
          <a:p>
            <a:pPr marL="285750" lvl="0" indent="-285750" eaLnBrk="1" hangingPunct="1">
              <a:lnSpc>
                <a:spcPct val="200000"/>
              </a:lnSpc>
              <a:spcBef>
                <a:spcPct val="0"/>
              </a:spcBef>
              <a:buFont typeface="Wingdings" panose="05000000000000000000" pitchFamily="2" charset="2"/>
              <a:buChar char="l"/>
            </a:pPr>
            <a:r>
              <a:rPr lang="en-US" altLang="zh-CN" sz="1800" dirty="0">
                <a:latin typeface="Arial" panose="020B0604020202020204" pitchFamily="34" charset="0"/>
                <a:ea typeface="宋体" panose="02010600030101010101" pitchFamily="2" charset="-122"/>
              </a:rPr>
              <a:t>hashCode()</a:t>
            </a:r>
            <a:r>
              <a:rPr lang="zh-CN" altLang="zh-CN" sz="1800" dirty="0">
                <a:latin typeface="Arial" panose="020B0604020202020204" pitchFamily="34" charset="0"/>
                <a:ea typeface="宋体" panose="02010600030101010101" pitchFamily="2" charset="-122"/>
              </a:rPr>
              <a:t>：代表返回该对象的哈希值。</a:t>
            </a:r>
            <a:endParaRPr lang="zh-CN" altLang="zh-CN" sz="1800" dirty="0">
              <a:latin typeface="Arial" panose="020B0604020202020204" pitchFamily="34" charset="0"/>
              <a:ea typeface="宋体" panose="02010600030101010101" pitchFamily="2" charset="-122"/>
            </a:endParaRPr>
          </a:p>
          <a:p>
            <a:pPr marL="285750" lvl="0" indent="-285750" eaLnBrk="1" hangingPunct="1">
              <a:lnSpc>
                <a:spcPct val="200000"/>
              </a:lnSpc>
              <a:spcBef>
                <a:spcPct val="0"/>
              </a:spcBef>
              <a:buFont typeface="Wingdings" panose="05000000000000000000" pitchFamily="2" charset="2"/>
              <a:buChar char="l"/>
            </a:pPr>
            <a:r>
              <a:rPr lang="en-US" altLang="zh-CN" sz="1800" dirty="0">
                <a:latin typeface="Arial" panose="020B0604020202020204" pitchFamily="34" charset="0"/>
                <a:ea typeface="宋体" panose="02010600030101010101" pitchFamily="2" charset="-122"/>
              </a:rPr>
              <a:t>Integer.toHexString(hashCode())</a:t>
            </a:r>
            <a:r>
              <a:rPr lang="zh-CN" altLang="zh-CN" sz="1800" dirty="0">
                <a:latin typeface="Arial" panose="020B0604020202020204" pitchFamily="34" charset="0"/>
                <a:ea typeface="宋体" panose="02010600030101010101" pitchFamily="2" charset="-122"/>
              </a:rPr>
              <a:t>：代表将对象的哈希值用</a:t>
            </a:r>
            <a:r>
              <a:rPr lang="en-US" altLang="zh-CN" sz="1800" dirty="0">
                <a:latin typeface="Arial" panose="020B0604020202020204" pitchFamily="34" charset="0"/>
                <a:ea typeface="宋体" panose="02010600030101010101" pitchFamily="2" charset="-122"/>
              </a:rPr>
              <a:t>16</a:t>
            </a:r>
            <a:r>
              <a:rPr lang="zh-CN" altLang="zh-CN" sz="1800" dirty="0">
                <a:latin typeface="Arial" panose="020B0604020202020204" pitchFamily="34" charset="0"/>
                <a:ea typeface="宋体" panose="02010600030101010101" pitchFamily="2" charset="-122"/>
              </a:rPr>
              <a:t>进制表示。其中，</a:t>
            </a:r>
            <a:r>
              <a:rPr lang="en-US" altLang="zh-CN" sz="1800" dirty="0">
                <a:latin typeface="Arial" panose="020B0604020202020204" pitchFamily="34" charset="0"/>
                <a:ea typeface="宋体" panose="02010600030101010101" pitchFamily="2" charset="-122"/>
              </a:rPr>
              <a:t>    hashCode()</a:t>
            </a:r>
            <a:r>
              <a:rPr lang="zh-CN" altLang="zh-CN" sz="1800" dirty="0">
                <a:latin typeface="Arial" panose="020B0604020202020204" pitchFamily="34" charset="0"/>
                <a:ea typeface="宋体" panose="02010600030101010101" pitchFamily="2" charset="-122"/>
              </a:rPr>
              <a:t>是</a:t>
            </a:r>
            <a:r>
              <a:rPr lang="en-US" altLang="zh-CN" sz="1800" dirty="0">
                <a:latin typeface="Arial" panose="020B0604020202020204" pitchFamily="34" charset="0"/>
                <a:ea typeface="宋体" panose="02010600030101010101" pitchFamily="2" charset="-122"/>
              </a:rPr>
              <a:t>Object</a:t>
            </a:r>
            <a:r>
              <a:rPr lang="zh-CN" altLang="zh-CN" sz="1800" dirty="0">
                <a:latin typeface="Arial" panose="020B0604020202020204" pitchFamily="34" charset="0"/>
                <a:ea typeface="宋体" panose="02010600030101010101" pitchFamily="2" charset="-122"/>
              </a:rPr>
              <a:t>类中定义的一个方法，这个方法将对象的内存地址进行哈希运算，返回一个</a:t>
            </a:r>
            <a:r>
              <a:rPr lang="en-US" altLang="zh-CN" sz="1800" dirty="0">
                <a:latin typeface="Arial" panose="020B0604020202020204" pitchFamily="34" charset="0"/>
                <a:ea typeface="宋体" panose="02010600030101010101" pitchFamily="2" charset="-122"/>
              </a:rPr>
              <a:t>int</a:t>
            </a:r>
            <a:r>
              <a:rPr lang="zh-CN" altLang="zh-CN" sz="1800" dirty="0">
                <a:latin typeface="Arial" panose="020B0604020202020204" pitchFamily="34" charset="0"/>
                <a:ea typeface="宋体" panose="02010600030101010101" pitchFamily="2" charset="-122"/>
              </a:rPr>
              <a:t>类型的哈希值。</a:t>
            </a:r>
            <a:endParaRPr lang="zh-CN" altLang="zh-CN" sz="1800" dirty="0">
              <a:latin typeface="Arial" panose="020B0604020202020204" pitchFamily="34" charset="0"/>
              <a:ea typeface="宋体" panose="02010600030101010101" pitchFamily="2" charset="-122"/>
            </a:endParaRPr>
          </a:p>
        </p:txBody>
      </p:sp>
      <p:pic>
        <p:nvPicPr>
          <p:cNvPr id="8" name="Picture 14" descr="http://t02.pic.sogou.com/493eadc82be620d6-a2f0f2491833f6b8-baa32f594dc122955b3144a3e2bb3687_i.jpg"/>
          <p:cNvPicPr>
            <a:picLocks noChangeAspect="1"/>
          </p:cNvPicPr>
          <p:nvPr/>
        </p:nvPicPr>
        <p:blipFill>
          <a:blip r:embed="rId1"/>
          <a:stretch>
            <a:fillRect/>
          </a:stretch>
        </p:blipFill>
        <p:spPr>
          <a:xfrm rot="668921">
            <a:off x="6827838" y="993775"/>
            <a:ext cx="1917700" cy="2028825"/>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xEl>
                                              <p:charRg st="0" end="32"/>
                                            </p:txEl>
                                          </p:spTgt>
                                        </p:tgtEl>
                                        <p:attrNameLst>
                                          <p:attrName>style.visibility</p:attrName>
                                        </p:attrNameLst>
                                      </p:cBhvr>
                                      <p:to>
                                        <p:strVal val="visible"/>
                                      </p:to>
                                    </p:set>
                                    <p:animEffect transition="in" filter="wipe(left)">
                                      <p:cBhvr>
                                        <p:cTn id="7" dur="500"/>
                                        <p:tgtEl>
                                          <p:spTgt spid="7">
                                            <p:txEl>
                                              <p:charRg st="0" end="32"/>
                                            </p:txEl>
                                          </p:spTgt>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charRg st="0" end="48"/>
                                            </p:txEl>
                                          </p:spTgt>
                                        </p:tgtEl>
                                        <p:attrNameLst>
                                          <p:attrName>style.visibility</p:attrName>
                                        </p:attrNameLst>
                                      </p:cBhvr>
                                      <p:to>
                                        <p:strVal val="visible"/>
                                      </p:to>
                                    </p:set>
                                    <p:animEffect transition="in" filter="wipe(left)">
                                      <p:cBhvr>
                                        <p:cTn id="22" dur="500"/>
                                        <p:tgtEl>
                                          <p:spTgt spid="3">
                                            <p:txEl>
                                              <p:charRg st="0" end="48"/>
                                            </p:txEl>
                                          </p:spTgt>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3">
                                            <p:txEl>
                                              <p:charRg st="48" end="72"/>
                                            </p:txEl>
                                          </p:spTgt>
                                        </p:tgtEl>
                                        <p:attrNameLst>
                                          <p:attrName>style.visibility</p:attrName>
                                        </p:attrNameLst>
                                      </p:cBhvr>
                                      <p:to>
                                        <p:strVal val="visible"/>
                                      </p:to>
                                    </p:set>
                                    <p:animEffect transition="in" filter="wipe(left)">
                                      <p:cBhvr>
                                        <p:cTn id="26" dur="500"/>
                                        <p:tgtEl>
                                          <p:spTgt spid="3">
                                            <p:txEl>
                                              <p:charRg st="48" end="72"/>
                                            </p:txEl>
                                          </p:spTgt>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3">
                                            <p:txEl>
                                              <p:charRg st="72" end="189"/>
                                            </p:txEl>
                                          </p:spTgt>
                                        </p:tgtEl>
                                        <p:attrNameLst>
                                          <p:attrName>style.visibility</p:attrName>
                                        </p:attrNameLst>
                                      </p:cBhvr>
                                      <p:to>
                                        <p:strVal val="visible"/>
                                      </p:to>
                                    </p:set>
                                    <p:animEffect transition="in" filter="wipe(left)">
                                      <p:cBhvr>
                                        <p:cTn id="30" dur="500"/>
                                        <p:tgtEl>
                                          <p:spTgt spid="3">
                                            <p:txEl>
                                              <p:charRg st="72" end="18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FontTx/>
              <a:buNone/>
            </a:pPr>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4.2 final</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关键字</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4035"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2" name="矩形 1"/>
          <p:cNvSpPr/>
          <p:nvPr/>
        </p:nvSpPr>
        <p:spPr>
          <a:xfrm>
            <a:off x="465138" y="1338263"/>
            <a:ext cx="8153400" cy="11176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457200" eaLnBrk="1" hangingPunct="1">
              <a:lnSpc>
                <a:spcPct val="200000"/>
              </a:lnSpc>
              <a:spcBef>
                <a:spcPct val="0"/>
              </a:spcBef>
              <a:buFontTx/>
              <a:buNone/>
            </a:pPr>
            <a:r>
              <a:rPr lang="en-US" altLang="zh-CN" sz="1800" dirty="0">
                <a:latin typeface="Arial" panose="020B0604020202020204" pitchFamily="34" charset="0"/>
                <a:cs typeface="Arial" panose="020B0604020202020204" pitchFamily="34" charset="0"/>
              </a:rPr>
              <a:t>final</a:t>
            </a:r>
            <a:r>
              <a:rPr lang="zh-CN" altLang="zh-CN" sz="1800" dirty="0">
                <a:latin typeface="Arial" panose="020B0604020202020204" pitchFamily="34" charset="0"/>
                <a:cs typeface="Arial" panose="020B0604020202020204" pitchFamily="34" charset="0"/>
              </a:rPr>
              <a:t>关键字可用于修饰类、变量和方法，它有“不可更改”或者“最终”的含义</a:t>
            </a:r>
            <a:r>
              <a:rPr lang="zh-CN" altLang="en-US" sz="1800" dirty="0">
                <a:latin typeface="Arial" panose="020B0604020202020204" pitchFamily="34" charset="0"/>
                <a:cs typeface="Arial" panose="020B0604020202020204" pitchFamily="34" charset="0"/>
              </a:rPr>
              <a:t>。</a:t>
            </a:r>
            <a:r>
              <a:rPr lang="zh-CN" altLang="zh-CN" sz="1800" dirty="0">
                <a:latin typeface="Arial" panose="020B0604020202020204" pitchFamily="34" charset="0"/>
                <a:cs typeface="Arial" panose="020B0604020202020204" pitchFamily="34" charset="0"/>
              </a:rPr>
              <a:t>因此被</a:t>
            </a:r>
            <a:r>
              <a:rPr lang="en-US" altLang="zh-CN" sz="1800" dirty="0">
                <a:latin typeface="Arial" panose="020B0604020202020204" pitchFamily="34" charset="0"/>
                <a:cs typeface="Arial" panose="020B0604020202020204" pitchFamily="34" charset="0"/>
              </a:rPr>
              <a:t>final</a:t>
            </a:r>
            <a:r>
              <a:rPr lang="zh-CN" altLang="zh-CN" sz="1800" dirty="0">
                <a:latin typeface="Arial" panose="020B0604020202020204" pitchFamily="34" charset="0"/>
                <a:cs typeface="Arial" panose="020B0604020202020204" pitchFamily="34" charset="0"/>
              </a:rPr>
              <a:t>修饰的类、变量和方法将具有</a:t>
            </a:r>
            <a:r>
              <a:rPr lang="zh-CN" altLang="en-US" sz="1800" dirty="0">
                <a:latin typeface="Arial" panose="020B0604020202020204" pitchFamily="34" charset="0"/>
                <a:cs typeface="Arial" panose="020B0604020202020204" pitchFamily="34" charset="0"/>
              </a:rPr>
              <a:t>以下特性</a:t>
            </a:r>
            <a:r>
              <a:rPr lang="zh-CN" altLang="zh-CN" sz="1800" dirty="0">
                <a:latin typeface="Arial" panose="020B0604020202020204" pitchFamily="34" charset="0"/>
                <a:ea typeface="宋体" panose="02010600030101010101" pitchFamily="2" charset="-122"/>
              </a:rPr>
              <a:t>。</a:t>
            </a:r>
            <a:endParaRPr lang="zh-CN" altLang="en-US" sz="1800" dirty="0">
              <a:latin typeface="Arial" panose="020B0604020202020204" pitchFamily="34" charset="0"/>
              <a:ea typeface="宋体" panose="02010600030101010101" pitchFamily="2" charset="-122"/>
            </a:endParaRPr>
          </a:p>
        </p:txBody>
      </p:sp>
      <p:sp>
        <p:nvSpPr>
          <p:cNvPr id="9" name="等腰三角形 8"/>
          <p:cNvSpPr/>
          <p:nvPr/>
        </p:nvSpPr>
        <p:spPr>
          <a:xfrm>
            <a:off x="465138" y="2073275"/>
            <a:ext cx="2647950" cy="2933700"/>
          </a:xfrm>
          <a:prstGeom prst="triangle">
            <a:avLst/>
          </a:prstGeom>
          <a:solidFill>
            <a:srgbClr val="D0DEF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任意多边形 9"/>
          <p:cNvSpPr/>
          <p:nvPr/>
        </p:nvSpPr>
        <p:spPr>
          <a:xfrm>
            <a:off x="1789113" y="3132138"/>
            <a:ext cx="6829425" cy="347663"/>
          </a:xfrm>
          <a:custGeom>
            <a:avLst/>
            <a:gdLst>
              <a:gd name="connsiteX0" fmla="*/ 0 w 2641600"/>
              <a:gd name="connsiteY0" fmla="*/ 160341 h 962025"/>
              <a:gd name="connsiteX1" fmla="*/ 160341 w 2641600"/>
              <a:gd name="connsiteY1" fmla="*/ 0 h 962025"/>
              <a:gd name="connsiteX2" fmla="*/ 2481259 w 2641600"/>
              <a:gd name="connsiteY2" fmla="*/ 0 h 962025"/>
              <a:gd name="connsiteX3" fmla="*/ 2641600 w 2641600"/>
              <a:gd name="connsiteY3" fmla="*/ 160341 h 962025"/>
              <a:gd name="connsiteX4" fmla="*/ 2641600 w 2641600"/>
              <a:gd name="connsiteY4" fmla="*/ 801684 h 962025"/>
              <a:gd name="connsiteX5" fmla="*/ 2481259 w 2641600"/>
              <a:gd name="connsiteY5" fmla="*/ 962025 h 962025"/>
              <a:gd name="connsiteX6" fmla="*/ 160341 w 2641600"/>
              <a:gd name="connsiteY6" fmla="*/ 962025 h 962025"/>
              <a:gd name="connsiteX7" fmla="*/ 0 w 2641600"/>
              <a:gd name="connsiteY7" fmla="*/ 801684 h 962025"/>
              <a:gd name="connsiteX8" fmla="*/ 0 w 2641600"/>
              <a:gd name="connsiteY8" fmla="*/ 160341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41600" h="962025">
                <a:moveTo>
                  <a:pt x="0" y="160341"/>
                </a:moveTo>
                <a:cubicBezTo>
                  <a:pt x="0" y="71787"/>
                  <a:pt x="71787" y="0"/>
                  <a:pt x="160341" y="0"/>
                </a:cubicBezTo>
                <a:lnTo>
                  <a:pt x="2481259" y="0"/>
                </a:lnTo>
                <a:cubicBezTo>
                  <a:pt x="2569813" y="0"/>
                  <a:pt x="2641600" y="71787"/>
                  <a:pt x="2641600" y="160341"/>
                </a:cubicBezTo>
                <a:lnTo>
                  <a:pt x="2641600" y="801684"/>
                </a:lnTo>
                <a:cubicBezTo>
                  <a:pt x="2641600" y="890238"/>
                  <a:pt x="2569813" y="962025"/>
                  <a:pt x="2481259" y="962025"/>
                </a:cubicBezTo>
                <a:lnTo>
                  <a:pt x="160341" y="962025"/>
                </a:lnTo>
                <a:cubicBezTo>
                  <a:pt x="71787" y="962025"/>
                  <a:pt x="0" y="890238"/>
                  <a:pt x="0" y="801684"/>
                </a:cubicBezTo>
                <a:lnTo>
                  <a:pt x="0" y="160341"/>
                </a:lnTo>
                <a:close/>
              </a:path>
            </a:pathLst>
          </a:custGeom>
          <a:ln>
            <a:solidFill>
              <a:srgbClr val="D0DEF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191742" tIns="191742" rIns="191742" bIns="191742" spcCol="1270"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dk1">
                    <a:hueOff val="0"/>
                    <a:satOff val="0"/>
                    <a:lumOff val="0"/>
                    <a:alphaOff val="0"/>
                  </a:schemeClr>
                </a:solidFill>
                <a:effectLst/>
                <a:uLnTx/>
                <a:uFillTx/>
                <a:latin typeface="Arial" panose="020B0604020202020204" pitchFamily="34" charset="0"/>
                <a:ea typeface="+mn-ea"/>
                <a:cs typeface="Arial" panose="020B0604020202020204" pitchFamily="34" charset="0"/>
              </a:rPr>
              <a:t>final</a:t>
            </a:r>
            <a:r>
              <a:rPr kumimoji="0" lang="zh-CN" altLang="zh-CN" sz="1800" b="0" i="0" u="none" strike="noStrike" kern="1200" cap="none" spc="0" normalizeH="0" baseline="0" noProof="0" dirty="0">
                <a:ln>
                  <a:noFill/>
                </a:ln>
                <a:solidFill>
                  <a:schemeClr val="dk1">
                    <a:hueOff val="0"/>
                    <a:satOff val="0"/>
                    <a:lumOff val="0"/>
                    <a:alphaOff val="0"/>
                  </a:schemeClr>
                </a:solidFill>
                <a:effectLst/>
                <a:uLnTx/>
                <a:uFillTx/>
                <a:latin typeface="Arial" panose="020B0604020202020204" pitchFamily="34" charset="0"/>
                <a:ea typeface="+mn-ea"/>
                <a:cs typeface="Arial" panose="020B0604020202020204" pitchFamily="34" charset="0"/>
              </a:rPr>
              <a:t>修饰的类不能被继承</a:t>
            </a:r>
            <a:r>
              <a:rPr kumimoji="0" lang="zh-CN" altLang="zh-CN" sz="1800" b="0" i="0" u="none" strike="noStrike" kern="1200" cap="none" spc="0" normalizeH="0" baseline="0" noProof="0" dirty="0">
                <a:ln>
                  <a:noFill/>
                </a:ln>
                <a:solidFill>
                  <a:schemeClr val="dk1">
                    <a:hueOff val="0"/>
                    <a:satOff val="0"/>
                    <a:lumOff val="0"/>
                    <a:alphaOff val="0"/>
                  </a:schemeClr>
                </a:solidFill>
                <a:effectLst/>
                <a:uLnTx/>
                <a:uFillTx/>
                <a:latin typeface="Times New Roman" panose="02020603050405020304" pitchFamily="18" charset="0"/>
                <a:ea typeface="+mn-ea"/>
                <a:cs typeface="Times New Roman" panose="02020603050405020304" pitchFamily="18" charset="0"/>
              </a:rPr>
              <a:t>；</a:t>
            </a:r>
            <a:endParaRPr kumimoji="0" lang="zh-CN" altLang="zh-CN" sz="1800" b="0" i="0" u="none" strike="noStrike" kern="1200" cap="none" spc="0" normalizeH="0" baseline="0" noProof="0" dirty="0">
              <a:ln>
                <a:noFill/>
              </a:ln>
              <a:solidFill>
                <a:schemeClr val="dk1">
                  <a:hueOff val="0"/>
                  <a:satOff val="0"/>
                  <a:lumOff val="0"/>
                  <a:alphaOff val="0"/>
                </a:schemeClr>
              </a:solidFill>
              <a:effectLst/>
              <a:uLnTx/>
              <a:uFillTx/>
              <a:latin typeface="Times New Roman" panose="02020603050405020304" pitchFamily="18" charset="0"/>
              <a:ea typeface="+mn-ea"/>
              <a:cs typeface="Times New Roman" panose="02020603050405020304" pitchFamily="18" charset="0"/>
            </a:endParaRPr>
          </a:p>
        </p:txBody>
      </p:sp>
      <p:sp>
        <p:nvSpPr>
          <p:cNvPr id="11" name="任意多边形 10"/>
          <p:cNvSpPr/>
          <p:nvPr/>
        </p:nvSpPr>
        <p:spPr>
          <a:xfrm>
            <a:off x="1789113" y="3987800"/>
            <a:ext cx="6829425" cy="347663"/>
          </a:xfrm>
          <a:custGeom>
            <a:avLst/>
            <a:gdLst>
              <a:gd name="connsiteX0" fmla="*/ 0 w 2641600"/>
              <a:gd name="connsiteY0" fmla="*/ 160341 h 962025"/>
              <a:gd name="connsiteX1" fmla="*/ 160341 w 2641600"/>
              <a:gd name="connsiteY1" fmla="*/ 0 h 962025"/>
              <a:gd name="connsiteX2" fmla="*/ 2481259 w 2641600"/>
              <a:gd name="connsiteY2" fmla="*/ 0 h 962025"/>
              <a:gd name="connsiteX3" fmla="*/ 2641600 w 2641600"/>
              <a:gd name="connsiteY3" fmla="*/ 160341 h 962025"/>
              <a:gd name="connsiteX4" fmla="*/ 2641600 w 2641600"/>
              <a:gd name="connsiteY4" fmla="*/ 801684 h 962025"/>
              <a:gd name="connsiteX5" fmla="*/ 2481259 w 2641600"/>
              <a:gd name="connsiteY5" fmla="*/ 962025 h 962025"/>
              <a:gd name="connsiteX6" fmla="*/ 160341 w 2641600"/>
              <a:gd name="connsiteY6" fmla="*/ 962025 h 962025"/>
              <a:gd name="connsiteX7" fmla="*/ 0 w 2641600"/>
              <a:gd name="connsiteY7" fmla="*/ 801684 h 962025"/>
              <a:gd name="connsiteX8" fmla="*/ 0 w 2641600"/>
              <a:gd name="connsiteY8" fmla="*/ 160341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41600" h="962025">
                <a:moveTo>
                  <a:pt x="0" y="160341"/>
                </a:moveTo>
                <a:cubicBezTo>
                  <a:pt x="0" y="71787"/>
                  <a:pt x="71787" y="0"/>
                  <a:pt x="160341" y="0"/>
                </a:cubicBezTo>
                <a:lnTo>
                  <a:pt x="2481259" y="0"/>
                </a:lnTo>
                <a:cubicBezTo>
                  <a:pt x="2569813" y="0"/>
                  <a:pt x="2641600" y="71787"/>
                  <a:pt x="2641600" y="160341"/>
                </a:cubicBezTo>
                <a:lnTo>
                  <a:pt x="2641600" y="801684"/>
                </a:lnTo>
                <a:cubicBezTo>
                  <a:pt x="2641600" y="890238"/>
                  <a:pt x="2569813" y="962025"/>
                  <a:pt x="2481259" y="962025"/>
                </a:cubicBezTo>
                <a:lnTo>
                  <a:pt x="160341" y="962025"/>
                </a:lnTo>
                <a:cubicBezTo>
                  <a:pt x="71787" y="962025"/>
                  <a:pt x="0" y="890238"/>
                  <a:pt x="0" y="801684"/>
                </a:cubicBezTo>
                <a:lnTo>
                  <a:pt x="0" y="160341"/>
                </a:lnTo>
                <a:close/>
              </a:path>
            </a:pathLst>
          </a:custGeom>
          <a:ln>
            <a:solidFill>
              <a:srgbClr val="D0DEF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191742" tIns="191742" rIns="191742" bIns="191742" spcCol="1270"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dk1">
                    <a:hueOff val="0"/>
                    <a:satOff val="0"/>
                    <a:lumOff val="0"/>
                    <a:alphaOff val="0"/>
                  </a:schemeClr>
                </a:solidFill>
                <a:effectLst/>
                <a:uLnTx/>
                <a:uFillTx/>
                <a:latin typeface="Arial" panose="020B0604020202020204" pitchFamily="34" charset="0"/>
                <a:ea typeface="+mn-ea"/>
                <a:cs typeface="Arial" panose="020B0604020202020204" pitchFamily="34" charset="0"/>
              </a:rPr>
              <a:t>final</a:t>
            </a:r>
            <a:r>
              <a:rPr kumimoji="0" lang="zh-CN" altLang="zh-CN" sz="1800" b="0" i="0" u="none" strike="noStrike" kern="1200" cap="none" spc="0" normalizeH="0" baseline="0" noProof="0" dirty="0">
                <a:ln>
                  <a:noFill/>
                </a:ln>
                <a:solidFill>
                  <a:schemeClr val="dk1">
                    <a:hueOff val="0"/>
                    <a:satOff val="0"/>
                    <a:lumOff val="0"/>
                    <a:alphaOff val="0"/>
                  </a:schemeClr>
                </a:solidFill>
                <a:effectLst/>
                <a:uLnTx/>
                <a:uFillTx/>
                <a:latin typeface="Arial" panose="020B0604020202020204" pitchFamily="34" charset="0"/>
                <a:ea typeface="+mn-ea"/>
                <a:cs typeface="Arial" panose="020B0604020202020204" pitchFamily="34" charset="0"/>
              </a:rPr>
              <a:t>修饰的方法不能被子类重写；</a:t>
            </a:r>
            <a:endParaRPr kumimoji="0" lang="zh-CN" altLang="zh-CN" sz="1800" b="0" i="0" u="none" strike="noStrike" kern="1200" cap="none" spc="0" normalizeH="0" baseline="0" noProof="0" dirty="0">
              <a:ln>
                <a:noFill/>
              </a:ln>
              <a:solidFill>
                <a:schemeClr val="dk1">
                  <a:hueOff val="0"/>
                  <a:satOff val="0"/>
                  <a:lumOff val="0"/>
                  <a:alphaOff val="0"/>
                </a:schemeClr>
              </a:solidFill>
              <a:effectLst/>
              <a:uLnTx/>
              <a:uFillTx/>
              <a:latin typeface="Arial" panose="020B0604020202020204" pitchFamily="34" charset="0"/>
              <a:ea typeface="+mn-ea"/>
              <a:cs typeface="Arial" panose="020B0604020202020204" pitchFamily="34" charset="0"/>
            </a:endParaRPr>
          </a:p>
        </p:txBody>
      </p:sp>
      <p:sp>
        <p:nvSpPr>
          <p:cNvPr id="12" name="任意多边形 11"/>
          <p:cNvSpPr/>
          <p:nvPr/>
        </p:nvSpPr>
        <p:spPr>
          <a:xfrm>
            <a:off x="1789113" y="4824413"/>
            <a:ext cx="6829425" cy="347663"/>
          </a:xfrm>
          <a:custGeom>
            <a:avLst/>
            <a:gdLst>
              <a:gd name="connsiteX0" fmla="*/ 0 w 2641600"/>
              <a:gd name="connsiteY0" fmla="*/ 160341 h 962025"/>
              <a:gd name="connsiteX1" fmla="*/ 160341 w 2641600"/>
              <a:gd name="connsiteY1" fmla="*/ 0 h 962025"/>
              <a:gd name="connsiteX2" fmla="*/ 2481259 w 2641600"/>
              <a:gd name="connsiteY2" fmla="*/ 0 h 962025"/>
              <a:gd name="connsiteX3" fmla="*/ 2641600 w 2641600"/>
              <a:gd name="connsiteY3" fmla="*/ 160341 h 962025"/>
              <a:gd name="connsiteX4" fmla="*/ 2641600 w 2641600"/>
              <a:gd name="connsiteY4" fmla="*/ 801684 h 962025"/>
              <a:gd name="connsiteX5" fmla="*/ 2481259 w 2641600"/>
              <a:gd name="connsiteY5" fmla="*/ 962025 h 962025"/>
              <a:gd name="connsiteX6" fmla="*/ 160341 w 2641600"/>
              <a:gd name="connsiteY6" fmla="*/ 962025 h 962025"/>
              <a:gd name="connsiteX7" fmla="*/ 0 w 2641600"/>
              <a:gd name="connsiteY7" fmla="*/ 801684 h 962025"/>
              <a:gd name="connsiteX8" fmla="*/ 0 w 2641600"/>
              <a:gd name="connsiteY8" fmla="*/ 160341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41600" h="962025">
                <a:moveTo>
                  <a:pt x="0" y="160341"/>
                </a:moveTo>
                <a:cubicBezTo>
                  <a:pt x="0" y="71787"/>
                  <a:pt x="71787" y="0"/>
                  <a:pt x="160341" y="0"/>
                </a:cubicBezTo>
                <a:lnTo>
                  <a:pt x="2481259" y="0"/>
                </a:lnTo>
                <a:cubicBezTo>
                  <a:pt x="2569813" y="0"/>
                  <a:pt x="2641600" y="71787"/>
                  <a:pt x="2641600" y="160341"/>
                </a:cubicBezTo>
                <a:lnTo>
                  <a:pt x="2641600" y="801684"/>
                </a:lnTo>
                <a:cubicBezTo>
                  <a:pt x="2641600" y="890238"/>
                  <a:pt x="2569813" y="962025"/>
                  <a:pt x="2481259" y="962025"/>
                </a:cubicBezTo>
                <a:lnTo>
                  <a:pt x="160341" y="962025"/>
                </a:lnTo>
                <a:cubicBezTo>
                  <a:pt x="71787" y="962025"/>
                  <a:pt x="0" y="890238"/>
                  <a:pt x="0" y="801684"/>
                </a:cubicBezTo>
                <a:lnTo>
                  <a:pt x="0" y="160341"/>
                </a:lnTo>
                <a:close/>
              </a:path>
            </a:pathLst>
          </a:custGeom>
          <a:ln>
            <a:solidFill>
              <a:srgbClr val="D0DEF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191742" tIns="191742" rIns="191742" bIns="191742" spcCol="1270"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dk1">
                    <a:hueOff val="0"/>
                    <a:satOff val="0"/>
                    <a:lumOff val="0"/>
                    <a:alphaOff val="0"/>
                  </a:schemeClr>
                </a:solidFill>
                <a:effectLst/>
                <a:uLnTx/>
                <a:uFillTx/>
                <a:latin typeface="Arial" panose="020B0604020202020204" pitchFamily="34" charset="0"/>
                <a:ea typeface="+mn-ea"/>
                <a:cs typeface="Arial" panose="020B0604020202020204" pitchFamily="34" charset="0"/>
              </a:rPr>
              <a:t>final</a:t>
            </a:r>
            <a:r>
              <a:rPr kumimoji="0" lang="zh-CN" altLang="zh-CN" sz="1800" b="0" i="0" u="none" strike="noStrike" kern="1200" cap="none" spc="0" normalizeH="0" baseline="0" noProof="0" dirty="0">
                <a:ln>
                  <a:noFill/>
                </a:ln>
                <a:solidFill>
                  <a:schemeClr val="dk1">
                    <a:hueOff val="0"/>
                    <a:satOff val="0"/>
                    <a:lumOff val="0"/>
                    <a:alphaOff val="0"/>
                  </a:schemeClr>
                </a:solidFill>
                <a:effectLst/>
                <a:uLnTx/>
                <a:uFillTx/>
                <a:latin typeface="Arial" panose="020B0604020202020204" pitchFamily="34" charset="0"/>
                <a:ea typeface="+mn-ea"/>
                <a:cs typeface="Arial" panose="020B0604020202020204" pitchFamily="34" charset="0"/>
              </a:rPr>
              <a:t>修饰的变量（成员变量和局部变量）是常量，只能赋值一次。</a:t>
            </a:r>
            <a:endParaRPr kumimoji="0" lang="zh-CN" altLang="zh-CN" sz="1800" b="0" i="0" u="none" strike="noStrike" kern="1200" cap="none" spc="0" normalizeH="0" baseline="0" noProof="0" dirty="0">
              <a:ln>
                <a:noFill/>
              </a:ln>
              <a:solidFill>
                <a:schemeClr val="dk1">
                  <a:hueOff val="0"/>
                  <a:satOff val="0"/>
                  <a:lumOff val="0"/>
                  <a:alphaOff val="0"/>
                </a:schemeClr>
              </a:solidFill>
              <a:effectLst/>
              <a:uLnTx/>
              <a:uFillTx/>
              <a:latin typeface="Arial" panose="020B0604020202020204" pitchFamily="34" charset="0"/>
              <a:ea typeface="+mn-ea"/>
              <a:cs typeface="Arial" panose="020B0604020202020204" pitchFamily="34" charset="0"/>
            </a:endParaRPr>
          </a:p>
        </p:txBody>
      </p:sp>
      <p:sp>
        <p:nvSpPr>
          <p:cNvPr id="13" name="剪去对角的矩形 3"/>
          <p:cNvSpPr/>
          <p:nvPr/>
        </p:nvSpPr>
        <p:spPr bwMode="auto">
          <a:xfrm>
            <a:off x="457200" y="5678488"/>
            <a:ext cx="8158163"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rgbClr val="009ED6"/>
          </a:solidFill>
          <a:ln>
            <a:noFill/>
          </a:ln>
          <a:effectLst>
            <a:outerShdw blurRad="50800" dist="38100" dir="2700000" algn="tl" rotWithShape="0">
              <a:srgbClr val="808080">
                <a:alpha val="42999"/>
              </a:srgbClr>
            </a:outerShdw>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 案例演示（参考教材文件</a:t>
            </a:r>
            <a:r>
              <a:rPr kumimoji="0" lang="en-US" altLang="zh-CN"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4-8&amp;4-9&amp;4-10</a:t>
            </a: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7"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900" decel="100000" fill="hold"/>
                                        <p:tgtEl>
                                          <p:spTgt spid="9"/>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par>
                          <p:cTn id="16" fill="hold">
                            <p:stCondLst>
                              <p:cond delay="1000"/>
                            </p:stCondLst>
                            <p:childTnLst>
                              <p:par>
                                <p:cTn id="17" presetID="1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p:tgtEl>
                                          <p:spTgt spid="10"/>
                                        </p:tgtEl>
                                        <p:attrNameLst>
                                          <p:attrName>ppt_x</p:attrName>
                                        </p:attrNameLst>
                                      </p:cBhvr>
                                      <p:tavLst>
                                        <p:tav tm="0">
                                          <p:val>
                                            <p:strVal val="#ppt_x-#ppt_w*1.125000"/>
                                          </p:val>
                                        </p:tav>
                                        <p:tav tm="100000">
                                          <p:val>
                                            <p:strVal val="#ppt_x"/>
                                          </p:val>
                                        </p:tav>
                                      </p:tavLst>
                                    </p:anim>
                                    <p:animEffect transition="in" filter="wipe(right)">
                                      <p:cBhvr>
                                        <p:cTn id="20" dur="500"/>
                                        <p:tgtEl>
                                          <p:spTgt spid="10"/>
                                        </p:tgtEl>
                                      </p:cBhvr>
                                    </p:animEffect>
                                  </p:childTnLst>
                                </p:cTn>
                              </p:par>
                            </p:childTnLst>
                          </p:cTn>
                        </p:par>
                        <p:par>
                          <p:cTn id="21" fill="hold">
                            <p:stCondLst>
                              <p:cond delay="1500"/>
                            </p:stCondLst>
                            <p:childTnLst>
                              <p:par>
                                <p:cTn id="22" presetID="12" presetClass="entr" presetSubtype="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childTnLst>
                          </p:cTn>
                        </p:par>
                        <p:par>
                          <p:cTn id="26" fill="hold">
                            <p:stCondLst>
                              <p:cond delay="2000"/>
                            </p:stCondLst>
                            <p:childTnLst>
                              <p:par>
                                <p:cTn id="27" presetID="12" presetClass="entr" presetSubtype="8"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p:tgtEl>
                                          <p:spTgt spid="12"/>
                                        </p:tgtEl>
                                        <p:attrNameLst>
                                          <p:attrName>ppt_x</p:attrName>
                                        </p:attrNameLst>
                                      </p:cBhvr>
                                      <p:tavLst>
                                        <p:tav tm="0">
                                          <p:val>
                                            <p:strVal val="#ppt_x-#ppt_w*1.125000"/>
                                          </p:val>
                                        </p:tav>
                                        <p:tav tm="100000">
                                          <p:val>
                                            <p:strVal val="#ppt_x"/>
                                          </p:val>
                                        </p:tav>
                                      </p:tavLst>
                                    </p:anim>
                                    <p:animEffect transition="in" filter="wipe(right)">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circle(in)">
                                      <p:cBhvr>
                                        <p:cTn id="35"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bldLvl="0" animBg="1"/>
      <p:bldP spid="11" grpId="0" bldLvl="0" animBg="1"/>
      <p:bldP spid="12" grpId="0" bldLvl="0" animBg="1"/>
      <p:bldP spid="13"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FontTx/>
              <a:buNone/>
            </a:pPr>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4.3 </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抽象类和接口</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5059"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13" name="内容占位符 2"/>
          <p:cNvSpPr>
            <a:spLocks noGrp="1"/>
          </p:cNvSpPr>
          <p:nvPr>
            <p:ph idx="1"/>
          </p:nvPr>
        </p:nvSpPr>
        <p:spPr>
          <a:xfrm>
            <a:off x="457200" y="1066800"/>
            <a:ext cx="8229600" cy="652463"/>
          </a:xfrm>
        </p:spPr>
        <p:txBody>
          <a:bodyPr vert="horz" wrap="square" lIns="91440" tIns="45720" rIns="91440" bIns="45720" anchor="t"/>
          <a:p>
            <a:pPr marL="0" indent="0">
              <a:lnSpc>
                <a:spcPct val="100000"/>
              </a:lnSpc>
              <a:spcBef>
                <a:spcPct val="0"/>
              </a:spcBef>
              <a:buNone/>
            </a:pPr>
            <a:r>
              <a:rPr lang="en-US" altLang="zh-CN"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4.3.1 </a:t>
            </a:r>
            <a:r>
              <a:rPr lang="zh-CN" altLang="en-US"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抽象类</a:t>
            </a:r>
            <a:endParaRPr lang="en-US" altLang="zh-CN"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endParaRPr>
          </a:p>
        </p:txBody>
      </p:sp>
      <p:sp>
        <p:nvSpPr>
          <p:cNvPr id="14" name="矩形 13"/>
          <p:cNvSpPr/>
          <p:nvPr/>
        </p:nvSpPr>
        <p:spPr>
          <a:xfrm>
            <a:off x="457200" y="1504950"/>
            <a:ext cx="6483350" cy="23082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200000"/>
              </a:lnSpc>
              <a:spcBef>
                <a:spcPct val="0"/>
              </a:spcBef>
              <a:buNone/>
            </a:pPr>
            <a:r>
              <a:rPr lang="zh-CN" altLang="en-US" sz="1800" b="1" u="sng" dirty="0">
                <a:solidFill>
                  <a:srgbClr val="006BA9"/>
                </a:solidFill>
                <a:latin typeface="Arial" panose="020B0604020202020204" pitchFamily="34" charset="0"/>
                <a:ea typeface="宋体" panose="02010600030101010101" pitchFamily="2" charset="-122"/>
              </a:rPr>
              <a:t>问题</a:t>
            </a:r>
            <a:r>
              <a:rPr lang="zh-CN" altLang="en-US" sz="1800" dirty="0">
                <a:latin typeface="Arial" panose="020B0604020202020204" pitchFamily="34" charset="0"/>
                <a:ea typeface="宋体" panose="02010600030101010101" pitchFamily="2" charset="-122"/>
              </a:rPr>
              <a:t>：</a:t>
            </a:r>
            <a:r>
              <a:rPr lang="zh-CN" altLang="zh-CN" sz="1800" dirty="0">
                <a:latin typeface="Arial" panose="020B0604020202020204" pitchFamily="34" charset="0"/>
                <a:ea typeface="宋体" panose="02010600030101010101" pitchFamily="2" charset="-122"/>
              </a:rPr>
              <a:t>例如前面在定义</a:t>
            </a:r>
            <a:r>
              <a:rPr lang="en-US" altLang="zh-CN" sz="1800" dirty="0">
                <a:latin typeface="Arial" panose="020B0604020202020204" pitchFamily="34" charset="0"/>
                <a:ea typeface="宋体" panose="02010600030101010101" pitchFamily="2" charset="-122"/>
              </a:rPr>
              <a:t>Animal</a:t>
            </a:r>
            <a:r>
              <a:rPr lang="zh-CN" altLang="zh-CN" sz="1800" dirty="0">
                <a:latin typeface="Arial" panose="020B0604020202020204" pitchFamily="34" charset="0"/>
                <a:ea typeface="宋体" panose="02010600030101010101" pitchFamily="2" charset="-122"/>
              </a:rPr>
              <a:t>类时，</a:t>
            </a:r>
            <a:r>
              <a:rPr lang="en-US" altLang="zh-CN" sz="1800" dirty="0">
                <a:latin typeface="Arial" panose="020B0604020202020204" pitchFamily="34" charset="0"/>
                <a:ea typeface="宋体" panose="02010600030101010101" pitchFamily="2" charset="-122"/>
              </a:rPr>
              <a:t>shout()</a:t>
            </a:r>
            <a:r>
              <a:rPr lang="zh-CN" altLang="zh-CN" sz="1800" dirty="0">
                <a:latin typeface="Arial" panose="020B0604020202020204" pitchFamily="34" charset="0"/>
                <a:ea typeface="宋体" panose="02010600030101010101" pitchFamily="2" charset="-122"/>
              </a:rPr>
              <a:t>方法用于表示动物的叫声，但是不同的动物，叫声也是不同的，因此在</a:t>
            </a:r>
            <a:r>
              <a:rPr lang="en-US" altLang="zh-CN" sz="1800" dirty="0">
                <a:latin typeface="Arial" panose="020B0604020202020204" pitchFamily="34" charset="0"/>
                <a:ea typeface="宋体" panose="02010600030101010101" pitchFamily="2" charset="-122"/>
              </a:rPr>
              <a:t>shout()</a:t>
            </a:r>
            <a:r>
              <a:rPr lang="zh-CN" altLang="zh-CN" sz="1800" dirty="0">
                <a:latin typeface="Arial" panose="020B0604020202020204" pitchFamily="34" charset="0"/>
                <a:ea typeface="宋体" panose="02010600030101010101" pitchFamily="2" charset="-122"/>
              </a:rPr>
              <a:t>方法中无法准确描述动物的叫声。如何能使</a:t>
            </a:r>
            <a:r>
              <a:rPr lang="en-US" altLang="zh-CN" sz="1800" dirty="0">
                <a:latin typeface="Arial" panose="020B0604020202020204" pitchFamily="34" charset="0"/>
                <a:ea typeface="宋体" panose="02010600030101010101" pitchFamily="2" charset="-122"/>
              </a:rPr>
              <a:t>Animal</a:t>
            </a:r>
            <a:r>
              <a:rPr lang="zh-CN" altLang="zh-CN" sz="1800" dirty="0">
                <a:latin typeface="Arial" panose="020B0604020202020204" pitchFamily="34" charset="0"/>
                <a:ea typeface="宋体" panose="02010600030101010101" pitchFamily="2" charset="-122"/>
              </a:rPr>
              <a:t>类中既包含</a:t>
            </a:r>
            <a:r>
              <a:rPr lang="en-US" altLang="zh-CN" sz="1800" dirty="0">
                <a:latin typeface="Arial" panose="020B0604020202020204" pitchFamily="34" charset="0"/>
                <a:ea typeface="宋体" panose="02010600030101010101" pitchFamily="2" charset="-122"/>
              </a:rPr>
              <a:t>shout()</a:t>
            </a:r>
            <a:r>
              <a:rPr lang="zh-CN" altLang="zh-CN" sz="1800" dirty="0">
                <a:latin typeface="Arial" panose="020B0604020202020204" pitchFamily="34" charset="0"/>
                <a:ea typeface="宋体" panose="02010600030101010101" pitchFamily="2" charset="-122"/>
              </a:rPr>
              <a:t>方法，又无需提供其方法的实现呢？</a:t>
            </a:r>
            <a:endParaRPr lang="en-US" altLang="zh-CN" sz="1800" dirty="0">
              <a:latin typeface="Arial" panose="020B0604020202020204" pitchFamily="34" charset="0"/>
              <a:ea typeface="宋体" panose="02010600030101010101" pitchFamily="2" charset="-122"/>
            </a:endParaRPr>
          </a:p>
        </p:txBody>
      </p:sp>
      <p:sp>
        <p:nvSpPr>
          <p:cNvPr id="2" name="矩形 1"/>
          <p:cNvSpPr/>
          <p:nvPr/>
        </p:nvSpPr>
        <p:spPr>
          <a:xfrm>
            <a:off x="457200" y="4017963"/>
            <a:ext cx="8154988" cy="23082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200000"/>
              </a:lnSpc>
              <a:spcBef>
                <a:spcPct val="0"/>
              </a:spcBef>
              <a:buFontTx/>
              <a:buNone/>
            </a:pPr>
            <a:r>
              <a:rPr lang="zh-CN" altLang="en-US" sz="1800" b="1" u="sng" dirty="0">
                <a:solidFill>
                  <a:srgbClr val="006BA9"/>
                </a:solidFill>
                <a:latin typeface="Arial" panose="020B0604020202020204" pitchFamily="34" charset="0"/>
                <a:ea typeface="宋体" panose="02010600030101010101" pitchFamily="2" charset="-122"/>
              </a:rPr>
              <a:t>解决方法</a:t>
            </a:r>
            <a:r>
              <a:rPr lang="zh-CN" altLang="en-US" sz="1800" dirty="0">
                <a:latin typeface="Arial" panose="020B0604020202020204" pitchFamily="34" charset="0"/>
                <a:ea typeface="宋体" panose="02010600030101010101" pitchFamily="2" charset="-122"/>
              </a:rPr>
              <a:t>：</a:t>
            </a:r>
            <a:r>
              <a:rPr lang="en-US" altLang="zh-CN" sz="1800" dirty="0">
                <a:latin typeface="Arial" panose="020B0604020202020204" pitchFamily="34" charset="0"/>
                <a:ea typeface="宋体" panose="02010600030101010101" pitchFamily="2" charset="-122"/>
              </a:rPr>
              <a:t>Java</a:t>
            </a:r>
            <a:r>
              <a:rPr lang="zh-CN" altLang="en-US" sz="1800" dirty="0">
                <a:latin typeface="Arial" panose="020B0604020202020204" pitchFamily="34" charset="0"/>
                <a:ea typeface="宋体" panose="02010600030101010101" pitchFamily="2" charset="-122"/>
              </a:rPr>
              <a:t>提供了抽象方法来满足这种需求。抽象方法必须使用</a:t>
            </a:r>
            <a:r>
              <a:rPr lang="en-US" altLang="zh-CN" sz="1800" dirty="0">
                <a:latin typeface="Arial" panose="020B0604020202020204" pitchFamily="34" charset="0"/>
                <a:ea typeface="宋体" panose="02010600030101010101" pitchFamily="2" charset="-122"/>
              </a:rPr>
              <a:t>abstract</a:t>
            </a:r>
            <a:r>
              <a:rPr lang="zh-CN" altLang="en-US" sz="1800" dirty="0">
                <a:latin typeface="Arial" panose="020B0604020202020204" pitchFamily="34" charset="0"/>
                <a:ea typeface="宋体" panose="02010600030101010101" pitchFamily="2" charset="-122"/>
              </a:rPr>
              <a:t>关键字来修饰，并且在定义方法时不需要实现方法体。当一个类中包含了抽象方法，那么该类也必须使用</a:t>
            </a:r>
            <a:r>
              <a:rPr lang="en-US" altLang="zh-CN" sz="1800" dirty="0">
                <a:latin typeface="Arial" panose="020B0604020202020204" pitchFamily="34" charset="0"/>
                <a:ea typeface="宋体" panose="02010600030101010101" pitchFamily="2" charset="-122"/>
              </a:rPr>
              <a:t>abstract</a:t>
            </a:r>
            <a:r>
              <a:rPr lang="zh-CN" altLang="en-US" sz="1800" dirty="0">
                <a:latin typeface="Arial" panose="020B0604020202020204" pitchFamily="34" charset="0"/>
                <a:ea typeface="宋体" panose="02010600030101010101" pitchFamily="2" charset="-122"/>
              </a:rPr>
              <a:t>关键字来修饰，这种使用</a:t>
            </a:r>
            <a:r>
              <a:rPr lang="en-US" altLang="zh-CN" sz="1800" dirty="0">
                <a:latin typeface="Arial" panose="020B0604020202020204" pitchFamily="34" charset="0"/>
                <a:ea typeface="宋体" panose="02010600030101010101" pitchFamily="2" charset="-122"/>
              </a:rPr>
              <a:t>abstract</a:t>
            </a:r>
            <a:r>
              <a:rPr lang="zh-CN" altLang="en-US" sz="1800" dirty="0">
                <a:latin typeface="Arial" panose="020B0604020202020204" pitchFamily="34" charset="0"/>
                <a:ea typeface="宋体" panose="02010600030101010101" pitchFamily="2" charset="-122"/>
              </a:rPr>
              <a:t>关键字修饰的类就是抽象类。</a:t>
            </a:r>
            <a:endParaRPr lang="en-US" altLang="zh-CN" sz="1800" dirty="0">
              <a:latin typeface="Arial" panose="020B0604020202020204" pitchFamily="34" charset="0"/>
              <a:ea typeface="宋体" panose="02010600030101010101" pitchFamily="2" charset="-122"/>
            </a:endParaRPr>
          </a:p>
        </p:txBody>
      </p:sp>
      <p:pic>
        <p:nvPicPr>
          <p:cNvPr id="7" name="Picture 8" descr="问小人"/>
          <p:cNvPicPr>
            <a:picLocks noChangeAspect="1"/>
          </p:cNvPicPr>
          <p:nvPr/>
        </p:nvPicPr>
        <p:blipFill>
          <a:blip r:embed="rId1"/>
          <a:stretch>
            <a:fillRect/>
          </a:stretch>
        </p:blipFill>
        <p:spPr>
          <a:xfrm>
            <a:off x="6810375" y="1543050"/>
            <a:ext cx="1919288" cy="1985963"/>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xEl>
                                              <p:charRg st="0" end="10"/>
                                            </p:txEl>
                                          </p:spTgt>
                                        </p:tgtEl>
                                        <p:attrNameLst>
                                          <p:attrName>style.visibility</p:attrName>
                                        </p:attrNameLst>
                                      </p:cBhvr>
                                      <p:to>
                                        <p:strVal val="visible"/>
                                      </p:to>
                                    </p:set>
                                    <p:animEffect transition="in" filter="fade">
                                      <p:cBhvr>
                                        <p:cTn id="7" dur="500"/>
                                        <p:tgtEl>
                                          <p:spTgt spid="13">
                                            <p:txEl>
                                              <p:charRg st="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
                                            <p:txEl>
                                              <p:charRg st="0" end="118"/>
                                            </p:txEl>
                                          </p:spTgt>
                                        </p:tgtEl>
                                        <p:attrNameLst>
                                          <p:attrName>style.visibility</p:attrName>
                                        </p:attrNameLst>
                                      </p:cBhvr>
                                      <p:to>
                                        <p:strVal val="visible"/>
                                      </p:to>
                                    </p:set>
                                    <p:animEffect transition="in" filter="wipe(left)">
                                      <p:cBhvr>
                                        <p:cTn id="12" dur="500"/>
                                        <p:tgtEl>
                                          <p:spTgt spid="14">
                                            <p:txEl>
                                              <p:charRg st="0" end="118"/>
                                            </p:txEl>
                                          </p:spTgt>
                                        </p:tgtEl>
                                      </p:cBhvr>
                                    </p:animEffect>
                                  </p:childTnLst>
                                </p:cTn>
                              </p:par>
                              <p:par>
                                <p:cTn id="13" presetID="2" presetClass="entr" presetSubtype="2"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FontTx/>
              <a:buNone/>
            </a:pPr>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4.3 </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抽象类和接口</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6083"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7" name="矩形 1"/>
          <p:cNvSpPr/>
          <p:nvPr/>
        </p:nvSpPr>
        <p:spPr>
          <a:xfrm>
            <a:off x="443230" y="1953260"/>
            <a:ext cx="8147050" cy="2278063"/>
          </a:xfrm>
          <a:prstGeom prst="rect">
            <a:avLst/>
          </a:prstGeom>
          <a:solidFill>
            <a:srgbClr val="003F75"/>
          </a:solidFill>
          <a:ln w="2857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50000"/>
              </a:lnSpc>
              <a:spcBef>
                <a:spcPct val="0"/>
              </a:spcBef>
              <a:buFontTx/>
              <a:buNone/>
            </a:pPr>
            <a:r>
              <a:rPr lang="zh-CN" altLang="en-US" sz="1600" dirty="0">
                <a:solidFill>
                  <a:schemeClr val="bg1"/>
                </a:solidFill>
                <a:latin typeface="Arial" panose="020B0604020202020204" pitchFamily="34" charset="0"/>
                <a:ea typeface="宋体" panose="02010600030101010101" pitchFamily="2" charset="-122"/>
              </a:rPr>
              <a:t>    </a:t>
            </a:r>
            <a:r>
              <a:rPr lang="en-US" altLang="zh-CN" sz="1600" dirty="0">
                <a:solidFill>
                  <a:schemeClr val="bg1"/>
                </a:solidFill>
                <a:latin typeface="Arial" panose="020B0604020202020204" pitchFamily="34" charset="0"/>
                <a:ea typeface="宋体" panose="02010600030101010101" pitchFamily="2" charset="-122"/>
              </a:rPr>
              <a:t>// </a:t>
            </a:r>
            <a:r>
              <a:rPr lang="zh-CN" altLang="en-US" sz="1600" dirty="0">
                <a:solidFill>
                  <a:schemeClr val="bg1"/>
                </a:solidFill>
                <a:latin typeface="Arial" panose="020B0604020202020204" pitchFamily="34" charset="0"/>
                <a:ea typeface="宋体" panose="02010600030101010101" pitchFamily="2" charset="-122"/>
              </a:rPr>
              <a:t>定义抽象类</a:t>
            </a:r>
            <a:endParaRPr lang="zh-CN" altLang="en-US" sz="1600" dirty="0">
              <a:solidFill>
                <a:schemeClr val="bg1"/>
              </a:solidFill>
              <a:latin typeface="Arial" panose="020B0604020202020204" pitchFamily="34" charset="0"/>
              <a:ea typeface="宋体" panose="02010600030101010101" pitchFamily="2" charset="-122"/>
            </a:endParaRPr>
          </a:p>
          <a:p>
            <a:pPr marL="0" lvl="0" indent="0" eaLnBrk="1" hangingPunct="1">
              <a:lnSpc>
                <a:spcPct val="15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    [</a:t>
            </a:r>
            <a:r>
              <a:rPr lang="zh-CN" altLang="en-US" sz="1600" dirty="0">
                <a:solidFill>
                  <a:schemeClr val="bg1"/>
                </a:solidFill>
                <a:latin typeface="Arial" panose="020B0604020202020204" pitchFamily="34" charset="0"/>
                <a:ea typeface="宋体" panose="02010600030101010101" pitchFamily="2" charset="-122"/>
              </a:rPr>
              <a:t>修饰符</a:t>
            </a:r>
            <a:r>
              <a:rPr lang="en-US" altLang="zh-CN" sz="1600" dirty="0">
                <a:solidFill>
                  <a:schemeClr val="bg1"/>
                </a:solidFill>
                <a:latin typeface="Arial" panose="020B0604020202020204" pitchFamily="34" charset="0"/>
                <a:ea typeface="宋体" panose="02010600030101010101" pitchFamily="2" charset="-122"/>
              </a:rPr>
              <a:t>] abstract class </a:t>
            </a:r>
            <a:r>
              <a:rPr lang="zh-CN" altLang="en-US" sz="1600" dirty="0">
                <a:solidFill>
                  <a:schemeClr val="bg1"/>
                </a:solidFill>
                <a:latin typeface="Arial" panose="020B0604020202020204" pitchFamily="34" charset="0"/>
                <a:ea typeface="宋体" panose="02010600030101010101" pitchFamily="2" charset="-122"/>
              </a:rPr>
              <a:t>类名 </a:t>
            </a:r>
            <a:r>
              <a:rPr lang="en-US" altLang="zh-CN" sz="1600" dirty="0">
                <a:solidFill>
                  <a:schemeClr val="bg1"/>
                </a:solidFill>
                <a:latin typeface="Arial" panose="020B0604020202020204" pitchFamily="34" charset="0"/>
                <a:ea typeface="宋体" panose="02010600030101010101" pitchFamily="2" charset="-122"/>
              </a:rPr>
              <a:t>{</a:t>
            </a:r>
            <a:endParaRPr lang="en-US" altLang="zh-CN" sz="1600" dirty="0">
              <a:solidFill>
                <a:schemeClr val="bg1"/>
              </a:solidFill>
              <a:latin typeface="Arial" panose="020B0604020202020204" pitchFamily="34" charset="0"/>
              <a:ea typeface="宋体" panose="02010600030101010101" pitchFamily="2" charset="-122"/>
            </a:endParaRPr>
          </a:p>
          <a:p>
            <a:pPr marL="0" lvl="0" indent="0" eaLnBrk="1" hangingPunct="1">
              <a:lnSpc>
                <a:spcPct val="15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          // </a:t>
            </a:r>
            <a:r>
              <a:rPr lang="zh-CN" altLang="en-US" sz="1600" dirty="0">
                <a:solidFill>
                  <a:schemeClr val="bg1"/>
                </a:solidFill>
                <a:latin typeface="Arial" panose="020B0604020202020204" pitchFamily="34" charset="0"/>
                <a:ea typeface="宋体" panose="02010600030101010101" pitchFamily="2" charset="-122"/>
              </a:rPr>
              <a:t>定义抽象方法</a:t>
            </a:r>
            <a:endParaRPr lang="zh-CN" altLang="en-US" sz="1600" dirty="0">
              <a:solidFill>
                <a:schemeClr val="bg1"/>
              </a:solidFill>
              <a:latin typeface="Arial" panose="020B0604020202020204" pitchFamily="34" charset="0"/>
              <a:ea typeface="宋体" panose="02010600030101010101" pitchFamily="2" charset="-122"/>
            </a:endParaRPr>
          </a:p>
          <a:p>
            <a:pPr marL="0" lvl="0" indent="0" eaLnBrk="1" hangingPunct="1">
              <a:lnSpc>
                <a:spcPct val="150000"/>
              </a:lnSpc>
              <a:spcBef>
                <a:spcPct val="0"/>
              </a:spcBef>
              <a:buFontTx/>
              <a:buNone/>
            </a:pPr>
            <a:r>
              <a:rPr lang="zh-CN" altLang="en-US" sz="1600" dirty="0">
                <a:solidFill>
                  <a:schemeClr val="bg1"/>
                </a:solidFill>
                <a:latin typeface="Arial" panose="020B0604020202020204" pitchFamily="34" charset="0"/>
                <a:ea typeface="宋体" panose="02010600030101010101" pitchFamily="2" charset="-122"/>
              </a:rPr>
              <a:t>          </a:t>
            </a:r>
            <a:r>
              <a:rPr lang="en-US" altLang="zh-CN" sz="1600" dirty="0">
                <a:solidFill>
                  <a:schemeClr val="bg1"/>
                </a:solidFill>
                <a:latin typeface="Arial" panose="020B0604020202020204" pitchFamily="34" charset="0"/>
                <a:ea typeface="宋体" panose="02010600030101010101" pitchFamily="2" charset="-122"/>
              </a:rPr>
              <a:t>[</a:t>
            </a:r>
            <a:r>
              <a:rPr lang="zh-CN" altLang="en-US" sz="1600" dirty="0">
                <a:solidFill>
                  <a:schemeClr val="bg1"/>
                </a:solidFill>
                <a:latin typeface="Arial" panose="020B0604020202020204" pitchFamily="34" charset="0"/>
                <a:ea typeface="宋体" panose="02010600030101010101" pitchFamily="2" charset="-122"/>
              </a:rPr>
              <a:t>修饰符</a:t>
            </a:r>
            <a:r>
              <a:rPr lang="en-US" altLang="zh-CN" sz="1600" dirty="0">
                <a:solidFill>
                  <a:schemeClr val="bg1"/>
                </a:solidFill>
                <a:latin typeface="Arial" panose="020B0604020202020204" pitchFamily="34" charset="0"/>
                <a:ea typeface="宋体" panose="02010600030101010101" pitchFamily="2" charset="-122"/>
              </a:rPr>
              <a:t>] abstract </a:t>
            </a:r>
            <a:r>
              <a:rPr lang="zh-CN" altLang="en-US" sz="1600" dirty="0">
                <a:solidFill>
                  <a:schemeClr val="bg1"/>
                </a:solidFill>
                <a:latin typeface="Arial" panose="020B0604020202020204" pitchFamily="34" charset="0"/>
                <a:ea typeface="宋体" panose="02010600030101010101" pitchFamily="2" charset="-122"/>
              </a:rPr>
              <a:t>方法返回值类型 方法名</a:t>
            </a:r>
            <a:r>
              <a:rPr lang="en-US" altLang="zh-CN" sz="1600" dirty="0">
                <a:solidFill>
                  <a:schemeClr val="bg1"/>
                </a:solidFill>
                <a:latin typeface="Arial" panose="020B0604020202020204" pitchFamily="34" charset="0"/>
                <a:ea typeface="宋体" panose="02010600030101010101" pitchFamily="2" charset="-122"/>
              </a:rPr>
              <a:t>([</a:t>
            </a:r>
            <a:r>
              <a:rPr lang="zh-CN" altLang="en-US" sz="1600" dirty="0">
                <a:solidFill>
                  <a:schemeClr val="bg1"/>
                </a:solidFill>
                <a:latin typeface="Arial" panose="020B0604020202020204" pitchFamily="34" charset="0"/>
                <a:ea typeface="宋体" panose="02010600030101010101" pitchFamily="2" charset="-122"/>
              </a:rPr>
              <a:t>参数列表</a:t>
            </a:r>
            <a:r>
              <a:rPr lang="en-US" altLang="zh-CN" sz="1600" dirty="0">
                <a:solidFill>
                  <a:schemeClr val="bg1"/>
                </a:solidFill>
                <a:latin typeface="Arial" panose="020B0604020202020204" pitchFamily="34" charset="0"/>
                <a:ea typeface="宋体" panose="02010600030101010101" pitchFamily="2" charset="-122"/>
              </a:rPr>
              <a:t>]);</a:t>
            </a:r>
            <a:endParaRPr lang="en-US" altLang="zh-CN" sz="1600" dirty="0">
              <a:solidFill>
                <a:schemeClr val="bg1"/>
              </a:solidFill>
              <a:latin typeface="Arial" panose="020B0604020202020204" pitchFamily="34" charset="0"/>
              <a:ea typeface="宋体" panose="02010600030101010101" pitchFamily="2" charset="-122"/>
            </a:endParaRPr>
          </a:p>
          <a:p>
            <a:pPr marL="0" lvl="0" indent="0" eaLnBrk="1" hangingPunct="1">
              <a:lnSpc>
                <a:spcPct val="15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          // </a:t>
            </a:r>
            <a:r>
              <a:rPr lang="zh-CN" altLang="en-US" sz="1600" dirty="0">
                <a:solidFill>
                  <a:schemeClr val="bg1"/>
                </a:solidFill>
                <a:latin typeface="Arial" panose="020B0604020202020204" pitchFamily="34" charset="0"/>
                <a:ea typeface="宋体" panose="02010600030101010101" pitchFamily="2" charset="-122"/>
              </a:rPr>
              <a:t>其他方法或属性</a:t>
            </a:r>
            <a:endParaRPr lang="zh-CN" altLang="en-US" sz="1600" dirty="0">
              <a:solidFill>
                <a:schemeClr val="bg1"/>
              </a:solidFill>
              <a:latin typeface="Arial" panose="020B0604020202020204" pitchFamily="34" charset="0"/>
              <a:ea typeface="宋体" panose="02010600030101010101" pitchFamily="2" charset="-122"/>
            </a:endParaRPr>
          </a:p>
          <a:p>
            <a:pPr marL="0" lvl="0" indent="0" eaLnBrk="1" hangingPunct="1">
              <a:lnSpc>
                <a:spcPct val="150000"/>
              </a:lnSpc>
              <a:spcBef>
                <a:spcPct val="0"/>
              </a:spcBef>
              <a:buFontTx/>
              <a:buNone/>
            </a:pPr>
            <a:r>
              <a:rPr lang="zh-CN" altLang="en-US" sz="1600" dirty="0">
                <a:solidFill>
                  <a:schemeClr val="bg1"/>
                </a:solidFill>
                <a:latin typeface="Arial" panose="020B0604020202020204" pitchFamily="34" charset="0"/>
                <a:ea typeface="宋体" panose="02010600030101010101" pitchFamily="2" charset="-122"/>
              </a:rPr>
              <a:t> </a:t>
            </a:r>
            <a:r>
              <a:rPr lang="en-US" altLang="zh-CN" sz="1600" dirty="0">
                <a:solidFill>
                  <a:schemeClr val="bg1"/>
                </a:solidFill>
                <a:latin typeface="Arial" panose="020B0604020202020204" pitchFamily="34" charset="0"/>
                <a:ea typeface="宋体" panose="02010600030101010101" pitchFamily="2" charset="-122"/>
              </a:rPr>
              <a:t>}</a:t>
            </a:r>
            <a:endParaRPr lang="en-US" altLang="zh-CN" sz="1600" dirty="0">
              <a:solidFill>
                <a:schemeClr val="bg1"/>
              </a:solidFill>
              <a:latin typeface="Arial" panose="020B0604020202020204" pitchFamily="34" charset="0"/>
              <a:ea typeface="宋体" panose="02010600030101010101" pitchFamily="2" charset="-122"/>
            </a:endParaRPr>
          </a:p>
        </p:txBody>
      </p:sp>
      <p:sp>
        <p:nvSpPr>
          <p:cNvPr id="9" name="矩形 8"/>
          <p:cNvSpPr/>
          <p:nvPr/>
        </p:nvSpPr>
        <p:spPr>
          <a:xfrm>
            <a:off x="436880" y="1297623"/>
            <a:ext cx="8166100" cy="6477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285750" lvl="0" indent="-285750" eaLnBrk="1" hangingPunct="1">
              <a:lnSpc>
                <a:spcPct val="200000"/>
              </a:lnSpc>
              <a:spcBef>
                <a:spcPct val="0"/>
              </a:spcBef>
              <a:buFont typeface="Wingdings" panose="05000000000000000000" pitchFamily="2" charset="2"/>
              <a:buChar char="Ø"/>
            </a:pPr>
            <a:r>
              <a:rPr lang="zh-CN" altLang="en-US" sz="1800" dirty="0">
                <a:latin typeface="Arial" panose="020B0604020202020204" pitchFamily="34" charset="0"/>
                <a:ea typeface="宋体" panose="02010600030101010101" pitchFamily="2" charset="-122"/>
              </a:rPr>
              <a:t>抽象类及抽象方法定义的语法格式：</a:t>
            </a:r>
            <a:endParaRPr lang="en-US" altLang="zh-CN" sz="1800" dirty="0">
              <a:latin typeface="Arial" panose="020B0604020202020204" pitchFamily="34" charset="0"/>
              <a:ea typeface="宋体" panose="02010600030101010101" pitchFamily="2" charset="-122"/>
            </a:endParaRPr>
          </a:p>
        </p:txBody>
      </p:sp>
      <p:sp>
        <p:nvSpPr>
          <p:cNvPr id="3" name="矩形 2"/>
          <p:cNvSpPr/>
          <p:nvPr/>
        </p:nvSpPr>
        <p:spPr>
          <a:xfrm>
            <a:off x="436880" y="4444365"/>
            <a:ext cx="8153400" cy="1666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200000"/>
              </a:lnSpc>
              <a:spcBef>
                <a:spcPct val="0"/>
              </a:spcBef>
              <a:buFontTx/>
              <a:buNone/>
            </a:pPr>
            <a:r>
              <a:rPr lang="zh-CN" altLang="en-US" sz="1800" b="1" u="sng" dirty="0">
                <a:solidFill>
                  <a:srgbClr val="C00000"/>
                </a:solidFill>
                <a:latin typeface="Arial" panose="020B0604020202020204" pitchFamily="34" charset="0"/>
                <a:ea typeface="宋体" panose="02010600030101010101" pitchFamily="2" charset="-122"/>
              </a:rPr>
              <a:t>注意</a:t>
            </a:r>
            <a:r>
              <a:rPr lang="zh-CN" altLang="en-US" sz="1800" dirty="0">
                <a:latin typeface="Arial" panose="020B0604020202020204" pitchFamily="34" charset="0"/>
                <a:ea typeface="宋体" panose="02010600030101010101" pitchFamily="2" charset="-122"/>
              </a:rPr>
              <a:t>：</a:t>
            </a:r>
            <a:r>
              <a:rPr lang="zh-CN" altLang="zh-CN" sz="1800" dirty="0">
                <a:latin typeface="Arial" panose="020B0604020202020204" pitchFamily="34" charset="0"/>
                <a:ea typeface="宋体" panose="02010600030101010101" pitchFamily="2" charset="-122"/>
              </a:rPr>
              <a:t>包含抽象方法的类必须定义为抽象类，但</a:t>
            </a:r>
            <a:r>
              <a:rPr lang="zh-CN" altLang="zh-CN" sz="1800" b="1" dirty="0">
                <a:solidFill>
                  <a:srgbClr val="006BA9"/>
                </a:solidFill>
                <a:latin typeface="Arial" panose="020B0604020202020204" pitchFamily="34" charset="0"/>
                <a:ea typeface="宋体" panose="02010600030101010101" pitchFamily="2" charset="-122"/>
              </a:rPr>
              <a:t>抽象类中可以不包含任何抽象方法</a:t>
            </a:r>
            <a:r>
              <a:rPr lang="zh-CN" altLang="zh-CN" sz="1800" dirty="0">
                <a:latin typeface="Arial" panose="020B0604020202020204" pitchFamily="34" charset="0"/>
                <a:ea typeface="宋体" panose="02010600030101010101" pitchFamily="2" charset="-122"/>
              </a:rPr>
              <a:t>。另外，抽象类是不可以被实例化的，如果想调用抽象类中定义的抽象方法，需要创建一个子类，在子类中实现抽象类中的抽象方法。</a:t>
            </a:r>
            <a:endParaRPr lang="zh-CN" altLang="zh-CN" sz="1800" dirty="0">
              <a:latin typeface="Arial" panose="020B0604020202020204" pitchFamily="34" charset="0"/>
              <a:ea typeface="宋体" panose="02010600030101010101" pitchFamily="2" charset="-122"/>
            </a:endParaRPr>
          </a:p>
        </p:txBody>
      </p:sp>
      <p:pic>
        <p:nvPicPr>
          <p:cNvPr id="8" name="Picture 14" descr="http://t02.pic.sogou.com/493eadc82be620d6-a2f0f2491833f6b8-baa32f594dc122955b3144a3e2bb3687_i.jpg"/>
          <p:cNvPicPr>
            <a:picLocks noChangeAspect="1"/>
          </p:cNvPicPr>
          <p:nvPr/>
        </p:nvPicPr>
        <p:blipFill>
          <a:blip r:embed="rId1"/>
          <a:stretch>
            <a:fillRect/>
          </a:stretch>
        </p:blipFill>
        <p:spPr>
          <a:xfrm rot="668921">
            <a:off x="6813868" y="1301115"/>
            <a:ext cx="1917700" cy="2028825"/>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xEl>
                                              <p:charRg st="0" end="17"/>
                                            </p:txEl>
                                          </p:spTgt>
                                        </p:tgtEl>
                                        <p:attrNameLst>
                                          <p:attrName>style.visibility</p:attrName>
                                        </p:attrNameLst>
                                      </p:cBhvr>
                                      <p:to>
                                        <p:strVal val="visible"/>
                                      </p:to>
                                    </p:set>
                                    <p:animEffect transition="in" filter="wipe(left)">
                                      <p:cBhvr>
                                        <p:cTn id="7" dur="500"/>
                                        <p:tgtEl>
                                          <p:spTgt spid="9">
                                            <p:txEl>
                                              <p:charRg st="0" end="17"/>
                                            </p:txEl>
                                          </p:spTgt>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FontTx/>
              <a:buNone/>
            </a:pPr>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4.3 </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抽象类和接口</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7107"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13" name="内容占位符 2"/>
          <p:cNvSpPr>
            <a:spLocks noGrp="1"/>
          </p:cNvSpPr>
          <p:nvPr>
            <p:ph idx="1"/>
          </p:nvPr>
        </p:nvSpPr>
        <p:spPr>
          <a:xfrm>
            <a:off x="457200" y="1066800"/>
            <a:ext cx="8229600" cy="652463"/>
          </a:xfrm>
        </p:spPr>
        <p:txBody>
          <a:bodyPr vert="horz" wrap="square" lIns="91440" tIns="45720" rIns="91440" bIns="45720" anchor="t"/>
          <a:p>
            <a:pPr marL="0" indent="0">
              <a:lnSpc>
                <a:spcPct val="100000"/>
              </a:lnSpc>
              <a:spcBef>
                <a:spcPct val="0"/>
              </a:spcBef>
              <a:buNone/>
            </a:pPr>
            <a:r>
              <a:rPr lang="en-US" altLang="zh-CN"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4.3.2 </a:t>
            </a:r>
            <a:r>
              <a:rPr lang="zh-CN" altLang="en-US"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接口</a:t>
            </a:r>
            <a:endParaRPr lang="en-US" altLang="zh-CN"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endParaRPr>
          </a:p>
        </p:txBody>
      </p:sp>
      <p:sp>
        <p:nvSpPr>
          <p:cNvPr id="6" name="矩形 61"/>
          <p:cNvSpPr/>
          <p:nvPr/>
        </p:nvSpPr>
        <p:spPr>
          <a:xfrm>
            <a:off x="314325" y="2601913"/>
            <a:ext cx="796925" cy="1949450"/>
          </a:xfrm>
          <a:custGeom>
            <a:avLst/>
            <a:gdLst>
              <a:gd name="connsiteX0" fmla="*/ 0 w 1368152"/>
              <a:gd name="connsiteY0" fmla="*/ 0 h 2160240"/>
              <a:gd name="connsiteX1" fmla="*/ 1368152 w 1368152"/>
              <a:gd name="connsiteY1" fmla="*/ 0 h 2160240"/>
              <a:gd name="connsiteX2" fmla="*/ 1368152 w 1368152"/>
              <a:gd name="connsiteY2" fmla="*/ 2160240 h 2160240"/>
              <a:gd name="connsiteX3" fmla="*/ 0 w 1368152"/>
              <a:gd name="connsiteY3" fmla="*/ 2160240 h 2160240"/>
              <a:gd name="connsiteX4" fmla="*/ 0 w 1368152"/>
              <a:gd name="connsiteY4" fmla="*/ 0 h 2160240"/>
              <a:gd name="connsiteX0-1" fmla="*/ 1368152 w 1459592"/>
              <a:gd name="connsiteY0-2" fmla="*/ 0 h 2160240"/>
              <a:gd name="connsiteX1-3" fmla="*/ 1368152 w 1459592"/>
              <a:gd name="connsiteY1-4" fmla="*/ 2160240 h 2160240"/>
              <a:gd name="connsiteX2-5" fmla="*/ 0 w 1459592"/>
              <a:gd name="connsiteY2-6" fmla="*/ 2160240 h 2160240"/>
              <a:gd name="connsiteX3-7" fmla="*/ 0 w 1459592"/>
              <a:gd name="connsiteY3-8" fmla="*/ 0 h 2160240"/>
              <a:gd name="connsiteX4-9" fmla="*/ 1459592 w 1459592"/>
              <a:gd name="connsiteY4-10" fmla="*/ 91440 h 2160240"/>
              <a:gd name="connsiteX0-11" fmla="*/ 1368152 w 1459592"/>
              <a:gd name="connsiteY0-12" fmla="*/ 0 h 2160240"/>
              <a:gd name="connsiteX1-13" fmla="*/ 1368152 w 1459592"/>
              <a:gd name="connsiteY1-14" fmla="*/ 2160240 h 2160240"/>
              <a:gd name="connsiteX2-15" fmla="*/ 0 w 1459592"/>
              <a:gd name="connsiteY2-16" fmla="*/ 2160240 h 2160240"/>
              <a:gd name="connsiteX3-17" fmla="*/ 0 w 1459592"/>
              <a:gd name="connsiteY3-18" fmla="*/ 0 h 2160240"/>
              <a:gd name="connsiteX4-19" fmla="*/ 1459592 w 1459592"/>
              <a:gd name="connsiteY4-20" fmla="*/ 1129 h 2160240"/>
              <a:gd name="connsiteX0-21" fmla="*/ 1368152 w 1459592"/>
              <a:gd name="connsiteY0-22" fmla="*/ 2160240 h 2160240"/>
              <a:gd name="connsiteX1-23" fmla="*/ 0 w 1459592"/>
              <a:gd name="connsiteY1-24" fmla="*/ 2160240 h 2160240"/>
              <a:gd name="connsiteX2-25" fmla="*/ 0 w 1459592"/>
              <a:gd name="connsiteY2-26" fmla="*/ 0 h 2160240"/>
              <a:gd name="connsiteX3-27" fmla="*/ 1459592 w 1459592"/>
              <a:gd name="connsiteY3-28" fmla="*/ 1129 h 2160240"/>
            </a:gdLst>
            <a:ahLst/>
            <a:cxnLst>
              <a:cxn ang="0">
                <a:pos x="connsiteX0-1" y="connsiteY0-2"/>
              </a:cxn>
              <a:cxn ang="0">
                <a:pos x="connsiteX1-3" y="connsiteY1-4"/>
              </a:cxn>
              <a:cxn ang="0">
                <a:pos x="connsiteX2-5" y="connsiteY2-6"/>
              </a:cxn>
              <a:cxn ang="0">
                <a:pos x="connsiteX3-7" y="connsiteY3-8"/>
              </a:cxn>
            </a:cxnLst>
            <a:rect l="l" t="t" r="r" b="b"/>
            <a:pathLst>
              <a:path w="1459592" h="2160240">
                <a:moveTo>
                  <a:pt x="1368152" y="2160240"/>
                </a:moveTo>
                <a:lnTo>
                  <a:pt x="0" y="2160240"/>
                </a:lnTo>
                <a:lnTo>
                  <a:pt x="0" y="0"/>
                </a:lnTo>
                <a:lnTo>
                  <a:pt x="1459592" y="1129"/>
                </a:lnTo>
              </a:path>
            </a:pathLst>
          </a:custGeom>
          <a:noFill/>
          <a:ln w="25400" cap="flat" cmpd="sng" algn="ctr">
            <a:solidFill>
              <a:sysClr val="window" lastClr="FFFFFF">
                <a:lumMod val="50000"/>
              </a:sysClr>
            </a:solidFill>
            <a:prstDash val="dashDot"/>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Broadway BT"/>
              <a:ea typeface="微软雅黑" panose="020B0503020204020204" pitchFamily="34" charset="-122"/>
              <a:cs typeface="+mn-cs"/>
            </a:endParaRPr>
          </a:p>
        </p:txBody>
      </p:sp>
      <p:sp>
        <p:nvSpPr>
          <p:cNvPr id="7" name="矩形 6"/>
          <p:cNvSpPr/>
          <p:nvPr/>
        </p:nvSpPr>
        <p:spPr>
          <a:xfrm>
            <a:off x="1722438" y="1968966"/>
            <a:ext cx="6854295" cy="1198404"/>
          </a:xfrm>
          <a:prstGeom prst="rect">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Broadway BT"/>
              <a:ea typeface="微软雅黑" panose="020B0503020204020204" pitchFamily="34" charset="-122"/>
              <a:cs typeface="+mn-cs"/>
            </a:endParaRPr>
          </a:p>
        </p:txBody>
      </p:sp>
      <p:sp>
        <p:nvSpPr>
          <p:cNvPr id="8" name="矩形 7"/>
          <p:cNvSpPr/>
          <p:nvPr/>
        </p:nvSpPr>
        <p:spPr>
          <a:xfrm>
            <a:off x="1828800" y="2068513"/>
            <a:ext cx="6654800" cy="1066800"/>
          </a:xfrm>
          <a:prstGeom prst="rect">
            <a:avLst/>
          </a:prstGeom>
          <a:solidFill>
            <a:srgbClr val="ADDFE9"/>
          </a:solidFill>
          <a:ln w="38100" cap="flat" cmpd="sng" algn="ctr">
            <a:noFill/>
            <a:prstDash val="solid"/>
          </a:ln>
          <a:effectLst>
            <a:outerShdw blurRad="40000" dist="20000" dir="5400000" rotWithShape="0">
              <a:srgbClr val="000000">
                <a:alpha val="38000"/>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Broadway BT"/>
              <a:ea typeface="微软雅黑" panose="020B0503020204020204" pitchFamily="34" charset="-122"/>
              <a:cs typeface="+mn-cs"/>
            </a:endParaRPr>
          </a:p>
        </p:txBody>
      </p:sp>
      <p:sp>
        <p:nvSpPr>
          <p:cNvPr id="9" name="矩形 8"/>
          <p:cNvSpPr/>
          <p:nvPr/>
        </p:nvSpPr>
        <p:spPr>
          <a:xfrm>
            <a:off x="2078038" y="2100263"/>
            <a:ext cx="6405563" cy="935038"/>
          </a:xfrm>
          <a:prstGeom prst="rect">
            <a:avLst/>
          </a:prstGeom>
          <a:solidFill>
            <a:srgbClr val="FFFFFF"/>
          </a:solidFill>
          <a:ln w="1905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Broadway BT"/>
              <a:ea typeface="微软雅黑" panose="020B0503020204020204" pitchFamily="34" charset="-122"/>
              <a:cs typeface="+mn-cs"/>
            </a:endParaRPr>
          </a:p>
        </p:txBody>
      </p:sp>
      <p:sp>
        <p:nvSpPr>
          <p:cNvPr id="10" name="矩形 9"/>
          <p:cNvSpPr/>
          <p:nvPr/>
        </p:nvSpPr>
        <p:spPr>
          <a:xfrm>
            <a:off x="763588" y="2185988"/>
            <a:ext cx="1239838" cy="831850"/>
          </a:xfrm>
          <a:prstGeom prst="rect">
            <a:avLst/>
          </a:prstGeom>
          <a:gradFill flip="none" rotWithShape="1">
            <a:gsLst>
              <a:gs pos="100000">
                <a:srgbClr val="61C9D1"/>
              </a:gs>
              <a:gs pos="0">
                <a:srgbClr val="85E6EB"/>
              </a:gs>
              <a:gs pos="12000">
                <a:srgbClr val="279BA7"/>
              </a:gs>
            </a:gsLst>
            <a:lin ang="5400000" scaled="1"/>
            <a:tileRect/>
          </a:gradFill>
          <a:ln w="38100" cap="flat" cmpd="sng" algn="ctr">
            <a:solidFill>
              <a:sysClr val="window" lastClr="FFFFFF"/>
            </a:solidFill>
            <a:prstDash val="solid"/>
          </a:ln>
          <a:effectLst>
            <a:outerShdw blurRad="50800" dist="38100" dir="5400000" algn="t" rotWithShape="0">
              <a:prstClr val="black">
                <a:alpha val="40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Broadway BT"/>
              <a:ea typeface="微软雅黑" panose="020B0503020204020204" pitchFamily="34" charset="-122"/>
              <a:cs typeface="+mn-cs"/>
            </a:endParaRPr>
          </a:p>
        </p:txBody>
      </p:sp>
      <p:sp>
        <p:nvSpPr>
          <p:cNvPr id="11" name="TextBox 10"/>
          <p:cNvSpPr txBox="1"/>
          <p:nvPr/>
        </p:nvSpPr>
        <p:spPr>
          <a:xfrm>
            <a:off x="2173288" y="2182813"/>
            <a:ext cx="6470650" cy="83026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nSpc>
                <a:spcPct val="150000"/>
              </a:lnSpc>
              <a:spcBef>
                <a:spcPct val="0"/>
              </a:spcBef>
              <a:buNone/>
            </a:pPr>
            <a:r>
              <a:rPr lang="zh-CN" altLang="zh-CN" sz="1600" dirty="0"/>
              <a:t>接口是一种特殊的抽象类，它不能包含普通方法，其内部的所有方法都是抽象方法，它将抽象进行的更为彻底。</a:t>
            </a:r>
            <a:endParaRPr lang="en-US" altLang="zh-CN" sz="1600" dirty="0">
              <a:solidFill>
                <a:srgbClr val="7F7F7F"/>
              </a:solidFill>
              <a:latin typeface="Times New Roman" panose="02020603050405020304" pitchFamily="18" charset="0"/>
              <a:ea typeface="宋体" panose="02010600030101010101" pitchFamily="2" charset="-122"/>
            </a:endParaRPr>
          </a:p>
        </p:txBody>
      </p:sp>
      <p:sp>
        <p:nvSpPr>
          <p:cNvPr id="12" name="TextBox 11"/>
          <p:cNvSpPr txBox="1"/>
          <p:nvPr/>
        </p:nvSpPr>
        <p:spPr>
          <a:xfrm>
            <a:off x="763588" y="2300288"/>
            <a:ext cx="1239837" cy="64611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gn="ctr">
              <a:lnSpc>
                <a:spcPct val="100000"/>
              </a:lnSpc>
              <a:spcBef>
                <a:spcPct val="0"/>
              </a:spcBef>
              <a:buFontTx/>
              <a:buNone/>
            </a:pPr>
            <a:r>
              <a:rPr lang="zh-CN" altLang="en-US" sz="1800" dirty="0">
                <a:solidFill>
                  <a:srgbClr val="FFFFFF"/>
                </a:solidFill>
                <a:latin typeface="Times New Roman" panose="02020603050405020304" pitchFamily="18" charset="0"/>
                <a:ea typeface="宋体" panose="02010600030101010101" pitchFamily="2" charset="-122"/>
              </a:rPr>
              <a:t>老版本接口定义</a:t>
            </a:r>
            <a:endParaRPr lang="zh-CN" altLang="en-US" sz="1800" dirty="0">
              <a:solidFill>
                <a:srgbClr val="FFFFFF"/>
              </a:solidFill>
              <a:latin typeface="Times New Roman" panose="02020603050405020304" pitchFamily="18" charset="0"/>
              <a:ea typeface="宋体" panose="02010600030101010101" pitchFamily="2" charset="-122"/>
            </a:endParaRPr>
          </a:p>
        </p:txBody>
      </p:sp>
      <p:sp>
        <p:nvSpPr>
          <p:cNvPr id="15" name="矩形 14"/>
          <p:cNvSpPr/>
          <p:nvPr/>
        </p:nvSpPr>
        <p:spPr>
          <a:xfrm>
            <a:off x="1736919" y="3838938"/>
            <a:ext cx="6839814" cy="1472184"/>
          </a:xfrm>
          <a:prstGeom prst="rect">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Broadway BT"/>
              <a:ea typeface="微软雅黑" panose="020B0503020204020204" pitchFamily="34" charset="-122"/>
              <a:cs typeface="+mn-cs"/>
            </a:endParaRPr>
          </a:p>
        </p:txBody>
      </p:sp>
      <p:sp>
        <p:nvSpPr>
          <p:cNvPr id="16" name="矩形 15"/>
          <p:cNvSpPr/>
          <p:nvPr/>
        </p:nvSpPr>
        <p:spPr>
          <a:xfrm>
            <a:off x="1854200" y="3963988"/>
            <a:ext cx="6629400" cy="1266825"/>
          </a:xfrm>
          <a:prstGeom prst="rect">
            <a:avLst/>
          </a:prstGeom>
          <a:solidFill>
            <a:srgbClr val="4F81BD">
              <a:lumMod val="60000"/>
              <a:lumOff val="40000"/>
            </a:srgbClr>
          </a:solidFill>
          <a:ln w="38100" cap="flat" cmpd="sng" algn="ctr">
            <a:noFill/>
            <a:prstDash val="solid"/>
          </a:ln>
          <a:effectLst>
            <a:outerShdw blurRad="40000" dist="20000" dir="5400000" rotWithShape="0">
              <a:srgbClr val="000000">
                <a:alpha val="38000"/>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Broadway BT"/>
              <a:ea typeface="微软雅黑" panose="020B0503020204020204" pitchFamily="34" charset="-122"/>
              <a:cs typeface="+mn-cs"/>
            </a:endParaRPr>
          </a:p>
        </p:txBody>
      </p:sp>
      <p:sp>
        <p:nvSpPr>
          <p:cNvPr id="17" name="矩形 16"/>
          <p:cNvSpPr/>
          <p:nvPr/>
        </p:nvSpPr>
        <p:spPr>
          <a:xfrm>
            <a:off x="2078038" y="4017963"/>
            <a:ext cx="6405563" cy="1112838"/>
          </a:xfrm>
          <a:prstGeom prst="rect">
            <a:avLst/>
          </a:prstGeom>
          <a:solidFill>
            <a:srgbClr val="FFFFFF"/>
          </a:solidFill>
          <a:ln w="19050" cap="flat" cmpd="sng" algn="ctr">
            <a:noFill/>
            <a:prstDash val="solid"/>
          </a:ln>
          <a:effectLst/>
        </p:spPr>
        <p:txBody>
          <a:bodyPr anchor="ct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zh-CN" sz="16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接口中除了抽象方法外，还可以有默认方法和静态方法（也叫类方法），默认方法使用</a:t>
            </a:r>
            <a:r>
              <a:rPr kumimoji="0" lang="en-US" altLang="zh-CN" sz="16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default</a:t>
            </a:r>
            <a:r>
              <a:rPr kumimoji="0" lang="zh-CN" altLang="zh-CN" sz="16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修饰，静态方法使用</a:t>
            </a:r>
            <a:r>
              <a:rPr kumimoji="0" lang="en-US" altLang="zh-CN" sz="16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static</a:t>
            </a:r>
            <a:r>
              <a:rPr kumimoji="0" lang="zh-CN" altLang="zh-CN" sz="16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修改，并且这两种方法都允许有方法体</a:t>
            </a:r>
            <a:r>
              <a:rPr kumimoji="0" lang="zh-CN" altLang="en-US" sz="16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zh-CN" altLang="en-US" sz="1600" b="0" i="0" u="none" strike="noStrike" kern="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矩形 17"/>
          <p:cNvSpPr/>
          <p:nvPr/>
        </p:nvSpPr>
        <p:spPr>
          <a:xfrm>
            <a:off x="763588" y="4135438"/>
            <a:ext cx="1239838" cy="831850"/>
          </a:xfrm>
          <a:prstGeom prst="rect">
            <a:avLst/>
          </a:prstGeom>
          <a:gradFill flip="none" rotWithShape="1">
            <a:gsLst>
              <a:gs pos="0">
                <a:srgbClr val="86ABE6"/>
              </a:gs>
              <a:gs pos="93000">
                <a:srgbClr val="86ABE6"/>
              </a:gs>
              <a:gs pos="11000">
                <a:srgbClr val="4F81BD">
                  <a:lumMod val="75000"/>
                </a:srgbClr>
              </a:gs>
            </a:gsLst>
            <a:lin ang="5400000" scaled="1"/>
            <a:tileRect/>
          </a:gradFill>
          <a:ln w="38100" cap="flat" cmpd="sng" algn="ctr">
            <a:solidFill>
              <a:sysClr val="window" lastClr="FFFFFF"/>
            </a:solidFill>
            <a:prstDash val="solid"/>
          </a:ln>
          <a:effectLst>
            <a:outerShdw blurRad="50800" dist="38100" dir="5400000" algn="t" rotWithShape="0">
              <a:prstClr val="black">
                <a:alpha val="57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Broadway BT"/>
              <a:ea typeface="微软雅黑" panose="020B0503020204020204" pitchFamily="34" charset="-122"/>
              <a:cs typeface="+mn-cs"/>
            </a:endParaRPr>
          </a:p>
        </p:txBody>
      </p:sp>
      <p:sp>
        <p:nvSpPr>
          <p:cNvPr id="19" name="TextBox 18"/>
          <p:cNvSpPr txBox="1"/>
          <p:nvPr/>
        </p:nvSpPr>
        <p:spPr>
          <a:xfrm>
            <a:off x="800100" y="4275138"/>
            <a:ext cx="1166813" cy="64611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gn="ctr">
              <a:lnSpc>
                <a:spcPct val="100000"/>
              </a:lnSpc>
              <a:spcBef>
                <a:spcPct val="0"/>
              </a:spcBef>
              <a:buFontTx/>
              <a:buNone/>
            </a:pPr>
            <a:r>
              <a:rPr lang="en-US" altLang="zh-CN" sz="1800" dirty="0">
                <a:solidFill>
                  <a:srgbClr val="FFFFFF"/>
                </a:solidFill>
                <a:latin typeface="Times New Roman" panose="02020603050405020304" pitchFamily="18" charset="0"/>
                <a:ea typeface="宋体" panose="02010600030101010101" pitchFamily="2" charset="-122"/>
              </a:rPr>
              <a:t>JDK 8</a:t>
            </a:r>
            <a:r>
              <a:rPr lang="zh-CN" altLang="en-US" sz="1800" dirty="0">
                <a:solidFill>
                  <a:srgbClr val="FFFFFF"/>
                </a:solidFill>
                <a:latin typeface="Times New Roman" panose="02020603050405020304" pitchFamily="18" charset="0"/>
                <a:ea typeface="宋体" panose="02010600030101010101" pitchFamily="2" charset="-122"/>
              </a:rPr>
              <a:t>接口定义</a:t>
            </a:r>
            <a:endParaRPr lang="zh-CN" altLang="en-US" sz="1800" dirty="0">
              <a:solidFill>
                <a:srgbClr val="FFFFFF"/>
              </a:solidFill>
              <a:latin typeface="Times New Roman" panose="02020603050405020304" pitchFamily="18" charset="0"/>
              <a:ea typeface="宋体" panose="02010600030101010101" pitchFamily="2" charset="-122"/>
            </a:endParaRPr>
          </a:p>
        </p:txBody>
      </p:sp>
      <p:sp>
        <p:nvSpPr>
          <p:cNvPr id="20" name="矩形 19"/>
          <p:cNvSpPr/>
          <p:nvPr/>
        </p:nvSpPr>
        <p:spPr>
          <a:xfrm>
            <a:off x="772122" y="3039382"/>
            <a:ext cx="1107996" cy="923330"/>
          </a:xfrm>
          <a:prstGeom prst="rect">
            <a:avLst/>
          </a:prstGeom>
          <a:noFill/>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5400" b="1" i="1" u="none" strike="noStrike" kern="1200" cap="none" spc="0" normalizeH="0" baseline="0" noProof="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uLnTx/>
                <a:uFillTx/>
                <a:latin typeface="Arial" panose="020B0604020202020204" pitchFamily="34" charset="0"/>
                <a:ea typeface="宋体" panose="02010600030101010101" pitchFamily="2" charset="-122"/>
                <a:cs typeface="+mn-cs"/>
              </a:rPr>
              <a:t>VS</a:t>
            </a:r>
            <a:endParaRPr kumimoji="0" lang="zh-CN" altLang="en-US" sz="5400" b="1" i="1" u="none" strike="noStrike" kern="1200" cap="none" spc="0" normalizeH="0" baseline="0" noProof="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xEl>
                                              <p:charRg st="0" end="9"/>
                                            </p:txEl>
                                          </p:spTgt>
                                        </p:tgtEl>
                                        <p:attrNameLst>
                                          <p:attrName>style.visibility</p:attrName>
                                        </p:attrNameLst>
                                      </p:cBhvr>
                                      <p:to>
                                        <p:strVal val="visible"/>
                                      </p:to>
                                    </p:set>
                                    <p:animEffect transition="in" filter="fade">
                                      <p:cBhvr>
                                        <p:cTn id="7" dur="500"/>
                                        <p:tgtEl>
                                          <p:spTgt spid="13">
                                            <p:txEl>
                                              <p:charRg st="0" end="9"/>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left)">
                                      <p:cBhvr>
                                        <p:cTn id="14" dur="500"/>
                                        <p:tgtEl>
                                          <p:spTgt spid="10"/>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left)">
                                      <p:cBhvr>
                                        <p:cTn id="24" dur="500"/>
                                        <p:tgtEl>
                                          <p:spTgt spid="8"/>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500"/>
                                        <p:tgtEl>
                                          <p:spTgt spid="11"/>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left)">
                                      <p:cBhvr>
                                        <p:cTn id="33" dur="500"/>
                                        <p:tgtEl>
                                          <p:spTgt spid="19"/>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left)">
                                      <p:cBhvr>
                                        <p:cTn id="36" dur="500"/>
                                        <p:tgtEl>
                                          <p:spTgt spid="18"/>
                                        </p:tgtEl>
                                      </p:cBhvr>
                                    </p:animEffect>
                                  </p:childTnLst>
                                </p:cTn>
                              </p:par>
                            </p:childTnLst>
                          </p:cTn>
                        </p:par>
                        <p:par>
                          <p:cTn id="37" fill="hold">
                            <p:stCondLst>
                              <p:cond delay="1500"/>
                            </p:stCondLst>
                            <p:childTnLst>
                              <p:par>
                                <p:cTn id="38" presetID="53" presetClass="entr" presetSubtype="16" fill="hold" nodeType="afterEffect">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cBhvr>
                                        <p:cTn id="40" dur="500" fill="hold"/>
                                        <p:tgtEl>
                                          <p:spTgt spid="20"/>
                                        </p:tgtEl>
                                        <p:attrNameLst>
                                          <p:attrName>ppt_w</p:attrName>
                                        </p:attrNameLst>
                                      </p:cBhvr>
                                      <p:tavLst>
                                        <p:tav tm="0">
                                          <p:val>
                                            <p:fltVal val="0.000000"/>
                                          </p:val>
                                        </p:tav>
                                        <p:tav tm="100000">
                                          <p:val>
                                            <p:strVal val="#ppt_w"/>
                                          </p:val>
                                        </p:tav>
                                      </p:tavLst>
                                    </p:anim>
                                    <p:anim calcmode="lin" valueType="num">
                                      <p:cBhvr>
                                        <p:cTn id="41" dur="500" fill="hold"/>
                                        <p:tgtEl>
                                          <p:spTgt spid="20"/>
                                        </p:tgtEl>
                                        <p:attrNameLst>
                                          <p:attrName>ppt_h</p:attrName>
                                        </p:attrNameLst>
                                      </p:cBhvr>
                                      <p:tavLst>
                                        <p:tav tm="0">
                                          <p:val>
                                            <p:fltVal val="0.000000"/>
                                          </p:val>
                                        </p:tav>
                                        <p:tav tm="100000">
                                          <p:val>
                                            <p:strVal val="#ppt_h"/>
                                          </p:val>
                                        </p:tav>
                                      </p:tavLst>
                                    </p:anim>
                                    <p:animEffect transition="in" filter="fade">
                                      <p:cBhvr>
                                        <p:cTn id="42" dur="500"/>
                                        <p:tgtEl>
                                          <p:spTgt spid="20"/>
                                        </p:tgtEl>
                                      </p:cBhvr>
                                    </p:animEffect>
                                  </p:childTnLst>
                                </p:cTn>
                              </p:par>
                            </p:childTnLst>
                          </p:cTn>
                        </p:par>
                        <p:par>
                          <p:cTn id="43" fill="hold">
                            <p:stCondLst>
                              <p:cond delay="2000"/>
                            </p:stCondLst>
                            <p:childTnLst>
                              <p:par>
                                <p:cTn id="44" presetID="22" presetClass="entr" presetSubtype="8" fill="hold"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left)">
                                      <p:cBhvr>
                                        <p:cTn id="46" dur="500"/>
                                        <p:tgtEl>
                                          <p:spTgt spid="15"/>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left)">
                                      <p:cBhvr>
                                        <p:cTn id="49" dur="500"/>
                                        <p:tgtEl>
                                          <p:spTgt spid="16"/>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wipe(left)">
                                      <p:cBhvr>
                                        <p:cTn id="5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8" grpId="0" animBg="1"/>
      <p:bldP spid="9" grpId="0" animBg="1"/>
      <p:bldP spid="10" grpId="0" animBg="1"/>
      <p:bldP spid="11" grpId="0"/>
      <p:bldP spid="12" grpId="0"/>
      <p:bldP spid="16" grpId="0" animBg="1"/>
      <p:bldP spid="17" grpId="0" animBg="1"/>
      <p:bldP spid="18" grpId="0" animBg="1"/>
      <p:bldP spid="1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FontTx/>
              <a:buNone/>
            </a:pPr>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4.3 </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抽象类和接口</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8131"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9" name="矩形 1"/>
          <p:cNvSpPr/>
          <p:nvPr/>
        </p:nvSpPr>
        <p:spPr>
          <a:xfrm>
            <a:off x="457200" y="2002155"/>
            <a:ext cx="8147050" cy="3784600"/>
          </a:xfrm>
          <a:prstGeom prst="rect">
            <a:avLst/>
          </a:prstGeom>
          <a:solidFill>
            <a:srgbClr val="003F75"/>
          </a:solidFill>
          <a:ln w="2857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50000"/>
              </a:lnSpc>
              <a:spcBef>
                <a:spcPct val="0"/>
              </a:spcBef>
              <a:buFontTx/>
              <a:buNone/>
            </a:pPr>
            <a:r>
              <a:rPr lang="zh-CN" altLang="en-US" sz="1600" dirty="0">
                <a:solidFill>
                  <a:schemeClr val="bg1"/>
                </a:solidFill>
                <a:latin typeface="Arial" panose="020B0604020202020204" pitchFamily="34" charset="0"/>
                <a:ea typeface="宋体" panose="02010600030101010101" pitchFamily="2" charset="-122"/>
              </a:rPr>
              <a:t>    </a:t>
            </a:r>
            <a:r>
              <a:rPr lang="en-US" altLang="zh-CN" sz="1600" dirty="0">
                <a:solidFill>
                  <a:schemeClr val="bg1"/>
                </a:solidFill>
                <a:latin typeface="Arial" panose="020B0604020202020204" pitchFamily="34" charset="0"/>
                <a:ea typeface="宋体" panose="02010600030101010101" pitchFamily="2" charset="-122"/>
              </a:rPr>
              <a:t>[</a:t>
            </a:r>
            <a:r>
              <a:rPr lang="zh-CN" altLang="en-US" sz="1600" dirty="0">
                <a:solidFill>
                  <a:schemeClr val="bg1"/>
                </a:solidFill>
                <a:latin typeface="Arial" panose="020B0604020202020204" pitchFamily="34" charset="0"/>
                <a:ea typeface="宋体" panose="02010600030101010101" pitchFamily="2" charset="-122"/>
              </a:rPr>
              <a:t>修饰符</a:t>
            </a:r>
            <a:r>
              <a:rPr lang="en-US" altLang="zh-CN" sz="1600" dirty="0">
                <a:solidFill>
                  <a:schemeClr val="bg1"/>
                </a:solidFill>
                <a:latin typeface="Arial" panose="020B0604020202020204" pitchFamily="34" charset="0"/>
                <a:ea typeface="宋体" panose="02010600030101010101" pitchFamily="2" charset="-122"/>
              </a:rPr>
              <a:t>] interface </a:t>
            </a:r>
            <a:r>
              <a:rPr lang="zh-CN" altLang="en-US" sz="1600" dirty="0">
                <a:solidFill>
                  <a:schemeClr val="bg1"/>
                </a:solidFill>
                <a:latin typeface="Arial" panose="020B0604020202020204" pitchFamily="34" charset="0"/>
                <a:ea typeface="宋体" panose="02010600030101010101" pitchFamily="2" charset="-122"/>
              </a:rPr>
              <a:t>接口名 </a:t>
            </a:r>
            <a:r>
              <a:rPr lang="en-US" altLang="zh-CN" sz="1600" dirty="0">
                <a:solidFill>
                  <a:schemeClr val="bg1"/>
                </a:solidFill>
                <a:latin typeface="Arial" panose="020B0604020202020204" pitchFamily="34" charset="0"/>
                <a:ea typeface="宋体" panose="02010600030101010101" pitchFamily="2" charset="-122"/>
              </a:rPr>
              <a:t>[extends </a:t>
            </a:r>
            <a:r>
              <a:rPr lang="zh-CN" altLang="en-US" sz="1600" dirty="0">
                <a:solidFill>
                  <a:schemeClr val="bg1"/>
                </a:solidFill>
                <a:latin typeface="Arial" panose="020B0604020202020204" pitchFamily="34" charset="0"/>
                <a:ea typeface="宋体" panose="02010600030101010101" pitchFamily="2" charset="-122"/>
              </a:rPr>
              <a:t>父接口</a:t>
            </a:r>
            <a:r>
              <a:rPr lang="en-US" altLang="zh-CN" sz="1600" dirty="0">
                <a:solidFill>
                  <a:schemeClr val="bg1"/>
                </a:solidFill>
                <a:latin typeface="Arial" panose="020B0604020202020204" pitchFamily="34" charset="0"/>
                <a:ea typeface="宋体" panose="02010600030101010101" pitchFamily="2" charset="-122"/>
              </a:rPr>
              <a:t>1,</a:t>
            </a:r>
            <a:r>
              <a:rPr lang="zh-CN" altLang="en-US" sz="1600" dirty="0">
                <a:solidFill>
                  <a:schemeClr val="bg1"/>
                </a:solidFill>
                <a:latin typeface="Arial" panose="020B0604020202020204" pitchFamily="34" charset="0"/>
                <a:ea typeface="宋体" panose="02010600030101010101" pitchFamily="2" charset="-122"/>
              </a:rPr>
              <a:t>父接口</a:t>
            </a:r>
            <a:r>
              <a:rPr lang="en-US" altLang="zh-CN" sz="1600" dirty="0">
                <a:solidFill>
                  <a:schemeClr val="bg1"/>
                </a:solidFill>
                <a:latin typeface="Arial" panose="020B0604020202020204" pitchFamily="34" charset="0"/>
                <a:ea typeface="宋体" panose="02010600030101010101" pitchFamily="2" charset="-122"/>
              </a:rPr>
              <a:t>2,...] {</a:t>
            </a:r>
            <a:endParaRPr lang="en-US" altLang="zh-CN" sz="1600" dirty="0">
              <a:solidFill>
                <a:schemeClr val="bg1"/>
              </a:solidFill>
              <a:latin typeface="Arial" panose="020B0604020202020204" pitchFamily="34" charset="0"/>
              <a:ea typeface="宋体" panose="02010600030101010101" pitchFamily="2" charset="-122"/>
            </a:endParaRPr>
          </a:p>
          <a:p>
            <a:pPr marL="0" lvl="0" indent="0" eaLnBrk="1" hangingPunct="1">
              <a:lnSpc>
                <a:spcPct val="15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          [public] [static] [final] </a:t>
            </a:r>
            <a:r>
              <a:rPr lang="zh-CN" altLang="en-US" sz="1600" dirty="0">
                <a:solidFill>
                  <a:schemeClr val="bg1"/>
                </a:solidFill>
                <a:latin typeface="Arial" panose="020B0604020202020204" pitchFamily="34" charset="0"/>
                <a:ea typeface="宋体" panose="02010600030101010101" pitchFamily="2" charset="-122"/>
              </a:rPr>
              <a:t>常量类型 常量名 </a:t>
            </a:r>
            <a:r>
              <a:rPr lang="en-US" altLang="zh-CN" sz="1600" dirty="0">
                <a:solidFill>
                  <a:schemeClr val="bg1"/>
                </a:solidFill>
                <a:latin typeface="Arial" panose="020B0604020202020204" pitchFamily="34" charset="0"/>
                <a:ea typeface="宋体" panose="02010600030101010101" pitchFamily="2" charset="-122"/>
              </a:rPr>
              <a:t>= </a:t>
            </a:r>
            <a:r>
              <a:rPr lang="zh-CN" altLang="en-US" sz="1600" dirty="0">
                <a:solidFill>
                  <a:schemeClr val="bg1"/>
                </a:solidFill>
                <a:latin typeface="Arial" panose="020B0604020202020204" pitchFamily="34" charset="0"/>
                <a:ea typeface="宋体" panose="02010600030101010101" pitchFamily="2" charset="-122"/>
              </a:rPr>
              <a:t>常量值</a:t>
            </a:r>
            <a:r>
              <a:rPr lang="en-US" altLang="zh-CN" sz="1600" dirty="0">
                <a:solidFill>
                  <a:schemeClr val="bg1"/>
                </a:solidFill>
                <a:latin typeface="Arial" panose="020B0604020202020204" pitchFamily="34" charset="0"/>
                <a:ea typeface="宋体" panose="02010600030101010101" pitchFamily="2" charset="-122"/>
              </a:rPr>
              <a:t>;</a:t>
            </a:r>
            <a:endParaRPr lang="en-US" altLang="zh-CN" sz="1600" dirty="0">
              <a:solidFill>
                <a:schemeClr val="bg1"/>
              </a:solidFill>
              <a:latin typeface="Arial" panose="020B0604020202020204" pitchFamily="34" charset="0"/>
              <a:ea typeface="宋体" panose="02010600030101010101" pitchFamily="2" charset="-122"/>
            </a:endParaRPr>
          </a:p>
          <a:p>
            <a:pPr marL="0" lvl="0" indent="0" eaLnBrk="1" hangingPunct="1">
              <a:lnSpc>
                <a:spcPct val="15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          [public] [abstract] </a:t>
            </a:r>
            <a:r>
              <a:rPr lang="zh-CN" altLang="en-US" sz="1600" dirty="0">
                <a:solidFill>
                  <a:schemeClr val="bg1"/>
                </a:solidFill>
                <a:latin typeface="Arial" panose="020B0604020202020204" pitchFamily="34" charset="0"/>
                <a:ea typeface="宋体" panose="02010600030101010101" pitchFamily="2" charset="-122"/>
              </a:rPr>
              <a:t>方法返回值类型 方法名</a:t>
            </a:r>
            <a:r>
              <a:rPr lang="en-US" altLang="zh-CN" sz="1600" dirty="0">
                <a:solidFill>
                  <a:schemeClr val="bg1"/>
                </a:solidFill>
                <a:latin typeface="Arial" panose="020B0604020202020204" pitchFamily="34" charset="0"/>
                <a:ea typeface="宋体" panose="02010600030101010101" pitchFamily="2" charset="-122"/>
              </a:rPr>
              <a:t>([</a:t>
            </a:r>
            <a:r>
              <a:rPr lang="zh-CN" altLang="en-US" sz="1600" dirty="0">
                <a:solidFill>
                  <a:schemeClr val="bg1"/>
                </a:solidFill>
                <a:latin typeface="Arial" panose="020B0604020202020204" pitchFamily="34" charset="0"/>
                <a:ea typeface="宋体" panose="02010600030101010101" pitchFamily="2" charset="-122"/>
              </a:rPr>
              <a:t>参数列表</a:t>
            </a:r>
            <a:r>
              <a:rPr lang="en-US" altLang="zh-CN" sz="1600" dirty="0">
                <a:solidFill>
                  <a:schemeClr val="bg1"/>
                </a:solidFill>
                <a:latin typeface="Arial" panose="020B0604020202020204" pitchFamily="34" charset="0"/>
                <a:ea typeface="宋体" panose="02010600030101010101" pitchFamily="2" charset="-122"/>
              </a:rPr>
              <a:t>]);</a:t>
            </a:r>
            <a:endParaRPr lang="en-US" altLang="zh-CN" sz="1600" dirty="0">
              <a:solidFill>
                <a:schemeClr val="bg1"/>
              </a:solidFill>
              <a:latin typeface="Arial" panose="020B0604020202020204" pitchFamily="34" charset="0"/>
              <a:ea typeface="宋体" panose="02010600030101010101" pitchFamily="2" charset="-122"/>
            </a:endParaRPr>
          </a:p>
          <a:p>
            <a:pPr marL="0" lvl="0" indent="0" eaLnBrk="1" hangingPunct="1">
              <a:lnSpc>
                <a:spcPct val="15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          [public] default </a:t>
            </a:r>
            <a:r>
              <a:rPr lang="zh-CN" altLang="en-US" sz="1600" dirty="0">
                <a:solidFill>
                  <a:schemeClr val="bg1"/>
                </a:solidFill>
                <a:latin typeface="Arial" panose="020B0604020202020204" pitchFamily="34" charset="0"/>
                <a:ea typeface="宋体" panose="02010600030101010101" pitchFamily="2" charset="-122"/>
              </a:rPr>
              <a:t>方法返回值类型 方法名</a:t>
            </a:r>
            <a:r>
              <a:rPr lang="en-US" altLang="zh-CN" sz="1600" dirty="0">
                <a:solidFill>
                  <a:schemeClr val="bg1"/>
                </a:solidFill>
                <a:latin typeface="Arial" panose="020B0604020202020204" pitchFamily="34" charset="0"/>
                <a:ea typeface="宋体" panose="02010600030101010101" pitchFamily="2" charset="-122"/>
              </a:rPr>
              <a:t>([</a:t>
            </a:r>
            <a:r>
              <a:rPr lang="zh-CN" altLang="en-US" sz="1600" dirty="0">
                <a:solidFill>
                  <a:schemeClr val="bg1"/>
                </a:solidFill>
                <a:latin typeface="Arial" panose="020B0604020202020204" pitchFamily="34" charset="0"/>
                <a:ea typeface="宋体" panose="02010600030101010101" pitchFamily="2" charset="-122"/>
              </a:rPr>
              <a:t>参数列表</a:t>
            </a:r>
            <a:r>
              <a:rPr lang="en-US" altLang="zh-CN" sz="1600" dirty="0">
                <a:solidFill>
                  <a:schemeClr val="bg1"/>
                </a:solidFill>
                <a:latin typeface="Arial" panose="020B0604020202020204" pitchFamily="34" charset="0"/>
                <a:ea typeface="宋体" panose="02010600030101010101" pitchFamily="2" charset="-122"/>
              </a:rPr>
              <a:t>]){</a:t>
            </a:r>
            <a:endParaRPr lang="en-US" altLang="zh-CN" sz="1600" dirty="0">
              <a:solidFill>
                <a:schemeClr val="bg1"/>
              </a:solidFill>
              <a:latin typeface="Arial" panose="020B0604020202020204" pitchFamily="34" charset="0"/>
              <a:ea typeface="宋体" panose="02010600030101010101" pitchFamily="2" charset="-122"/>
            </a:endParaRPr>
          </a:p>
          <a:p>
            <a:pPr marL="0" lvl="0" indent="0" eaLnBrk="1" hangingPunct="1">
              <a:lnSpc>
                <a:spcPct val="15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	// </a:t>
            </a:r>
            <a:r>
              <a:rPr lang="zh-CN" altLang="en-US" sz="1600" dirty="0">
                <a:solidFill>
                  <a:schemeClr val="bg1"/>
                </a:solidFill>
                <a:latin typeface="Arial" panose="020B0604020202020204" pitchFamily="34" charset="0"/>
                <a:ea typeface="宋体" panose="02010600030101010101" pitchFamily="2" charset="-122"/>
              </a:rPr>
              <a:t>默认方法的方法体</a:t>
            </a:r>
            <a:endParaRPr lang="zh-CN" altLang="en-US" sz="1600" dirty="0">
              <a:solidFill>
                <a:schemeClr val="bg1"/>
              </a:solidFill>
              <a:latin typeface="Arial" panose="020B0604020202020204" pitchFamily="34" charset="0"/>
              <a:ea typeface="宋体" panose="02010600030101010101" pitchFamily="2" charset="-122"/>
            </a:endParaRPr>
          </a:p>
          <a:p>
            <a:pPr marL="0" lvl="0" indent="0" eaLnBrk="1" hangingPunct="1">
              <a:lnSpc>
                <a:spcPct val="150000"/>
              </a:lnSpc>
              <a:spcBef>
                <a:spcPct val="0"/>
              </a:spcBef>
              <a:buFontTx/>
              <a:buNone/>
            </a:pPr>
            <a:r>
              <a:rPr lang="zh-CN" altLang="en-US" sz="1600" dirty="0">
                <a:solidFill>
                  <a:schemeClr val="bg1"/>
                </a:solidFill>
                <a:latin typeface="Arial" panose="020B0604020202020204" pitchFamily="34" charset="0"/>
                <a:ea typeface="宋体" panose="02010600030101010101" pitchFamily="2" charset="-122"/>
              </a:rPr>
              <a:t>          </a:t>
            </a:r>
            <a:r>
              <a:rPr lang="en-US" altLang="zh-CN" sz="1600" dirty="0">
                <a:solidFill>
                  <a:schemeClr val="bg1"/>
                </a:solidFill>
                <a:latin typeface="Arial" panose="020B0604020202020204" pitchFamily="34" charset="0"/>
                <a:ea typeface="宋体" panose="02010600030101010101" pitchFamily="2" charset="-122"/>
              </a:rPr>
              <a:t>}</a:t>
            </a:r>
            <a:endParaRPr lang="en-US" altLang="zh-CN" sz="1600" dirty="0">
              <a:solidFill>
                <a:schemeClr val="bg1"/>
              </a:solidFill>
              <a:latin typeface="Arial" panose="020B0604020202020204" pitchFamily="34" charset="0"/>
              <a:ea typeface="宋体" panose="02010600030101010101" pitchFamily="2" charset="-122"/>
            </a:endParaRPr>
          </a:p>
          <a:p>
            <a:pPr marL="0" lvl="0" indent="0" eaLnBrk="1" hangingPunct="1">
              <a:lnSpc>
                <a:spcPct val="15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          [public] static </a:t>
            </a:r>
            <a:r>
              <a:rPr lang="zh-CN" altLang="en-US" sz="1600" dirty="0">
                <a:solidFill>
                  <a:schemeClr val="bg1"/>
                </a:solidFill>
                <a:latin typeface="Arial" panose="020B0604020202020204" pitchFamily="34" charset="0"/>
                <a:ea typeface="宋体" panose="02010600030101010101" pitchFamily="2" charset="-122"/>
              </a:rPr>
              <a:t>方法返回值类型 方法名</a:t>
            </a:r>
            <a:r>
              <a:rPr lang="en-US" altLang="zh-CN" sz="1600" dirty="0">
                <a:solidFill>
                  <a:schemeClr val="bg1"/>
                </a:solidFill>
                <a:latin typeface="Arial" panose="020B0604020202020204" pitchFamily="34" charset="0"/>
                <a:ea typeface="宋体" panose="02010600030101010101" pitchFamily="2" charset="-122"/>
              </a:rPr>
              <a:t>([</a:t>
            </a:r>
            <a:r>
              <a:rPr lang="zh-CN" altLang="en-US" sz="1600" dirty="0">
                <a:solidFill>
                  <a:schemeClr val="bg1"/>
                </a:solidFill>
                <a:latin typeface="Arial" panose="020B0604020202020204" pitchFamily="34" charset="0"/>
                <a:ea typeface="宋体" panose="02010600030101010101" pitchFamily="2" charset="-122"/>
              </a:rPr>
              <a:t>参数列表</a:t>
            </a:r>
            <a:r>
              <a:rPr lang="en-US" altLang="zh-CN" sz="1600" dirty="0">
                <a:solidFill>
                  <a:schemeClr val="bg1"/>
                </a:solidFill>
                <a:latin typeface="Arial" panose="020B0604020202020204" pitchFamily="34" charset="0"/>
                <a:ea typeface="宋体" panose="02010600030101010101" pitchFamily="2" charset="-122"/>
              </a:rPr>
              <a:t>]){</a:t>
            </a:r>
            <a:endParaRPr lang="en-US" altLang="zh-CN" sz="1600" dirty="0">
              <a:solidFill>
                <a:schemeClr val="bg1"/>
              </a:solidFill>
              <a:latin typeface="Arial" panose="020B0604020202020204" pitchFamily="34" charset="0"/>
              <a:ea typeface="宋体" panose="02010600030101010101" pitchFamily="2" charset="-122"/>
            </a:endParaRPr>
          </a:p>
          <a:p>
            <a:pPr marL="0" lvl="0" indent="0" eaLnBrk="1" hangingPunct="1">
              <a:lnSpc>
                <a:spcPct val="15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	// </a:t>
            </a:r>
            <a:r>
              <a:rPr lang="zh-CN" altLang="en-US" sz="1600" dirty="0">
                <a:solidFill>
                  <a:schemeClr val="bg1"/>
                </a:solidFill>
                <a:latin typeface="Arial" panose="020B0604020202020204" pitchFamily="34" charset="0"/>
                <a:ea typeface="宋体" panose="02010600030101010101" pitchFamily="2" charset="-122"/>
              </a:rPr>
              <a:t>类方法的方法体</a:t>
            </a:r>
            <a:endParaRPr lang="zh-CN" altLang="en-US" sz="1600" dirty="0">
              <a:solidFill>
                <a:schemeClr val="bg1"/>
              </a:solidFill>
              <a:latin typeface="Arial" panose="020B0604020202020204" pitchFamily="34" charset="0"/>
              <a:ea typeface="宋体" panose="02010600030101010101" pitchFamily="2" charset="-122"/>
            </a:endParaRPr>
          </a:p>
          <a:p>
            <a:pPr marL="0" lvl="0" indent="0" eaLnBrk="1" hangingPunct="1">
              <a:lnSpc>
                <a:spcPct val="150000"/>
              </a:lnSpc>
              <a:spcBef>
                <a:spcPct val="0"/>
              </a:spcBef>
              <a:buFontTx/>
              <a:buNone/>
            </a:pPr>
            <a:r>
              <a:rPr lang="zh-CN" altLang="en-US" sz="1600" dirty="0">
                <a:solidFill>
                  <a:schemeClr val="bg1"/>
                </a:solidFill>
                <a:latin typeface="Arial" panose="020B0604020202020204" pitchFamily="34" charset="0"/>
                <a:ea typeface="宋体" panose="02010600030101010101" pitchFamily="2" charset="-122"/>
              </a:rPr>
              <a:t>          </a:t>
            </a:r>
            <a:r>
              <a:rPr lang="en-US" altLang="zh-CN" sz="1600" dirty="0">
                <a:solidFill>
                  <a:schemeClr val="bg1"/>
                </a:solidFill>
                <a:latin typeface="Arial" panose="020B0604020202020204" pitchFamily="34" charset="0"/>
                <a:ea typeface="宋体" panose="02010600030101010101" pitchFamily="2" charset="-122"/>
              </a:rPr>
              <a:t>}</a:t>
            </a:r>
            <a:endParaRPr lang="en-US" altLang="zh-CN" sz="1600" dirty="0">
              <a:solidFill>
                <a:schemeClr val="bg1"/>
              </a:solidFill>
              <a:latin typeface="Arial" panose="020B0604020202020204" pitchFamily="34" charset="0"/>
              <a:ea typeface="宋体" panose="02010600030101010101" pitchFamily="2" charset="-122"/>
            </a:endParaRPr>
          </a:p>
          <a:p>
            <a:pPr marL="0" lvl="0" indent="0" eaLnBrk="1" hangingPunct="1">
              <a:lnSpc>
                <a:spcPct val="15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    }</a:t>
            </a:r>
            <a:endParaRPr lang="en-US" altLang="zh-CN" sz="1600" dirty="0">
              <a:solidFill>
                <a:schemeClr val="bg1"/>
              </a:solidFill>
              <a:latin typeface="Arial" panose="020B0604020202020204" pitchFamily="34" charset="0"/>
              <a:ea typeface="宋体" panose="02010600030101010101" pitchFamily="2" charset="-122"/>
            </a:endParaRPr>
          </a:p>
        </p:txBody>
      </p:sp>
      <p:sp>
        <p:nvSpPr>
          <p:cNvPr id="10" name="矩形 9"/>
          <p:cNvSpPr/>
          <p:nvPr/>
        </p:nvSpPr>
        <p:spPr>
          <a:xfrm>
            <a:off x="450850" y="1311593"/>
            <a:ext cx="8166100" cy="55721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285750" lvl="0" indent="-285750" eaLnBrk="1" hangingPunct="1">
              <a:lnSpc>
                <a:spcPct val="200000"/>
              </a:lnSpc>
              <a:spcBef>
                <a:spcPct val="0"/>
              </a:spcBef>
              <a:buFont typeface="Wingdings" panose="05000000000000000000" pitchFamily="2" charset="2"/>
              <a:buChar char="Ø"/>
            </a:pPr>
            <a:r>
              <a:rPr lang="en-US" altLang="zh-CN" sz="1800" dirty="0">
                <a:latin typeface="Arial" panose="020B0604020202020204" pitchFamily="34" charset="0"/>
                <a:ea typeface="宋体" panose="02010600030101010101" pitchFamily="2" charset="-122"/>
              </a:rPr>
              <a:t>JDK 8</a:t>
            </a:r>
            <a:r>
              <a:rPr lang="zh-CN" altLang="en-US" sz="1800" dirty="0">
                <a:latin typeface="Arial" panose="020B0604020202020204" pitchFamily="34" charset="0"/>
                <a:ea typeface="宋体" panose="02010600030101010101" pitchFamily="2" charset="-122"/>
              </a:rPr>
              <a:t>接口定义的语法格式：</a:t>
            </a:r>
            <a:endParaRPr lang="en-US" altLang="zh-CN" sz="1800" dirty="0">
              <a:latin typeface="Arial" panose="020B0604020202020204" pitchFamily="34" charset="0"/>
              <a:ea typeface="宋体" panose="02010600030101010101" pitchFamily="2" charset="-122"/>
            </a:endParaRPr>
          </a:p>
        </p:txBody>
      </p:sp>
      <p:pic>
        <p:nvPicPr>
          <p:cNvPr id="6" name="Picture 14" descr="http://t02.pic.sogou.com/493eadc82be620d6-a2f0f2491833f6b8-baa32f594dc122955b3144a3e2bb3687_i.jpg"/>
          <p:cNvPicPr>
            <a:picLocks noChangeAspect="1"/>
          </p:cNvPicPr>
          <p:nvPr/>
        </p:nvPicPr>
        <p:blipFill>
          <a:blip r:embed="rId1"/>
          <a:stretch>
            <a:fillRect/>
          </a:stretch>
        </p:blipFill>
        <p:spPr>
          <a:xfrm rot="668921">
            <a:off x="6827838" y="993775"/>
            <a:ext cx="1917700" cy="2028825"/>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
                                            <p:txEl>
                                              <p:charRg st="0" end="16"/>
                                            </p:txEl>
                                          </p:spTgt>
                                        </p:tgtEl>
                                        <p:attrNameLst>
                                          <p:attrName>style.visibility</p:attrName>
                                        </p:attrNameLst>
                                      </p:cBhvr>
                                      <p:to>
                                        <p:strVal val="visible"/>
                                      </p:to>
                                    </p:set>
                                    <p:animEffect transition="in" filter="wipe(left)">
                                      <p:cBhvr>
                                        <p:cTn id="7" dur="500"/>
                                        <p:tgtEl>
                                          <p:spTgt spid="10">
                                            <p:txEl>
                                              <p:charRg st="0" end="16"/>
                                            </p:txEl>
                                          </p:spTgt>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FontTx/>
              <a:buNone/>
            </a:pPr>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4.3 </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抽象类和接口</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9155"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2" name="矩形 1"/>
          <p:cNvSpPr/>
          <p:nvPr/>
        </p:nvSpPr>
        <p:spPr>
          <a:xfrm>
            <a:off x="450850" y="1473200"/>
            <a:ext cx="8166100" cy="397033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285750" lvl="0" indent="-285750" eaLnBrk="1" hangingPunct="1">
              <a:lnSpc>
                <a:spcPct val="200000"/>
              </a:lnSpc>
              <a:spcBef>
                <a:spcPct val="0"/>
              </a:spcBef>
              <a:buFont typeface="Wingdings" panose="05000000000000000000" pitchFamily="2" charset="2"/>
              <a:buChar char="p"/>
            </a:pPr>
            <a:r>
              <a:rPr lang="zh-CN" altLang="zh-CN" sz="1800" dirty="0">
                <a:latin typeface="Arial" panose="020B0604020202020204" pitchFamily="34" charset="0"/>
                <a:ea typeface="宋体" panose="02010600030101010101" pitchFamily="2" charset="-122"/>
              </a:rPr>
              <a:t>修饰符可以使用</a:t>
            </a:r>
            <a:r>
              <a:rPr lang="en-US" altLang="zh-CN" sz="1800" dirty="0">
                <a:latin typeface="Arial" panose="020B0604020202020204" pitchFamily="34" charset="0"/>
                <a:ea typeface="宋体" panose="02010600030101010101" pitchFamily="2" charset="-122"/>
              </a:rPr>
              <a:t>public</a:t>
            </a:r>
            <a:r>
              <a:rPr lang="zh-CN" altLang="zh-CN" sz="1800" dirty="0">
                <a:latin typeface="Arial" panose="020B0604020202020204" pitchFamily="34" charset="0"/>
                <a:ea typeface="宋体" panose="02010600030101010101" pitchFamily="2" charset="-122"/>
              </a:rPr>
              <a:t>或直接省略（省略时默认采用包权限访问控制符）</a:t>
            </a:r>
            <a:r>
              <a:rPr lang="zh-CN" altLang="en-US" sz="1800" dirty="0">
                <a:latin typeface="Arial" panose="020B0604020202020204" pitchFamily="34" charset="0"/>
                <a:ea typeface="宋体" panose="02010600030101010101" pitchFamily="2" charset="-122"/>
              </a:rPr>
              <a:t>。</a:t>
            </a:r>
            <a:endParaRPr lang="en-US" altLang="zh-CN" sz="1800" dirty="0">
              <a:latin typeface="Arial" panose="020B0604020202020204" pitchFamily="34" charset="0"/>
              <a:ea typeface="宋体" panose="02010600030101010101" pitchFamily="2" charset="-122"/>
            </a:endParaRPr>
          </a:p>
          <a:p>
            <a:pPr marL="285750" lvl="0" indent="-285750" eaLnBrk="1" hangingPunct="1">
              <a:lnSpc>
                <a:spcPct val="200000"/>
              </a:lnSpc>
              <a:spcBef>
                <a:spcPct val="0"/>
              </a:spcBef>
              <a:buFont typeface="Wingdings" panose="05000000000000000000" pitchFamily="2" charset="2"/>
              <a:buChar char="p"/>
            </a:pPr>
            <a:r>
              <a:rPr lang="zh-CN" altLang="zh-CN" sz="1800" dirty="0">
                <a:latin typeface="Arial" panose="020B0604020202020204" pitchFamily="34" charset="0"/>
                <a:ea typeface="宋体" panose="02010600030101010101" pitchFamily="2" charset="-122"/>
              </a:rPr>
              <a:t>在接口内部可以定义多个常量和抽象方法，</a:t>
            </a:r>
            <a:r>
              <a:rPr lang="zh-CN" altLang="zh-CN" sz="1800" b="1" dirty="0">
                <a:solidFill>
                  <a:srgbClr val="006BA9"/>
                </a:solidFill>
                <a:latin typeface="Arial" panose="020B0604020202020204" pitchFamily="34" charset="0"/>
                <a:ea typeface="宋体" panose="02010600030101010101" pitchFamily="2" charset="-122"/>
              </a:rPr>
              <a:t>定义常量时必须进行初始化赋值</a:t>
            </a:r>
            <a:r>
              <a:rPr lang="zh-CN" altLang="zh-CN" sz="1800" b="1" dirty="0">
                <a:latin typeface="Arial" panose="020B0604020202020204" pitchFamily="34" charset="0"/>
                <a:ea typeface="宋体" panose="02010600030101010101" pitchFamily="2" charset="-122"/>
              </a:rPr>
              <a:t>，</a:t>
            </a:r>
            <a:r>
              <a:rPr lang="zh-CN" altLang="zh-CN" sz="1800" b="1" dirty="0">
                <a:solidFill>
                  <a:srgbClr val="006BA9"/>
                </a:solidFill>
                <a:latin typeface="Arial" panose="020B0604020202020204" pitchFamily="34" charset="0"/>
                <a:ea typeface="宋体" panose="02010600030101010101" pitchFamily="2" charset="-122"/>
              </a:rPr>
              <a:t>定义默认方法和静态方法时，可以有方法体</a:t>
            </a:r>
            <a:r>
              <a:rPr lang="zh-CN" altLang="en-US" sz="1800" dirty="0">
                <a:latin typeface="Arial" panose="020B0604020202020204" pitchFamily="34" charset="0"/>
                <a:ea typeface="宋体" panose="02010600030101010101" pitchFamily="2" charset="-122"/>
              </a:rPr>
              <a:t>。</a:t>
            </a:r>
            <a:endParaRPr lang="en-US" altLang="zh-CN" sz="1800" dirty="0">
              <a:latin typeface="Arial" panose="020B0604020202020204" pitchFamily="34" charset="0"/>
              <a:ea typeface="宋体" panose="02010600030101010101" pitchFamily="2" charset="-122"/>
            </a:endParaRPr>
          </a:p>
          <a:p>
            <a:pPr marL="285750" lvl="0" indent="-285750" eaLnBrk="1" hangingPunct="1">
              <a:lnSpc>
                <a:spcPct val="200000"/>
              </a:lnSpc>
              <a:spcBef>
                <a:spcPct val="0"/>
              </a:spcBef>
              <a:buFont typeface="Wingdings" panose="05000000000000000000" pitchFamily="2" charset="2"/>
              <a:buChar char="p"/>
            </a:pPr>
            <a:r>
              <a:rPr lang="zh-CN" altLang="zh-CN" sz="1800" dirty="0">
                <a:latin typeface="Arial" panose="020B0604020202020204" pitchFamily="34" charset="0"/>
                <a:ea typeface="宋体" panose="02010600030101010101" pitchFamily="2" charset="-122"/>
              </a:rPr>
              <a:t>在接口中定义常量时，可以省略“</a:t>
            </a:r>
            <a:r>
              <a:rPr lang="en-US" altLang="zh-CN" sz="1800" dirty="0">
                <a:latin typeface="Arial" panose="020B0604020202020204" pitchFamily="34" charset="0"/>
                <a:ea typeface="宋体" panose="02010600030101010101" pitchFamily="2" charset="-122"/>
              </a:rPr>
              <a:t>public static final</a:t>
            </a:r>
            <a:r>
              <a:rPr lang="zh-CN" altLang="zh-CN" sz="1800" dirty="0">
                <a:latin typeface="Arial" panose="020B0604020202020204" pitchFamily="34" charset="0"/>
                <a:ea typeface="宋体" panose="02010600030101010101" pitchFamily="2" charset="-122"/>
              </a:rPr>
              <a:t>”修饰符，接口会默认为常量添加“</a:t>
            </a:r>
            <a:r>
              <a:rPr lang="en-US" altLang="zh-CN" sz="1800" dirty="0">
                <a:latin typeface="Arial" panose="020B0604020202020204" pitchFamily="34" charset="0"/>
                <a:ea typeface="宋体" panose="02010600030101010101" pitchFamily="2" charset="-122"/>
              </a:rPr>
              <a:t>public static final</a:t>
            </a:r>
            <a:r>
              <a:rPr lang="zh-CN" altLang="zh-CN" sz="1800" dirty="0">
                <a:latin typeface="Arial" panose="020B0604020202020204" pitchFamily="34" charset="0"/>
                <a:ea typeface="宋体" panose="02010600030101010101" pitchFamily="2" charset="-122"/>
              </a:rPr>
              <a:t>”修饰符。与此类似，在接口中定义抽象方法时，也可以省略“</a:t>
            </a:r>
            <a:r>
              <a:rPr lang="en-US" altLang="zh-CN" sz="1800" dirty="0">
                <a:latin typeface="Arial" panose="020B0604020202020204" pitchFamily="34" charset="0"/>
                <a:ea typeface="宋体" panose="02010600030101010101" pitchFamily="2" charset="-122"/>
              </a:rPr>
              <a:t>public abstract</a:t>
            </a:r>
            <a:r>
              <a:rPr lang="zh-CN" altLang="zh-CN" sz="1800" dirty="0">
                <a:latin typeface="Arial" panose="020B0604020202020204" pitchFamily="34" charset="0"/>
                <a:ea typeface="宋体" panose="02010600030101010101" pitchFamily="2" charset="-122"/>
              </a:rPr>
              <a:t>”修饰符，定义</a:t>
            </a:r>
            <a:r>
              <a:rPr lang="en-US" altLang="zh-CN" sz="1800" dirty="0">
                <a:latin typeface="Arial" panose="020B0604020202020204" pitchFamily="34" charset="0"/>
                <a:ea typeface="宋体" panose="02010600030101010101" pitchFamily="2" charset="-122"/>
              </a:rPr>
              <a:t>default</a:t>
            </a:r>
            <a:r>
              <a:rPr lang="zh-CN" altLang="zh-CN" sz="1800" dirty="0">
                <a:latin typeface="Arial" panose="020B0604020202020204" pitchFamily="34" charset="0"/>
                <a:ea typeface="宋体" panose="02010600030101010101" pitchFamily="2" charset="-122"/>
              </a:rPr>
              <a:t>默认方法和</a:t>
            </a:r>
            <a:r>
              <a:rPr lang="en-US" altLang="zh-CN" sz="1800" dirty="0">
                <a:latin typeface="Arial" panose="020B0604020202020204" pitchFamily="34" charset="0"/>
                <a:ea typeface="宋体" panose="02010600030101010101" pitchFamily="2" charset="-122"/>
              </a:rPr>
              <a:t>static</a:t>
            </a:r>
            <a:r>
              <a:rPr lang="zh-CN" altLang="zh-CN" sz="1800" dirty="0">
                <a:latin typeface="Arial" panose="020B0604020202020204" pitchFamily="34" charset="0"/>
                <a:ea typeface="宋体" panose="02010600030101010101" pitchFamily="2" charset="-122"/>
              </a:rPr>
              <a:t>静态方法时，可以省略“</a:t>
            </a:r>
            <a:r>
              <a:rPr lang="en-US" altLang="zh-CN" sz="1800" dirty="0">
                <a:latin typeface="Arial" panose="020B0604020202020204" pitchFamily="34" charset="0"/>
                <a:ea typeface="宋体" panose="02010600030101010101" pitchFamily="2" charset="-122"/>
              </a:rPr>
              <a:t>public</a:t>
            </a:r>
            <a:r>
              <a:rPr lang="zh-CN" altLang="zh-CN" sz="1800" dirty="0">
                <a:latin typeface="Arial" panose="020B0604020202020204" pitchFamily="34" charset="0"/>
                <a:ea typeface="宋体" panose="02010600030101010101" pitchFamily="2" charset="-122"/>
              </a:rPr>
              <a:t>”修饰符，这些修饰符系统都会默认进行添加</a:t>
            </a:r>
            <a:r>
              <a:rPr lang="zh-CN" altLang="en-US" sz="1800" dirty="0">
                <a:latin typeface="Arial" panose="020B0604020202020204" pitchFamily="34" charset="0"/>
                <a:ea typeface="宋体" panose="02010600030101010101" pitchFamily="2" charset="-122"/>
              </a:rPr>
              <a:t>。</a:t>
            </a:r>
            <a:endParaRPr lang="zh-CN" altLang="en-US" sz="1800" dirty="0">
              <a:latin typeface="Arial" panose="020B0604020202020204" pitchFamily="34" charset="0"/>
              <a:ea typeface="宋体" panose="02010600030101010101" pitchFamily="2" charset="-122"/>
            </a:endParaRPr>
          </a:p>
        </p:txBody>
      </p:sp>
      <p:sp>
        <p:nvSpPr>
          <p:cNvPr id="7" name="内容占位符 2"/>
          <p:cNvSpPr>
            <a:spLocks noGrp="1"/>
          </p:cNvSpPr>
          <p:nvPr>
            <p:ph idx="1"/>
          </p:nvPr>
        </p:nvSpPr>
        <p:spPr>
          <a:xfrm>
            <a:off x="457200" y="1066800"/>
            <a:ext cx="8229600" cy="652463"/>
          </a:xfrm>
        </p:spPr>
        <p:txBody>
          <a:bodyPr vert="horz" wrap="square" lIns="91440" tIns="45720" rIns="91440" bIns="45720" anchor="t"/>
          <a:p>
            <a:pPr marL="0" indent="0">
              <a:lnSpc>
                <a:spcPct val="100000"/>
              </a:lnSpc>
              <a:spcBef>
                <a:spcPct val="0"/>
              </a:spcBef>
              <a:buNone/>
            </a:pPr>
            <a:r>
              <a:rPr lang="en-US" altLang="zh-CN"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4.3.2 </a:t>
            </a:r>
            <a:r>
              <a:rPr lang="zh-CN" altLang="en-US"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接口</a:t>
            </a:r>
            <a:r>
              <a:rPr lang="en-US" altLang="zh-CN"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a:t>
            </a:r>
            <a:r>
              <a:rPr lang="zh-CN" altLang="en-US"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语法定义说明</a:t>
            </a:r>
            <a:endParaRPr lang="en-US" altLang="zh-CN"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charRg st="0" end="17"/>
                                            </p:txEl>
                                          </p:spTgt>
                                        </p:tgtEl>
                                        <p:attrNameLst>
                                          <p:attrName>style.visibility</p:attrName>
                                        </p:attrNameLst>
                                      </p:cBhvr>
                                      <p:to>
                                        <p:strVal val="visible"/>
                                      </p:to>
                                    </p:set>
                                    <p:animEffect transition="in" filter="fade">
                                      <p:cBhvr>
                                        <p:cTn id="7" dur="500"/>
                                        <p:tgtEl>
                                          <p:spTgt spid="7">
                                            <p:txEl>
                                              <p:charRg st="0" end="1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charRg st="0" end="37"/>
                                            </p:txEl>
                                          </p:spTgt>
                                        </p:tgtEl>
                                        <p:attrNameLst>
                                          <p:attrName>style.visibility</p:attrName>
                                        </p:attrNameLst>
                                      </p:cBhvr>
                                      <p:to>
                                        <p:strVal val="visible"/>
                                      </p:to>
                                    </p:set>
                                    <p:animEffect transition="in" filter="wipe(left)">
                                      <p:cBhvr>
                                        <p:cTn id="12" dur="500"/>
                                        <p:tgtEl>
                                          <p:spTgt spid="2">
                                            <p:txEl>
                                              <p:charRg st="0" end="37"/>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
                                            <p:txEl>
                                              <p:charRg st="37" end="92"/>
                                            </p:txEl>
                                          </p:spTgt>
                                        </p:tgtEl>
                                        <p:attrNameLst>
                                          <p:attrName>style.visibility</p:attrName>
                                        </p:attrNameLst>
                                      </p:cBhvr>
                                      <p:to>
                                        <p:strVal val="visible"/>
                                      </p:to>
                                    </p:set>
                                    <p:animEffect transition="in" filter="wipe(left)">
                                      <p:cBhvr>
                                        <p:cTn id="16" dur="500"/>
                                        <p:tgtEl>
                                          <p:spTgt spid="2">
                                            <p:txEl>
                                              <p:charRg st="37" end="92"/>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2">
                                            <p:txEl>
                                              <p:charRg st="92" end="268"/>
                                            </p:txEl>
                                          </p:spTgt>
                                        </p:tgtEl>
                                        <p:attrNameLst>
                                          <p:attrName>style.visibility</p:attrName>
                                        </p:attrNameLst>
                                      </p:cBhvr>
                                      <p:to>
                                        <p:strVal val="visible"/>
                                      </p:to>
                                    </p:set>
                                    <p:animEffect transition="in" filter="wipe(left)">
                                      <p:cBhvr>
                                        <p:cTn id="20" dur="500"/>
                                        <p:tgtEl>
                                          <p:spTgt spid="2">
                                            <p:txEl>
                                              <p:charRg st="92" end="26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6" name="直接连接符 45"/>
          <p:cNvCxnSpPr/>
          <p:nvPr/>
        </p:nvCxnSpPr>
        <p:spPr bwMode="auto">
          <a:xfrm>
            <a:off x="3094038" y="2142173"/>
            <a:ext cx="2943225"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22531" name="矩形 36"/>
          <p:cNvSpPr/>
          <p:nvPr/>
        </p:nvSpPr>
        <p:spPr>
          <a:xfrm flipH="1">
            <a:off x="2976563" y="1638935"/>
            <a:ext cx="1416050" cy="461963"/>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None/>
            </a:pPr>
            <a:r>
              <a:rPr lang="zh-CN" altLang="en-US" sz="2400" b="1" dirty="0">
                <a:solidFill>
                  <a:srgbClr val="006BA9"/>
                </a:solidFill>
                <a:latin typeface="微软雅黑" panose="020B0503020204020204" pitchFamily="34" charset="-122"/>
                <a:ea typeface="微软雅黑" panose="020B0503020204020204" pitchFamily="34" charset="-122"/>
              </a:rPr>
              <a:t>类的继承</a:t>
            </a:r>
            <a:endParaRPr lang="zh-CN" altLang="en-US" sz="2400" b="1" dirty="0">
              <a:solidFill>
                <a:srgbClr val="006BA9"/>
              </a:solidFill>
              <a:latin typeface="微软雅黑" panose="020B0503020204020204" pitchFamily="34" charset="-122"/>
              <a:ea typeface="微软雅黑" panose="020B0503020204020204" pitchFamily="34" charset="-122"/>
            </a:endParaRPr>
          </a:p>
        </p:txBody>
      </p:sp>
      <p:grpSp>
        <p:nvGrpSpPr>
          <p:cNvPr id="22532" name="组合 111"/>
          <p:cNvGrpSpPr/>
          <p:nvPr/>
        </p:nvGrpSpPr>
        <p:grpSpPr>
          <a:xfrm rot="-12767">
            <a:off x="1971675" y="1638935"/>
            <a:ext cx="884238" cy="954088"/>
            <a:chOff x="1936620" y="1275606"/>
            <a:chExt cx="1296144" cy="1728192"/>
          </a:xfrm>
        </p:grpSpPr>
        <p:grpSp>
          <p:nvGrpSpPr>
            <p:cNvPr id="22559" name="组合 112"/>
            <p:cNvGrpSpPr/>
            <p:nvPr/>
          </p:nvGrpSpPr>
          <p:grpSpPr>
            <a:xfrm>
              <a:off x="1936620" y="1275606"/>
              <a:ext cx="1296142" cy="1728192"/>
              <a:chOff x="1907704" y="1275606"/>
              <a:chExt cx="1296142" cy="1728192"/>
            </a:xfrm>
          </p:grpSpPr>
          <p:sp>
            <p:nvSpPr>
              <p:cNvPr id="51" name="圆角矩形 50"/>
              <p:cNvSpPr/>
              <p:nvPr/>
            </p:nvSpPr>
            <p:spPr>
              <a:xfrm>
                <a:off x="1907704" y="1275606"/>
                <a:ext cx="1296143" cy="1728192"/>
              </a:xfrm>
              <a:prstGeom prst="roundRect">
                <a:avLst/>
              </a:prstGeom>
              <a:solidFill>
                <a:srgbClr val="0070C0"/>
              </a:solidFill>
              <a:ln w="25400" cap="flat" cmpd="sng" algn="ctr">
                <a:noFill/>
                <a:prstDash val="solid"/>
              </a:ln>
              <a:effectLst>
                <a:outerShdw blurRad="76200" dir="13500000" sy="23000" kx="1200000" algn="br" rotWithShape="0">
                  <a:prstClr val="black">
                    <a:alpha val="20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0" cap="none" spc="0" normalizeH="0" baseline="0" noProof="0" dirty="0">
                    <a:ln>
                      <a:noFill/>
                    </a:ln>
                    <a:solidFill>
                      <a:prstClr val="white"/>
                    </a:solidFill>
                    <a:effectLst/>
                    <a:uLnTx/>
                    <a:uFillTx/>
                    <a:latin typeface="Cambria Math" panose="02040503050406030204" pitchFamily="18" charset="0"/>
                    <a:ea typeface="汉仪综艺体简" pitchFamily="49" charset="-122"/>
                    <a:cs typeface="+mn-cs"/>
                  </a:rPr>
                  <a:t>4.1</a:t>
                </a:r>
                <a:endParaRPr kumimoji="0" lang="zh-CN" altLang="en-US" sz="3600" b="1" i="0" u="none" strike="noStrike" kern="0" cap="none" spc="0" normalizeH="0" baseline="0" noProof="0" dirty="0">
                  <a:ln>
                    <a:noFill/>
                  </a:ln>
                  <a:solidFill>
                    <a:prstClr val="white"/>
                  </a:solidFill>
                  <a:effectLst/>
                  <a:uLnTx/>
                  <a:uFillTx/>
                  <a:latin typeface="Cambria Math" panose="02040503050406030204" pitchFamily="18" charset="0"/>
                  <a:ea typeface="汉仪综艺体简" pitchFamily="49" charset="-122"/>
                  <a:cs typeface="+mn-cs"/>
                </a:endParaRPr>
              </a:p>
            </p:txBody>
          </p:sp>
          <p:sp>
            <p:nvSpPr>
              <p:cNvPr id="52" name="圆角矩形 51"/>
              <p:cNvSpPr/>
              <p:nvPr/>
            </p:nvSpPr>
            <p:spPr>
              <a:xfrm>
                <a:off x="1961226" y="1347495"/>
                <a:ext cx="1189100" cy="1584414"/>
              </a:xfrm>
              <a:prstGeom prst="roundRect">
                <a:avLst/>
              </a:prstGeom>
              <a:noFill/>
              <a:ln w="15875" cap="flat" cmpd="sng" algn="ctr">
                <a:solidFill>
                  <a:sysClr val="window" lastClr="FFFFFF"/>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white"/>
                  </a:solidFill>
                  <a:effectLst/>
                  <a:uLnTx/>
                  <a:uFillTx/>
                  <a:latin typeface="Cambria Math" panose="02040503050406030204" pitchFamily="18" charset="0"/>
                  <a:ea typeface="汉仪综艺体简" pitchFamily="49" charset="-122"/>
                  <a:cs typeface="+mn-cs"/>
                </a:endParaRPr>
              </a:p>
            </p:txBody>
          </p:sp>
        </p:grpSp>
        <p:sp>
          <p:nvSpPr>
            <p:cNvPr id="50" name="圆角矩形 5"/>
            <p:cNvSpPr/>
            <p:nvPr/>
          </p:nvSpPr>
          <p:spPr>
            <a:xfrm>
              <a:off x="1830726" y="2063012"/>
              <a:ext cx="1293816" cy="937421"/>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6000" b="1" i="0" u="none" strike="noStrike" kern="0" cap="none" spc="0" normalizeH="0" baseline="0" noProof="0" dirty="0">
                <a:ln>
                  <a:noFill/>
                </a:ln>
                <a:solidFill>
                  <a:prstClr val="white"/>
                </a:solidFill>
                <a:effectLst/>
                <a:uLnTx/>
                <a:uFillTx/>
                <a:latin typeface="Cambria Math" panose="02040503050406030204" pitchFamily="18" charset="0"/>
                <a:ea typeface="汉仪综艺体简" pitchFamily="49" charset="-122"/>
                <a:cs typeface="+mn-cs"/>
              </a:endParaRPr>
            </a:p>
          </p:txBody>
        </p:sp>
      </p:grpSp>
      <p:cxnSp>
        <p:nvCxnSpPr>
          <p:cNvPr id="54" name="直接连接符 51"/>
          <p:cNvCxnSpPr>
            <a:cxnSpLocks noChangeShapeType="1"/>
          </p:cNvCxnSpPr>
          <p:nvPr/>
        </p:nvCxnSpPr>
        <p:spPr bwMode="auto">
          <a:xfrm>
            <a:off x="4554538" y="3202623"/>
            <a:ext cx="2911475" cy="0"/>
          </a:xfrm>
          <a:prstGeom prst="line">
            <a:avLst/>
          </a:prstGeom>
          <a:noFill/>
          <a:ln w="3175" algn="ctr">
            <a:solidFill>
              <a:schemeClr val="bg1">
                <a:lumMod val="50000"/>
              </a:schemeClr>
            </a:solidFill>
            <a:prstDash val="sysDot"/>
            <a:round/>
            <a:headEnd type="oval" w="sm" len="sm"/>
            <a:tailEnd type="oval" w="sm" len="sm"/>
          </a:ln>
          <a:extLst>
            <a:ext uri="{909E8E84-426E-40DD-AFC4-6F175D3DCCD1}">
              <a14:hiddenFill xmlns:a14="http://schemas.microsoft.com/office/drawing/2010/main">
                <a:noFill/>
              </a14:hiddenFill>
            </a:ext>
          </a:extLst>
        </p:spPr>
      </p:cxnSp>
      <p:sp>
        <p:nvSpPr>
          <p:cNvPr id="22534" name="矩形 53"/>
          <p:cNvSpPr/>
          <p:nvPr/>
        </p:nvSpPr>
        <p:spPr>
          <a:xfrm flipH="1">
            <a:off x="4437063" y="2700973"/>
            <a:ext cx="1793875" cy="461962"/>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None/>
            </a:pPr>
            <a:r>
              <a:rPr lang="en-US" altLang="zh-CN" sz="2400" b="1" dirty="0">
                <a:solidFill>
                  <a:srgbClr val="006BA9"/>
                </a:solidFill>
                <a:latin typeface="微软雅黑" panose="020B0503020204020204" pitchFamily="34" charset="-122"/>
                <a:ea typeface="微软雅黑" panose="020B0503020204020204" pitchFamily="34" charset="-122"/>
              </a:rPr>
              <a:t>final</a:t>
            </a:r>
            <a:r>
              <a:rPr lang="zh-CN" altLang="en-US" sz="2400" b="1" dirty="0">
                <a:solidFill>
                  <a:srgbClr val="006BA9"/>
                </a:solidFill>
                <a:latin typeface="微软雅黑" panose="020B0503020204020204" pitchFamily="34" charset="-122"/>
                <a:ea typeface="微软雅黑" panose="020B0503020204020204" pitchFamily="34" charset="-122"/>
              </a:rPr>
              <a:t>关键字</a:t>
            </a:r>
            <a:endParaRPr lang="zh-CN" altLang="en-US" sz="2400" b="1" dirty="0">
              <a:solidFill>
                <a:srgbClr val="006BA9"/>
              </a:solidFill>
              <a:latin typeface="微软雅黑" panose="020B0503020204020204" pitchFamily="34" charset="-122"/>
              <a:ea typeface="微软雅黑" panose="020B0503020204020204" pitchFamily="34" charset="-122"/>
            </a:endParaRPr>
          </a:p>
        </p:txBody>
      </p:sp>
      <p:grpSp>
        <p:nvGrpSpPr>
          <p:cNvPr id="22535" name="组合 116"/>
          <p:cNvGrpSpPr/>
          <p:nvPr/>
        </p:nvGrpSpPr>
        <p:grpSpPr>
          <a:xfrm rot="-12767">
            <a:off x="3486150" y="2727960"/>
            <a:ext cx="884238" cy="952500"/>
            <a:chOff x="1936620" y="1275606"/>
            <a:chExt cx="1296144" cy="1728192"/>
          </a:xfrm>
        </p:grpSpPr>
        <p:grpSp>
          <p:nvGrpSpPr>
            <p:cNvPr id="22555" name="组合 117"/>
            <p:cNvGrpSpPr/>
            <p:nvPr/>
          </p:nvGrpSpPr>
          <p:grpSpPr>
            <a:xfrm>
              <a:off x="1936620" y="1275606"/>
              <a:ext cx="1296142" cy="1728192"/>
              <a:chOff x="1907704" y="1275606"/>
              <a:chExt cx="1296142" cy="1728192"/>
            </a:xfrm>
          </p:grpSpPr>
          <p:sp>
            <p:nvSpPr>
              <p:cNvPr id="59" name="圆角矩形 58"/>
              <p:cNvSpPr/>
              <p:nvPr/>
            </p:nvSpPr>
            <p:spPr>
              <a:xfrm>
                <a:off x="1907704" y="1275606"/>
                <a:ext cx="1296143" cy="1728192"/>
              </a:xfrm>
              <a:prstGeom prst="roundRect">
                <a:avLst/>
              </a:prstGeom>
              <a:solidFill>
                <a:srgbClr val="0070C0"/>
              </a:solidFill>
              <a:ln w="25400" cap="flat" cmpd="sng" algn="ctr">
                <a:noFill/>
                <a:prstDash val="solid"/>
              </a:ln>
              <a:effectLst>
                <a:outerShdw blurRad="76200" dir="13500000" sy="23000" kx="1200000" algn="br" rotWithShape="0">
                  <a:prstClr val="black">
                    <a:alpha val="20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0" cap="none" spc="0" normalizeH="0" baseline="0" noProof="0" dirty="0">
                    <a:ln>
                      <a:noFill/>
                    </a:ln>
                    <a:solidFill>
                      <a:prstClr val="white"/>
                    </a:solidFill>
                    <a:effectLst/>
                    <a:uLnTx/>
                    <a:uFillTx/>
                    <a:latin typeface="Cambria Math" panose="02040503050406030204" pitchFamily="18" charset="0"/>
                    <a:ea typeface="汉仪综艺体简" pitchFamily="49" charset="-122"/>
                    <a:cs typeface="+mn-cs"/>
                  </a:rPr>
                  <a:t>4.2</a:t>
                </a:r>
                <a:endParaRPr kumimoji="0" lang="zh-CN" altLang="en-US" sz="3600" b="1" i="0" u="none" strike="noStrike" kern="0" cap="none" spc="0" normalizeH="0" baseline="0" noProof="0" dirty="0">
                  <a:ln>
                    <a:noFill/>
                  </a:ln>
                  <a:solidFill>
                    <a:prstClr val="white"/>
                  </a:solidFill>
                  <a:effectLst/>
                  <a:uLnTx/>
                  <a:uFillTx/>
                  <a:latin typeface="Cambria Math" panose="02040503050406030204" pitchFamily="18" charset="0"/>
                  <a:ea typeface="汉仪综艺体简" pitchFamily="49" charset="-122"/>
                  <a:cs typeface="+mn-cs"/>
                </a:endParaRPr>
              </a:p>
            </p:txBody>
          </p:sp>
          <p:sp>
            <p:nvSpPr>
              <p:cNvPr id="60" name="圆角矩形 59"/>
              <p:cNvSpPr/>
              <p:nvPr/>
            </p:nvSpPr>
            <p:spPr>
              <a:xfrm>
                <a:off x="1961226" y="1347615"/>
                <a:ext cx="1189100" cy="1584176"/>
              </a:xfrm>
              <a:prstGeom prst="roundRect">
                <a:avLst/>
              </a:prstGeom>
              <a:noFill/>
              <a:ln w="15875" cap="flat" cmpd="sng" algn="ctr">
                <a:solidFill>
                  <a:sysClr val="window" lastClr="FFFFFF"/>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white"/>
                  </a:solidFill>
                  <a:effectLst/>
                  <a:uLnTx/>
                  <a:uFillTx/>
                  <a:latin typeface="Cambria Math" panose="02040503050406030204" pitchFamily="18" charset="0"/>
                  <a:ea typeface="汉仪综艺体简" pitchFamily="49" charset="-122"/>
                  <a:cs typeface="+mn-cs"/>
                </a:endParaRPr>
              </a:p>
            </p:txBody>
          </p:sp>
        </p:grpSp>
        <p:sp>
          <p:nvSpPr>
            <p:cNvPr id="58" name="圆角矩形 5"/>
            <p:cNvSpPr/>
            <p:nvPr/>
          </p:nvSpPr>
          <p:spPr>
            <a:xfrm>
              <a:off x="1830726" y="2064324"/>
              <a:ext cx="1293816" cy="936105"/>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6000" b="1" i="0" u="none" strike="noStrike" kern="0" cap="none" spc="0" normalizeH="0" baseline="0" noProof="0" dirty="0">
                <a:ln>
                  <a:noFill/>
                </a:ln>
                <a:solidFill>
                  <a:prstClr val="white"/>
                </a:solidFill>
                <a:effectLst/>
                <a:uLnTx/>
                <a:uFillTx/>
                <a:latin typeface="Cambria Math" panose="02040503050406030204" pitchFamily="18" charset="0"/>
                <a:ea typeface="汉仪综艺体简" pitchFamily="49" charset="-122"/>
                <a:cs typeface="+mn-cs"/>
              </a:endParaRPr>
            </a:p>
          </p:txBody>
        </p:sp>
      </p:grpSp>
      <p:sp>
        <p:nvSpPr>
          <p:cNvPr id="22536" name="TextBox 127">
            <a:hlinkClick r:id="rId1" action="ppaction://hlinksldjump"/>
          </p:cNvPr>
          <p:cNvSpPr txBox="1"/>
          <p:nvPr/>
        </p:nvSpPr>
        <p:spPr>
          <a:xfrm>
            <a:off x="4445000" y="3224848"/>
            <a:ext cx="3021013" cy="3698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nSpc>
                <a:spcPct val="100000"/>
              </a:lnSpc>
              <a:spcBef>
                <a:spcPct val="0"/>
              </a:spcBef>
              <a:buFontTx/>
              <a:buNone/>
            </a:pPr>
            <a:r>
              <a:rPr lang="en-US" altLang="zh-CN" sz="1800" u="sng" dirty="0">
                <a:solidFill>
                  <a:srgbClr val="D9D9D9"/>
                </a:solidFill>
                <a:latin typeface="微软雅黑" panose="020B0503020204020204" pitchFamily="34" charset="-122"/>
                <a:ea typeface="微软雅黑" panose="020B0503020204020204" pitchFamily="34" charset="-122"/>
              </a:rPr>
              <a:t>☞</a:t>
            </a:r>
            <a:r>
              <a:rPr lang="zh-CN" altLang="en-US" sz="1800" u="sng" dirty="0">
                <a:solidFill>
                  <a:srgbClr val="D9D9D9"/>
                </a:solidFill>
                <a:latin typeface="微软雅黑" panose="020B0503020204020204" pitchFamily="34" charset="-122"/>
                <a:ea typeface="微软雅黑" panose="020B0503020204020204" pitchFamily="34" charset="-122"/>
              </a:rPr>
              <a:t>点击查看本小节知识架构</a:t>
            </a:r>
            <a:endParaRPr lang="zh-CN" altLang="en-US" sz="1800" u="sng" dirty="0">
              <a:solidFill>
                <a:srgbClr val="D9D9D9"/>
              </a:solidFill>
              <a:latin typeface="微软雅黑" panose="020B0503020204020204" pitchFamily="34" charset="-122"/>
              <a:ea typeface="微软雅黑" panose="020B0503020204020204" pitchFamily="34" charset="-122"/>
            </a:endParaRPr>
          </a:p>
        </p:txBody>
      </p:sp>
      <p:cxnSp>
        <p:nvCxnSpPr>
          <p:cNvPr id="62" name="直接连接符 101"/>
          <p:cNvCxnSpPr>
            <a:cxnSpLocks noChangeShapeType="1"/>
          </p:cNvCxnSpPr>
          <p:nvPr/>
        </p:nvCxnSpPr>
        <p:spPr bwMode="auto">
          <a:xfrm>
            <a:off x="3116263" y="4363085"/>
            <a:ext cx="3741738" cy="0"/>
          </a:xfrm>
          <a:prstGeom prst="line">
            <a:avLst/>
          </a:prstGeom>
          <a:noFill/>
          <a:ln w="3175" algn="ctr">
            <a:solidFill>
              <a:schemeClr val="bg1">
                <a:lumMod val="50000"/>
              </a:schemeClr>
            </a:solidFill>
            <a:prstDash val="sysDot"/>
            <a:round/>
            <a:headEnd type="oval" w="sm" len="sm"/>
            <a:tailEnd type="oval" w="sm" len="sm"/>
          </a:ln>
          <a:extLst>
            <a:ext uri="{909E8E84-426E-40DD-AFC4-6F175D3DCCD1}">
              <a14:hiddenFill xmlns:a14="http://schemas.microsoft.com/office/drawing/2010/main">
                <a:noFill/>
              </a14:hiddenFill>
            </a:ext>
          </a:extLst>
        </p:spPr>
      </p:cxnSp>
      <p:sp>
        <p:nvSpPr>
          <p:cNvPr id="22538" name="矩形 103"/>
          <p:cNvSpPr/>
          <p:nvPr/>
        </p:nvSpPr>
        <p:spPr>
          <a:xfrm flipH="1">
            <a:off x="3000375" y="3861435"/>
            <a:ext cx="2032000" cy="461963"/>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None/>
            </a:pPr>
            <a:r>
              <a:rPr lang="zh-CN" altLang="en-US" sz="2400" b="1" dirty="0">
                <a:solidFill>
                  <a:srgbClr val="006BA9"/>
                </a:solidFill>
                <a:latin typeface="微软雅黑" panose="020B0503020204020204" pitchFamily="34" charset="-122"/>
                <a:ea typeface="微软雅黑" panose="020B0503020204020204" pitchFamily="34" charset="-122"/>
              </a:rPr>
              <a:t>抽象类和接口</a:t>
            </a:r>
            <a:endParaRPr lang="zh-CN" altLang="en-US" sz="2400" b="1" dirty="0">
              <a:solidFill>
                <a:srgbClr val="006BA9"/>
              </a:solidFill>
              <a:latin typeface="微软雅黑" panose="020B0503020204020204" pitchFamily="34" charset="-122"/>
              <a:ea typeface="微软雅黑" panose="020B0503020204020204" pitchFamily="34" charset="-122"/>
            </a:endParaRPr>
          </a:p>
        </p:txBody>
      </p:sp>
      <p:grpSp>
        <p:nvGrpSpPr>
          <p:cNvPr id="22539" name="组合 121"/>
          <p:cNvGrpSpPr/>
          <p:nvPr/>
        </p:nvGrpSpPr>
        <p:grpSpPr>
          <a:xfrm rot="-12767">
            <a:off x="1976438" y="3886835"/>
            <a:ext cx="884237" cy="952500"/>
            <a:chOff x="1936620" y="1275606"/>
            <a:chExt cx="1296144" cy="1728192"/>
          </a:xfrm>
        </p:grpSpPr>
        <p:grpSp>
          <p:nvGrpSpPr>
            <p:cNvPr id="22551" name="组合 122"/>
            <p:cNvGrpSpPr/>
            <p:nvPr/>
          </p:nvGrpSpPr>
          <p:grpSpPr>
            <a:xfrm>
              <a:off x="1936620" y="1275606"/>
              <a:ext cx="1296142" cy="1728192"/>
              <a:chOff x="1907704" y="1275606"/>
              <a:chExt cx="1296142" cy="1728192"/>
            </a:xfrm>
          </p:grpSpPr>
          <p:sp>
            <p:nvSpPr>
              <p:cNvPr id="67" name="圆角矩形 66"/>
              <p:cNvSpPr/>
              <p:nvPr/>
            </p:nvSpPr>
            <p:spPr>
              <a:xfrm>
                <a:off x="1907704" y="1275606"/>
                <a:ext cx="1296143" cy="1728192"/>
              </a:xfrm>
              <a:prstGeom prst="roundRect">
                <a:avLst/>
              </a:prstGeom>
              <a:solidFill>
                <a:srgbClr val="0070C0"/>
              </a:solidFill>
              <a:ln w="25400" cap="flat" cmpd="sng" algn="ctr">
                <a:noFill/>
                <a:prstDash val="solid"/>
              </a:ln>
              <a:effectLst>
                <a:outerShdw blurRad="76200" dir="13500000" sy="23000" kx="1200000" algn="br" rotWithShape="0">
                  <a:prstClr val="black">
                    <a:alpha val="20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0" cap="none" spc="0" normalizeH="0" baseline="0" noProof="0" dirty="0">
                    <a:ln>
                      <a:noFill/>
                    </a:ln>
                    <a:solidFill>
                      <a:prstClr val="white"/>
                    </a:solidFill>
                    <a:effectLst/>
                    <a:uLnTx/>
                    <a:uFillTx/>
                    <a:latin typeface="Cambria Math" panose="02040503050406030204" pitchFamily="18" charset="0"/>
                    <a:ea typeface="汉仪综艺体简" pitchFamily="49" charset="-122"/>
                    <a:cs typeface="+mn-cs"/>
                  </a:rPr>
                  <a:t>4.3</a:t>
                </a:r>
                <a:endParaRPr kumimoji="0" lang="zh-CN" altLang="en-US" sz="3600" b="1" i="0" u="none" strike="noStrike" kern="0" cap="none" spc="0" normalizeH="0" baseline="0" noProof="0" dirty="0">
                  <a:ln>
                    <a:noFill/>
                  </a:ln>
                  <a:solidFill>
                    <a:prstClr val="white"/>
                  </a:solidFill>
                  <a:effectLst/>
                  <a:uLnTx/>
                  <a:uFillTx/>
                  <a:latin typeface="Cambria Math" panose="02040503050406030204" pitchFamily="18" charset="0"/>
                  <a:ea typeface="汉仪综艺体简" pitchFamily="49" charset="-122"/>
                  <a:cs typeface="+mn-cs"/>
                </a:endParaRPr>
              </a:p>
            </p:txBody>
          </p:sp>
          <p:sp>
            <p:nvSpPr>
              <p:cNvPr id="68" name="圆角矩形 67"/>
              <p:cNvSpPr/>
              <p:nvPr/>
            </p:nvSpPr>
            <p:spPr>
              <a:xfrm>
                <a:off x="1961224" y="1347615"/>
                <a:ext cx="1189103" cy="1584176"/>
              </a:xfrm>
              <a:prstGeom prst="roundRect">
                <a:avLst/>
              </a:prstGeom>
              <a:noFill/>
              <a:ln w="15875" cap="flat" cmpd="sng" algn="ctr">
                <a:solidFill>
                  <a:sysClr val="window" lastClr="FFFFFF"/>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white"/>
                  </a:solidFill>
                  <a:effectLst/>
                  <a:uLnTx/>
                  <a:uFillTx/>
                  <a:latin typeface="Cambria Math" panose="02040503050406030204" pitchFamily="18" charset="0"/>
                  <a:ea typeface="汉仪综艺体简" pitchFamily="49" charset="-122"/>
                  <a:cs typeface="+mn-cs"/>
                </a:endParaRPr>
              </a:p>
            </p:txBody>
          </p:sp>
        </p:grpSp>
        <p:sp>
          <p:nvSpPr>
            <p:cNvPr id="66" name="圆角矩形 5"/>
            <p:cNvSpPr/>
            <p:nvPr/>
          </p:nvSpPr>
          <p:spPr>
            <a:xfrm>
              <a:off x="1830725" y="2064324"/>
              <a:ext cx="1293818" cy="936105"/>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6000" b="1" i="0" u="none" strike="noStrike" kern="0" cap="none" spc="0" normalizeH="0" baseline="0" noProof="0" dirty="0">
                <a:ln>
                  <a:noFill/>
                </a:ln>
                <a:solidFill>
                  <a:prstClr val="white"/>
                </a:solidFill>
                <a:effectLst/>
                <a:uLnTx/>
                <a:uFillTx/>
                <a:latin typeface="Cambria Math" panose="02040503050406030204" pitchFamily="18" charset="0"/>
                <a:ea typeface="汉仪综艺体简" pitchFamily="49" charset="-122"/>
                <a:cs typeface="+mn-cs"/>
              </a:endParaRPr>
            </a:p>
          </p:txBody>
        </p:sp>
      </p:grpSp>
      <p:cxnSp>
        <p:nvCxnSpPr>
          <p:cNvPr id="69" name="直接连接符 101"/>
          <p:cNvCxnSpPr>
            <a:cxnSpLocks noChangeShapeType="1"/>
          </p:cNvCxnSpPr>
          <p:nvPr/>
        </p:nvCxnSpPr>
        <p:spPr bwMode="auto">
          <a:xfrm>
            <a:off x="4614863" y="5417185"/>
            <a:ext cx="3741738" cy="0"/>
          </a:xfrm>
          <a:prstGeom prst="line">
            <a:avLst/>
          </a:prstGeom>
          <a:noFill/>
          <a:ln w="3175" algn="ctr">
            <a:solidFill>
              <a:schemeClr val="bg1">
                <a:lumMod val="50000"/>
              </a:schemeClr>
            </a:solidFill>
            <a:prstDash val="sysDot"/>
            <a:round/>
            <a:headEnd type="oval" w="sm" len="sm"/>
            <a:tailEnd type="oval" w="sm" len="sm"/>
          </a:ln>
          <a:extLst>
            <a:ext uri="{909E8E84-426E-40DD-AFC4-6F175D3DCCD1}">
              <a14:hiddenFill xmlns:a14="http://schemas.microsoft.com/office/drawing/2010/main">
                <a:noFill/>
              </a14:hiddenFill>
            </a:ext>
          </a:extLst>
        </p:spPr>
      </p:cxnSp>
      <p:sp>
        <p:nvSpPr>
          <p:cNvPr id="22541" name="矩形 103"/>
          <p:cNvSpPr/>
          <p:nvPr/>
        </p:nvSpPr>
        <p:spPr>
          <a:xfrm flipH="1">
            <a:off x="4498975" y="4915535"/>
            <a:ext cx="800100" cy="461963"/>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None/>
            </a:pPr>
            <a:r>
              <a:rPr lang="zh-CN" altLang="en-US" sz="2400" b="1" dirty="0">
                <a:solidFill>
                  <a:srgbClr val="006BA9"/>
                </a:solidFill>
                <a:latin typeface="微软雅黑" panose="020B0503020204020204" pitchFamily="34" charset="-122"/>
                <a:ea typeface="微软雅黑" panose="020B0503020204020204" pitchFamily="34" charset="-122"/>
              </a:rPr>
              <a:t>多态</a:t>
            </a:r>
            <a:endParaRPr lang="zh-CN" altLang="en-US" sz="2400" b="1" dirty="0">
              <a:solidFill>
                <a:srgbClr val="006BA9"/>
              </a:solidFill>
              <a:latin typeface="微软雅黑" panose="020B0503020204020204" pitchFamily="34" charset="-122"/>
              <a:ea typeface="微软雅黑" panose="020B0503020204020204" pitchFamily="34" charset="-122"/>
            </a:endParaRPr>
          </a:p>
        </p:txBody>
      </p:sp>
      <p:grpSp>
        <p:nvGrpSpPr>
          <p:cNvPr id="22542" name="组合 121"/>
          <p:cNvGrpSpPr/>
          <p:nvPr/>
        </p:nvGrpSpPr>
        <p:grpSpPr>
          <a:xfrm rot="-12767">
            <a:off x="3475038" y="4940935"/>
            <a:ext cx="884237" cy="952500"/>
            <a:chOff x="1936620" y="1275606"/>
            <a:chExt cx="1296144" cy="1728192"/>
          </a:xfrm>
        </p:grpSpPr>
        <p:grpSp>
          <p:nvGrpSpPr>
            <p:cNvPr id="22547" name="组合 122"/>
            <p:cNvGrpSpPr/>
            <p:nvPr/>
          </p:nvGrpSpPr>
          <p:grpSpPr>
            <a:xfrm>
              <a:off x="1936620" y="1275606"/>
              <a:ext cx="1296142" cy="1728192"/>
              <a:chOff x="1907704" y="1275606"/>
              <a:chExt cx="1296142" cy="1728192"/>
            </a:xfrm>
          </p:grpSpPr>
          <p:sp>
            <p:nvSpPr>
              <p:cNvPr id="74" name="圆角矩形 73"/>
              <p:cNvSpPr/>
              <p:nvPr/>
            </p:nvSpPr>
            <p:spPr>
              <a:xfrm>
                <a:off x="1907704" y="1275606"/>
                <a:ext cx="1296143" cy="1728192"/>
              </a:xfrm>
              <a:prstGeom prst="roundRect">
                <a:avLst/>
              </a:prstGeom>
              <a:solidFill>
                <a:srgbClr val="0070C0"/>
              </a:solidFill>
              <a:ln w="25400" cap="flat" cmpd="sng" algn="ctr">
                <a:noFill/>
                <a:prstDash val="solid"/>
              </a:ln>
              <a:effectLst>
                <a:outerShdw blurRad="76200" dir="13500000" sy="23000" kx="1200000" algn="br" rotWithShape="0">
                  <a:prstClr val="black">
                    <a:alpha val="20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0" cap="none" spc="0" normalizeH="0" baseline="0" noProof="0" dirty="0">
                    <a:ln>
                      <a:noFill/>
                    </a:ln>
                    <a:solidFill>
                      <a:prstClr val="white"/>
                    </a:solidFill>
                    <a:effectLst/>
                    <a:uLnTx/>
                    <a:uFillTx/>
                    <a:latin typeface="Cambria Math" panose="02040503050406030204" pitchFamily="18" charset="0"/>
                    <a:ea typeface="汉仪综艺体简" pitchFamily="49" charset="-122"/>
                    <a:cs typeface="+mn-cs"/>
                  </a:rPr>
                  <a:t>4.4</a:t>
                </a:r>
                <a:endParaRPr kumimoji="0" lang="zh-CN" altLang="en-US" sz="3600" b="1" i="0" u="none" strike="noStrike" kern="0" cap="none" spc="0" normalizeH="0" baseline="0" noProof="0" dirty="0">
                  <a:ln>
                    <a:noFill/>
                  </a:ln>
                  <a:solidFill>
                    <a:prstClr val="white"/>
                  </a:solidFill>
                  <a:effectLst/>
                  <a:uLnTx/>
                  <a:uFillTx/>
                  <a:latin typeface="Cambria Math" panose="02040503050406030204" pitchFamily="18" charset="0"/>
                  <a:ea typeface="汉仪综艺体简" pitchFamily="49" charset="-122"/>
                  <a:cs typeface="+mn-cs"/>
                </a:endParaRPr>
              </a:p>
            </p:txBody>
          </p:sp>
          <p:sp>
            <p:nvSpPr>
              <p:cNvPr id="75" name="圆角矩形 74"/>
              <p:cNvSpPr/>
              <p:nvPr/>
            </p:nvSpPr>
            <p:spPr>
              <a:xfrm>
                <a:off x="1961224" y="1347615"/>
                <a:ext cx="1189103" cy="1584176"/>
              </a:xfrm>
              <a:prstGeom prst="roundRect">
                <a:avLst/>
              </a:prstGeom>
              <a:noFill/>
              <a:ln w="15875" cap="flat" cmpd="sng" algn="ctr">
                <a:solidFill>
                  <a:sysClr val="window" lastClr="FFFFFF"/>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white"/>
                  </a:solidFill>
                  <a:effectLst/>
                  <a:uLnTx/>
                  <a:uFillTx/>
                  <a:latin typeface="Cambria Math" panose="02040503050406030204" pitchFamily="18" charset="0"/>
                  <a:ea typeface="汉仪综艺体简" pitchFamily="49" charset="-122"/>
                  <a:cs typeface="+mn-cs"/>
                </a:endParaRPr>
              </a:p>
            </p:txBody>
          </p:sp>
        </p:grpSp>
        <p:sp>
          <p:nvSpPr>
            <p:cNvPr id="73" name="圆角矩形 5"/>
            <p:cNvSpPr/>
            <p:nvPr/>
          </p:nvSpPr>
          <p:spPr>
            <a:xfrm>
              <a:off x="1830725" y="2064324"/>
              <a:ext cx="1293818" cy="936105"/>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6000" b="1" i="0" u="none" strike="noStrike" kern="0" cap="none" spc="0" normalizeH="0" baseline="0" noProof="0" dirty="0">
                <a:ln>
                  <a:noFill/>
                </a:ln>
                <a:solidFill>
                  <a:prstClr val="white"/>
                </a:solidFill>
                <a:effectLst/>
                <a:uLnTx/>
                <a:uFillTx/>
                <a:latin typeface="Cambria Math" panose="02040503050406030204" pitchFamily="18" charset="0"/>
                <a:ea typeface="汉仪综艺体简" pitchFamily="49" charset="-122"/>
                <a:cs typeface="+mn-cs"/>
              </a:endParaRPr>
            </a:p>
          </p:txBody>
        </p:sp>
      </p:grpSp>
      <p:sp>
        <p:nvSpPr>
          <p:cNvPr id="22543"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gn="ctr">
              <a:lnSpc>
                <a:spcPct val="100000"/>
              </a:lnSpc>
              <a:spcBef>
                <a:spcPct val="0"/>
              </a:spcBef>
              <a:buFontTx/>
              <a:buNone/>
            </a:pP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目　录</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2544" name="TextBox 129">
            <a:hlinkClick r:id="rId2" action="ppaction://hlinksldjump"/>
          </p:cNvPr>
          <p:cNvSpPr txBox="1"/>
          <p:nvPr/>
        </p:nvSpPr>
        <p:spPr>
          <a:xfrm>
            <a:off x="3024188" y="4405948"/>
            <a:ext cx="3022600" cy="3698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nSpc>
                <a:spcPct val="100000"/>
              </a:lnSpc>
              <a:spcBef>
                <a:spcPct val="0"/>
              </a:spcBef>
              <a:buFontTx/>
              <a:buNone/>
            </a:pPr>
            <a:r>
              <a:rPr lang="en-US" altLang="zh-CN" sz="1800" u="sng" dirty="0">
                <a:solidFill>
                  <a:srgbClr val="D9D9D9"/>
                </a:solidFill>
                <a:latin typeface="微软雅黑" panose="020B0503020204020204" pitchFamily="34" charset="-122"/>
                <a:ea typeface="微软雅黑" panose="020B0503020204020204" pitchFamily="34" charset="-122"/>
              </a:rPr>
              <a:t>☞</a:t>
            </a:r>
            <a:r>
              <a:rPr lang="zh-CN" altLang="en-US" sz="1800" u="sng" dirty="0">
                <a:solidFill>
                  <a:srgbClr val="D9D9D9"/>
                </a:solidFill>
                <a:latin typeface="微软雅黑" panose="020B0503020204020204" pitchFamily="34" charset="-122"/>
                <a:ea typeface="微软雅黑" panose="020B0503020204020204" pitchFamily="34" charset="-122"/>
              </a:rPr>
              <a:t>点击查看本小节知识架构</a:t>
            </a:r>
            <a:endParaRPr lang="zh-CN" altLang="en-US" sz="1800" u="sng" dirty="0">
              <a:solidFill>
                <a:srgbClr val="D9D9D9"/>
              </a:solidFill>
              <a:latin typeface="微软雅黑" panose="020B0503020204020204" pitchFamily="34" charset="-122"/>
              <a:ea typeface="微软雅黑" panose="020B0503020204020204" pitchFamily="34" charset="-122"/>
            </a:endParaRPr>
          </a:p>
        </p:txBody>
      </p:sp>
      <p:sp>
        <p:nvSpPr>
          <p:cNvPr id="22545" name="TextBox 129">
            <a:hlinkClick r:id="rId3" action="ppaction://hlinksldjump"/>
          </p:cNvPr>
          <p:cNvSpPr txBox="1"/>
          <p:nvPr/>
        </p:nvSpPr>
        <p:spPr>
          <a:xfrm>
            <a:off x="4565650" y="5485448"/>
            <a:ext cx="3022600" cy="3698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nSpc>
                <a:spcPct val="100000"/>
              </a:lnSpc>
              <a:spcBef>
                <a:spcPct val="0"/>
              </a:spcBef>
              <a:buFontTx/>
              <a:buNone/>
            </a:pPr>
            <a:r>
              <a:rPr lang="en-US" altLang="zh-CN" sz="1800" u="sng" dirty="0">
                <a:solidFill>
                  <a:srgbClr val="D9D9D9"/>
                </a:solidFill>
                <a:latin typeface="微软雅黑" panose="020B0503020204020204" pitchFamily="34" charset="-122"/>
                <a:ea typeface="微软雅黑" panose="020B0503020204020204" pitchFamily="34" charset="-122"/>
              </a:rPr>
              <a:t>☞</a:t>
            </a:r>
            <a:r>
              <a:rPr lang="zh-CN" altLang="en-US" sz="1800" u="sng" dirty="0">
                <a:solidFill>
                  <a:srgbClr val="D9D9D9"/>
                </a:solidFill>
                <a:latin typeface="微软雅黑" panose="020B0503020204020204" pitchFamily="34" charset="-122"/>
                <a:ea typeface="微软雅黑" panose="020B0503020204020204" pitchFamily="34" charset="-122"/>
              </a:rPr>
              <a:t>点击查看本小节知识架构</a:t>
            </a:r>
            <a:endParaRPr lang="zh-CN" altLang="en-US" sz="1800" u="sng" dirty="0">
              <a:solidFill>
                <a:srgbClr val="D9D9D9"/>
              </a:solidFill>
              <a:latin typeface="微软雅黑" panose="020B0503020204020204" pitchFamily="34" charset="-122"/>
              <a:ea typeface="微软雅黑" panose="020B0503020204020204" pitchFamily="34" charset="-122"/>
            </a:endParaRPr>
          </a:p>
        </p:txBody>
      </p:sp>
      <p:sp>
        <p:nvSpPr>
          <p:cNvPr id="22546" name="TextBox 127">
            <a:hlinkClick r:id="rId4" action="ppaction://hlinksldjump"/>
          </p:cNvPr>
          <p:cNvSpPr txBox="1"/>
          <p:nvPr/>
        </p:nvSpPr>
        <p:spPr>
          <a:xfrm>
            <a:off x="3009900" y="2185035"/>
            <a:ext cx="3021013" cy="3698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nSpc>
                <a:spcPct val="100000"/>
              </a:lnSpc>
              <a:spcBef>
                <a:spcPct val="0"/>
              </a:spcBef>
              <a:buFontTx/>
              <a:buNone/>
            </a:pPr>
            <a:r>
              <a:rPr lang="en-US" altLang="zh-CN" sz="1800" u="sng" dirty="0">
                <a:solidFill>
                  <a:srgbClr val="D9D9D9"/>
                </a:solidFill>
                <a:latin typeface="微软雅黑" panose="020B0503020204020204" pitchFamily="34" charset="-122"/>
                <a:ea typeface="微软雅黑" panose="020B0503020204020204" pitchFamily="34" charset="-122"/>
              </a:rPr>
              <a:t>☞</a:t>
            </a:r>
            <a:r>
              <a:rPr lang="zh-CN" altLang="en-US" sz="1800" u="sng" dirty="0">
                <a:solidFill>
                  <a:srgbClr val="D9D9D9"/>
                </a:solidFill>
                <a:latin typeface="微软雅黑" panose="020B0503020204020204" pitchFamily="34" charset="-122"/>
                <a:ea typeface="微软雅黑" panose="020B0503020204020204" pitchFamily="34" charset="-122"/>
              </a:rPr>
              <a:t>点击查看本小节知识架构</a:t>
            </a:r>
            <a:endParaRPr lang="zh-CN" altLang="en-US" sz="1800" u="sng" dirty="0">
              <a:solidFill>
                <a:srgbClr val="D9D9D9"/>
              </a:solidFill>
              <a:latin typeface="微软雅黑" panose="020B0503020204020204" pitchFamily="34" charset="-122"/>
              <a:ea typeface="微软雅黑" panose="020B0503020204020204" pitchFamily="34" charset="-122"/>
            </a:endParaRPr>
          </a:p>
        </p:txBody>
      </p:sp>
    </p:spTree>
    <p:custDataLst>
      <p:tags r:id="rId5"/>
    </p:custData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FontTx/>
              <a:buNone/>
            </a:pPr>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4.3 </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抽象类和接口</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0179"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2" name="矩形 1"/>
          <p:cNvSpPr/>
          <p:nvPr/>
        </p:nvSpPr>
        <p:spPr>
          <a:xfrm>
            <a:off x="450850" y="1473200"/>
            <a:ext cx="8166100" cy="23082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285750" lvl="0" indent="-285750" eaLnBrk="1" hangingPunct="1">
              <a:lnSpc>
                <a:spcPct val="200000"/>
              </a:lnSpc>
              <a:spcBef>
                <a:spcPct val="0"/>
              </a:spcBef>
              <a:buFont typeface="Wingdings" panose="05000000000000000000" pitchFamily="2" charset="2"/>
              <a:buChar char="p"/>
            </a:pPr>
            <a:r>
              <a:rPr lang="zh-CN" altLang="zh-CN" sz="1800" dirty="0">
                <a:latin typeface="Arial" panose="020B0604020202020204" pitchFamily="34" charset="0"/>
                <a:ea typeface="宋体" panose="02010600030101010101" pitchFamily="2" charset="-122"/>
              </a:rPr>
              <a:t>接口中可以包含三类方法，</a:t>
            </a:r>
            <a:r>
              <a:rPr lang="zh-CN" altLang="zh-CN" sz="1800" b="1" dirty="0">
                <a:solidFill>
                  <a:srgbClr val="006BA9"/>
                </a:solidFill>
                <a:latin typeface="Arial" panose="020B0604020202020204" pitchFamily="34" charset="0"/>
                <a:ea typeface="宋体" panose="02010600030101010101" pitchFamily="2" charset="-122"/>
              </a:rPr>
              <a:t>抽象方法、默认方法、静态方法</a:t>
            </a:r>
            <a:r>
              <a:rPr lang="zh-CN" altLang="en-US" sz="1800" dirty="0">
                <a:latin typeface="Arial" panose="020B0604020202020204" pitchFamily="34" charset="0"/>
                <a:ea typeface="宋体" panose="02010600030101010101" pitchFamily="2" charset="-122"/>
              </a:rPr>
              <a:t>。</a:t>
            </a:r>
            <a:endParaRPr lang="en-US" altLang="zh-CN" sz="1800" dirty="0">
              <a:latin typeface="Arial" panose="020B0604020202020204" pitchFamily="34" charset="0"/>
              <a:ea typeface="宋体" panose="02010600030101010101" pitchFamily="2" charset="-122"/>
            </a:endParaRPr>
          </a:p>
          <a:p>
            <a:pPr marL="285750" lvl="0" indent="-285750" eaLnBrk="1" hangingPunct="1">
              <a:lnSpc>
                <a:spcPct val="200000"/>
              </a:lnSpc>
              <a:spcBef>
                <a:spcPct val="0"/>
              </a:spcBef>
              <a:buFont typeface="Wingdings" panose="05000000000000000000" pitchFamily="2" charset="2"/>
              <a:buChar char="p"/>
            </a:pPr>
            <a:r>
              <a:rPr lang="zh-CN" altLang="zh-CN" sz="1800" dirty="0">
                <a:latin typeface="Arial" panose="020B0604020202020204" pitchFamily="34" charset="0"/>
                <a:ea typeface="宋体" panose="02010600030101010101" pitchFamily="2" charset="-122"/>
              </a:rPr>
              <a:t>静态方法可以通过“接口名</a:t>
            </a:r>
            <a:r>
              <a:rPr lang="en-US" altLang="zh-CN" sz="1800" dirty="0">
                <a:latin typeface="Arial" panose="020B0604020202020204" pitchFamily="34" charset="0"/>
                <a:ea typeface="宋体" panose="02010600030101010101" pitchFamily="2" charset="-122"/>
              </a:rPr>
              <a:t>.</a:t>
            </a:r>
            <a:r>
              <a:rPr lang="zh-CN" altLang="zh-CN" sz="1800" dirty="0">
                <a:latin typeface="Arial" panose="020B0604020202020204" pitchFamily="34" charset="0"/>
                <a:ea typeface="宋体" panose="02010600030101010101" pitchFamily="2" charset="-122"/>
              </a:rPr>
              <a:t>方法名”的形式来调用</a:t>
            </a:r>
            <a:r>
              <a:rPr lang="zh-CN" altLang="en-US" sz="1800" dirty="0">
                <a:latin typeface="Arial" panose="020B0604020202020204" pitchFamily="34" charset="0"/>
                <a:ea typeface="宋体" panose="02010600030101010101" pitchFamily="2" charset="-122"/>
              </a:rPr>
              <a:t>。</a:t>
            </a:r>
            <a:endParaRPr lang="en-US" altLang="zh-CN" sz="1800" dirty="0">
              <a:latin typeface="Arial" panose="020B0604020202020204" pitchFamily="34" charset="0"/>
              <a:ea typeface="宋体" panose="02010600030101010101" pitchFamily="2" charset="-122"/>
            </a:endParaRPr>
          </a:p>
          <a:p>
            <a:pPr marL="285750" lvl="0" indent="-285750" eaLnBrk="1" hangingPunct="1">
              <a:lnSpc>
                <a:spcPct val="200000"/>
              </a:lnSpc>
              <a:spcBef>
                <a:spcPct val="0"/>
              </a:spcBef>
              <a:buFont typeface="Wingdings" panose="05000000000000000000" pitchFamily="2" charset="2"/>
              <a:buChar char="p"/>
            </a:pPr>
            <a:r>
              <a:rPr lang="zh-CN" altLang="zh-CN" sz="1800" dirty="0">
                <a:latin typeface="Arial" panose="020B0604020202020204" pitchFamily="34" charset="0"/>
                <a:ea typeface="宋体" panose="02010600030101010101" pitchFamily="2" charset="-122"/>
              </a:rPr>
              <a:t>抽象方法和默认方法只能通过接口实现类的实例对象来调用。</a:t>
            </a:r>
            <a:endParaRPr lang="en-US" altLang="zh-CN" sz="1800" dirty="0">
              <a:latin typeface="Arial" panose="020B0604020202020204" pitchFamily="34" charset="0"/>
              <a:ea typeface="宋体" panose="02010600030101010101" pitchFamily="2" charset="-122"/>
            </a:endParaRPr>
          </a:p>
          <a:p>
            <a:pPr marL="285750" lvl="0" indent="-285750" eaLnBrk="1" hangingPunct="1">
              <a:lnSpc>
                <a:spcPct val="200000"/>
              </a:lnSpc>
              <a:spcBef>
                <a:spcPct val="0"/>
              </a:spcBef>
              <a:buFont typeface="Wingdings" panose="05000000000000000000" pitchFamily="2" charset="2"/>
              <a:buChar char="p"/>
            </a:pPr>
            <a:r>
              <a:rPr lang="zh-CN" altLang="zh-CN" sz="1800" dirty="0">
                <a:latin typeface="Arial" panose="020B0604020202020204" pitchFamily="34" charset="0"/>
                <a:ea typeface="宋体" panose="02010600030101010101" pitchFamily="2" charset="-122"/>
              </a:rPr>
              <a:t>接口的实现类，必须实现接口中的所有抽象方法</a:t>
            </a:r>
            <a:r>
              <a:rPr lang="zh-CN" altLang="en-US" sz="1800" dirty="0">
                <a:latin typeface="Arial" panose="020B0604020202020204" pitchFamily="34" charset="0"/>
                <a:ea typeface="宋体" panose="02010600030101010101" pitchFamily="2" charset="-122"/>
              </a:rPr>
              <a:t>。</a:t>
            </a:r>
            <a:endParaRPr lang="en-US" altLang="zh-CN" sz="1800" dirty="0">
              <a:latin typeface="Arial" panose="020B0604020202020204" pitchFamily="34" charset="0"/>
              <a:ea typeface="宋体" panose="02010600030101010101" pitchFamily="2" charset="-122"/>
            </a:endParaRPr>
          </a:p>
        </p:txBody>
      </p:sp>
      <p:sp>
        <p:nvSpPr>
          <p:cNvPr id="7" name="内容占位符 2"/>
          <p:cNvSpPr>
            <a:spLocks noGrp="1"/>
          </p:cNvSpPr>
          <p:nvPr>
            <p:ph idx="1"/>
          </p:nvPr>
        </p:nvSpPr>
        <p:spPr>
          <a:xfrm>
            <a:off x="457200" y="1066800"/>
            <a:ext cx="8229600" cy="652463"/>
          </a:xfrm>
        </p:spPr>
        <p:txBody>
          <a:bodyPr vert="horz" wrap="square" lIns="91440" tIns="45720" rIns="91440" bIns="45720" anchor="t"/>
          <a:p>
            <a:pPr marL="0" indent="0">
              <a:lnSpc>
                <a:spcPct val="100000"/>
              </a:lnSpc>
              <a:spcBef>
                <a:spcPct val="0"/>
              </a:spcBef>
              <a:buNone/>
            </a:pPr>
            <a:r>
              <a:rPr lang="en-US" altLang="zh-CN"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4.3.2 </a:t>
            </a:r>
            <a:r>
              <a:rPr lang="zh-CN" altLang="en-US"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接口</a:t>
            </a:r>
            <a:r>
              <a:rPr lang="en-US" altLang="zh-CN"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a:t>
            </a:r>
            <a:r>
              <a:rPr lang="zh-CN" altLang="en-US"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语法定义说明</a:t>
            </a:r>
            <a:endParaRPr lang="en-US" altLang="zh-CN"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endParaRPr>
          </a:p>
        </p:txBody>
      </p:sp>
      <p:sp>
        <p:nvSpPr>
          <p:cNvPr id="6" name="矩形 1"/>
          <p:cNvSpPr/>
          <p:nvPr/>
        </p:nvSpPr>
        <p:spPr>
          <a:xfrm>
            <a:off x="498475" y="4168775"/>
            <a:ext cx="8147050" cy="1247775"/>
          </a:xfrm>
          <a:prstGeom prst="rect">
            <a:avLst/>
          </a:prstGeom>
          <a:solidFill>
            <a:srgbClr val="003F75"/>
          </a:solidFill>
          <a:ln w="2857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50000"/>
              </a:lnSpc>
              <a:spcBef>
                <a:spcPct val="0"/>
              </a:spcBef>
              <a:buFontTx/>
              <a:buNone/>
            </a:pPr>
            <a:r>
              <a:rPr lang="zh-CN" altLang="en-US" sz="1600" dirty="0">
                <a:solidFill>
                  <a:schemeClr val="bg1"/>
                </a:solidFill>
                <a:latin typeface="Arial" panose="020B0604020202020204" pitchFamily="34" charset="0"/>
                <a:ea typeface="宋体" panose="02010600030101010101" pitchFamily="2" charset="-122"/>
              </a:rPr>
              <a:t>    </a:t>
            </a:r>
            <a:r>
              <a:rPr lang="en-US" altLang="zh-CN" sz="1600" dirty="0">
                <a:solidFill>
                  <a:schemeClr val="bg1"/>
                </a:solidFill>
                <a:latin typeface="Arial" panose="020B0604020202020204" pitchFamily="34" charset="0"/>
                <a:ea typeface="宋体" panose="02010600030101010101" pitchFamily="2" charset="-122"/>
              </a:rPr>
              <a:t>[</a:t>
            </a:r>
            <a:r>
              <a:rPr lang="zh-CN" altLang="en-US" sz="1600" dirty="0">
                <a:solidFill>
                  <a:schemeClr val="bg1"/>
                </a:solidFill>
                <a:latin typeface="Arial" panose="020B0604020202020204" pitchFamily="34" charset="0"/>
                <a:ea typeface="宋体" panose="02010600030101010101" pitchFamily="2" charset="-122"/>
              </a:rPr>
              <a:t>修饰符</a:t>
            </a:r>
            <a:r>
              <a:rPr lang="en-US" altLang="zh-CN" sz="1600" dirty="0">
                <a:solidFill>
                  <a:schemeClr val="bg1"/>
                </a:solidFill>
                <a:latin typeface="Arial" panose="020B0604020202020204" pitchFamily="34" charset="0"/>
                <a:ea typeface="宋体" panose="02010600030101010101" pitchFamily="2" charset="-122"/>
              </a:rPr>
              <a:t>] class </a:t>
            </a:r>
            <a:r>
              <a:rPr lang="zh-CN" altLang="en-US" sz="1600" dirty="0">
                <a:solidFill>
                  <a:schemeClr val="bg1"/>
                </a:solidFill>
                <a:latin typeface="Arial" panose="020B0604020202020204" pitchFamily="34" charset="0"/>
                <a:ea typeface="宋体" panose="02010600030101010101" pitchFamily="2" charset="-122"/>
              </a:rPr>
              <a:t>类名 </a:t>
            </a:r>
            <a:r>
              <a:rPr lang="en-US" altLang="zh-CN" sz="1600" dirty="0">
                <a:solidFill>
                  <a:schemeClr val="bg1"/>
                </a:solidFill>
                <a:latin typeface="Arial" panose="020B0604020202020204" pitchFamily="34" charset="0"/>
                <a:ea typeface="宋体" panose="02010600030101010101" pitchFamily="2" charset="-122"/>
              </a:rPr>
              <a:t>[extends </a:t>
            </a:r>
            <a:r>
              <a:rPr lang="zh-CN" altLang="en-US" sz="1600" dirty="0">
                <a:solidFill>
                  <a:schemeClr val="bg1"/>
                </a:solidFill>
                <a:latin typeface="Arial" panose="020B0604020202020204" pitchFamily="34" charset="0"/>
                <a:ea typeface="宋体" panose="02010600030101010101" pitchFamily="2" charset="-122"/>
              </a:rPr>
              <a:t>父类名</a:t>
            </a:r>
            <a:r>
              <a:rPr lang="en-US" altLang="zh-CN" sz="1600" dirty="0">
                <a:solidFill>
                  <a:schemeClr val="bg1"/>
                </a:solidFill>
                <a:latin typeface="Arial" panose="020B0604020202020204" pitchFamily="34" charset="0"/>
                <a:ea typeface="宋体" panose="02010600030101010101" pitchFamily="2" charset="-122"/>
              </a:rPr>
              <a:t>] [implements </a:t>
            </a:r>
            <a:r>
              <a:rPr lang="zh-CN" altLang="en-US" sz="1600" dirty="0">
                <a:solidFill>
                  <a:schemeClr val="bg1"/>
                </a:solidFill>
                <a:latin typeface="Arial" panose="020B0604020202020204" pitchFamily="34" charset="0"/>
                <a:ea typeface="宋体" panose="02010600030101010101" pitchFamily="2" charset="-122"/>
              </a:rPr>
              <a:t>接口</a:t>
            </a:r>
            <a:r>
              <a:rPr lang="en-US" altLang="zh-CN" sz="1600" dirty="0">
                <a:solidFill>
                  <a:schemeClr val="bg1"/>
                </a:solidFill>
                <a:latin typeface="Arial" panose="020B0604020202020204" pitchFamily="34" charset="0"/>
                <a:ea typeface="宋体" panose="02010600030101010101" pitchFamily="2" charset="-122"/>
              </a:rPr>
              <a:t>1,</a:t>
            </a:r>
            <a:r>
              <a:rPr lang="zh-CN" altLang="en-US" sz="1600" dirty="0">
                <a:solidFill>
                  <a:schemeClr val="bg1"/>
                </a:solidFill>
                <a:latin typeface="Arial" panose="020B0604020202020204" pitchFamily="34" charset="0"/>
                <a:ea typeface="宋体" panose="02010600030101010101" pitchFamily="2" charset="-122"/>
              </a:rPr>
              <a:t>接口</a:t>
            </a:r>
            <a:r>
              <a:rPr lang="en-US" altLang="zh-CN" sz="1600" dirty="0">
                <a:solidFill>
                  <a:schemeClr val="bg1"/>
                </a:solidFill>
                <a:latin typeface="Arial" panose="020B0604020202020204" pitchFamily="34" charset="0"/>
                <a:ea typeface="宋体" panose="02010600030101010101" pitchFamily="2" charset="-122"/>
              </a:rPr>
              <a:t>2,...] {</a:t>
            </a:r>
            <a:endParaRPr lang="en-US" altLang="zh-CN" sz="1600" dirty="0">
              <a:solidFill>
                <a:schemeClr val="bg1"/>
              </a:solidFill>
              <a:latin typeface="Arial" panose="020B0604020202020204" pitchFamily="34" charset="0"/>
              <a:ea typeface="宋体" panose="02010600030101010101" pitchFamily="2" charset="-122"/>
            </a:endParaRPr>
          </a:p>
          <a:p>
            <a:pPr marL="0" lvl="0" indent="0" eaLnBrk="1" hangingPunct="1">
              <a:lnSpc>
                <a:spcPct val="15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          ...</a:t>
            </a:r>
            <a:endParaRPr lang="en-US" altLang="zh-CN" sz="1600" dirty="0">
              <a:solidFill>
                <a:schemeClr val="bg1"/>
              </a:solidFill>
              <a:latin typeface="Arial" panose="020B0604020202020204" pitchFamily="34" charset="0"/>
              <a:ea typeface="宋体" panose="02010600030101010101" pitchFamily="2" charset="-122"/>
            </a:endParaRPr>
          </a:p>
          <a:p>
            <a:pPr marL="0" lvl="0" indent="0" eaLnBrk="1" hangingPunct="1">
              <a:lnSpc>
                <a:spcPct val="15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    }</a:t>
            </a:r>
            <a:endParaRPr lang="en-US" altLang="zh-CN" sz="1600" dirty="0">
              <a:solidFill>
                <a:schemeClr val="bg1"/>
              </a:solidFill>
              <a:latin typeface="Arial" panose="020B0604020202020204" pitchFamily="34" charset="0"/>
              <a:ea typeface="宋体" panose="02010600030101010101" pitchFamily="2" charset="-122"/>
            </a:endParaRPr>
          </a:p>
        </p:txBody>
      </p:sp>
      <p:sp>
        <p:nvSpPr>
          <p:cNvPr id="8" name="剪去对角的矩形 3"/>
          <p:cNvSpPr/>
          <p:nvPr/>
        </p:nvSpPr>
        <p:spPr bwMode="auto">
          <a:xfrm>
            <a:off x="474663" y="5773738"/>
            <a:ext cx="8158163"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rgbClr val="009ED6"/>
          </a:solidFill>
          <a:ln>
            <a:noFill/>
          </a:ln>
          <a:effectLst>
            <a:outerShdw blurRad="50800" dist="38100" dir="2700000" algn="tl" rotWithShape="0">
              <a:srgbClr val="808080">
                <a:alpha val="42999"/>
              </a:srgbClr>
            </a:outerShdw>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 案例演示（参考教材文件</a:t>
            </a:r>
            <a:r>
              <a:rPr kumimoji="0" lang="en-US" altLang="zh-CN"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4-14</a:t>
            </a: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charRg st="0" end="17"/>
                                            </p:txEl>
                                          </p:spTgt>
                                        </p:tgtEl>
                                        <p:attrNameLst>
                                          <p:attrName>style.visibility</p:attrName>
                                        </p:attrNameLst>
                                      </p:cBhvr>
                                      <p:to>
                                        <p:strVal val="visible"/>
                                      </p:to>
                                    </p:set>
                                    <p:animEffect transition="in" filter="fade">
                                      <p:cBhvr>
                                        <p:cTn id="7" dur="500"/>
                                        <p:tgtEl>
                                          <p:spTgt spid="7">
                                            <p:txEl>
                                              <p:charRg st="0" end="17"/>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xEl>
                                              <p:charRg st="0" end="28"/>
                                            </p:txEl>
                                          </p:spTgt>
                                        </p:tgtEl>
                                        <p:attrNameLst>
                                          <p:attrName>style.visibility</p:attrName>
                                        </p:attrNameLst>
                                      </p:cBhvr>
                                      <p:to>
                                        <p:strVal val="visible"/>
                                      </p:to>
                                    </p:set>
                                    <p:animEffect transition="in" filter="wipe(left)">
                                      <p:cBhvr>
                                        <p:cTn id="11" dur="500"/>
                                        <p:tgtEl>
                                          <p:spTgt spid="2">
                                            <p:txEl>
                                              <p:charRg st="0" end="28"/>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
                                            <p:txEl>
                                              <p:charRg st="28" end="53"/>
                                            </p:txEl>
                                          </p:spTgt>
                                        </p:tgtEl>
                                        <p:attrNameLst>
                                          <p:attrName>style.visibility</p:attrName>
                                        </p:attrNameLst>
                                      </p:cBhvr>
                                      <p:to>
                                        <p:strVal val="visible"/>
                                      </p:to>
                                    </p:set>
                                    <p:animEffect transition="in" filter="wipe(left)">
                                      <p:cBhvr>
                                        <p:cTn id="15" dur="500"/>
                                        <p:tgtEl>
                                          <p:spTgt spid="2">
                                            <p:txEl>
                                              <p:charRg st="28" end="53"/>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
                                            <p:txEl>
                                              <p:charRg st="53" end="81"/>
                                            </p:txEl>
                                          </p:spTgt>
                                        </p:tgtEl>
                                        <p:attrNameLst>
                                          <p:attrName>style.visibility</p:attrName>
                                        </p:attrNameLst>
                                      </p:cBhvr>
                                      <p:to>
                                        <p:strVal val="visible"/>
                                      </p:to>
                                    </p:set>
                                    <p:animEffect transition="in" filter="wipe(left)">
                                      <p:cBhvr>
                                        <p:cTn id="19" dur="500"/>
                                        <p:tgtEl>
                                          <p:spTgt spid="2">
                                            <p:txEl>
                                              <p:charRg st="53" end="81"/>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
                                            <p:txEl>
                                              <p:charRg st="81" end="104"/>
                                            </p:txEl>
                                          </p:spTgt>
                                        </p:tgtEl>
                                        <p:attrNameLst>
                                          <p:attrName>style.visibility</p:attrName>
                                        </p:attrNameLst>
                                      </p:cBhvr>
                                      <p:to>
                                        <p:strVal val="visible"/>
                                      </p:to>
                                    </p:set>
                                    <p:animEffect transition="in" filter="wipe(left)">
                                      <p:cBhvr>
                                        <p:cTn id="23" dur="500"/>
                                        <p:tgtEl>
                                          <p:spTgt spid="2">
                                            <p:txEl>
                                              <p:charRg st="81" end="10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ppt_x"/>
                                          </p:val>
                                        </p:tav>
                                        <p:tav tm="100000">
                                          <p:val>
                                            <p:strVal val="#ppt_x"/>
                                          </p:val>
                                        </p:tav>
                                      </p:tavLst>
                                    </p:anim>
                                    <p:anim calcmode="lin" valueType="num">
                                      <p:cBhvr additive="base">
                                        <p:cTn id="2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circle(in)">
                                      <p:cBhvr>
                                        <p:cTn id="34"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6" grpId="0" animBg="1"/>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FontTx/>
              <a:buNone/>
            </a:pPr>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4.3 </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抽象类和接口</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1203"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2" name="矩形 1"/>
          <p:cNvSpPr/>
          <p:nvPr/>
        </p:nvSpPr>
        <p:spPr>
          <a:xfrm>
            <a:off x="450850" y="1543050"/>
            <a:ext cx="6137275" cy="23082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342900" lvl="0" indent="-342900">
              <a:lnSpc>
                <a:spcPct val="200000"/>
              </a:lnSpc>
              <a:spcBef>
                <a:spcPct val="0"/>
              </a:spcBef>
              <a:buFontTx/>
              <a:buAutoNum type="circleNumDbPlain"/>
            </a:pPr>
            <a:r>
              <a:rPr lang="zh-CN" altLang="zh-CN" sz="1800" dirty="0">
                <a:latin typeface="Arial" panose="020B0604020202020204" pitchFamily="34" charset="0"/>
                <a:ea typeface="宋体" panose="02010600030101010101" pitchFamily="2" charset="-122"/>
              </a:rPr>
              <a:t>从</a:t>
            </a:r>
            <a:r>
              <a:rPr lang="en-US" altLang="zh-CN" sz="1800" dirty="0">
                <a:latin typeface="Arial" panose="020B0604020202020204" pitchFamily="34" charset="0"/>
                <a:ea typeface="宋体" panose="02010600030101010101" pitchFamily="2" charset="-122"/>
              </a:rPr>
              <a:t>JDK 8</a:t>
            </a:r>
            <a:r>
              <a:rPr lang="zh-CN" altLang="zh-CN" sz="1800" dirty="0">
                <a:latin typeface="Arial" panose="020B0604020202020204" pitchFamily="34" charset="0"/>
                <a:ea typeface="宋体" panose="02010600030101010101" pitchFamily="2" charset="-122"/>
              </a:rPr>
              <a:t>开始，接口中的方法除了包含抽象方法外，还包含默认方法和静态方法，默认方法和静态方法都可以有方法体，并且静态方法可以直接通过“接口</a:t>
            </a:r>
            <a:r>
              <a:rPr lang="en-US" altLang="zh-CN" sz="1800" dirty="0">
                <a:latin typeface="Arial" panose="020B0604020202020204" pitchFamily="34" charset="0"/>
                <a:ea typeface="宋体" panose="02010600030101010101" pitchFamily="2" charset="-122"/>
              </a:rPr>
              <a:t>.</a:t>
            </a:r>
            <a:r>
              <a:rPr lang="zh-CN" altLang="zh-CN" sz="1800" dirty="0">
                <a:latin typeface="Arial" panose="020B0604020202020204" pitchFamily="34" charset="0"/>
                <a:ea typeface="宋体" panose="02010600030101010101" pitchFamily="2" charset="-122"/>
              </a:rPr>
              <a:t>方法名”来调用。</a:t>
            </a:r>
            <a:endParaRPr lang="zh-CN" altLang="zh-CN" sz="1800" dirty="0">
              <a:latin typeface="Arial" panose="020B0604020202020204" pitchFamily="34" charset="0"/>
              <a:ea typeface="宋体" panose="02010600030101010101" pitchFamily="2" charset="-122"/>
            </a:endParaRPr>
          </a:p>
        </p:txBody>
      </p:sp>
      <p:sp>
        <p:nvSpPr>
          <p:cNvPr id="7" name="内容占位符 2"/>
          <p:cNvSpPr>
            <a:spLocks noGrp="1"/>
          </p:cNvSpPr>
          <p:nvPr>
            <p:ph idx="1"/>
          </p:nvPr>
        </p:nvSpPr>
        <p:spPr>
          <a:xfrm>
            <a:off x="457200" y="1066800"/>
            <a:ext cx="8229600" cy="652463"/>
          </a:xfrm>
        </p:spPr>
        <p:txBody>
          <a:bodyPr vert="horz" wrap="square" lIns="91440" tIns="45720" rIns="91440" bIns="45720" anchor="t"/>
          <a:p>
            <a:pPr marL="0" indent="0">
              <a:lnSpc>
                <a:spcPct val="100000"/>
              </a:lnSpc>
              <a:spcBef>
                <a:spcPct val="0"/>
              </a:spcBef>
              <a:buNone/>
            </a:pPr>
            <a:r>
              <a:rPr lang="en-US" altLang="zh-CN"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4.3.2 </a:t>
            </a:r>
            <a:r>
              <a:rPr lang="zh-CN" altLang="en-US"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接口</a:t>
            </a:r>
            <a:r>
              <a:rPr lang="en-US" altLang="zh-CN"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a:t>
            </a:r>
            <a:r>
              <a:rPr lang="zh-CN" altLang="en-US"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特点总结</a:t>
            </a:r>
            <a:endParaRPr lang="en-US" altLang="zh-CN"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endParaRPr>
          </a:p>
        </p:txBody>
      </p:sp>
      <p:pic>
        <p:nvPicPr>
          <p:cNvPr id="8" name="图片 13"/>
          <p:cNvPicPr>
            <a:picLocks noChangeAspect="1"/>
          </p:cNvPicPr>
          <p:nvPr/>
        </p:nvPicPr>
        <p:blipFill>
          <a:blip r:embed="rId1"/>
          <a:stretch>
            <a:fillRect/>
          </a:stretch>
        </p:blipFill>
        <p:spPr>
          <a:xfrm>
            <a:off x="6932613" y="1020763"/>
            <a:ext cx="1692275" cy="2168525"/>
          </a:xfrm>
          <a:prstGeom prst="rect">
            <a:avLst/>
          </a:prstGeom>
          <a:noFill/>
          <a:ln w="9525">
            <a:noFill/>
          </a:ln>
        </p:spPr>
      </p:pic>
      <p:sp>
        <p:nvSpPr>
          <p:cNvPr id="3" name="矩形 2"/>
          <p:cNvSpPr/>
          <p:nvPr/>
        </p:nvSpPr>
        <p:spPr>
          <a:xfrm>
            <a:off x="450850" y="3946525"/>
            <a:ext cx="8166100" cy="111283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342900" lvl="0" indent="-342900" eaLnBrk="1" hangingPunct="1">
              <a:lnSpc>
                <a:spcPct val="200000"/>
              </a:lnSpc>
              <a:spcBef>
                <a:spcPct val="0"/>
              </a:spcBef>
              <a:buFontTx/>
              <a:buAutoNum type="circleNumDbPlain" startAt="2"/>
            </a:pPr>
            <a:r>
              <a:rPr lang="zh-CN" altLang="zh-CN" sz="1800" dirty="0">
                <a:latin typeface="Arial" panose="020B0604020202020204" pitchFamily="34" charset="0"/>
                <a:ea typeface="宋体" panose="02010600030101010101" pitchFamily="2" charset="-122"/>
              </a:rPr>
              <a:t>当一个类实现接口时，如果这个类是抽象类，只需实现接口中的部分抽象方法即可，否则需要实现接口中的所有抽象方法。</a:t>
            </a:r>
            <a:endParaRPr lang="en-US" altLang="zh-CN" sz="1800" dirty="0">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charRg st="0" end="15"/>
                                            </p:txEl>
                                          </p:spTgt>
                                        </p:tgtEl>
                                        <p:attrNameLst>
                                          <p:attrName>style.visibility</p:attrName>
                                        </p:attrNameLst>
                                      </p:cBhvr>
                                      <p:to>
                                        <p:strVal val="visible"/>
                                      </p:to>
                                    </p:set>
                                    <p:animEffect transition="in" filter="fade">
                                      <p:cBhvr>
                                        <p:cTn id="7" dur="500"/>
                                        <p:tgtEl>
                                          <p:spTgt spid="7">
                                            <p:txEl>
                                              <p:charRg st="0" end="15"/>
                                            </p:txEl>
                                          </p:spTgt>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charRg st="0" end="80"/>
                                            </p:txEl>
                                          </p:spTgt>
                                        </p:tgtEl>
                                        <p:attrNameLst>
                                          <p:attrName>style.visibility</p:attrName>
                                        </p:attrNameLst>
                                      </p:cBhvr>
                                      <p:to>
                                        <p:strVal val="visible"/>
                                      </p:to>
                                    </p:set>
                                    <p:animEffect transition="in" filter="wipe(left)">
                                      <p:cBhvr>
                                        <p:cTn id="17" dur="500"/>
                                        <p:tgtEl>
                                          <p:spTgt spid="2">
                                            <p:txEl>
                                              <p:charRg st="0" end="80"/>
                                            </p:txEl>
                                          </p:spTgt>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3">
                                            <p:txEl>
                                              <p:charRg st="0" end="55"/>
                                            </p:txEl>
                                          </p:spTgt>
                                        </p:tgtEl>
                                        <p:attrNameLst>
                                          <p:attrName>style.visibility</p:attrName>
                                        </p:attrNameLst>
                                      </p:cBhvr>
                                      <p:to>
                                        <p:strVal val="visible"/>
                                      </p:to>
                                    </p:set>
                                    <p:animEffect transition="in" filter="wipe(left)">
                                      <p:cBhvr>
                                        <p:cTn id="21" dur="500"/>
                                        <p:tgtEl>
                                          <p:spTgt spid="3">
                                            <p:txEl>
                                              <p:charRg st="0" end="5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FontTx/>
              <a:buNone/>
            </a:pPr>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4.3 </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抽象类和接口</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2227"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2" name="矩形 1"/>
          <p:cNvSpPr/>
          <p:nvPr/>
        </p:nvSpPr>
        <p:spPr>
          <a:xfrm>
            <a:off x="450850" y="1550988"/>
            <a:ext cx="8166100" cy="33289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342900" lvl="0" indent="-342900">
              <a:lnSpc>
                <a:spcPct val="200000"/>
              </a:lnSpc>
              <a:spcBef>
                <a:spcPct val="0"/>
              </a:spcBef>
              <a:buFontTx/>
              <a:buAutoNum type="circleNumDbPlain" startAt="3"/>
            </a:pPr>
            <a:r>
              <a:rPr lang="zh-CN" altLang="en-US" sz="1800" dirty="0">
                <a:latin typeface="Arial" panose="020B0604020202020204" pitchFamily="34" charset="0"/>
                <a:ea typeface="宋体" panose="02010600030101010101" pitchFamily="2" charset="-122"/>
              </a:rPr>
              <a:t>一个类可以通过</a:t>
            </a:r>
            <a:r>
              <a:rPr lang="en-US" altLang="zh-CN" sz="1800" dirty="0">
                <a:latin typeface="Arial" panose="020B0604020202020204" pitchFamily="34" charset="0"/>
                <a:ea typeface="宋体" panose="02010600030101010101" pitchFamily="2" charset="-122"/>
              </a:rPr>
              <a:t>implements</a:t>
            </a:r>
            <a:r>
              <a:rPr lang="zh-CN" altLang="en-US" sz="1800" dirty="0">
                <a:latin typeface="Arial" panose="020B0604020202020204" pitchFamily="34" charset="0"/>
                <a:ea typeface="宋体" panose="02010600030101010101" pitchFamily="2" charset="-122"/>
              </a:rPr>
              <a:t>关键字同时实现多个接口，被实现的多个接口之间要用英文逗号（</a:t>
            </a:r>
            <a:r>
              <a:rPr lang="en-US" altLang="zh-CN" sz="1800" dirty="0">
                <a:latin typeface="Arial" panose="020B0604020202020204" pitchFamily="34" charset="0"/>
                <a:ea typeface="宋体" panose="02010600030101010101" pitchFamily="2" charset="-122"/>
              </a:rPr>
              <a:t>,</a:t>
            </a:r>
            <a:r>
              <a:rPr lang="zh-CN" altLang="en-US" sz="1800" dirty="0">
                <a:latin typeface="Arial" panose="020B0604020202020204" pitchFamily="34" charset="0"/>
                <a:ea typeface="宋体" panose="02010600030101010101" pitchFamily="2" charset="-122"/>
              </a:rPr>
              <a:t>）隔开。</a:t>
            </a:r>
            <a:endParaRPr lang="zh-CN" altLang="en-US" sz="1800" dirty="0">
              <a:latin typeface="Arial" panose="020B0604020202020204" pitchFamily="34" charset="0"/>
              <a:ea typeface="宋体" panose="02010600030101010101" pitchFamily="2" charset="-122"/>
            </a:endParaRPr>
          </a:p>
          <a:p>
            <a:pPr marL="342900" lvl="0" indent="-342900">
              <a:lnSpc>
                <a:spcPct val="200000"/>
              </a:lnSpc>
              <a:spcBef>
                <a:spcPct val="0"/>
              </a:spcBef>
              <a:buFontTx/>
              <a:buAutoNum type="circleNumDbPlain" startAt="3"/>
            </a:pPr>
            <a:r>
              <a:rPr lang="zh-CN" altLang="en-US" sz="1800" dirty="0">
                <a:latin typeface="Arial" panose="020B0604020202020204" pitchFamily="34" charset="0"/>
                <a:ea typeface="宋体" panose="02010600030101010101" pitchFamily="2" charset="-122"/>
              </a:rPr>
              <a:t>接口之间可以通过</a:t>
            </a:r>
            <a:r>
              <a:rPr lang="en-US" altLang="zh-CN" sz="1800" dirty="0">
                <a:latin typeface="Arial" panose="020B0604020202020204" pitchFamily="34" charset="0"/>
                <a:ea typeface="宋体" panose="02010600030101010101" pitchFamily="2" charset="-122"/>
              </a:rPr>
              <a:t>extends</a:t>
            </a:r>
            <a:r>
              <a:rPr lang="zh-CN" altLang="en-US" sz="1800" dirty="0">
                <a:latin typeface="Arial" panose="020B0604020202020204" pitchFamily="34" charset="0"/>
                <a:ea typeface="宋体" panose="02010600030101010101" pitchFamily="2" charset="-122"/>
              </a:rPr>
              <a:t>关键字实现继承，并且一个接口可以同时继承多个接口，接口之间用英文逗号（</a:t>
            </a:r>
            <a:r>
              <a:rPr lang="en-US" altLang="zh-CN" sz="1800" dirty="0">
                <a:latin typeface="Arial" panose="020B0604020202020204" pitchFamily="34" charset="0"/>
                <a:ea typeface="宋体" panose="02010600030101010101" pitchFamily="2" charset="-122"/>
              </a:rPr>
              <a:t>,</a:t>
            </a:r>
            <a:r>
              <a:rPr lang="zh-CN" altLang="en-US" sz="1800" dirty="0">
                <a:latin typeface="Arial" panose="020B0604020202020204" pitchFamily="34" charset="0"/>
                <a:ea typeface="宋体" panose="02010600030101010101" pitchFamily="2" charset="-122"/>
              </a:rPr>
              <a:t>）隔开。</a:t>
            </a:r>
            <a:endParaRPr lang="zh-CN" altLang="en-US" sz="1800" dirty="0">
              <a:latin typeface="Arial" panose="020B0604020202020204" pitchFamily="34" charset="0"/>
              <a:ea typeface="宋体" panose="02010600030101010101" pitchFamily="2" charset="-122"/>
            </a:endParaRPr>
          </a:p>
          <a:p>
            <a:pPr marL="342900" lvl="0" indent="-342900">
              <a:lnSpc>
                <a:spcPct val="200000"/>
              </a:lnSpc>
              <a:spcBef>
                <a:spcPct val="0"/>
              </a:spcBef>
              <a:buFontTx/>
              <a:buAutoNum type="circleNumDbPlain" startAt="3"/>
            </a:pPr>
            <a:r>
              <a:rPr lang="zh-CN" altLang="en-US" sz="1800" dirty="0">
                <a:latin typeface="Arial" panose="020B0604020202020204" pitchFamily="34" charset="0"/>
                <a:ea typeface="宋体" panose="02010600030101010101" pitchFamily="2" charset="-122"/>
              </a:rPr>
              <a:t>一个类在继承一个类的同时还可以实现接口，此时，</a:t>
            </a:r>
            <a:r>
              <a:rPr lang="en-US" altLang="zh-CN" sz="1800" dirty="0">
                <a:latin typeface="Arial" panose="020B0604020202020204" pitchFamily="34" charset="0"/>
                <a:ea typeface="宋体" panose="02010600030101010101" pitchFamily="2" charset="-122"/>
              </a:rPr>
              <a:t>extends</a:t>
            </a:r>
            <a:r>
              <a:rPr lang="zh-CN" altLang="en-US" sz="1800" dirty="0">
                <a:latin typeface="Arial" panose="020B0604020202020204" pitchFamily="34" charset="0"/>
                <a:ea typeface="宋体" panose="02010600030101010101" pitchFamily="2" charset="-122"/>
              </a:rPr>
              <a:t>关键字必须位于</a:t>
            </a:r>
            <a:r>
              <a:rPr lang="en-US" altLang="zh-CN" sz="1800" dirty="0">
                <a:latin typeface="Arial" panose="020B0604020202020204" pitchFamily="34" charset="0"/>
                <a:ea typeface="宋体" panose="02010600030101010101" pitchFamily="2" charset="-122"/>
              </a:rPr>
              <a:t>implements</a:t>
            </a:r>
            <a:r>
              <a:rPr lang="zh-CN" altLang="en-US" sz="1800" dirty="0">
                <a:latin typeface="Arial" panose="020B0604020202020204" pitchFamily="34" charset="0"/>
                <a:ea typeface="宋体" panose="02010600030101010101" pitchFamily="2" charset="-122"/>
              </a:rPr>
              <a:t>关键字之前。</a:t>
            </a:r>
            <a:endParaRPr lang="zh-CN" altLang="en-US" sz="1800" dirty="0">
              <a:latin typeface="Arial" panose="020B0604020202020204" pitchFamily="34" charset="0"/>
              <a:ea typeface="宋体" panose="02010600030101010101" pitchFamily="2" charset="-122"/>
            </a:endParaRPr>
          </a:p>
        </p:txBody>
      </p:sp>
      <p:sp>
        <p:nvSpPr>
          <p:cNvPr id="7" name="内容占位符 2"/>
          <p:cNvSpPr>
            <a:spLocks noGrp="1"/>
          </p:cNvSpPr>
          <p:nvPr>
            <p:ph idx="1"/>
          </p:nvPr>
        </p:nvSpPr>
        <p:spPr>
          <a:xfrm>
            <a:off x="457200" y="1066800"/>
            <a:ext cx="8229600" cy="652463"/>
          </a:xfrm>
        </p:spPr>
        <p:txBody>
          <a:bodyPr vert="horz" wrap="square" lIns="91440" tIns="45720" rIns="91440" bIns="45720" anchor="t"/>
          <a:p>
            <a:pPr marL="0" indent="0">
              <a:lnSpc>
                <a:spcPct val="100000"/>
              </a:lnSpc>
              <a:spcBef>
                <a:spcPct val="0"/>
              </a:spcBef>
              <a:buNone/>
            </a:pPr>
            <a:r>
              <a:rPr lang="en-US" altLang="zh-CN"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4.3.2 </a:t>
            </a:r>
            <a:r>
              <a:rPr lang="zh-CN" altLang="en-US"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接口</a:t>
            </a:r>
            <a:r>
              <a:rPr lang="en-US" altLang="zh-CN"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a:t>
            </a:r>
            <a:r>
              <a:rPr lang="zh-CN" altLang="en-US"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特点总结</a:t>
            </a:r>
            <a:endParaRPr lang="en-US" altLang="zh-CN"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charRg st="0" end="15"/>
                                            </p:txEl>
                                          </p:spTgt>
                                        </p:tgtEl>
                                        <p:attrNameLst>
                                          <p:attrName>style.visibility</p:attrName>
                                        </p:attrNameLst>
                                      </p:cBhvr>
                                      <p:to>
                                        <p:strVal val="visible"/>
                                      </p:to>
                                    </p:set>
                                    <p:animEffect transition="in" filter="fade">
                                      <p:cBhvr>
                                        <p:cTn id="7" dur="500"/>
                                        <p:tgtEl>
                                          <p:spTgt spid="7">
                                            <p:txEl>
                                              <p:charRg st="0" end="1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charRg st="0" end="52"/>
                                            </p:txEl>
                                          </p:spTgt>
                                        </p:tgtEl>
                                        <p:attrNameLst>
                                          <p:attrName>style.visibility</p:attrName>
                                        </p:attrNameLst>
                                      </p:cBhvr>
                                      <p:to>
                                        <p:strVal val="visible"/>
                                      </p:to>
                                    </p:set>
                                    <p:animEffect transition="in" filter="wipe(left)">
                                      <p:cBhvr>
                                        <p:cTn id="12" dur="500"/>
                                        <p:tgtEl>
                                          <p:spTgt spid="2">
                                            <p:txEl>
                                              <p:charRg st="0" end="52"/>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
                                            <p:txEl>
                                              <p:charRg st="52" end="108"/>
                                            </p:txEl>
                                          </p:spTgt>
                                        </p:tgtEl>
                                        <p:attrNameLst>
                                          <p:attrName>style.visibility</p:attrName>
                                        </p:attrNameLst>
                                      </p:cBhvr>
                                      <p:to>
                                        <p:strVal val="visible"/>
                                      </p:to>
                                    </p:set>
                                    <p:animEffect transition="in" filter="wipe(left)">
                                      <p:cBhvr>
                                        <p:cTn id="16" dur="500"/>
                                        <p:tgtEl>
                                          <p:spTgt spid="2">
                                            <p:txEl>
                                              <p:charRg st="52" end="108"/>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2">
                                            <p:txEl>
                                              <p:charRg st="108" end="162"/>
                                            </p:txEl>
                                          </p:spTgt>
                                        </p:tgtEl>
                                        <p:attrNameLst>
                                          <p:attrName>style.visibility</p:attrName>
                                        </p:attrNameLst>
                                      </p:cBhvr>
                                      <p:to>
                                        <p:strVal val="visible"/>
                                      </p:to>
                                    </p:set>
                                    <p:animEffect transition="in" filter="wipe(left)">
                                      <p:cBhvr>
                                        <p:cTn id="20" dur="500"/>
                                        <p:tgtEl>
                                          <p:spTgt spid="2">
                                            <p:txEl>
                                              <p:charRg st="108" end="16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FontTx/>
              <a:buNone/>
            </a:pPr>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4.4 </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多态</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3251"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2" name="矩形 1"/>
          <p:cNvSpPr/>
          <p:nvPr/>
        </p:nvSpPr>
        <p:spPr>
          <a:xfrm>
            <a:off x="465138" y="1473200"/>
            <a:ext cx="8159750" cy="397033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nSpc>
                <a:spcPct val="200000"/>
              </a:lnSpc>
              <a:spcBef>
                <a:spcPct val="0"/>
              </a:spcBef>
              <a:buFontTx/>
              <a:buNone/>
            </a:pPr>
            <a:r>
              <a:rPr lang="zh-CN" altLang="en-US" sz="1800" b="1" u="sng" dirty="0">
                <a:solidFill>
                  <a:srgbClr val="006BA9"/>
                </a:solidFill>
                <a:latin typeface="Arial" panose="020B0604020202020204" pitchFamily="34" charset="0"/>
                <a:ea typeface="宋体" panose="02010600030101010101" pitchFamily="2" charset="-122"/>
              </a:rPr>
              <a:t>定义</a:t>
            </a:r>
            <a:r>
              <a:rPr lang="zh-CN" altLang="en-US" sz="1800" dirty="0">
                <a:latin typeface="Arial" panose="020B0604020202020204" pitchFamily="34" charset="0"/>
                <a:ea typeface="宋体" panose="02010600030101010101" pitchFamily="2" charset="-122"/>
              </a:rPr>
              <a:t>：</a:t>
            </a:r>
            <a:r>
              <a:rPr lang="zh-CN" altLang="zh-CN" sz="1800" dirty="0">
                <a:latin typeface="Arial" panose="020B0604020202020204" pitchFamily="34" charset="0"/>
                <a:ea typeface="宋体" panose="02010600030101010101" pitchFamily="2" charset="-122"/>
              </a:rPr>
              <a:t>在</a:t>
            </a:r>
            <a:r>
              <a:rPr lang="en-US" altLang="zh-CN" sz="1800" dirty="0">
                <a:latin typeface="Arial" panose="020B0604020202020204" pitchFamily="34" charset="0"/>
                <a:ea typeface="宋体" panose="02010600030101010101" pitchFamily="2" charset="-122"/>
              </a:rPr>
              <a:t>Java</a:t>
            </a:r>
            <a:r>
              <a:rPr lang="zh-CN" altLang="zh-CN" sz="1800" dirty="0">
                <a:latin typeface="Arial" panose="020B0604020202020204" pitchFamily="34" charset="0"/>
                <a:ea typeface="宋体" panose="02010600030101010101" pitchFamily="2" charset="-122"/>
              </a:rPr>
              <a:t>中，多态是指不同类的对象在调用同一个方法时所呈现出的多种不同行为</a:t>
            </a:r>
            <a:r>
              <a:rPr lang="zh-CN" altLang="en-US" sz="1800" dirty="0">
                <a:latin typeface="Arial" panose="020B0604020202020204" pitchFamily="34" charset="0"/>
                <a:ea typeface="宋体" panose="02010600030101010101" pitchFamily="2" charset="-122"/>
              </a:rPr>
              <a:t>。</a:t>
            </a:r>
            <a:endParaRPr lang="zh-CN" altLang="en-US" sz="1800" dirty="0">
              <a:latin typeface="Arial" panose="020B0604020202020204" pitchFamily="34" charset="0"/>
              <a:ea typeface="宋体" panose="02010600030101010101" pitchFamily="2" charset="-122"/>
            </a:endParaRPr>
          </a:p>
          <a:p>
            <a:pPr marL="0" lvl="0" indent="0">
              <a:lnSpc>
                <a:spcPct val="200000"/>
              </a:lnSpc>
              <a:spcBef>
                <a:spcPct val="0"/>
              </a:spcBef>
              <a:buFontTx/>
              <a:buNone/>
            </a:pPr>
            <a:r>
              <a:rPr lang="zh-CN" altLang="en-US" sz="1800" b="1" u="sng" dirty="0">
                <a:solidFill>
                  <a:srgbClr val="006BA9"/>
                </a:solidFill>
                <a:latin typeface="Arial" panose="020B0604020202020204" pitchFamily="34" charset="0"/>
                <a:ea typeface="宋体" panose="02010600030101010101" pitchFamily="2" charset="-122"/>
              </a:rPr>
              <a:t>说明</a:t>
            </a:r>
            <a:r>
              <a:rPr lang="zh-CN" altLang="en-US" sz="1800" dirty="0">
                <a:latin typeface="Arial" panose="020B0604020202020204" pitchFamily="34" charset="0"/>
                <a:ea typeface="宋体" panose="02010600030101010101" pitchFamily="2" charset="-122"/>
              </a:rPr>
              <a:t>：</a:t>
            </a:r>
            <a:r>
              <a:rPr lang="zh-CN" altLang="zh-CN" sz="1800" dirty="0">
                <a:latin typeface="Arial" panose="020B0604020202020204" pitchFamily="34" charset="0"/>
                <a:ea typeface="宋体" panose="02010600030101010101" pitchFamily="2" charset="-122"/>
              </a:rPr>
              <a:t>通常来说，在一个类中定义的属性和方法被其他类继承或重写后，当把子类对象直接赋值给父类引用变量时，相同引用类型的变量调用同一个方法所呈现出的多种不同形态</a:t>
            </a:r>
            <a:r>
              <a:rPr lang="zh-CN" altLang="en-US" sz="1800" dirty="0">
                <a:latin typeface="Arial" panose="020B0604020202020204" pitchFamily="34" charset="0"/>
                <a:ea typeface="宋体" panose="02010600030101010101" pitchFamily="2" charset="-122"/>
              </a:rPr>
              <a:t>。</a:t>
            </a:r>
            <a:endParaRPr lang="zh-CN" altLang="en-US" sz="1800" dirty="0">
              <a:latin typeface="Arial" panose="020B0604020202020204" pitchFamily="34" charset="0"/>
              <a:ea typeface="宋体" panose="02010600030101010101" pitchFamily="2" charset="-122"/>
            </a:endParaRPr>
          </a:p>
          <a:p>
            <a:pPr marL="0" lvl="0" indent="0">
              <a:lnSpc>
                <a:spcPct val="200000"/>
              </a:lnSpc>
              <a:spcBef>
                <a:spcPct val="0"/>
              </a:spcBef>
              <a:buFontTx/>
              <a:buNone/>
            </a:pPr>
            <a:r>
              <a:rPr lang="zh-CN" altLang="en-US" sz="1800" b="1" u="sng" dirty="0">
                <a:solidFill>
                  <a:srgbClr val="006BA9"/>
                </a:solidFill>
                <a:latin typeface="Arial" panose="020B0604020202020204" pitchFamily="34" charset="0"/>
                <a:ea typeface="宋体" panose="02010600030101010101" pitchFamily="2" charset="-122"/>
              </a:rPr>
              <a:t>作用</a:t>
            </a:r>
            <a:r>
              <a:rPr lang="zh-CN" altLang="en-US" sz="1800" dirty="0">
                <a:latin typeface="Arial" panose="020B0604020202020204" pitchFamily="34" charset="0"/>
                <a:ea typeface="宋体" panose="02010600030101010101" pitchFamily="2" charset="-122"/>
              </a:rPr>
              <a:t>：</a:t>
            </a:r>
            <a:r>
              <a:rPr lang="zh-CN" altLang="zh-CN" sz="1800" dirty="0">
                <a:latin typeface="Arial" panose="020B0604020202020204" pitchFamily="34" charset="0"/>
                <a:ea typeface="宋体" panose="02010600030101010101" pitchFamily="2" charset="-122"/>
              </a:rPr>
              <a:t>通过多态，</a:t>
            </a:r>
            <a:r>
              <a:rPr lang="zh-CN" altLang="zh-CN" sz="1800" b="1" dirty="0">
                <a:solidFill>
                  <a:srgbClr val="006BA9"/>
                </a:solidFill>
                <a:latin typeface="Arial" panose="020B0604020202020204" pitchFamily="34" charset="0"/>
                <a:ea typeface="宋体" panose="02010600030101010101" pitchFamily="2" charset="-122"/>
              </a:rPr>
              <a:t>消除了类之间的耦合关系</a:t>
            </a:r>
            <a:r>
              <a:rPr lang="zh-CN" altLang="zh-CN" sz="1800" b="1" dirty="0">
                <a:latin typeface="Arial" panose="020B0604020202020204" pitchFamily="34" charset="0"/>
                <a:ea typeface="宋体" panose="02010600030101010101" pitchFamily="2" charset="-122"/>
              </a:rPr>
              <a:t>，大大</a:t>
            </a:r>
            <a:r>
              <a:rPr lang="zh-CN" altLang="zh-CN" sz="1800" b="1" dirty="0">
                <a:solidFill>
                  <a:srgbClr val="006BA9"/>
                </a:solidFill>
                <a:latin typeface="Arial" panose="020B0604020202020204" pitchFamily="34" charset="0"/>
                <a:ea typeface="宋体" panose="02010600030101010101" pitchFamily="2" charset="-122"/>
              </a:rPr>
              <a:t>提高了程序的可扩展性和可维护性</a:t>
            </a:r>
            <a:r>
              <a:rPr lang="zh-CN" altLang="zh-CN" sz="1800" dirty="0">
                <a:latin typeface="Arial" panose="020B0604020202020204" pitchFamily="34" charset="0"/>
                <a:ea typeface="宋体" panose="02010600030101010101" pitchFamily="2" charset="-122"/>
              </a:rPr>
              <a:t>。</a:t>
            </a:r>
            <a:endParaRPr lang="zh-CN" altLang="en-US" sz="1800" dirty="0">
              <a:latin typeface="Arial" panose="020B0604020202020204" pitchFamily="34" charset="0"/>
              <a:ea typeface="宋体" panose="02010600030101010101" pitchFamily="2" charset="-122"/>
            </a:endParaRPr>
          </a:p>
        </p:txBody>
      </p:sp>
      <p:sp>
        <p:nvSpPr>
          <p:cNvPr id="7" name="内容占位符 2"/>
          <p:cNvSpPr>
            <a:spLocks noGrp="1"/>
          </p:cNvSpPr>
          <p:nvPr>
            <p:ph idx="1"/>
          </p:nvPr>
        </p:nvSpPr>
        <p:spPr>
          <a:xfrm>
            <a:off x="457200" y="1066800"/>
            <a:ext cx="8229600" cy="652463"/>
          </a:xfrm>
        </p:spPr>
        <p:txBody>
          <a:bodyPr vert="horz" wrap="square" lIns="91440" tIns="45720" rIns="91440" bIns="45720" anchor="t"/>
          <a:p>
            <a:pPr marL="0" indent="0">
              <a:lnSpc>
                <a:spcPct val="100000"/>
              </a:lnSpc>
              <a:spcBef>
                <a:spcPct val="0"/>
              </a:spcBef>
              <a:buNone/>
            </a:pPr>
            <a:r>
              <a:rPr lang="en-US" altLang="zh-CN"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4.4.1 </a:t>
            </a:r>
            <a:r>
              <a:rPr lang="zh-CN" altLang="en-US"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多态概述</a:t>
            </a:r>
            <a:endParaRPr lang="en-US" altLang="zh-CN"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charRg st="0" end="11"/>
                                            </p:txEl>
                                          </p:spTgt>
                                        </p:tgtEl>
                                        <p:attrNameLst>
                                          <p:attrName>style.visibility</p:attrName>
                                        </p:attrNameLst>
                                      </p:cBhvr>
                                      <p:to>
                                        <p:strVal val="visible"/>
                                      </p:to>
                                    </p:set>
                                    <p:animEffect transition="in" filter="fade">
                                      <p:cBhvr>
                                        <p:cTn id="7" dur="500"/>
                                        <p:tgtEl>
                                          <p:spTgt spid="7">
                                            <p:txEl>
                                              <p:charRg st="0" end="1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charRg st="0" end="42"/>
                                            </p:txEl>
                                          </p:spTgt>
                                        </p:tgtEl>
                                        <p:attrNameLst>
                                          <p:attrName>style.visibility</p:attrName>
                                        </p:attrNameLst>
                                      </p:cBhvr>
                                      <p:to>
                                        <p:strVal val="visible"/>
                                      </p:to>
                                    </p:set>
                                    <p:animEffect transition="in" filter="wipe(left)">
                                      <p:cBhvr>
                                        <p:cTn id="12" dur="500"/>
                                        <p:tgtEl>
                                          <p:spTgt spid="2">
                                            <p:txEl>
                                              <p:charRg st="0" end="42"/>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
                                            <p:txEl>
                                              <p:charRg st="42" end="122"/>
                                            </p:txEl>
                                          </p:spTgt>
                                        </p:tgtEl>
                                        <p:attrNameLst>
                                          <p:attrName>style.visibility</p:attrName>
                                        </p:attrNameLst>
                                      </p:cBhvr>
                                      <p:to>
                                        <p:strVal val="visible"/>
                                      </p:to>
                                    </p:set>
                                    <p:animEffect transition="in" filter="wipe(left)">
                                      <p:cBhvr>
                                        <p:cTn id="16" dur="500"/>
                                        <p:tgtEl>
                                          <p:spTgt spid="2">
                                            <p:txEl>
                                              <p:charRg st="42" end="122"/>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2">
                                            <p:txEl>
                                              <p:charRg st="122" end="161"/>
                                            </p:txEl>
                                          </p:spTgt>
                                        </p:tgtEl>
                                        <p:attrNameLst>
                                          <p:attrName>style.visibility</p:attrName>
                                        </p:attrNameLst>
                                      </p:cBhvr>
                                      <p:to>
                                        <p:strVal val="visible"/>
                                      </p:to>
                                    </p:set>
                                    <p:animEffect transition="in" filter="wipe(left)">
                                      <p:cBhvr>
                                        <p:cTn id="20" dur="500"/>
                                        <p:tgtEl>
                                          <p:spTgt spid="2">
                                            <p:txEl>
                                              <p:charRg st="122" end="16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FontTx/>
              <a:buNone/>
            </a:pPr>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4.4 </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多态</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4275"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2" name="矩形 1"/>
          <p:cNvSpPr/>
          <p:nvPr/>
        </p:nvSpPr>
        <p:spPr>
          <a:xfrm>
            <a:off x="465138" y="1533525"/>
            <a:ext cx="8159750" cy="23082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nSpc>
                <a:spcPct val="200000"/>
              </a:lnSpc>
              <a:spcBef>
                <a:spcPct val="0"/>
              </a:spcBef>
              <a:buFontTx/>
              <a:buNone/>
            </a:pPr>
            <a:r>
              <a:rPr lang="zh-CN" altLang="en-US" sz="1800" b="1" u="sng" dirty="0">
                <a:solidFill>
                  <a:srgbClr val="C00000"/>
                </a:solidFill>
                <a:latin typeface="Arial" panose="020B0604020202020204" pitchFamily="34" charset="0"/>
                <a:ea typeface="宋体" panose="02010600030101010101" pitchFamily="2" charset="-122"/>
              </a:rPr>
              <a:t>注意</a:t>
            </a:r>
            <a:r>
              <a:rPr lang="zh-CN" altLang="en-US" sz="1800" dirty="0">
                <a:latin typeface="Arial" panose="020B0604020202020204" pitchFamily="34" charset="0"/>
                <a:ea typeface="宋体" panose="02010600030101010101" pitchFamily="2" charset="-122"/>
              </a:rPr>
              <a:t>：</a:t>
            </a:r>
            <a:r>
              <a:rPr lang="en-US" altLang="zh-CN" sz="1800" dirty="0">
                <a:latin typeface="Arial" panose="020B0604020202020204" pitchFamily="34" charset="0"/>
                <a:ea typeface="宋体" panose="02010600030101010101" pitchFamily="2" charset="-122"/>
              </a:rPr>
              <a:t>Java</a:t>
            </a:r>
            <a:r>
              <a:rPr lang="zh-CN" altLang="zh-CN" sz="1800" dirty="0">
                <a:latin typeface="Arial" panose="020B0604020202020204" pitchFamily="34" charset="0"/>
                <a:ea typeface="宋体" panose="02010600030101010101" pitchFamily="2" charset="-122"/>
              </a:rPr>
              <a:t>的</a:t>
            </a:r>
            <a:r>
              <a:rPr lang="zh-CN" altLang="zh-CN" sz="1800" b="1" dirty="0">
                <a:solidFill>
                  <a:srgbClr val="006BA9"/>
                </a:solidFill>
                <a:latin typeface="Arial" panose="020B0604020202020204" pitchFamily="34" charset="0"/>
                <a:ea typeface="宋体" panose="02010600030101010101" pitchFamily="2" charset="-122"/>
              </a:rPr>
              <a:t>多态性是由类的继承、方法重写以及父类引用指向子类对象体现的</a:t>
            </a:r>
            <a:r>
              <a:rPr lang="zh-CN" altLang="zh-CN" sz="1800" dirty="0">
                <a:latin typeface="Arial" panose="020B0604020202020204" pitchFamily="34" charset="0"/>
                <a:ea typeface="宋体" panose="02010600030101010101" pitchFamily="2" charset="-122"/>
              </a:rPr>
              <a:t>。由于一个父类可以有多个子类，多个子类都可以重写父类方法，并且多个不同的子类对象也可以指向同一个父类。这样，程序只有在运行时程序才能知道具体代表的是哪个子类对象，这就体现了多态性。</a:t>
            </a:r>
            <a:endParaRPr lang="zh-CN" altLang="zh-CN" sz="1800" dirty="0">
              <a:latin typeface="Arial" panose="020B0604020202020204" pitchFamily="34" charset="0"/>
              <a:ea typeface="宋体" panose="02010600030101010101" pitchFamily="2" charset="-122"/>
            </a:endParaRPr>
          </a:p>
        </p:txBody>
      </p:sp>
      <p:sp>
        <p:nvSpPr>
          <p:cNvPr id="7" name="内容占位符 2"/>
          <p:cNvSpPr>
            <a:spLocks noGrp="1"/>
          </p:cNvSpPr>
          <p:nvPr>
            <p:ph idx="1"/>
          </p:nvPr>
        </p:nvSpPr>
        <p:spPr>
          <a:xfrm>
            <a:off x="457200" y="1066800"/>
            <a:ext cx="8229600" cy="652463"/>
          </a:xfrm>
        </p:spPr>
        <p:txBody>
          <a:bodyPr vert="horz" wrap="square" lIns="91440" tIns="45720" rIns="91440" bIns="45720" anchor="t"/>
          <a:p>
            <a:pPr marL="0" indent="0">
              <a:lnSpc>
                <a:spcPct val="100000"/>
              </a:lnSpc>
              <a:spcBef>
                <a:spcPct val="0"/>
              </a:spcBef>
              <a:buNone/>
            </a:pPr>
            <a:r>
              <a:rPr lang="en-US" altLang="zh-CN"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4.4.1 </a:t>
            </a:r>
            <a:r>
              <a:rPr lang="zh-CN" altLang="en-US"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多态概述</a:t>
            </a:r>
            <a:endParaRPr lang="en-US" altLang="zh-CN"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endParaRPr>
          </a:p>
        </p:txBody>
      </p:sp>
      <p:sp>
        <p:nvSpPr>
          <p:cNvPr id="6" name="剪去对角的矩形 3"/>
          <p:cNvSpPr/>
          <p:nvPr/>
        </p:nvSpPr>
        <p:spPr bwMode="auto">
          <a:xfrm>
            <a:off x="492125" y="5441950"/>
            <a:ext cx="8158163"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rgbClr val="009ED6"/>
          </a:solidFill>
          <a:ln>
            <a:noFill/>
          </a:ln>
          <a:effectLst>
            <a:outerShdw blurRad="50800" dist="38100" dir="2700000" algn="tl" rotWithShape="0">
              <a:srgbClr val="808080">
                <a:alpha val="42999"/>
              </a:srgbClr>
            </a:outerShdw>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 案例演示（参考教材文件</a:t>
            </a:r>
            <a:r>
              <a:rPr kumimoji="0" lang="en-US" altLang="zh-CN"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4-15</a:t>
            </a: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charRg st="0" end="11"/>
                                            </p:txEl>
                                          </p:spTgt>
                                        </p:tgtEl>
                                        <p:attrNameLst>
                                          <p:attrName>style.visibility</p:attrName>
                                        </p:attrNameLst>
                                      </p:cBhvr>
                                      <p:to>
                                        <p:strVal val="visible"/>
                                      </p:to>
                                    </p:set>
                                    <p:animEffect transition="in" filter="fade">
                                      <p:cBhvr>
                                        <p:cTn id="7" dur="500"/>
                                        <p:tgtEl>
                                          <p:spTgt spid="7">
                                            <p:txEl>
                                              <p:charRg st="0" end="1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charRg st="0" end="128"/>
                                            </p:txEl>
                                          </p:spTgt>
                                        </p:tgtEl>
                                        <p:attrNameLst>
                                          <p:attrName>style.visibility</p:attrName>
                                        </p:attrNameLst>
                                      </p:cBhvr>
                                      <p:to>
                                        <p:strVal val="visible"/>
                                      </p:to>
                                    </p:set>
                                    <p:animEffect transition="in" filter="wipe(left)">
                                      <p:cBhvr>
                                        <p:cTn id="12" dur="500"/>
                                        <p:tgtEl>
                                          <p:spTgt spid="2">
                                            <p:txEl>
                                              <p:charRg st="0" end="12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ircle(in)">
                                      <p:cBhvr>
                                        <p:cTn id="1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FontTx/>
              <a:buNone/>
            </a:pPr>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4.4 </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多态</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5299"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2" name="矩形 1"/>
          <p:cNvSpPr/>
          <p:nvPr/>
        </p:nvSpPr>
        <p:spPr>
          <a:xfrm>
            <a:off x="465138" y="1498600"/>
            <a:ext cx="8159750" cy="120173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nSpc>
                <a:spcPct val="200000"/>
              </a:lnSpc>
              <a:spcBef>
                <a:spcPct val="0"/>
              </a:spcBef>
              <a:buFontTx/>
              <a:buNone/>
            </a:pPr>
            <a:r>
              <a:rPr lang="zh-CN" altLang="en-US" sz="1800" b="1" u="sng" dirty="0">
                <a:solidFill>
                  <a:srgbClr val="006BA9"/>
                </a:solidFill>
                <a:latin typeface="Arial" panose="020B0604020202020204" pitchFamily="34" charset="0"/>
                <a:ea typeface="宋体" panose="02010600030101010101" pitchFamily="2" charset="-122"/>
              </a:rPr>
              <a:t>向上转型</a:t>
            </a:r>
            <a:r>
              <a:rPr lang="zh-CN" altLang="en-US" sz="1800" dirty="0">
                <a:latin typeface="Arial" panose="020B0604020202020204" pitchFamily="34" charset="0"/>
                <a:ea typeface="宋体" panose="02010600030101010101" pitchFamily="2" charset="-122"/>
              </a:rPr>
              <a:t>：</a:t>
            </a:r>
            <a:r>
              <a:rPr lang="zh-CN" altLang="zh-CN" sz="1800" dirty="0">
                <a:latin typeface="Arial" panose="020B0604020202020204" pitchFamily="34" charset="0"/>
                <a:ea typeface="宋体" panose="02010600030101010101" pitchFamily="2" charset="-122"/>
              </a:rPr>
              <a:t>在多态的学习中，涉及到将子类对象当做父类类型使用的情况，此种情况在</a:t>
            </a:r>
            <a:r>
              <a:rPr lang="en-US" altLang="zh-CN" sz="1800" dirty="0">
                <a:latin typeface="Arial" panose="020B0604020202020204" pitchFamily="34" charset="0"/>
                <a:ea typeface="宋体" panose="02010600030101010101" pitchFamily="2" charset="-122"/>
              </a:rPr>
              <a:t>Java</a:t>
            </a:r>
            <a:r>
              <a:rPr lang="zh-CN" altLang="zh-CN" sz="1800" dirty="0">
                <a:latin typeface="Arial" panose="020B0604020202020204" pitchFamily="34" charset="0"/>
                <a:ea typeface="宋体" panose="02010600030101010101" pitchFamily="2" charset="-122"/>
              </a:rPr>
              <a:t>的语言环境中称为“向上转型”。</a:t>
            </a:r>
            <a:endParaRPr lang="zh-CN" altLang="zh-CN" sz="1800" dirty="0">
              <a:latin typeface="Arial" panose="020B0604020202020204" pitchFamily="34" charset="0"/>
              <a:ea typeface="宋体" panose="02010600030101010101" pitchFamily="2" charset="-122"/>
            </a:endParaRPr>
          </a:p>
        </p:txBody>
      </p:sp>
      <p:sp>
        <p:nvSpPr>
          <p:cNvPr id="7" name="内容占位符 2"/>
          <p:cNvSpPr>
            <a:spLocks noGrp="1"/>
          </p:cNvSpPr>
          <p:nvPr>
            <p:ph idx="1"/>
          </p:nvPr>
        </p:nvSpPr>
        <p:spPr>
          <a:xfrm>
            <a:off x="457200" y="1066800"/>
            <a:ext cx="8229600" cy="652463"/>
          </a:xfrm>
        </p:spPr>
        <p:txBody>
          <a:bodyPr vert="horz" wrap="square" lIns="91440" tIns="45720" rIns="91440" bIns="45720" anchor="t"/>
          <a:p>
            <a:pPr marL="0" indent="0">
              <a:lnSpc>
                <a:spcPct val="100000"/>
              </a:lnSpc>
              <a:spcBef>
                <a:spcPct val="0"/>
              </a:spcBef>
              <a:buNone/>
            </a:pPr>
            <a:r>
              <a:rPr lang="en-US" altLang="zh-CN"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4.4.2 </a:t>
            </a:r>
            <a:r>
              <a:rPr lang="zh-CN" altLang="en-US"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对象的类型转换</a:t>
            </a:r>
            <a:endParaRPr lang="en-US" altLang="zh-CN"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endParaRPr>
          </a:p>
        </p:txBody>
      </p:sp>
      <p:sp>
        <p:nvSpPr>
          <p:cNvPr id="9" name="矩形 1"/>
          <p:cNvSpPr/>
          <p:nvPr/>
        </p:nvSpPr>
        <p:spPr>
          <a:xfrm>
            <a:off x="471488" y="2889250"/>
            <a:ext cx="8147050" cy="863600"/>
          </a:xfrm>
          <a:prstGeom prst="rect">
            <a:avLst/>
          </a:prstGeom>
          <a:solidFill>
            <a:srgbClr val="003F75"/>
          </a:solidFill>
          <a:ln w="2857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50000"/>
              </a:lnSpc>
              <a:spcBef>
                <a:spcPct val="0"/>
              </a:spcBef>
              <a:buFontTx/>
              <a:buNone/>
            </a:pPr>
            <a:r>
              <a:rPr lang="zh-CN" altLang="en-US" sz="1600" dirty="0">
                <a:solidFill>
                  <a:schemeClr val="bg1"/>
                </a:solidFill>
                <a:latin typeface="Arial" panose="020B0604020202020204" pitchFamily="34" charset="0"/>
                <a:ea typeface="宋体" panose="02010600030101010101" pitchFamily="2" charset="-122"/>
              </a:rPr>
              <a:t>    </a:t>
            </a:r>
            <a:r>
              <a:rPr lang="en-US" altLang="zh-CN" sz="1600" dirty="0">
                <a:solidFill>
                  <a:schemeClr val="bg1"/>
                </a:solidFill>
                <a:latin typeface="Arial" panose="020B0604020202020204" pitchFamily="34" charset="0"/>
                <a:ea typeface="宋体" panose="02010600030101010101" pitchFamily="2" charset="-122"/>
              </a:rPr>
              <a:t>Animal an1 = new Cat();     // </a:t>
            </a:r>
            <a:r>
              <a:rPr lang="zh-CN" altLang="en-US" sz="1600" dirty="0">
                <a:solidFill>
                  <a:schemeClr val="bg1"/>
                </a:solidFill>
                <a:latin typeface="Arial" panose="020B0604020202020204" pitchFamily="34" charset="0"/>
                <a:ea typeface="宋体" panose="02010600030101010101" pitchFamily="2" charset="-122"/>
              </a:rPr>
              <a:t>将</a:t>
            </a:r>
            <a:r>
              <a:rPr lang="en-US" altLang="zh-CN" sz="1600" dirty="0">
                <a:solidFill>
                  <a:schemeClr val="bg1"/>
                </a:solidFill>
                <a:latin typeface="Arial" panose="020B0604020202020204" pitchFamily="34" charset="0"/>
                <a:ea typeface="宋体" panose="02010600030101010101" pitchFamily="2" charset="-122"/>
              </a:rPr>
              <a:t>Cat</a:t>
            </a:r>
            <a:r>
              <a:rPr lang="zh-CN" altLang="en-US" sz="1600" dirty="0">
                <a:solidFill>
                  <a:schemeClr val="bg1"/>
                </a:solidFill>
                <a:latin typeface="Arial" panose="020B0604020202020204" pitchFamily="34" charset="0"/>
                <a:ea typeface="宋体" panose="02010600030101010101" pitchFamily="2" charset="-122"/>
              </a:rPr>
              <a:t>类对象当做</a:t>
            </a:r>
            <a:r>
              <a:rPr lang="en-US" altLang="zh-CN" sz="1600" dirty="0">
                <a:solidFill>
                  <a:schemeClr val="bg1"/>
                </a:solidFill>
                <a:latin typeface="Arial" panose="020B0604020202020204" pitchFamily="34" charset="0"/>
                <a:ea typeface="宋体" panose="02010600030101010101" pitchFamily="2" charset="-122"/>
              </a:rPr>
              <a:t>Animal</a:t>
            </a:r>
            <a:r>
              <a:rPr lang="zh-CN" altLang="en-US" sz="1600" dirty="0">
                <a:solidFill>
                  <a:schemeClr val="bg1"/>
                </a:solidFill>
                <a:latin typeface="Arial" panose="020B0604020202020204" pitchFamily="34" charset="0"/>
                <a:ea typeface="宋体" panose="02010600030101010101" pitchFamily="2" charset="-122"/>
              </a:rPr>
              <a:t>类型来使用</a:t>
            </a:r>
            <a:endParaRPr lang="zh-CN" altLang="en-US" sz="1600" dirty="0">
              <a:solidFill>
                <a:schemeClr val="bg1"/>
              </a:solidFill>
              <a:latin typeface="Arial" panose="020B0604020202020204" pitchFamily="34" charset="0"/>
              <a:ea typeface="宋体" panose="02010600030101010101" pitchFamily="2" charset="-122"/>
            </a:endParaRPr>
          </a:p>
          <a:p>
            <a:pPr marL="0" lvl="0" indent="0" eaLnBrk="1" hangingPunct="1">
              <a:lnSpc>
                <a:spcPct val="15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    Animal an2 = new Dog();    // </a:t>
            </a:r>
            <a:r>
              <a:rPr lang="zh-CN" altLang="en-US" sz="1600" dirty="0">
                <a:solidFill>
                  <a:schemeClr val="bg1"/>
                </a:solidFill>
                <a:latin typeface="Arial" panose="020B0604020202020204" pitchFamily="34" charset="0"/>
                <a:ea typeface="宋体" panose="02010600030101010101" pitchFamily="2" charset="-122"/>
              </a:rPr>
              <a:t>将</a:t>
            </a:r>
            <a:r>
              <a:rPr lang="en-US" altLang="zh-CN" sz="1600" dirty="0">
                <a:solidFill>
                  <a:schemeClr val="bg1"/>
                </a:solidFill>
                <a:latin typeface="Arial" panose="020B0604020202020204" pitchFamily="34" charset="0"/>
                <a:ea typeface="宋体" panose="02010600030101010101" pitchFamily="2" charset="-122"/>
              </a:rPr>
              <a:t>Dog</a:t>
            </a:r>
            <a:r>
              <a:rPr lang="zh-CN" altLang="en-US" sz="1600" dirty="0">
                <a:solidFill>
                  <a:schemeClr val="bg1"/>
                </a:solidFill>
                <a:latin typeface="Arial" panose="020B0604020202020204" pitchFamily="34" charset="0"/>
                <a:ea typeface="宋体" panose="02010600030101010101" pitchFamily="2" charset="-122"/>
              </a:rPr>
              <a:t>类对象当做</a:t>
            </a:r>
            <a:r>
              <a:rPr lang="en-US" altLang="zh-CN" sz="1600" dirty="0">
                <a:solidFill>
                  <a:schemeClr val="bg1"/>
                </a:solidFill>
                <a:latin typeface="Arial" panose="020B0604020202020204" pitchFamily="34" charset="0"/>
                <a:ea typeface="宋体" panose="02010600030101010101" pitchFamily="2" charset="-122"/>
              </a:rPr>
              <a:t>Animal</a:t>
            </a:r>
            <a:r>
              <a:rPr lang="zh-CN" altLang="en-US" sz="1600" dirty="0">
                <a:solidFill>
                  <a:schemeClr val="bg1"/>
                </a:solidFill>
                <a:latin typeface="Arial" panose="020B0604020202020204" pitchFamily="34" charset="0"/>
                <a:ea typeface="宋体" panose="02010600030101010101" pitchFamily="2" charset="-122"/>
              </a:rPr>
              <a:t>类型来使用</a:t>
            </a:r>
            <a:endParaRPr lang="zh-CN" altLang="en-US" sz="1600" dirty="0">
              <a:solidFill>
                <a:schemeClr val="bg1"/>
              </a:solidFill>
              <a:latin typeface="Arial" panose="020B0604020202020204" pitchFamily="34" charset="0"/>
              <a:ea typeface="宋体" panose="02010600030101010101" pitchFamily="2" charset="-122"/>
            </a:endParaRPr>
          </a:p>
        </p:txBody>
      </p:sp>
      <p:sp>
        <p:nvSpPr>
          <p:cNvPr id="10" name="矩形 9"/>
          <p:cNvSpPr/>
          <p:nvPr/>
        </p:nvSpPr>
        <p:spPr>
          <a:xfrm>
            <a:off x="457200" y="4016375"/>
            <a:ext cx="8159750" cy="12001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nSpc>
                <a:spcPct val="200000"/>
              </a:lnSpc>
              <a:spcBef>
                <a:spcPct val="0"/>
              </a:spcBef>
              <a:buFontTx/>
              <a:buNone/>
            </a:pPr>
            <a:r>
              <a:rPr lang="zh-CN" altLang="en-US" sz="1800" b="1" u="sng" dirty="0">
                <a:solidFill>
                  <a:srgbClr val="C00000"/>
                </a:solidFill>
                <a:latin typeface="Arial" panose="020B0604020202020204" pitchFamily="34" charset="0"/>
                <a:ea typeface="宋体" panose="02010600030101010101" pitchFamily="2" charset="-122"/>
              </a:rPr>
              <a:t>注意</a:t>
            </a:r>
            <a:r>
              <a:rPr lang="zh-CN" altLang="en-US" sz="1800" dirty="0">
                <a:latin typeface="Arial" panose="020B0604020202020204" pitchFamily="34" charset="0"/>
                <a:ea typeface="宋体" panose="02010600030101010101" pitchFamily="2" charset="-122"/>
              </a:rPr>
              <a:t>：</a:t>
            </a:r>
            <a:r>
              <a:rPr lang="zh-CN" altLang="zh-CN" sz="1800" dirty="0">
                <a:latin typeface="Arial" panose="020B0604020202020204" pitchFamily="34" charset="0"/>
                <a:ea typeface="宋体" panose="02010600030101010101" pitchFamily="2" charset="-122"/>
              </a:rPr>
              <a:t>将子类对象当做父类使用时不需要任何显式地声明，需要注意的是，此时不能通过父类变量去调用子类特有的方法。</a:t>
            </a:r>
            <a:endParaRPr lang="zh-CN" altLang="zh-CN" sz="1800" dirty="0">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charRg st="0" end="14"/>
                                            </p:txEl>
                                          </p:spTgt>
                                        </p:tgtEl>
                                        <p:attrNameLst>
                                          <p:attrName>style.visibility</p:attrName>
                                        </p:attrNameLst>
                                      </p:cBhvr>
                                      <p:to>
                                        <p:strVal val="visible"/>
                                      </p:to>
                                    </p:set>
                                    <p:animEffect transition="in" filter="fade">
                                      <p:cBhvr>
                                        <p:cTn id="7" dur="500"/>
                                        <p:tgtEl>
                                          <p:spTgt spid="7">
                                            <p:txEl>
                                              <p:charRg st="0" end="1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charRg st="0" end="58"/>
                                            </p:txEl>
                                          </p:spTgt>
                                        </p:tgtEl>
                                        <p:attrNameLst>
                                          <p:attrName>style.visibility</p:attrName>
                                        </p:attrNameLst>
                                      </p:cBhvr>
                                      <p:to>
                                        <p:strVal val="visible"/>
                                      </p:to>
                                    </p:set>
                                    <p:animEffect transition="in" filter="wipe(left)">
                                      <p:cBhvr>
                                        <p:cTn id="12" dur="500"/>
                                        <p:tgtEl>
                                          <p:spTgt spid="2">
                                            <p:txEl>
                                              <p:charRg st="0" end="5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0">
                                            <p:txEl>
                                              <p:charRg st="0" end="55"/>
                                            </p:txEl>
                                          </p:spTgt>
                                        </p:tgtEl>
                                        <p:attrNameLst>
                                          <p:attrName>style.visibility</p:attrName>
                                        </p:attrNameLst>
                                      </p:cBhvr>
                                      <p:to>
                                        <p:strVal val="visible"/>
                                      </p:to>
                                    </p:set>
                                    <p:animEffect transition="in" filter="wipe(left)">
                                      <p:cBhvr>
                                        <p:cTn id="23" dur="500"/>
                                        <p:tgtEl>
                                          <p:spTgt spid="10">
                                            <p:txEl>
                                              <p:charRg st="0" end="5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FontTx/>
              <a:buNone/>
            </a:pPr>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4.4 </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多态</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6323"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2" name="矩形 1"/>
          <p:cNvSpPr/>
          <p:nvPr/>
        </p:nvSpPr>
        <p:spPr>
          <a:xfrm>
            <a:off x="465138" y="1498600"/>
            <a:ext cx="8159750" cy="11112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nSpc>
                <a:spcPct val="200000"/>
              </a:lnSpc>
              <a:spcBef>
                <a:spcPct val="0"/>
              </a:spcBef>
              <a:buFontTx/>
              <a:buNone/>
            </a:pPr>
            <a:r>
              <a:rPr lang="zh-CN" altLang="en-US" sz="1800" b="1" u="sng" dirty="0">
                <a:solidFill>
                  <a:srgbClr val="006BA9"/>
                </a:solidFill>
                <a:latin typeface="Arial" panose="020B0604020202020204" pitchFamily="34" charset="0"/>
                <a:ea typeface="宋体" panose="02010600030101010101" pitchFamily="2" charset="-122"/>
              </a:rPr>
              <a:t>类型判断</a:t>
            </a:r>
            <a:r>
              <a:rPr lang="zh-CN" altLang="en-US" sz="1800" dirty="0">
                <a:latin typeface="Arial" panose="020B0604020202020204" pitchFamily="34" charset="0"/>
                <a:ea typeface="宋体" panose="02010600030101010101" pitchFamily="2" charset="-122"/>
              </a:rPr>
              <a:t>：</a:t>
            </a:r>
            <a:r>
              <a:rPr lang="en-US" altLang="zh-CN" sz="1800" dirty="0">
                <a:latin typeface="Arial" panose="020B0604020202020204" pitchFamily="34" charset="0"/>
                <a:ea typeface="宋体" panose="02010600030101010101" pitchFamily="2" charset="-122"/>
              </a:rPr>
              <a:t>Java</a:t>
            </a:r>
            <a:r>
              <a:rPr lang="zh-CN" altLang="zh-CN" sz="1800" dirty="0">
                <a:latin typeface="Arial" panose="020B0604020202020204" pitchFamily="34" charset="0"/>
                <a:ea typeface="宋体" panose="02010600030101010101" pitchFamily="2" charset="-122"/>
              </a:rPr>
              <a:t>提供了一个关键字</a:t>
            </a:r>
            <a:r>
              <a:rPr lang="en-US" altLang="zh-CN" sz="1800" dirty="0">
                <a:latin typeface="Arial" panose="020B0604020202020204" pitchFamily="34" charset="0"/>
                <a:ea typeface="宋体" panose="02010600030101010101" pitchFamily="2" charset="-122"/>
              </a:rPr>
              <a:t>instanceof</a:t>
            </a:r>
            <a:r>
              <a:rPr lang="zh-CN" altLang="zh-CN" sz="1800" dirty="0">
                <a:latin typeface="Arial" panose="020B0604020202020204" pitchFamily="34" charset="0"/>
                <a:ea typeface="宋体" panose="02010600030101010101" pitchFamily="2" charset="-122"/>
              </a:rPr>
              <a:t>，它可以判断一个对象是否为某个类（或接口）的实例或者子类实例</a:t>
            </a:r>
            <a:r>
              <a:rPr lang="zh-CN" altLang="en-US" sz="1800" dirty="0">
                <a:latin typeface="Arial" panose="020B0604020202020204" pitchFamily="34" charset="0"/>
                <a:ea typeface="宋体" panose="02010600030101010101" pitchFamily="2" charset="-122"/>
              </a:rPr>
              <a:t>。</a:t>
            </a:r>
            <a:endParaRPr lang="zh-CN" altLang="zh-CN" sz="1800" dirty="0">
              <a:latin typeface="Arial" panose="020B0604020202020204" pitchFamily="34" charset="0"/>
              <a:ea typeface="宋体" panose="02010600030101010101" pitchFamily="2" charset="-122"/>
            </a:endParaRPr>
          </a:p>
        </p:txBody>
      </p:sp>
      <p:sp>
        <p:nvSpPr>
          <p:cNvPr id="7" name="内容占位符 2"/>
          <p:cNvSpPr>
            <a:spLocks noGrp="1"/>
          </p:cNvSpPr>
          <p:nvPr>
            <p:ph idx="1"/>
          </p:nvPr>
        </p:nvSpPr>
        <p:spPr>
          <a:xfrm>
            <a:off x="457200" y="1066800"/>
            <a:ext cx="8229600" cy="652463"/>
          </a:xfrm>
        </p:spPr>
        <p:txBody>
          <a:bodyPr vert="horz" wrap="square" lIns="91440" tIns="45720" rIns="91440" bIns="45720" anchor="t"/>
          <a:p>
            <a:pPr marL="0" indent="0">
              <a:lnSpc>
                <a:spcPct val="100000"/>
              </a:lnSpc>
              <a:spcBef>
                <a:spcPct val="0"/>
              </a:spcBef>
              <a:buNone/>
            </a:pPr>
            <a:r>
              <a:rPr lang="en-US" altLang="zh-CN"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4.4.2 </a:t>
            </a:r>
            <a:r>
              <a:rPr lang="zh-CN" altLang="en-US"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对象的类型转换</a:t>
            </a:r>
            <a:endParaRPr lang="en-US" altLang="zh-CN"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endParaRPr>
          </a:p>
        </p:txBody>
      </p:sp>
      <p:sp>
        <p:nvSpPr>
          <p:cNvPr id="9" name="矩形 1"/>
          <p:cNvSpPr/>
          <p:nvPr/>
        </p:nvSpPr>
        <p:spPr>
          <a:xfrm>
            <a:off x="471488" y="2889250"/>
            <a:ext cx="8147050" cy="568325"/>
          </a:xfrm>
          <a:prstGeom prst="rect">
            <a:avLst/>
          </a:prstGeom>
          <a:solidFill>
            <a:srgbClr val="003F75"/>
          </a:solidFill>
          <a:ln w="2857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50000"/>
              </a:lnSpc>
              <a:spcBef>
                <a:spcPct val="0"/>
              </a:spcBef>
              <a:buFontTx/>
              <a:buNone/>
            </a:pPr>
            <a:r>
              <a:rPr lang="zh-CN" altLang="en-US" sz="1600" dirty="0">
                <a:solidFill>
                  <a:schemeClr val="bg1"/>
                </a:solidFill>
                <a:latin typeface="Arial" panose="020B0604020202020204" pitchFamily="34" charset="0"/>
                <a:ea typeface="宋体" panose="02010600030101010101" pitchFamily="2" charset="-122"/>
              </a:rPr>
              <a:t>    对象（或者对象引用变量） </a:t>
            </a:r>
            <a:r>
              <a:rPr lang="en-US" altLang="zh-CN" sz="1600" dirty="0">
                <a:solidFill>
                  <a:schemeClr val="bg1"/>
                </a:solidFill>
                <a:latin typeface="Arial" panose="020B0604020202020204" pitchFamily="34" charset="0"/>
                <a:ea typeface="宋体" panose="02010600030101010101" pitchFamily="2" charset="-122"/>
              </a:rPr>
              <a:t>instanceof </a:t>
            </a:r>
            <a:r>
              <a:rPr lang="zh-CN" altLang="en-US" sz="1600" dirty="0">
                <a:solidFill>
                  <a:schemeClr val="bg1"/>
                </a:solidFill>
                <a:latin typeface="Arial" panose="020B0604020202020204" pitchFamily="34" charset="0"/>
                <a:ea typeface="宋体" panose="02010600030101010101" pitchFamily="2" charset="-122"/>
              </a:rPr>
              <a:t>类（或接口）</a:t>
            </a:r>
            <a:endParaRPr lang="zh-CN" altLang="en-US" sz="1600" dirty="0">
              <a:solidFill>
                <a:schemeClr val="bg1"/>
              </a:solidFill>
              <a:latin typeface="Arial" panose="020B0604020202020204" pitchFamily="34" charset="0"/>
              <a:ea typeface="宋体" panose="02010600030101010101" pitchFamily="2" charset="-122"/>
            </a:endParaRPr>
          </a:p>
        </p:txBody>
      </p:sp>
      <p:sp>
        <p:nvSpPr>
          <p:cNvPr id="8" name="剪去对角的矩形 3"/>
          <p:cNvSpPr/>
          <p:nvPr/>
        </p:nvSpPr>
        <p:spPr bwMode="auto">
          <a:xfrm>
            <a:off x="492125" y="5416550"/>
            <a:ext cx="8158163"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rgbClr val="009ED6"/>
          </a:solidFill>
          <a:ln>
            <a:noFill/>
          </a:ln>
          <a:effectLst>
            <a:outerShdw blurRad="50800" dist="38100" dir="2700000" algn="tl" rotWithShape="0">
              <a:srgbClr val="808080">
                <a:alpha val="42999"/>
              </a:srgbClr>
            </a:outerShdw>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 案例演示（参考教材文件</a:t>
            </a:r>
            <a:r>
              <a:rPr kumimoji="0" lang="en-US" altLang="zh-CN"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4-17</a:t>
            </a: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charRg st="0" end="14"/>
                                            </p:txEl>
                                          </p:spTgt>
                                        </p:tgtEl>
                                        <p:attrNameLst>
                                          <p:attrName>style.visibility</p:attrName>
                                        </p:attrNameLst>
                                      </p:cBhvr>
                                      <p:to>
                                        <p:strVal val="visible"/>
                                      </p:to>
                                    </p:set>
                                    <p:animEffect transition="in" filter="fade">
                                      <p:cBhvr>
                                        <p:cTn id="7" dur="500"/>
                                        <p:tgtEl>
                                          <p:spTgt spid="7">
                                            <p:txEl>
                                              <p:charRg st="0" end="1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charRg st="0" end="59"/>
                                            </p:txEl>
                                          </p:spTgt>
                                        </p:tgtEl>
                                        <p:attrNameLst>
                                          <p:attrName>style.visibility</p:attrName>
                                        </p:attrNameLst>
                                      </p:cBhvr>
                                      <p:to>
                                        <p:strVal val="visible"/>
                                      </p:to>
                                    </p:set>
                                    <p:animEffect transition="in" filter="wipe(left)">
                                      <p:cBhvr>
                                        <p:cTn id="12" dur="500"/>
                                        <p:tgtEl>
                                          <p:spTgt spid="2">
                                            <p:txEl>
                                              <p:charRg st="0" end="5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circle(in)">
                                      <p:cBhvr>
                                        <p:cTn id="23"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animBg="1"/>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FontTx/>
              <a:buNone/>
            </a:pPr>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4.5 </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内部类</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7347"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grpSp>
        <p:nvGrpSpPr>
          <p:cNvPr id="10" name="组合 9"/>
          <p:cNvGrpSpPr/>
          <p:nvPr/>
        </p:nvGrpSpPr>
        <p:grpSpPr>
          <a:xfrm>
            <a:off x="34925" y="1397000"/>
            <a:ext cx="8651875" cy="766763"/>
            <a:chOff x="3628" y="1641617"/>
            <a:chExt cx="9144000" cy="891956"/>
          </a:xfrm>
        </p:grpSpPr>
        <p:sp>
          <p:nvSpPr>
            <p:cNvPr id="11" name="矩形 10"/>
            <p:cNvSpPr/>
            <p:nvPr/>
          </p:nvSpPr>
          <p:spPr bwMode="auto">
            <a:xfrm>
              <a:off x="3628" y="1641617"/>
              <a:ext cx="9144000" cy="891956"/>
            </a:xfrm>
            <a:prstGeom prst="rect">
              <a:avLst/>
            </a:prstGeom>
            <a:gradFill>
              <a:gsLst>
                <a:gs pos="100000">
                  <a:srgbClr val="00B0F0">
                    <a:alpha val="0"/>
                  </a:srgbClr>
                </a:gs>
                <a:gs pos="0">
                  <a:srgbClr val="D1ECFF">
                    <a:alpha val="0"/>
                  </a:srgbClr>
                </a:gs>
                <a:gs pos="49000">
                  <a:srgbClr val="D1ECFF"/>
                </a:gs>
              </a:gsLst>
              <a:lin ang="0" scaled="0"/>
            </a:gradFill>
            <a:ln w="2857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7369" name="矩形 1"/>
            <p:cNvSpPr/>
            <p:nvPr/>
          </p:nvSpPr>
          <p:spPr>
            <a:xfrm>
              <a:off x="1882466" y="1735137"/>
              <a:ext cx="5454959" cy="71434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nSpc>
                  <a:spcPct val="135000"/>
                </a:lnSpc>
                <a:spcBef>
                  <a:spcPct val="0"/>
                </a:spcBef>
                <a:buFontTx/>
                <a:buNone/>
              </a:pPr>
              <a:r>
                <a:rPr lang="zh-CN" altLang="en-US" dirty="0">
                  <a:latin typeface="微软雅黑" panose="020B0503020204020204" pitchFamily="34" charset="-122"/>
                  <a:ea typeface="微软雅黑" panose="020B0503020204020204" pitchFamily="34" charset="-122"/>
                </a:rPr>
                <a:t>什么是内部类</a:t>
              </a:r>
              <a:r>
                <a:rPr lang="zh-CN"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grpSp>
      <p:pic>
        <p:nvPicPr>
          <p:cNvPr id="13" name="Picture 8" descr="问小人"/>
          <p:cNvPicPr>
            <a:picLocks noChangeAspect="1"/>
          </p:cNvPicPr>
          <p:nvPr/>
        </p:nvPicPr>
        <p:blipFill>
          <a:blip r:embed="rId1"/>
          <a:stretch>
            <a:fillRect/>
          </a:stretch>
        </p:blipFill>
        <p:spPr>
          <a:xfrm>
            <a:off x="211138" y="987425"/>
            <a:ext cx="1630362" cy="1685925"/>
          </a:xfrm>
          <a:prstGeom prst="rect">
            <a:avLst/>
          </a:prstGeom>
          <a:noFill/>
          <a:ln w="9525">
            <a:noFill/>
          </a:ln>
        </p:spPr>
      </p:pic>
      <p:sp>
        <p:nvSpPr>
          <p:cNvPr id="14" name="矩形 13"/>
          <p:cNvSpPr/>
          <p:nvPr/>
        </p:nvSpPr>
        <p:spPr>
          <a:xfrm>
            <a:off x="531813" y="2478088"/>
            <a:ext cx="8054975" cy="11112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457200" eaLnBrk="1" hangingPunct="1">
              <a:lnSpc>
                <a:spcPct val="200000"/>
              </a:lnSpc>
              <a:spcBef>
                <a:spcPct val="0"/>
              </a:spcBef>
              <a:buFontTx/>
              <a:buNone/>
            </a:pPr>
            <a:r>
              <a:rPr lang="zh-CN" altLang="zh-CN" sz="1800" dirty="0"/>
              <a:t>在</a:t>
            </a:r>
            <a:r>
              <a:rPr lang="en-US" altLang="zh-CN" sz="1800" dirty="0"/>
              <a:t>Java</a:t>
            </a:r>
            <a:r>
              <a:rPr lang="zh-CN" altLang="zh-CN" sz="1800" dirty="0"/>
              <a:t>中，允许</a:t>
            </a:r>
            <a:r>
              <a:rPr lang="zh-CN" altLang="zh-CN" sz="1800" b="1" dirty="0">
                <a:solidFill>
                  <a:srgbClr val="006BA9"/>
                </a:solidFill>
                <a:latin typeface="Arial" panose="020B0604020202020204" pitchFamily="34" charset="0"/>
                <a:ea typeface="宋体" panose="02010600030101010101" pitchFamily="2" charset="-122"/>
              </a:rPr>
              <a:t>在一个类的内部定义类，这样的类称作内部类</a:t>
            </a:r>
            <a:r>
              <a:rPr lang="zh-CN" altLang="zh-CN" sz="1800" dirty="0"/>
              <a:t>，这个内部类所在的类称作外部类</a:t>
            </a:r>
            <a:r>
              <a:rPr lang="zh-CN" altLang="en-US" sz="1800" dirty="0">
                <a:latin typeface="Arial" panose="020B0604020202020204" pitchFamily="34" charset="0"/>
                <a:ea typeface="宋体" panose="02010600030101010101" pitchFamily="2" charset="-122"/>
              </a:rPr>
              <a:t>。</a:t>
            </a:r>
            <a:endParaRPr lang="zh-CN" altLang="en-US" sz="1800" dirty="0">
              <a:latin typeface="Arial" panose="020B0604020202020204" pitchFamily="34" charset="0"/>
              <a:ea typeface="宋体" panose="02010600030101010101" pitchFamily="2" charset="-122"/>
            </a:endParaRPr>
          </a:p>
        </p:txBody>
      </p:sp>
      <p:sp>
        <p:nvSpPr>
          <p:cNvPr id="26" name="AutoShape 13"/>
          <p:cNvSpPr>
            <a:spLocks noChangeArrowheads="1"/>
          </p:cNvSpPr>
          <p:nvPr/>
        </p:nvSpPr>
        <p:spPr bwMode="gray">
          <a:xfrm>
            <a:off x="4059238" y="3541713"/>
            <a:ext cx="1804988" cy="554038"/>
          </a:xfrm>
          <a:prstGeom prst="roundRect">
            <a:avLst>
              <a:gd name="adj" fmla="val 11921"/>
            </a:avLst>
          </a:prstGeom>
          <a:solidFill>
            <a:schemeClr val="accent1">
              <a:lumMod val="90000"/>
            </a:schemeClr>
          </a:solidFill>
          <a:ln w="25400">
            <a:solidFill>
              <a:srgbClr val="FEFEFE"/>
            </a:solidFill>
            <a:round/>
          </a:ln>
          <a:effectLst>
            <a:outerShdw dist="53882" dir="2700000" algn="ctr" rotWithShape="0">
              <a:srgbClr val="000000">
                <a:alpha val="50000"/>
              </a:srgbClr>
            </a:outerShdw>
          </a:effectLst>
        </p:spPr>
        <p:txBody>
          <a:bodyPr wrap="none" anchor="ct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zh-CN" altLang="en-US" sz="2200" b="1" i="0" u="none" strike="noStrike" kern="1200" cap="none" spc="0" normalizeH="0" baseline="0" noProof="0" dirty="0">
                <a:ln>
                  <a:noFill/>
                </a:ln>
                <a:solidFill>
                  <a:srgbClr val="FEFFFF"/>
                </a:solidFill>
                <a:effectLst/>
                <a:uLnTx/>
                <a:uFillTx/>
                <a:latin typeface="Arial" panose="020B0604020202020204" pitchFamily="34" charset="0"/>
                <a:ea typeface="宋体" panose="02010600030101010101" pitchFamily="2" charset="-122"/>
                <a:cs typeface="+mn-cs"/>
              </a:rPr>
              <a:t>成员内部类</a:t>
            </a:r>
            <a:endParaRPr kumimoji="0" lang="zh-CN" altLang="en-US" sz="2200" b="1" i="0" u="none" strike="noStrike" kern="1200" cap="none" spc="0" normalizeH="0" baseline="0" noProof="0" dirty="0">
              <a:ln>
                <a:noFill/>
              </a:ln>
              <a:solidFill>
                <a:srgbClr val="FEFFFF"/>
              </a:solidFill>
              <a:effectLst/>
              <a:uLnTx/>
              <a:uFillTx/>
              <a:latin typeface="Arial" panose="020B0604020202020204" pitchFamily="34" charset="0"/>
              <a:ea typeface="宋体" panose="02010600030101010101" pitchFamily="2" charset="-122"/>
              <a:cs typeface="+mn-cs"/>
            </a:endParaRPr>
          </a:p>
        </p:txBody>
      </p:sp>
      <p:sp>
        <p:nvSpPr>
          <p:cNvPr id="27" name="AutoShape 15"/>
          <p:cNvSpPr/>
          <p:nvPr/>
        </p:nvSpPr>
        <p:spPr>
          <a:xfrm>
            <a:off x="4092575" y="4306888"/>
            <a:ext cx="1808163" cy="536575"/>
          </a:xfrm>
          <a:prstGeom prst="roundRect">
            <a:avLst>
              <a:gd name="adj" fmla="val 11921"/>
            </a:avLst>
          </a:prstGeom>
          <a:gradFill rotWithShape="1">
            <a:gsLst>
              <a:gs pos="0">
                <a:srgbClr val="5BBE4E"/>
              </a:gs>
              <a:gs pos="100000">
                <a:srgbClr val="408536"/>
              </a:gs>
            </a:gsLst>
            <a:lin ang="5400000" scaled="1"/>
            <a:tileRect/>
          </a:gradFill>
          <a:ln w="25400" cap="flat" cmpd="sng">
            <a:solidFill>
              <a:srgbClr val="FEFEFE"/>
            </a:solidFill>
            <a:prstDash val="solid"/>
            <a:headEnd type="none" w="med" len="med"/>
            <a:tailEnd type="none" w="med" len="med"/>
          </a:ln>
          <a:effectLst>
            <a:outerShdw dist="53882" dir="2699999" algn="ctr" rotWithShape="0">
              <a:srgbClr val="000000">
                <a:alpha val="50000"/>
              </a:srgbClr>
            </a:outerShdw>
          </a:effectLst>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gn="ctr" eaLnBrk="1" hangingPunct="1">
              <a:lnSpc>
                <a:spcPct val="100000"/>
              </a:lnSpc>
              <a:spcBef>
                <a:spcPct val="50000"/>
              </a:spcBef>
              <a:buFontTx/>
              <a:buNone/>
            </a:pPr>
            <a:r>
              <a:rPr lang="zh-CN" altLang="en-US" sz="2200" b="1" dirty="0">
                <a:solidFill>
                  <a:srgbClr val="FEFFFF"/>
                </a:solidFill>
                <a:latin typeface="Arial" panose="020B0604020202020204" pitchFamily="34" charset="0"/>
                <a:ea typeface="宋体" panose="02010600030101010101" pitchFamily="2" charset="-122"/>
              </a:rPr>
              <a:t>局部内部类</a:t>
            </a:r>
            <a:endParaRPr lang="en-US" altLang="zh-CN" sz="2200" b="1" dirty="0">
              <a:solidFill>
                <a:srgbClr val="FEFFFF"/>
              </a:solidFill>
              <a:latin typeface="Arial" panose="020B0604020202020204" pitchFamily="34" charset="0"/>
              <a:ea typeface="宋体" panose="02010600030101010101" pitchFamily="2" charset="-122"/>
            </a:endParaRPr>
          </a:p>
        </p:txBody>
      </p:sp>
      <p:sp>
        <p:nvSpPr>
          <p:cNvPr id="28" name="AutoShape 17"/>
          <p:cNvSpPr/>
          <p:nvPr/>
        </p:nvSpPr>
        <p:spPr>
          <a:xfrm>
            <a:off x="4059238" y="5030788"/>
            <a:ext cx="1841500" cy="504825"/>
          </a:xfrm>
          <a:prstGeom prst="roundRect">
            <a:avLst>
              <a:gd name="adj" fmla="val 11921"/>
            </a:avLst>
          </a:prstGeom>
          <a:solidFill>
            <a:srgbClr val="FFC000"/>
          </a:solidFill>
          <a:ln w="25400" cap="flat" cmpd="sng">
            <a:solidFill>
              <a:srgbClr val="FEFEFE"/>
            </a:solidFill>
            <a:prstDash val="solid"/>
            <a:headEnd type="none" w="med" len="med"/>
            <a:tailEnd type="none" w="med" len="med"/>
          </a:ln>
          <a:effectLst>
            <a:outerShdw dist="53882" dir="2699999" algn="ctr" rotWithShape="0">
              <a:srgbClr val="000000">
                <a:alpha val="50000"/>
              </a:srgbClr>
            </a:outerShdw>
          </a:effectLst>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gn="ctr" eaLnBrk="1" hangingPunct="1">
              <a:lnSpc>
                <a:spcPct val="100000"/>
              </a:lnSpc>
              <a:spcBef>
                <a:spcPct val="50000"/>
              </a:spcBef>
              <a:buFontTx/>
              <a:buNone/>
            </a:pPr>
            <a:r>
              <a:rPr lang="zh-CN" altLang="en-US" sz="2200" b="1" dirty="0">
                <a:solidFill>
                  <a:srgbClr val="FEFFFF"/>
                </a:solidFill>
                <a:latin typeface="Arial" panose="020B0604020202020204" pitchFamily="34" charset="0"/>
                <a:ea typeface="宋体" panose="02010600030101010101" pitchFamily="2" charset="-122"/>
              </a:rPr>
              <a:t>静态内部类</a:t>
            </a:r>
            <a:endParaRPr lang="en-US" altLang="zh-CN" sz="2200" b="1" dirty="0">
              <a:solidFill>
                <a:srgbClr val="FEFFFF"/>
              </a:solidFill>
              <a:latin typeface="Arial" panose="020B0604020202020204" pitchFamily="34" charset="0"/>
              <a:ea typeface="宋体" panose="02010600030101010101" pitchFamily="2" charset="-122"/>
            </a:endParaRPr>
          </a:p>
        </p:txBody>
      </p:sp>
      <p:grpSp>
        <p:nvGrpSpPr>
          <p:cNvPr id="6" name="组合 5"/>
          <p:cNvGrpSpPr/>
          <p:nvPr/>
        </p:nvGrpSpPr>
        <p:grpSpPr>
          <a:xfrm>
            <a:off x="2517775" y="3760788"/>
            <a:ext cx="1549400" cy="2509837"/>
            <a:chOff x="2518276" y="3761545"/>
            <a:chExt cx="1548886" cy="2509165"/>
          </a:xfrm>
        </p:grpSpPr>
        <p:grpSp>
          <p:nvGrpSpPr>
            <p:cNvPr id="57361" name="Group 3"/>
            <p:cNvGrpSpPr/>
            <p:nvPr/>
          </p:nvGrpSpPr>
          <p:grpSpPr>
            <a:xfrm>
              <a:off x="2518276" y="3761545"/>
              <a:ext cx="1548886" cy="2509165"/>
              <a:chOff x="677" y="628"/>
              <a:chExt cx="894" cy="2944"/>
            </a:xfrm>
          </p:grpSpPr>
          <p:sp>
            <p:nvSpPr>
              <p:cNvPr id="42" name="Freeform 4"/>
              <p:cNvSpPr/>
              <p:nvPr/>
            </p:nvSpPr>
            <p:spPr bwMode="gray">
              <a:xfrm flipV="1">
                <a:off x="683" y="2103"/>
                <a:ext cx="887" cy="1469"/>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rgbClr val="4AB1E4"/>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宋体" panose="02010600030101010101" pitchFamily="2" charset="-122"/>
                  <a:cs typeface="+mn-cs"/>
                </a:endParaRPr>
              </a:p>
            </p:txBody>
          </p:sp>
          <p:sp>
            <p:nvSpPr>
              <p:cNvPr id="43" name="Freeform 5"/>
              <p:cNvSpPr/>
              <p:nvPr/>
            </p:nvSpPr>
            <p:spPr bwMode="gray">
              <a:xfrm rot="16200000">
                <a:off x="923" y="2032"/>
                <a:ext cx="412" cy="884"/>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rgbClr val="4AB1E4"/>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宋体" panose="02010600030101010101" pitchFamily="2" charset="-122"/>
                  <a:cs typeface="+mn-cs"/>
                </a:endParaRPr>
              </a:p>
            </p:txBody>
          </p:sp>
          <p:sp>
            <p:nvSpPr>
              <p:cNvPr id="44" name="Freeform 6"/>
              <p:cNvSpPr/>
              <p:nvPr/>
            </p:nvSpPr>
            <p:spPr bwMode="gray">
              <a:xfrm>
                <a:off x="677" y="628"/>
                <a:ext cx="894" cy="1475"/>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rgbClr val="4AB1E4"/>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宋体" panose="02010600030101010101" pitchFamily="2" charset="-122"/>
                  <a:cs typeface="+mn-cs"/>
                </a:endParaRPr>
              </a:p>
            </p:txBody>
          </p:sp>
        </p:grpSp>
        <p:sp>
          <p:nvSpPr>
            <p:cNvPr id="45" name="Freeform 5"/>
            <p:cNvSpPr/>
            <p:nvPr/>
          </p:nvSpPr>
          <p:spPr bwMode="gray">
            <a:xfrm rot="16200000">
              <a:off x="3124490" y="3834600"/>
              <a:ext cx="352331" cy="1533016"/>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rgbClr val="4AB1E4"/>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宋体" panose="02010600030101010101" pitchFamily="2" charset="-122"/>
                <a:cs typeface="+mn-cs"/>
              </a:endParaRPr>
            </a:p>
          </p:txBody>
        </p:sp>
      </p:grpSp>
      <p:grpSp>
        <p:nvGrpSpPr>
          <p:cNvPr id="5" name="组合 4"/>
          <p:cNvGrpSpPr/>
          <p:nvPr/>
        </p:nvGrpSpPr>
        <p:grpSpPr>
          <a:xfrm>
            <a:off x="1416050" y="4203700"/>
            <a:ext cx="1516063" cy="1514475"/>
            <a:chOff x="1415369" y="4203120"/>
            <a:chExt cx="1516412" cy="1514874"/>
          </a:xfrm>
        </p:grpSpPr>
        <p:sp>
          <p:nvSpPr>
            <p:cNvPr id="50" name="Oval 11"/>
            <p:cNvSpPr>
              <a:spLocks noChangeArrowheads="1"/>
            </p:cNvSpPr>
            <p:nvPr/>
          </p:nvSpPr>
          <p:spPr bwMode="gray">
            <a:xfrm>
              <a:off x="1415369" y="4203120"/>
              <a:ext cx="1516412" cy="1514874"/>
            </a:xfrm>
            <a:prstGeom prst="ellipse">
              <a:avLst/>
            </a:prstGeom>
            <a:gradFill rotWithShape="1">
              <a:gsLst>
                <a:gs pos="0">
                  <a:srgbClr val="5BBE4E">
                    <a:gamma/>
                    <a:tint val="0"/>
                    <a:invGamma/>
                  </a:srgbClr>
                </a:gs>
                <a:gs pos="50000">
                  <a:srgbClr val="5BBE4E"/>
                </a:gs>
                <a:gs pos="100000">
                  <a:srgbClr val="5BBE4E">
                    <a:gamma/>
                    <a:tint val="0"/>
                    <a:invGamma/>
                  </a:srgbClr>
                </a:gs>
              </a:gsLst>
              <a:lin ang="2700000" scaled="1"/>
            </a:gradFill>
            <a:ln>
              <a:noFill/>
            </a:ln>
            <a:effec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宋体" panose="02010600030101010101" pitchFamily="2" charset="-122"/>
                <a:cs typeface="+mn-cs"/>
              </a:endParaRPr>
            </a:p>
          </p:txBody>
        </p:sp>
        <p:sp>
          <p:nvSpPr>
            <p:cNvPr id="51" name="Oval 13"/>
            <p:cNvSpPr>
              <a:spLocks noChangeArrowheads="1"/>
            </p:cNvSpPr>
            <p:nvPr/>
          </p:nvSpPr>
          <p:spPr bwMode="gray">
            <a:xfrm>
              <a:off x="1521756" y="4306335"/>
              <a:ext cx="1314753" cy="1316384"/>
            </a:xfrm>
            <a:prstGeom prst="ellipse">
              <a:avLst/>
            </a:prstGeom>
            <a:gradFill rotWithShape="1">
              <a:gsLst>
                <a:gs pos="0">
                  <a:srgbClr val="5BBE4E">
                    <a:gamma/>
                    <a:shade val="63529"/>
                    <a:invGamma/>
                  </a:srgbClr>
                </a:gs>
                <a:gs pos="100000">
                  <a:srgbClr val="5BBE4E">
                    <a:alpha val="0"/>
                  </a:srgbClr>
                </a:gs>
              </a:gsLst>
              <a:lin ang="2700000" scaled="1"/>
            </a:gradFill>
            <a:ln>
              <a:noFill/>
            </a:ln>
            <a:effec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宋体" panose="02010600030101010101" pitchFamily="2" charset="-122"/>
                <a:cs typeface="+mn-cs"/>
              </a:endParaRPr>
            </a:p>
          </p:txBody>
        </p:sp>
        <p:sp>
          <p:nvSpPr>
            <p:cNvPr id="52" name="Oval 15"/>
            <p:cNvSpPr>
              <a:spLocks noChangeArrowheads="1"/>
            </p:cNvSpPr>
            <p:nvPr/>
          </p:nvSpPr>
          <p:spPr bwMode="gray">
            <a:xfrm>
              <a:off x="1599561" y="4385731"/>
              <a:ext cx="1148027" cy="1149653"/>
            </a:xfrm>
            <a:prstGeom prst="ellipse">
              <a:avLst/>
            </a:prstGeom>
            <a:gradFill rotWithShape="1">
              <a:gsLst>
                <a:gs pos="0">
                  <a:srgbClr val="D6E1E2">
                    <a:gamma/>
                    <a:shade val="46275"/>
                    <a:invGamma/>
                  </a:srgbClr>
                </a:gs>
                <a:gs pos="100000">
                  <a:srgbClr val="D6E1E2"/>
                </a:gs>
              </a:gsLst>
              <a:lin ang="5400000" scaled="1"/>
            </a:gradFill>
            <a:ln>
              <a:noFill/>
            </a:ln>
            <a:effectLst/>
          </p:spPr>
          <p:txBody>
            <a:bodyPr vert="eaVert"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Arial" panose="020B0604020202020204" pitchFamily="34" charset="0"/>
                <a:ea typeface="宋体" panose="02010600030101010101" pitchFamily="2" charset="-122"/>
                <a:cs typeface="+mn-cs"/>
              </a:endParaRPr>
            </a:p>
          </p:txBody>
        </p:sp>
        <p:sp>
          <p:nvSpPr>
            <p:cNvPr id="57360" name="TextBox 3"/>
            <p:cNvSpPr txBox="1"/>
            <p:nvPr/>
          </p:nvSpPr>
          <p:spPr>
            <a:xfrm>
              <a:off x="1654638" y="4487642"/>
              <a:ext cx="1033639" cy="95590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gn="ctr" eaLnBrk="1" hangingPunct="1">
                <a:lnSpc>
                  <a:spcPct val="150000"/>
                </a:lnSpc>
                <a:spcBef>
                  <a:spcPct val="0"/>
                </a:spcBef>
                <a:buFontTx/>
                <a:buNone/>
              </a:pPr>
              <a:r>
                <a:rPr lang="zh-CN" altLang="en-US" sz="2000" b="1" dirty="0">
                  <a:solidFill>
                    <a:srgbClr val="006BA9"/>
                  </a:solidFill>
                  <a:latin typeface="Arial" panose="020B0604020202020204" pitchFamily="34" charset="0"/>
                  <a:ea typeface="宋体" panose="02010600030101010101" pitchFamily="2" charset="-122"/>
                </a:rPr>
                <a:t>内部类  分类</a:t>
              </a:r>
              <a:endParaRPr lang="zh-CN" altLang="en-US" sz="2000" b="1" dirty="0">
                <a:solidFill>
                  <a:srgbClr val="006BA9"/>
                </a:solidFill>
                <a:latin typeface="Arial" panose="020B0604020202020204" pitchFamily="34" charset="0"/>
                <a:ea typeface="宋体" panose="02010600030101010101" pitchFamily="2" charset="-122"/>
              </a:endParaRPr>
            </a:p>
          </p:txBody>
        </p:sp>
      </p:grpSp>
      <p:sp>
        <p:nvSpPr>
          <p:cNvPr id="54" name="AutoShape 17"/>
          <p:cNvSpPr/>
          <p:nvPr/>
        </p:nvSpPr>
        <p:spPr>
          <a:xfrm>
            <a:off x="4075113" y="5835650"/>
            <a:ext cx="1841500" cy="504825"/>
          </a:xfrm>
          <a:prstGeom prst="roundRect">
            <a:avLst>
              <a:gd name="adj" fmla="val 11921"/>
            </a:avLst>
          </a:prstGeom>
          <a:solidFill>
            <a:srgbClr val="3BCCFF"/>
          </a:solidFill>
          <a:ln w="25400" cap="flat" cmpd="sng">
            <a:solidFill>
              <a:srgbClr val="FEFEFE"/>
            </a:solidFill>
            <a:prstDash val="solid"/>
            <a:headEnd type="none" w="med" len="med"/>
            <a:tailEnd type="none" w="med" len="med"/>
          </a:ln>
          <a:effectLst>
            <a:outerShdw dist="53882" dir="2699999" algn="ctr" rotWithShape="0">
              <a:srgbClr val="000000">
                <a:alpha val="50000"/>
              </a:srgbClr>
            </a:outerShdw>
          </a:effectLst>
        </p:spPr>
        <p:txBody>
          <a:bodyPr wrap="none"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gn="ctr" eaLnBrk="1" hangingPunct="1">
              <a:lnSpc>
                <a:spcPct val="100000"/>
              </a:lnSpc>
              <a:spcBef>
                <a:spcPct val="50000"/>
              </a:spcBef>
              <a:buFontTx/>
              <a:buNone/>
            </a:pPr>
            <a:r>
              <a:rPr lang="zh-CN" altLang="en-US" sz="2200" b="1" dirty="0">
                <a:solidFill>
                  <a:srgbClr val="FEFFFF"/>
                </a:solidFill>
                <a:latin typeface="Arial" panose="020B0604020202020204" pitchFamily="34" charset="0"/>
                <a:ea typeface="宋体" panose="02010600030101010101" pitchFamily="2" charset="-122"/>
              </a:rPr>
              <a:t>匿名内部类</a:t>
            </a:r>
            <a:endParaRPr lang="en-US" altLang="zh-CN" sz="2200" b="1" dirty="0">
              <a:solidFill>
                <a:srgbClr val="FEFFFF"/>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000000"/>
                                          </p:val>
                                        </p:tav>
                                        <p:tav tm="100000">
                                          <p:val>
                                            <p:strVal val="#ppt_w"/>
                                          </p:val>
                                        </p:tav>
                                      </p:tavLst>
                                    </p:anim>
                                    <p:anim calcmode="lin" valueType="num">
                                      <p:cBhvr>
                                        <p:cTn id="8" dur="500" fill="hold"/>
                                        <p:tgtEl>
                                          <p:spTgt spid="13"/>
                                        </p:tgtEl>
                                        <p:attrNameLst>
                                          <p:attrName>ppt_h</p:attrName>
                                        </p:attrNameLst>
                                      </p:cBhvr>
                                      <p:tavLst>
                                        <p:tav tm="0">
                                          <p:val>
                                            <p:fltVal val="0.00000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up)">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par>
                          <p:cTn id="28" fill="hold">
                            <p:stCondLst>
                              <p:cond delay="1000"/>
                            </p:stCondLst>
                            <p:childTnLst>
                              <p:par>
                                <p:cTn id="29" presetID="22" presetClass="entr" presetSubtype="2" fill="hold" grpId="0"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wipe(right)">
                                      <p:cBhvr>
                                        <p:cTn id="31" dur="500"/>
                                        <p:tgtEl>
                                          <p:spTgt spid="26"/>
                                        </p:tgtEl>
                                      </p:cBhvr>
                                    </p:animEffect>
                                  </p:childTnLst>
                                </p:cTn>
                              </p:par>
                            </p:childTnLst>
                          </p:cTn>
                        </p:par>
                        <p:par>
                          <p:cTn id="32" fill="hold">
                            <p:stCondLst>
                              <p:cond delay="1500"/>
                            </p:stCondLst>
                            <p:childTnLst>
                              <p:par>
                                <p:cTn id="33" presetID="22" presetClass="entr" presetSubtype="2"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wipe(right)">
                                      <p:cBhvr>
                                        <p:cTn id="35" dur="500"/>
                                        <p:tgtEl>
                                          <p:spTgt spid="27"/>
                                        </p:tgtEl>
                                      </p:cBhvr>
                                    </p:animEffect>
                                  </p:childTnLst>
                                </p:cTn>
                              </p:par>
                            </p:childTnLst>
                          </p:cTn>
                        </p:par>
                        <p:par>
                          <p:cTn id="36" fill="hold">
                            <p:stCondLst>
                              <p:cond delay="2000"/>
                            </p:stCondLst>
                            <p:childTnLst>
                              <p:par>
                                <p:cTn id="37" presetID="22" presetClass="entr" presetSubtype="2" fill="hold" grpId="0" nodeType="after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wipe(right)">
                                      <p:cBhvr>
                                        <p:cTn id="39" dur="500"/>
                                        <p:tgtEl>
                                          <p:spTgt spid="28"/>
                                        </p:tgtEl>
                                      </p:cBhvr>
                                    </p:animEffect>
                                  </p:childTnLst>
                                </p:cTn>
                              </p:par>
                            </p:childTnLst>
                          </p:cTn>
                        </p:par>
                        <p:par>
                          <p:cTn id="40" fill="hold">
                            <p:stCondLst>
                              <p:cond delay="2500"/>
                            </p:stCondLst>
                            <p:childTnLst>
                              <p:par>
                                <p:cTn id="41" presetID="22" presetClass="entr" presetSubtype="2" fill="hold" grpId="0" nodeType="after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wipe(right)">
                                      <p:cBhvr>
                                        <p:cTn id="4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6" grpId="0" animBg="1"/>
      <p:bldP spid="27" grpId="0" animBg="1"/>
      <p:bldP spid="28" grpId="0" animBg="1"/>
      <p:bldP spid="5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FontTx/>
              <a:buNone/>
            </a:pPr>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4.5 </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内部类</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8371"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24" name="矩形 23"/>
          <p:cNvSpPr>
            <a:spLocks noChangeArrowheads="1"/>
          </p:cNvSpPr>
          <p:nvPr/>
        </p:nvSpPr>
        <p:spPr bwMode="auto">
          <a:xfrm>
            <a:off x="465138" y="1498600"/>
            <a:ext cx="815975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200000"/>
              </a:lnSpc>
              <a:spcBef>
                <a:spcPct val="0"/>
              </a:spcBef>
              <a:spcAft>
                <a:spcPct val="0"/>
              </a:spcAft>
              <a:buClrTx/>
              <a:buSzTx/>
              <a:buFontTx/>
              <a:buNone/>
              <a:defRPr/>
            </a:pPr>
            <a:r>
              <a:rPr kumimoji="0" lang="zh-CN" altLang="en-US" sz="1800" b="1" i="0" u="sng" strike="noStrike" kern="1200" cap="none" spc="0" normalizeH="0" baseline="0" noProof="0" dirty="0" smtClean="0">
                <a:ln>
                  <a:noFill/>
                </a:ln>
                <a:solidFill>
                  <a:srgbClr val="006BA9"/>
                </a:solidFill>
                <a:effectLst/>
                <a:uLnTx/>
                <a:uFillTx/>
                <a:latin typeface="Arial" panose="020B0604020202020204" pitchFamily="34" charset="0"/>
                <a:ea typeface="宋体" panose="02010600030101010101" pitchFamily="2" charset="-122"/>
                <a:cs typeface="Arial" panose="020B0604020202020204" pitchFamily="34" charset="0"/>
              </a:rPr>
              <a:t>定义</a:t>
            </a:r>
            <a:r>
              <a:rPr kumimoji="0" lang="zh-CN" altLang="en-US" sz="18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zh-CN" sz="18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在一个类中除了可以定义成员变量、成员方法，还可以定义类，这样的类被称作成员内部类</a:t>
            </a:r>
            <a:r>
              <a:rPr kumimoji="0" lang="zh-CN" altLang="en-US" sz="18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18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200000"/>
              </a:lnSpc>
              <a:spcBef>
                <a:spcPct val="0"/>
              </a:spcBef>
              <a:spcAft>
                <a:spcPct val="0"/>
              </a:spcAft>
              <a:buClrTx/>
              <a:buSzTx/>
              <a:buFontTx/>
              <a:buNone/>
              <a:defRPr/>
            </a:pPr>
            <a:r>
              <a:rPr kumimoji="0" lang="zh-CN" altLang="en-US" sz="1800" b="1" i="0" u="sng" strike="noStrike" kern="1200" cap="none" spc="0" normalizeH="0" baseline="0" noProof="0" dirty="0" smtClean="0">
                <a:ln>
                  <a:noFill/>
                </a:ln>
                <a:solidFill>
                  <a:srgbClr val="006BA9"/>
                </a:solidFill>
                <a:effectLst/>
                <a:uLnTx/>
                <a:uFillTx/>
                <a:latin typeface="Arial" panose="020B0604020202020204" pitchFamily="34" charset="0"/>
                <a:ea typeface="宋体" panose="02010600030101010101" pitchFamily="2" charset="-122"/>
                <a:cs typeface="Arial" panose="020B0604020202020204" pitchFamily="34" charset="0"/>
              </a:rPr>
              <a:t>说明</a:t>
            </a:r>
            <a:r>
              <a:rPr kumimoji="0" lang="zh-CN" altLang="en-US" sz="18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zh-CN" sz="18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在成员内部类中，可以访问外部类的所有成员，包括成员变量和成员方法；在外部类中，同样可以访问成员内部类的变量和方法。</a:t>
            </a:r>
            <a:endParaRPr kumimoji="0" lang="en-US" altLang="zh-CN" sz="18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defRPr/>
            </a:pPr>
            <a:r>
              <a:rPr kumimoji="0" lang="zh-CN" altLang="zh-CN" sz="18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创建内部类对象的具体语法格式如下：</a:t>
            </a:r>
            <a:endParaRPr kumimoji="0" lang="zh-CN" altLang="zh-CN" sz="18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 name="内容占位符 2"/>
          <p:cNvSpPr>
            <a:spLocks noGrp="1"/>
          </p:cNvSpPr>
          <p:nvPr>
            <p:ph idx="1"/>
          </p:nvPr>
        </p:nvSpPr>
        <p:spPr>
          <a:xfrm>
            <a:off x="457200" y="1066800"/>
            <a:ext cx="8229600" cy="652463"/>
          </a:xfrm>
        </p:spPr>
        <p:txBody>
          <a:bodyPr vert="horz" wrap="square" lIns="91440" tIns="45720" rIns="91440" bIns="45720" anchor="t"/>
          <a:p>
            <a:pPr marL="0" indent="0">
              <a:lnSpc>
                <a:spcPct val="100000"/>
              </a:lnSpc>
              <a:spcBef>
                <a:spcPct val="0"/>
              </a:spcBef>
              <a:buNone/>
            </a:pPr>
            <a:r>
              <a:rPr lang="en-US" altLang="zh-CN"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4.5.1 </a:t>
            </a:r>
            <a:r>
              <a:rPr lang="zh-CN" altLang="en-US"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成员内部类</a:t>
            </a:r>
            <a:endParaRPr lang="zh-CN" altLang="en-US"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endParaRPr>
          </a:p>
        </p:txBody>
      </p:sp>
      <p:sp>
        <p:nvSpPr>
          <p:cNvPr id="29" name="剪去对角的矩形 3"/>
          <p:cNvSpPr/>
          <p:nvPr/>
        </p:nvSpPr>
        <p:spPr bwMode="auto">
          <a:xfrm>
            <a:off x="492125" y="5573713"/>
            <a:ext cx="8158163"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rgbClr val="009ED6"/>
          </a:solidFill>
          <a:ln>
            <a:noFill/>
          </a:ln>
          <a:effectLst>
            <a:outerShdw blurRad="50800" dist="38100" dir="2700000" algn="tl" rotWithShape="0">
              <a:srgbClr val="808080">
                <a:alpha val="42999"/>
              </a:srgbClr>
            </a:outerShdw>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 案例演示（参考教材文件</a:t>
            </a:r>
            <a:r>
              <a:rPr kumimoji="0" lang="en-US" altLang="zh-CN"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4-18</a:t>
            </a: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0" name="矩形 1"/>
          <p:cNvSpPr/>
          <p:nvPr/>
        </p:nvSpPr>
        <p:spPr>
          <a:xfrm>
            <a:off x="471488" y="4360863"/>
            <a:ext cx="8054975" cy="508000"/>
          </a:xfrm>
          <a:prstGeom prst="rect">
            <a:avLst/>
          </a:prstGeom>
          <a:solidFill>
            <a:srgbClr val="003F75"/>
          </a:solidFill>
          <a:ln w="2857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50000"/>
              </a:lnSpc>
              <a:spcBef>
                <a:spcPct val="0"/>
              </a:spcBef>
              <a:buFontTx/>
              <a:buNone/>
            </a:pPr>
            <a:r>
              <a:rPr lang="zh-CN" altLang="en-US" sz="1600" dirty="0">
                <a:solidFill>
                  <a:schemeClr val="bg1"/>
                </a:solidFill>
                <a:latin typeface="Arial" panose="020B0604020202020204" pitchFamily="34" charset="0"/>
                <a:ea typeface="宋体" panose="02010600030101010101" pitchFamily="2" charset="-122"/>
              </a:rPr>
              <a:t>    外部类名</a:t>
            </a:r>
            <a:r>
              <a:rPr lang="en-US" altLang="zh-CN" sz="1600" dirty="0">
                <a:solidFill>
                  <a:schemeClr val="bg1"/>
                </a:solidFill>
                <a:latin typeface="Arial" panose="020B0604020202020204" pitchFamily="34" charset="0"/>
                <a:ea typeface="宋体" panose="02010600030101010101" pitchFamily="2" charset="-122"/>
              </a:rPr>
              <a:t>.</a:t>
            </a:r>
            <a:r>
              <a:rPr lang="zh-CN" altLang="en-US" sz="1600" dirty="0">
                <a:solidFill>
                  <a:schemeClr val="bg1"/>
                </a:solidFill>
                <a:latin typeface="Arial" panose="020B0604020202020204" pitchFamily="34" charset="0"/>
                <a:ea typeface="宋体" panose="02010600030101010101" pitchFamily="2" charset="-122"/>
              </a:rPr>
              <a:t>内部类名 变量名 </a:t>
            </a:r>
            <a:r>
              <a:rPr lang="en-US" altLang="zh-CN" sz="1600" dirty="0">
                <a:solidFill>
                  <a:schemeClr val="bg1"/>
                </a:solidFill>
                <a:latin typeface="Arial" panose="020B0604020202020204" pitchFamily="34" charset="0"/>
                <a:ea typeface="宋体" panose="02010600030101010101" pitchFamily="2" charset="-122"/>
              </a:rPr>
              <a:t>= new </a:t>
            </a:r>
            <a:r>
              <a:rPr lang="zh-CN" altLang="en-US" sz="1600" dirty="0">
                <a:solidFill>
                  <a:schemeClr val="bg1"/>
                </a:solidFill>
                <a:latin typeface="Arial" panose="020B0604020202020204" pitchFamily="34" charset="0"/>
                <a:ea typeface="宋体" panose="02010600030101010101" pitchFamily="2" charset="-122"/>
              </a:rPr>
              <a:t>外部类名</a:t>
            </a:r>
            <a:r>
              <a:rPr lang="en-US" altLang="zh-CN" sz="1600" dirty="0">
                <a:solidFill>
                  <a:schemeClr val="bg1"/>
                </a:solidFill>
                <a:latin typeface="Arial" panose="020B0604020202020204" pitchFamily="34" charset="0"/>
                <a:ea typeface="宋体" panose="02010600030101010101" pitchFamily="2" charset="-122"/>
              </a:rPr>
              <a:t>().new </a:t>
            </a:r>
            <a:r>
              <a:rPr lang="zh-CN" altLang="en-US" sz="1600" dirty="0">
                <a:solidFill>
                  <a:schemeClr val="bg1"/>
                </a:solidFill>
                <a:latin typeface="Arial" panose="020B0604020202020204" pitchFamily="34" charset="0"/>
                <a:ea typeface="宋体" panose="02010600030101010101" pitchFamily="2" charset="-122"/>
              </a:rPr>
              <a:t>内部类名</a:t>
            </a:r>
            <a:r>
              <a:rPr lang="en-US" altLang="zh-CN" sz="1600" dirty="0">
                <a:solidFill>
                  <a:schemeClr val="bg1"/>
                </a:solidFill>
                <a:latin typeface="Arial" panose="020B0604020202020204" pitchFamily="34" charset="0"/>
                <a:ea typeface="宋体" panose="02010600030101010101" pitchFamily="2" charset="-122"/>
              </a:rPr>
              <a:t>(); </a:t>
            </a:r>
            <a:endParaRPr lang="zh-CN" altLang="en-US" sz="1600" dirty="0">
              <a:solidFill>
                <a:schemeClr val="bg1"/>
              </a:solidFill>
              <a:latin typeface="Arial" panose="020B0604020202020204" pitchFamily="34" charset="0"/>
              <a:ea typeface="宋体" panose="02010600030101010101" pitchFamily="2" charset="-122"/>
            </a:endParaRPr>
          </a:p>
        </p:txBody>
      </p:sp>
      <p:pic>
        <p:nvPicPr>
          <p:cNvPr id="31" name="Picture 14" descr="http://t02.pic.sogou.com/493eadc82be620d6-a2f0f2491833f6b8-baa32f594dc122955b3144a3e2bb3687_i.jpg"/>
          <p:cNvPicPr>
            <a:picLocks noChangeAspect="1"/>
          </p:cNvPicPr>
          <p:nvPr/>
        </p:nvPicPr>
        <p:blipFill>
          <a:blip r:embed="rId1"/>
          <a:stretch>
            <a:fillRect/>
          </a:stretch>
        </p:blipFill>
        <p:spPr>
          <a:xfrm rot="668921">
            <a:off x="6765925" y="3378200"/>
            <a:ext cx="1917700" cy="2028825"/>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xEl>
                                              <p:charRg st="0" end="12"/>
                                            </p:txEl>
                                          </p:spTgt>
                                        </p:tgtEl>
                                        <p:attrNameLst>
                                          <p:attrName>style.visibility</p:attrName>
                                        </p:attrNameLst>
                                      </p:cBhvr>
                                      <p:to>
                                        <p:strVal val="visible"/>
                                      </p:to>
                                    </p:set>
                                    <p:animEffect transition="in" filter="fade">
                                      <p:cBhvr>
                                        <p:cTn id="7" dur="500"/>
                                        <p:tgtEl>
                                          <p:spTgt spid="25">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4">
                                            <p:txEl>
                                              <p:charRg st="0" end="45"/>
                                            </p:txEl>
                                          </p:spTgt>
                                        </p:tgtEl>
                                        <p:attrNameLst>
                                          <p:attrName>style.visibility</p:attrName>
                                        </p:attrNameLst>
                                      </p:cBhvr>
                                      <p:to>
                                        <p:strVal val="visible"/>
                                      </p:to>
                                    </p:set>
                                    <p:animEffect transition="in" filter="wipe(left)">
                                      <p:cBhvr>
                                        <p:cTn id="12" dur="500"/>
                                        <p:tgtEl>
                                          <p:spTgt spid="24">
                                            <p:txEl>
                                              <p:charRg st="0" end="45"/>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4">
                                            <p:txEl>
                                              <p:charRg st="45" end="106"/>
                                            </p:txEl>
                                          </p:spTgt>
                                        </p:tgtEl>
                                        <p:attrNameLst>
                                          <p:attrName>style.visibility</p:attrName>
                                        </p:attrNameLst>
                                      </p:cBhvr>
                                      <p:to>
                                        <p:strVal val="visible"/>
                                      </p:to>
                                    </p:set>
                                    <p:animEffect transition="in" filter="wipe(left)">
                                      <p:cBhvr>
                                        <p:cTn id="16" dur="500"/>
                                        <p:tgtEl>
                                          <p:spTgt spid="24">
                                            <p:txEl>
                                              <p:charRg st="45" end="10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4">
                                            <p:txEl>
                                              <p:charRg st="106" end="124"/>
                                            </p:txEl>
                                          </p:spTgt>
                                        </p:tgtEl>
                                        <p:attrNameLst>
                                          <p:attrName>style.visibility</p:attrName>
                                        </p:attrNameLst>
                                      </p:cBhvr>
                                      <p:to>
                                        <p:strVal val="visible"/>
                                      </p:to>
                                    </p:set>
                                    <p:animEffect transition="in" filter="wipe(left)">
                                      <p:cBhvr>
                                        <p:cTn id="21" dur="500"/>
                                        <p:tgtEl>
                                          <p:spTgt spid="24">
                                            <p:txEl>
                                              <p:charRg st="106" end="124"/>
                                            </p:txEl>
                                          </p:spTgt>
                                        </p:tgtEl>
                                      </p:cBhvr>
                                    </p:animEffect>
                                  </p:childTnLst>
                                </p:cTn>
                              </p:par>
                            </p:childTnLst>
                          </p:cTn>
                        </p:par>
                        <p:par>
                          <p:cTn id="22" fill="hold">
                            <p:stCondLst>
                              <p:cond delay="500"/>
                            </p:stCondLst>
                            <p:childTnLst>
                              <p:par>
                                <p:cTn id="23" presetID="2" presetClass="entr" presetSubtype="2" fill="hold" nodeType="after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fill="hold"/>
                                        <p:tgtEl>
                                          <p:spTgt spid="31"/>
                                        </p:tgtEl>
                                        <p:attrNameLst>
                                          <p:attrName>ppt_x</p:attrName>
                                        </p:attrNameLst>
                                      </p:cBhvr>
                                      <p:tavLst>
                                        <p:tav tm="0">
                                          <p:val>
                                            <p:strVal val="1+#ppt_w/2"/>
                                          </p:val>
                                        </p:tav>
                                        <p:tav tm="100000">
                                          <p:val>
                                            <p:strVal val="#ppt_x"/>
                                          </p:val>
                                        </p:tav>
                                      </p:tavLst>
                                    </p:anim>
                                    <p:anim calcmode="lin" valueType="num">
                                      <p:cBhvr additive="base">
                                        <p:cTn id="26" dur="500" fill="hold"/>
                                        <p:tgtEl>
                                          <p:spTgt spid="31"/>
                                        </p:tgtEl>
                                        <p:attrNameLst>
                                          <p:attrName>ppt_y</p:attrName>
                                        </p:attrNameLst>
                                      </p:cBhvr>
                                      <p:tavLst>
                                        <p:tav tm="0">
                                          <p:val>
                                            <p:strVal val="#ppt_y"/>
                                          </p:val>
                                        </p:tav>
                                        <p:tav tm="100000">
                                          <p:val>
                                            <p:strVal val="#ppt_y"/>
                                          </p:val>
                                        </p:tav>
                                      </p:tavLst>
                                    </p:anim>
                                  </p:childTnLst>
                                </p:cTn>
                              </p:par>
                            </p:childTnLst>
                          </p:cTn>
                        </p:par>
                        <p:par>
                          <p:cTn id="27" fill="hold">
                            <p:stCondLst>
                              <p:cond delay="1000"/>
                            </p:stCondLst>
                            <p:childTnLst>
                              <p:par>
                                <p:cTn id="28" presetID="2" presetClass="entr" presetSubtype="4" fill="hold" grpId="0" nodeType="afterEffect">
                                  <p:stCondLst>
                                    <p:cond delay="0"/>
                                  </p:stCondLst>
                                  <p:childTnLst>
                                    <p:set>
                                      <p:cBhvr>
                                        <p:cTn id="29" dur="1" fill="hold">
                                          <p:stCondLst>
                                            <p:cond delay="0"/>
                                          </p:stCondLst>
                                        </p:cTn>
                                        <p:tgtEl>
                                          <p:spTgt spid="30"/>
                                        </p:tgtEl>
                                        <p:attrNameLst>
                                          <p:attrName>style.visibility</p:attrName>
                                        </p:attrNameLst>
                                      </p:cBhvr>
                                      <p:to>
                                        <p:strVal val="visible"/>
                                      </p:to>
                                    </p:set>
                                    <p:anim calcmode="lin" valueType="num">
                                      <p:cBhvr additive="base">
                                        <p:cTn id="30" dur="500" fill="hold"/>
                                        <p:tgtEl>
                                          <p:spTgt spid="30"/>
                                        </p:tgtEl>
                                        <p:attrNameLst>
                                          <p:attrName>ppt_x</p:attrName>
                                        </p:attrNameLst>
                                      </p:cBhvr>
                                      <p:tavLst>
                                        <p:tav tm="0">
                                          <p:val>
                                            <p:strVal val="#ppt_x"/>
                                          </p:val>
                                        </p:tav>
                                        <p:tav tm="100000">
                                          <p:val>
                                            <p:strVal val="#ppt_x"/>
                                          </p:val>
                                        </p:tav>
                                      </p:tavLst>
                                    </p:anim>
                                    <p:anim calcmode="lin" valueType="num">
                                      <p:cBhvr additive="base">
                                        <p:cTn id="31"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grpId="0" nodeType="click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circle(in)">
                                      <p:cBhvr>
                                        <p:cTn id="36"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p"/>
      <p:bldP spid="29" grpId="0" animBg="1"/>
      <p:bldP spid="3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FontTx/>
              <a:buNone/>
            </a:pPr>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4.5 </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内部类</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9395"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24" name="矩形 23"/>
          <p:cNvSpPr/>
          <p:nvPr/>
        </p:nvSpPr>
        <p:spPr>
          <a:xfrm>
            <a:off x="465138" y="1498600"/>
            <a:ext cx="8159750" cy="230981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nSpc>
                <a:spcPct val="200000"/>
              </a:lnSpc>
              <a:spcBef>
                <a:spcPct val="0"/>
              </a:spcBef>
              <a:buFontTx/>
              <a:buNone/>
            </a:pPr>
            <a:r>
              <a:rPr lang="zh-CN" altLang="en-US" sz="1800" b="1" u="sng" dirty="0">
                <a:solidFill>
                  <a:srgbClr val="006BA9"/>
                </a:solidFill>
                <a:latin typeface="Arial" panose="020B0604020202020204" pitchFamily="34" charset="0"/>
                <a:ea typeface="宋体" panose="02010600030101010101" pitchFamily="2" charset="-122"/>
              </a:rPr>
              <a:t>定义</a:t>
            </a:r>
            <a:r>
              <a:rPr lang="zh-CN" altLang="en-US" sz="1800" dirty="0">
                <a:latin typeface="Arial" panose="020B0604020202020204" pitchFamily="34" charset="0"/>
                <a:ea typeface="宋体" panose="02010600030101010101" pitchFamily="2" charset="-122"/>
              </a:rPr>
              <a:t>：</a:t>
            </a:r>
            <a:r>
              <a:rPr lang="zh-CN" altLang="zh-CN" sz="1800" dirty="0">
                <a:latin typeface="Arial" panose="020B0604020202020204" pitchFamily="34" charset="0"/>
                <a:ea typeface="宋体" panose="02010600030101010101" pitchFamily="2" charset="-122"/>
              </a:rPr>
              <a:t>局部内部类，也叫做方法内部类，就是定义在某个局部范围中的类，它和局部变量一样，都是在方法中定义的，其有效范围只限于方法内部</a:t>
            </a:r>
            <a:r>
              <a:rPr lang="zh-CN" altLang="en-US" sz="1800" dirty="0">
                <a:latin typeface="Arial" panose="020B0604020202020204" pitchFamily="34" charset="0"/>
                <a:ea typeface="宋体" panose="02010600030101010101" pitchFamily="2" charset="-122"/>
              </a:rPr>
              <a:t>。</a:t>
            </a:r>
            <a:endParaRPr lang="en-US" altLang="zh-CN" sz="1800" dirty="0">
              <a:latin typeface="Arial" panose="020B0604020202020204" pitchFamily="34" charset="0"/>
              <a:ea typeface="宋体" panose="02010600030101010101" pitchFamily="2" charset="-122"/>
            </a:endParaRPr>
          </a:p>
          <a:p>
            <a:pPr marL="0" lvl="0" indent="0">
              <a:lnSpc>
                <a:spcPct val="200000"/>
              </a:lnSpc>
              <a:spcBef>
                <a:spcPct val="0"/>
              </a:spcBef>
              <a:buFontTx/>
              <a:buNone/>
            </a:pPr>
            <a:r>
              <a:rPr lang="zh-CN" altLang="en-US" sz="1800" b="1" u="sng" dirty="0">
                <a:solidFill>
                  <a:srgbClr val="006BA9"/>
                </a:solidFill>
                <a:latin typeface="Arial" panose="020B0604020202020204" pitchFamily="34" charset="0"/>
                <a:ea typeface="宋体" panose="02010600030101010101" pitchFamily="2" charset="-122"/>
              </a:rPr>
              <a:t>说明</a:t>
            </a:r>
            <a:r>
              <a:rPr lang="zh-CN" altLang="en-US" sz="1800" dirty="0">
                <a:latin typeface="Arial" panose="020B0604020202020204" pitchFamily="34" charset="0"/>
                <a:ea typeface="宋体" panose="02010600030101010101" pitchFamily="2" charset="-122"/>
              </a:rPr>
              <a:t>：</a:t>
            </a:r>
            <a:r>
              <a:rPr lang="zh-CN" altLang="zh-CN" sz="1800" dirty="0">
                <a:latin typeface="Arial" panose="020B0604020202020204" pitchFamily="34" charset="0"/>
                <a:ea typeface="宋体" panose="02010600030101010101" pitchFamily="2" charset="-122"/>
              </a:rPr>
              <a:t>在局部内部类中，局部内部类可以访问外部类的所有成员变量和方法，而局部内部类中的变量和方法却只能在创建该局部内部类的方法中进行访问。</a:t>
            </a:r>
            <a:endParaRPr lang="en-US" altLang="zh-CN" sz="1800" dirty="0">
              <a:latin typeface="Arial" panose="020B0604020202020204" pitchFamily="34" charset="0"/>
              <a:ea typeface="宋体" panose="02010600030101010101" pitchFamily="2" charset="-122"/>
            </a:endParaRPr>
          </a:p>
        </p:txBody>
      </p:sp>
      <p:sp>
        <p:nvSpPr>
          <p:cNvPr id="25" name="内容占位符 2"/>
          <p:cNvSpPr>
            <a:spLocks noGrp="1"/>
          </p:cNvSpPr>
          <p:nvPr>
            <p:ph idx="1"/>
          </p:nvPr>
        </p:nvSpPr>
        <p:spPr>
          <a:xfrm>
            <a:off x="457200" y="1066800"/>
            <a:ext cx="8229600" cy="652463"/>
          </a:xfrm>
        </p:spPr>
        <p:txBody>
          <a:bodyPr vert="horz" wrap="square" lIns="91440" tIns="45720" rIns="91440" bIns="45720" anchor="t"/>
          <a:p>
            <a:pPr marL="0" indent="0">
              <a:lnSpc>
                <a:spcPct val="100000"/>
              </a:lnSpc>
              <a:spcBef>
                <a:spcPct val="0"/>
              </a:spcBef>
              <a:buNone/>
            </a:pPr>
            <a:r>
              <a:rPr lang="en-US" altLang="zh-CN"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4.5.2 </a:t>
            </a:r>
            <a:r>
              <a:rPr lang="zh-CN" altLang="en-US"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局部内部类</a:t>
            </a:r>
            <a:endParaRPr lang="zh-CN" altLang="en-US"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endParaRPr>
          </a:p>
        </p:txBody>
      </p:sp>
      <p:sp>
        <p:nvSpPr>
          <p:cNvPr id="29" name="剪去对角的矩形 3"/>
          <p:cNvSpPr/>
          <p:nvPr/>
        </p:nvSpPr>
        <p:spPr bwMode="auto">
          <a:xfrm>
            <a:off x="492125" y="5416550"/>
            <a:ext cx="8158163"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rgbClr val="009ED6"/>
          </a:solidFill>
          <a:ln>
            <a:noFill/>
          </a:ln>
          <a:effectLst>
            <a:outerShdw blurRad="50800" dist="38100" dir="2700000" algn="tl" rotWithShape="0">
              <a:srgbClr val="808080">
                <a:alpha val="42999"/>
              </a:srgbClr>
            </a:outerShdw>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 案例演示（参考教材文件</a:t>
            </a:r>
            <a:r>
              <a:rPr kumimoji="0" lang="en-US" altLang="zh-CN"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4-19</a:t>
            </a: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xEl>
                                              <p:charRg st="0" end="12"/>
                                            </p:txEl>
                                          </p:spTgt>
                                        </p:tgtEl>
                                        <p:attrNameLst>
                                          <p:attrName>style.visibility</p:attrName>
                                        </p:attrNameLst>
                                      </p:cBhvr>
                                      <p:to>
                                        <p:strVal val="visible"/>
                                      </p:to>
                                    </p:set>
                                    <p:animEffect transition="in" filter="fade">
                                      <p:cBhvr>
                                        <p:cTn id="7" dur="500"/>
                                        <p:tgtEl>
                                          <p:spTgt spid="25">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4">
                                            <p:txEl>
                                              <p:charRg st="0" end="66"/>
                                            </p:txEl>
                                          </p:spTgt>
                                        </p:tgtEl>
                                        <p:attrNameLst>
                                          <p:attrName>style.visibility</p:attrName>
                                        </p:attrNameLst>
                                      </p:cBhvr>
                                      <p:to>
                                        <p:strVal val="visible"/>
                                      </p:to>
                                    </p:set>
                                    <p:animEffect transition="in" filter="wipe(left)">
                                      <p:cBhvr>
                                        <p:cTn id="12" dur="500"/>
                                        <p:tgtEl>
                                          <p:spTgt spid="24">
                                            <p:txEl>
                                              <p:charRg st="0" end="66"/>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4">
                                            <p:txEl>
                                              <p:charRg st="66" end="135"/>
                                            </p:txEl>
                                          </p:spTgt>
                                        </p:tgtEl>
                                        <p:attrNameLst>
                                          <p:attrName>style.visibility</p:attrName>
                                        </p:attrNameLst>
                                      </p:cBhvr>
                                      <p:to>
                                        <p:strVal val="visible"/>
                                      </p:to>
                                    </p:set>
                                    <p:animEffect transition="in" filter="wipe(left)">
                                      <p:cBhvr>
                                        <p:cTn id="16" dur="500"/>
                                        <p:tgtEl>
                                          <p:spTgt spid="24">
                                            <p:txEl>
                                              <p:charRg st="66" end="13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circle(in)">
                                      <p:cBhvr>
                                        <p:cTn id="21"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p"/>
      <p:bldP spid="2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6" name="直接连接符 45"/>
          <p:cNvCxnSpPr/>
          <p:nvPr/>
        </p:nvCxnSpPr>
        <p:spPr bwMode="auto">
          <a:xfrm>
            <a:off x="3094038" y="2212023"/>
            <a:ext cx="2943225"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23555" name="矩形 36"/>
          <p:cNvSpPr/>
          <p:nvPr/>
        </p:nvSpPr>
        <p:spPr>
          <a:xfrm flipH="1">
            <a:off x="2976563" y="1708785"/>
            <a:ext cx="1108075" cy="461963"/>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None/>
            </a:pPr>
            <a:r>
              <a:rPr lang="zh-CN" altLang="en-US" sz="2400" b="1" dirty="0">
                <a:solidFill>
                  <a:srgbClr val="006BA9"/>
                </a:solidFill>
                <a:latin typeface="微软雅黑" panose="020B0503020204020204" pitchFamily="34" charset="-122"/>
                <a:ea typeface="微软雅黑" panose="020B0503020204020204" pitchFamily="34" charset="-122"/>
              </a:rPr>
              <a:t>内部类</a:t>
            </a:r>
            <a:endParaRPr lang="zh-CN" altLang="en-US" sz="2400" b="1" dirty="0">
              <a:solidFill>
                <a:srgbClr val="006BA9"/>
              </a:solidFill>
              <a:latin typeface="微软雅黑" panose="020B0503020204020204" pitchFamily="34" charset="-122"/>
              <a:ea typeface="微软雅黑" panose="020B0503020204020204" pitchFamily="34" charset="-122"/>
            </a:endParaRPr>
          </a:p>
        </p:txBody>
      </p:sp>
      <p:grpSp>
        <p:nvGrpSpPr>
          <p:cNvPr id="23556" name="组合 111"/>
          <p:cNvGrpSpPr/>
          <p:nvPr/>
        </p:nvGrpSpPr>
        <p:grpSpPr>
          <a:xfrm rot="-12767">
            <a:off x="1971675" y="1708785"/>
            <a:ext cx="884238" cy="954088"/>
            <a:chOff x="1936620" y="1275606"/>
            <a:chExt cx="1296144" cy="1728192"/>
          </a:xfrm>
        </p:grpSpPr>
        <p:grpSp>
          <p:nvGrpSpPr>
            <p:cNvPr id="23582" name="组合 112"/>
            <p:cNvGrpSpPr/>
            <p:nvPr/>
          </p:nvGrpSpPr>
          <p:grpSpPr>
            <a:xfrm>
              <a:off x="1936620" y="1275606"/>
              <a:ext cx="1296142" cy="1728192"/>
              <a:chOff x="1907704" y="1275606"/>
              <a:chExt cx="1296142" cy="1728192"/>
            </a:xfrm>
          </p:grpSpPr>
          <p:sp>
            <p:nvSpPr>
              <p:cNvPr id="51" name="圆角矩形 50"/>
              <p:cNvSpPr/>
              <p:nvPr/>
            </p:nvSpPr>
            <p:spPr>
              <a:xfrm>
                <a:off x="1907704" y="1275606"/>
                <a:ext cx="1296143" cy="1728192"/>
              </a:xfrm>
              <a:prstGeom prst="roundRect">
                <a:avLst/>
              </a:prstGeom>
              <a:solidFill>
                <a:srgbClr val="0070C0"/>
              </a:solidFill>
              <a:ln w="25400" cap="flat" cmpd="sng" algn="ctr">
                <a:noFill/>
                <a:prstDash val="solid"/>
              </a:ln>
              <a:effectLst>
                <a:outerShdw blurRad="76200" dir="13500000" sy="23000" kx="1200000" algn="br" rotWithShape="0">
                  <a:prstClr val="black">
                    <a:alpha val="20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0" cap="none" spc="0" normalizeH="0" baseline="0" noProof="0" dirty="0">
                    <a:ln>
                      <a:noFill/>
                    </a:ln>
                    <a:solidFill>
                      <a:prstClr val="white"/>
                    </a:solidFill>
                    <a:effectLst/>
                    <a:uLnTx/>
                    <a:uFillTx/>
                    <a:latin typeface="Cambria Math" panose="02040503050406030204" pitchFamily="18" charset="0"/>
                    <a:ea typeface="汉仪综艺体简" pitchFamily="49" charset="-122"/>
                    <a:cs typeface="+mn-cs"/>
                  </a:rPr>
                  <a:t>4.5</a:t>
                </a:r>
                <a:endParaRPr kumimoji="0" lang="zh-CN" altLang="en-US" sz="3600" b="1" i="0" u="none" strike="noStrike" kern="0" cap="none" spc="0" normalizeH="0" baseline="0" noProof="0" dirty="0">
                  <a:ln>
                    <a:noFill/>
                  </a:ln>
                  <a:solidFill>
                    <a:prstClr val="white"/>
                  </a:solidFill>
                  <a:effectLst/>
                  <a:uLnTx/>
                  <a:uFillTx/>
                  <a:latin typeface="Cambria Math" panose="02040503050406030204" pitchFamily="18" charset="0"/>
                  <a:ea typeface="汉仪综艺体简" pitchFamily="49" charset="-122"/>
                  <a:cs typeface="+mn-cs"/>
                </a:endParaRPr>
              </a:p>
            </p:txBody>
          </p:sp>
          <p:sp>
            <p:nvSpPr>
              <p:cNvPr id="52" name="圆角矩形 51"/>
              <p:cNvSpPr/>
              <p:nvPr/>
            </p:nvSpPr>
            <p:spPr>
              <a:xfrm>
                <a:off x="1961226" y="1347495"/>
                <a:ext cx="1189100" cy="1584414"/>
              </a:xfrm>
              <a:prstGeom prst="roundRect">
                <a:avLst/>
              </a:prstGeom>
              <a:noFill/>
              <a:ln w="15875" cap="flat" cmpd="sng" algn="ctr">
                <a:solidFill>
                  <a:sysClr val="window" lastClr="FFFFFF"/>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white"/>
                  </a:solidFill>
                  <a:effectLst/>
                  <a:uLnTx/>
                  <a:uFillTx/>
                  <a:latin typeface="Cambria Math" panose="02040503050406030204" pitchFamily="18" charset="0"/>
                  <a:ea typeface="汉仪综艺体简" pitchFamily="49" charset="-122"/>
                  <a:cs typeface="+mn-cs"/>
                </a:endParaRPr>
              </a:p>
            </p:txBody>
          </p:sp>
        </p:grpSp>
        <p:sp>
          <p:nvSpPr>
            <p:cNvPr id="50" name="圆角矩形 5"/>
            <p:cNvSpPr/>
            <p:nvPr/>
          </p:nvSpPr>
          <p:spPr>
            <a:xfrm>
              <a:off x="1830726" y="2063012"/>
              <a:ext cx="1293816" cy="937421"/>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6000" b="1" i="0" u="none" strike="noStrike" kern="0" cap="none" spc="0" normalizeH="0" baseline="0" noProof="0" dirty="0">
                <a:ln>
                  <a:noFill/>
                </a:ln>
                <a:solidFill>
                  <a:prstClr val="white"/>
                </a:solidFill>
                <a:effectLst/>
                <a:uLnTx/>
                <a:uFillTx/>
                <a:latin typeface="Cambria Math" panose="02040503050406030204" pitchFamily="18" charset="0"/>
                <a:ea typeface="汉仪综艺体简" pitchFamily="49" charset="-122"/>
                <a:cs typeface="+mn-cs"/>
              </a:endParaRPr>
            </a:p>
          </p:txBody>
        </p:sp>
      </p:grpSp>
      <p:cxnSp>
        <p:nvCxnSpPr>
          <p:cNvPr id="54" name="直接连接符 51"/>
          <p:cNvCxnSpPr>
            <a:cxnSpLocks noChangeShapeType="1"/>
          </p:cNvCxnSpPr>
          <p:nvPr/>
        </p:nvCxnSpPr>
        <p:spPr bwMode="auto">
          <a:xfrm>
            <a:off x="4554538" y="3272473"/>
            <a:ext cx="3327400" cy="0"/>
          </a:xfrm>
          <a:prstGeom prst="line">
            <a:avLst/>
          </a:prstGeom>
          <a:noFill/>
          <a:ln w="3175" algn="ctr">
            <a:solidFill>
              <a:schemeClr val="bg1">
                <a:lumMod val="50000"/>
              </a:schemeClr>
            </a:solidFill>
            <a:prstDash val="sysDot"/>
            <a:round/>
            <a:headEnd type="oval" w="sm" len="sm"/>
            <a:tailEnd type="oval" w="sm" len="sm"/>
          </a:ln>
          <a:extLst>
            <a:ext uri="{909E8E84-426E-40DD-AFC4-6F175D3DCCD1}">
              <a14:hiddenFill xmlns:a14="http://schemas.microsoft.com/office/drawing/2010/main">
                <a:noFill/>
              </a14:hiddenFill>
            </a:ext>
          </a:extLst>
        </p:spPr>
      </p:cxnSp>
      <p:sp>
        <p:nvSpPr>
          <p:cNvPr id="23558" name="矩形 53"/>
          <p:cNvSpPr/>
          <p:nvPr/>
        </p:nvSpPr>
        <p:spPr>
          <a:xfrm flipH="1">
            <a:off x="4437063" y="2770823"/>
            <a:ext cx="3559175" cy="461962"/>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None/>
            </a:pPr>
            <a:r>
              <a:rPr lang="en-US" altLang="zh-CN" sz="2400" b="1" dirty="0">
                <a:solidFill>
                  <a:srgbClr val="006BA9"/>
                </a:solidFill>
                <a:latin typeface="微软雅黑" panose="020B0503020204020204" pitchFamily="34" charset="-122"/>
                <a:ea typeface="微软雅黑" panose="020B0503020204020204" pitchFamily="34" charset="-122"/>
              </a:rPr>
              <a:t>JDK 8—Lambda</a:t>
            </a:r>
            <a:r>
              <a:rPr lang="zh-CN" altLang="en-US" sz="2400" b="1" dirty="0">
                <a:solidFill>
                  <a:srgbClr val="006BA9"/>
                </a:solidFill>
                <a:latin typeface="微软雅黑" panose="020B0503020204020204" pitchFamily="34" charset="-122"/>
                <a:ea typeface="微软雅黑" panose="020B0503020204020204" pitchFamily="34" charset="-122"/>
              </a:rPr>
              <a:t>表达式</a:t>
            </a:r>
            <a:endParaRPr lang="zh-CN" altLang="en-US" sz="2400" b="1" dirty="0">
              <a:solidFill>
                <a:srgbClr val="006BA9"/>
              </a:solidFill>
              <a:latin typeface="微软雅黑" panose="020B0503020204020204" pitchFamily="34" charset="-122"/>
              <a:ea typeface="微软雅黑" panose="020B0503020204020204" pitchFamily="34" charset="-122"/>
            </a:endParaRPr>
          </a:p>
        </p:txBody>
      </p:sp>
      <p:grpSp>
        <p:nvGrpSpPr>
          <p:cNvPr id="23559" name="组合 116"/>
          <p:cNvGrpSpPr/>
          <p:nvPr/>
        </p:nvGrpSpPr>
        <p:grpSpPr>
          <a:xfrm rot="-12767">
            <a:off x="3486150" y="2797810"/>
            <a:ext cx="884238" cy="952500"/>
            <a:chOff x="1936620" y="1275606"/>
            <a:chExt cx="1296144" cy="1728192"/>
          </a:xfrm>
        </p:grpSpPr>
        <p:grpSp>
          <p:nvGrpSpPr>
            <p:cNvPr id="23578" name="组合 117"/>
            <p:cNvGrpSpPr/>
            <p:nvPr/>
          </p:nvGrpSpPr>
          <p:grpSpPr>
            <a:xfrm>
              <a:off x="1936620" y="1275606"/>
              <a:ext cx="1296142" cy="1728192"/>
              <a:chOff x="1907704" y="1275606"/>
              <a:chExt cx="1296142" cy="1728192"/>
            </a:xfrm>
          </p:grpSpPr>
          <p:sp>
            <p:nvSpPr>
              <p:cNvPr id="59" name="圆角矩形 58"/>
              <p:cNvSpPr/>
              <p:nvPr/>
            </p:nvSpPr>
            <p:spPr>
              <a:xfrm>
                <a:off x="1907704" y="1275606"/>
                <a:ext cx="1296143" cy="1728192"/>
              </a:xfrm>
              <a:prstGeom prst="roundRect">
                <a:avLst/>
              </a:prstGeom>
              <a:solidFill>
                <a:srgbClr val="0070C0"/>
              </a:solidFill>
              <a:ln w="25400" cap="flat" cmpd="sng" algn="ctr">
                <a:noFill/>
                <a:prstDash val="solid"/>
              </a:ln>
              <a:effectLst>
                <a:outerShdw blurRad="76200" dir="13500000" sy="23000" kx="1200000" algn="br" rotWithShape="0">
                  <a:prstClr val="black">
                    <a:alpha val="20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0" cap="none" spc="0" normalizeH="0" baseline="0" noProof="0" dirty="0">
                    <a:ln>
                      <a:noFill/>
                    </a:ln>
                    <a:solidFill>
                      <a:prstClr val="white"/>
                    </a:solidFill>
                    <a:effectLst/>
                    <a:uLnTx/>
                    <a:uFillTx/>
                    <a:latin typeface="Cambria Math" panose="02040503050406030204" pitchFamily="18" charset="0"/>
                    <a:ea typeface="汉仪综艺体简" pitchFamily="49" charset="-122"/>
                    <a:cs typeface="+mn-cs"/>
                  </a:rPr>
                  <a:t>4.6</a:t>
                </a:r>
                <a:endParaRPr kumimoji="0" lang="zh-CN" altLang="en-US" sz="3600" b="1" i="0" u="none" strike="noStrike" kern="0" cap="none" spc="0" normalizeH="0" baseline="0" noProof="0" dirty="0">
                  <a:ln>
                    <a:noFill/>
                  </a:ln>
                  <a:solidFill>
                    <a:prstClr val="white"/>
                  </a:solidFill>
                  <a:effectLst/>
                  <a:uLnTx/>
                  <a:uFillTx/>
                  <a:latin typeface="Cambria Math" panose="02040503050406030204" pitchFamily="18" charset="0"/>
                  <a:ea typeface="汉仪综艺体简" pitchFamily="49" charset="-122"/>
                  <a:cs typeface="+mn-cs"/>
                </a:endParaRPr>
              </a:p>
            </p:txBody>
          </p:sp>
          <p:sp>
            <p:nvSpPr>
              <p:cNvPr id="60" name="圆角矩形 59"/>
              <p:cNvSpPr/>
              <p:nvPr/>
            </p:nvSpPr>
            <p:spPr>
              <a:xfrm>
                <a:off x="1961226" y="1347615"/>
                <a:ext cx="1189100" cy="1584176"/>
              </a:xfrm>
              <a:prstGeom prst="roundRect">
                <a:avLst/>
              </a:prstGeom>
              <a:noFill/>
              <a:ln w="15875" cap="flat" cmpd="sng" algn="ctr">
                <a:solidFill>
                  <a:sysClr val="window" lastClr="FFFFFF"/>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white"/>
                  </a:solidFill>
                  <a:effectLst/>
                  <a:uLnTx/>
                  <a:uFillTx/>
                  <a:latin typeface="Cambria Math" panose="02040503050406030204" pitchFamily="18" charset="0"/>
                  <a:ea typeface="汉仪综艺体简" pitchFamily="49" charset="-122"/>
                  <a:cs typeface="+mn-cs"/>
                </a:endParaRPr>
              </a:p>
            </p:txBody>
          </p:sp>
        </p:grpSp>
        <p:sp>
          <p:nvSpPr>
            <p:cNvPr id="58" name="圆角矩形 5"/>
            <p:cNvSpPr/>
            <p:nvPr/>
          </p:nvSpPr>
          <p:spPr>
            <a:xfrm>
              <a:off x="1830726" y="2064324"/>
              <a:ext cx="1293816" cy="936105"/>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6000" b="1" i="0" u="none" strike="noStrike" kern="0" cap="none" spc="0" normalizeH="0" baseline="0" noProof="0" dirty="0">
                <a:ln>
                  <a:noFill/>
                </a:ln>
                <a:solidFill>
                  <a:prstClr val="white"/>
                </a:solidFill>
                <a:effectLst/>
                <a:uLnTx/>
                <a:uFillTx/>
                <a:latin typeface="Cambria Math" panose="02040503050406030204" pitchFamily="18" charset="0"/>
                <a:ea typeface="汉仪综艺体简" pitchFamily="49" charset="-122"/>
                <a:cs typeface="+mn-cs"/>
              </a:endParaRPr>
            </a:p>
          </p:txBody>
        </p:sp>
      </p:grpSp>
      <p:sp>
        <p:nvSpPr>
          <p:cNvPr id="23560"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gn="ctr">
              <a:lnSpc>
                <a:spcPct val="100000"/>
              </a:lnSpc>
              <a:spcBef>
                <a:spcPct val="0"/>
              </a:spcBef>
              <a:buFontTx/>
              <a:buNone/>
            </a:pP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目  录</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3561" name="TextBox 127">
            <a:hlinkClick r:id="rId1" action="ppaction://hlinksldjump"/>
          </p:cNvPr>
          <p:cNvSpPr txBox="1"/>
          <p:nvPr/>
        </p:nvSpPr>
        <p:spPr>
          <a:xfrm>
            <a:off x="3013075" y="2242185"/>
            <a:ext cx="3021013" cy="3698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nSpc>
                <a:spcPct val="100000"/>
              </a:lnSpc>
              <a:spcBef>
                <a:spcPct val="0"/>
              </a:spcBef>
              <a:buFontTx/>
              <a:buNone/>
            </a:pPr>
            <a:r>
              <a:rPr lang="en-US" altLang="zh-CN" sz="1800" u="sng" dirty="0">
                <a:solidFill>
                  <a:srgbClr val="D9D9D9"/>
                </a:solidFill>
                <a:latin typeface="微软雅黑" panose="020B0503020204020204" pitchFamily="34" charset="-122"/>
                <a:ea typeface="微软雅黑" panose="020B0503020204020204" pitchFamily="34" charset="-122"/>
              </a:rPr>
              <a:t>☞</a:t>
            </a:r>
            <a:r>
              <a:rPr lang="zh-CN" altLang="en-US" sz="1800" u="sng" dirty="0">
                <a:solidFill>
                  <a:srgbClr val="D9D9D9"/>
                </a:solidFill>
                <a:latin typeface="微软雅黑" panose="020B0503020204020204" pitchFamily="34" charset="-122"/>
                <a:ea typeface="微软雅黑" panose="020B0503020204020204" pitchFamily="34" charset="-122"/>
              </a:rPr>
              <a:t>点击查看本小节知识架构</a:t>
            </a:r>
            <a:endParaRPr lang="zh-CN" altLang="en-US" sz="1800" u="sng" dirty="0">
              <a:solidFill>
                <a:srgbClr val="D9D9D9"/>
              </a:solidFill>
              <a:latin typeface="微软雅黑" panose="020B0503020204020204" pitchFamily="34" charset="-122"/>
              <a:ea typeface="微软雅黑" panose="020B0503020204020204" pitchFamily="34" charset="-122"/>
            </a:endParaRPr>
          </a:p>
        </p:txBody>
      </p:sp>
      <p:cxnSp>
        <p:nvCxnSpPr>
          <p:cNvPr id="19" name="直接连接符 51"/>
          <p:cNvCxnSpPr>
            <a:cxnSpLocks noChangeShapeType="1"/>
          </p:cNvCxnSpPr>
          <p:nvPr/>
        </p:nvCxnSpPr>
        <p:spPr bwMode="auto">
          <a:xfrm>
            <a:off x="3162300" y="4525010"/>
            <a:ext cx="2911475" cy="0"/>
          </a:xfrm>
          <a:prstGeom prst="line">
            <a:avLst/>
          </a:prstGeom>
          <a:noFill/>
          <a:ln w="3175" algn="ctr">
            <a:solidFill>
              <a:schemeClr val="bg1">
                <a:lumMod val="50000"/>
              </a:schemeClr>
            </a:solidFill>
            <a:prstDash val="sysDot"/>
            <a:round/>
            <a:headEnd type="oval" w="sm" len="sm"/>
            <a:tailEnd type="oval" w="sm" len="sm"/>
          </a:ln>
          <a:extLst>
            <a:ext uri="{909E8E84-426E-40DD-AFC4-6F175D3DCCD1}">
              <a14:hiddenFill xmlns:a14="http://schemas.microsoft.com/office/drawing/2010/main">
                <a:noFill/>
              </a14:hiddenFill>
            </a:ext>
          </a:extLst>
        </p:spPr>
      </p:cxnSp>
      <p:sp>
        <p:nvSpPr>
          <p:cNvPr id="23563" name="矩形 53"/>
          <p:cNvSpPr/>
          <p:nvPr/>
        </p:nvSpPr>
        <p:spPr>
          <a:xfrm flipH="1">
            <a:off x="3044825" y="4023360"/>
            <a:ext cx="2930525" cy="461963"/>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None/>
            </a:pPr>
            <a:r>
              <a:rPr lang="zh-CN" altLang="en-US" sz="2400" b="1" dirty="0">
                <a:solidFill>
                  <a:srgbClr val="006BA9"/>
                </a:solidFill>
                <a:latin typeface="微软雅黑" panose="020B0503020204020204" pitchFamily="34" charset="-122"/>
                <a:ea typeface="微软雅黑" panose="020B0503020204020204" pitchFamily="34" charset="-122"/>
              </a:rPr>
              <a:t>异常（</a:t>
            </a:r>
            <a:r>
              <a:rPr lang="en-US" altLang="zh-CN" sz="2400" b="1" dirty="0">
                <a:solidFill>
                  <a:srgbClr val="006BA9"/>
                </a:solidFill>
                <a:latin typeface="微软雅黑" panose="020B0503020204020204" pitchFamily="34" charset="-122"/>
                <a:ea typeface="微软雅黑" panose="020B0503020204020204" pitchFamily="34" charset="-122"/>
              </a:rPr>
              <a:t>Exception</a:t>
            </a:r>
            <a:r>
              <a:rPr lang="zh-CN" altLang="en-US" sz="2400" b="1" dirty="0">
                <a:solidFill>
                  <a:srgbClr val="006BA9"/>
                </a:solidFill>
                <a:latin typeface="微软雅黑" panose="020B0503020204020204" pitchFamily="34" charset="-122"/>
                <a:ea typeface="微软雅黑" panose="020B0503020204020204" pitchFamily="34" charset="-122"/>
              </a:rPr>
              <a:t>）</a:t>
            </a:r>
            <a:endParaRPr lang="zh-CN" altLang="en-US" sz="2400" b="1" dirty="0">
              <a:solidFill>
                <a:srgbClr val="006BA9"/>
              </a:solidFill>
              <a:latin typeface="微软雅黑" panose="020B0503020204020204" pitchFamily="34" charset="-122"/>
              <a:ea typeface="微软雅黑" panose="020B0503020204020204" pitchFamily="34" charset="-122"/>
            </a:endParaRPr>
          </a:p>
        </p:txBody>
      </p:sp>
      <p:grpSp>
        <p:nvGrpSpPr>
          <p:cNvPr id="23564" name="组合 116"/>
          <p:cNvGrpSpPr/>
          <p:nvPr/>
        </p:nvGrpSpPr>
        <p:grpSpPr>
          <a:xfrm rot="-12767">
            <a:off x="2093913" y="4050348"/>
            <a:ext cx="884237" cy="952500"/>
            <a:chOff x="1936620" y="1275606"/>
            <a:chExt cx="1296144" cy="1728192"/>
          </a:xfrm>
        </p:grpSpPr>
        <p:grpSp>
          <p:nvGrpSpPr>
            <p:cNvPr id="23574" name="组合 117"/>
            <p:cNvGrpSpPr/>
            <p:nvPr/>
          </p:nvGrpSpPr>
          <p:grpSpPr>
            <a:xfrm>
              <a:off x="1936620" y="1275606"/>
              <a:ext cx="1296142" cy="1728192"/>
              <a:chOff x="1907704" y="1275606"/>
              <a:chExt cx="1296142" cy="1728192"/>
            </a:xfrm>
          </p:grpSpPr>
          <p:sp>
            <p:nvSpPr>
              <p:cNvPr id="24" name="圆角矩形 23"/>
              <p:cNvSpPr/>
              <p:nvPr/>
            </p:nvSpPr>
            <p:spPr>
              <a:xfrm>
                <a:off x="1907704" y="1275606"/>
                <a:ext cx="1296143" cy="1728192"/>
              </a:xfrm>
              <a:prstGeom prst="roundRect">
                <a:avLst/>
              </a:prstGeom>
              <a:solidFill>
                <a:srgbClr val="0070C0"/>
              </a:solidFill>
              <a:ln w="25400" cap="flat" cmpd="sng" algn="ctr">
                <a:noFill/>
                <a:prstDash val="solid"/>
              </a:ln>
              <a:effectLst>
                <a:outerShdw blurRad="76200" dir="13500000" sy="23000" kx="1200000" algn="br" rotWithShape="0">
                  <a:prstClr val="black">
                    <a:alpha val="20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0" cap="none" spc="0" normalizeH="0" baseline="0" noProof="0" dirty="0">
                    <a:ln>
                      <a:noFill/>
                    </a:ln>
                    <a:solidFill>
                      <a:prstClr val="white"/>
                    </a:solidFill>
                    <a:effectLst/>
                    <a:uLnTx/>
                    <a:uFillTx/>
                    <a:latin typeface="Cambria Math" panose="02040503050406030204" pitchFamily="18" charset="0"/>
                    <a:ea typeface="汉仪综艺体简" pitchFamily="49" charset="-122"/>
                    <a:cs typeface="+mn-cs"/>
                  </a:rPr>
                  <a:t>4.7</a:t>
                </a:r>
                <a:endParaRPr kumimoji="0" lang="zh-CN" altLang="en-US" sz="3600" b="1" i="0" u="none" strike="noStrike" kern="0" cap="none" spc="0" normalizeH="0" baseline="0" noProof="0" dirty="0">
                  <a:ln>
                    <a:noFill/>
                  </a:ln>
                  <a:solidFill>
                    <a:prstClr val="white"/>
                  </a:solidFill>
                  <a:effectLst/>
                  <a:uLnTx/>
                  <a:uFillTx/>
                  <a:latin typeface="Cambria Math" panose="02040503050406030204" pitchFamily="18" charset="0"/>
                  <a:ea typeface="汉仪综艺体简" pitchFamily="49" charset="-122"/>
                  <a:cs typeface="+mn-cs"/>
                </a:endParaRPr>
              </a:p>
            </p:txBody>
          </p:sp>
          <p:sp>
            <p:nvSpPr>
              <p:cNvPr id="25" name="圆角矩形 24"/>
              <p:cNvSpPr/>
              <p:nvPr/>
            </p:nvSpPr>
            <p:spPr>
              <a:xfrm>
                <a:off x="1961224" y="1347613"/>
                <a:ext cx="1189103" cy="1584176"/>
              </a:xfrm>
              <a:prstGeom prst="roundRect">
                <a:avLst/>
              </a:prstGeom>
              <a:noFill/>
              <a:ln w="15875" cap="flat" cmpd="sng" algn="ctr">
                <a:solidFill>
                  <a:sysClr val="window" lastClr="FFFFFF"/>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white"/>
                  </a:solidFill>
                  <a:effectLst/>
                  <a:uLnTx/>
                  <a:uFillTx/>
                  <a:latin typeface="Cambria Math" panose="02040503050406030204" pitchFamily="18" charset="0"/>
                  <a:ea typeface="汉仪综艺体简" pitchFamily="49" charset="-122"/>
                  <a:cs typeface="+mn-cs"/>
                </a:endParaRPr>
              </a:p>
            </p:txBody>
          </p:sp>
        </p:grpSp>
        <p:sp>
          <p:nvSpPr>
            <p:cNvPr id="23" name="圆角矩形 5"/>
            <p:cNvSpPr/>
            <p:nvPr/>
          </p:nvSpPr>
          <p:spPr>
            <a:xfrm>
              <a:off x="1830725" y="2064324"/>
              <a:ext cx="1293818" cy="936103"/>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6000" b="1" i="0" u="none" strike="noStrike" kern="0" cap="none" spc="0" normalizeH="0" baseline="0" noProof="0" dirty="0">
                <a:ln>
                  <a:noFill/>
                </a:ln>
                <a:solidFill>
                  <a:prstClr val="white"/>
                </a:solidFill>
                <a:effectLst/>
                <a:uLnTx/>
                <a:uFillTx/>
                <a:latin typeface="Cambria Math" panose="02040503050406030204" pitchFamily="18" charset="0"/>
                <a:ea typeface="汉仪综艺体简" pitchFamily="49" charset="-122"/>
                <a:cs typeface="+mn-cs"/>
              </a:endParaRPr>
            </a:p>
          </p:txBody>
        </p:sp>
      </p:grpSp>
      <p:sp>
        <p:nvSpPr>
          <p:cNvPr id="23565" name="TextBox 127">
            <a:hlinkClick r:id="rId2" action="ppaction://hlinksldjump"/>
          </p:cNvPr>
          <p:cNvSpPr txBox="1"/>
          <p:nvPr/>
        </p:nvSpPr>
        <p:spPr>
          <a:xfrm>
            <a:off x="3052763" y="4547235"/>
            <a:ext cx="3021012" cy="3698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nSpc>
                <a:spcPct val="100000"/>
              </a:lnSpc>
              <a:spcBef>
                <a:spcPct val="0"/>
              </a:spcBef>
              <a:buFontTx/>
              <a:buNone/>
            </a:pPr>
            <a:r>
              <a:rPr lang="en-US" altLang="zh-CN" sz="1800" u="sng" dirty="0">
                <a:solidFill>
                  <a:srgbClr val="D9D9D9"/>
                </a:solidFill>
                <a:latin typeface="微软雅黑" panose="020B0503020204020204" pitchFamily="34" charset="-122"/>
                <a:ea typeface="微软雅黑" panose="020B0503020204020204" pitchFamily="34" charset="-122"/>
              </a:rPr>
              <a:t>☞</a:t>
            </a:r>
            <a:r>
              <a:rPr lang="zh-CN" altLang="en-US" sz="1800" u="sng" dirty="0">
                <a:solidFill>
                  <a:srgbClr val="D9D9D9"/>
                </a:solidFill>
                <a:latin typeface="微软雅黑" panose="020B0503020204020204" pitchFamily="34" charset="-122"/>
                <a:ea typeface="微软雅黑" panose="020B0503020204020204" pitchFamily="34" charset="-122"/>
              </a:rPr>
              <a:t>点击查看本小节知识架构</a:t>
            </a:r>
            <a:endParaRPr lang="zh-CN" altLang="en-US" sz="1800" u="sng" dirty="0">
              <a:solidFill>
                <a:srgbClr val="D9D9D9"/>
              </a:solidFill>
              <a:latin typeface="微软雅黑" panose="020B0503020204020204" pitchFamily="34" charset="-122"/>
              <a:ea typeface="微软雅黑" panose="020B0503020204020204" pitchFamily="34" charset="-122"/>
            </a:endParaRPr>
          </a:p>
        </p:txBody>
      </p:sp>
      <p:cxnSp>
        <p:nvCxnSpPr>
          <p:cNvPr id="26" name="直接连接符 51"/>
          <p:cNvCxnSpPr>
            <a:cxnSpLocks noChangeShapeType="1"/>
          </p:cNvCxnSpPr>
          <p:nvPr/>
        </p:nvCxnSpPr>
        <p:spPr bwMode="auto">
          <a:xfrm>
            <a:off x="4554538" y="5668010"/>
            <a:ext cx="2911475" cy="0"/>
          </a:xfrm>
          <a:prstGeom prst="line">
            <a:avLst/>
          </a:prstGeom>
          <a:noFill/>
          <a:ln w="3175" algn="ctr">
            <a:solidFill>
              <a:schemeClr val="bg1">
                <a:lumMod val="50000"/>
              </a:schemeClr>
            </a:solidFill>
            <a:prstDash val="sysDot"/>
            <a:round/>
            <a:headEnd type="oval" w="sm" len="sm"/>
            <a:tailEnd type="oval" w="sm" len="sm"/>
          </a:ln>
          <a:extLst>
            <a:ext uri="{909E8E84-426E-40DD-AFC4-6F175D3DCCD1}">
              <a14:hiddenFill xmlns:a14="http://schemas.microsoft.com/office/drawing/2010/main">
                <a:noFill/>
              </a14:hiddenFill>
            </a:ext>
          </a:extLst>
        </p:spPr>
      </p:cxnSp>
      <p:sp>
        <p:nvSpPr>
          <p:cNvPr id="23567" name="矩形 53"/>
          <p:cNvSpPr/>
          <p:nvPr/>
        </p:nvSpPr>
        <p:spPr>
          <a:xfrm flipH="1">
            <a:off x="4437063" y="5166360"/>
            <a:ext cx="1416050" cy="461963"/>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nSpc>
                <a:spcPct val="100000"/>
              </a:lnSpc>
              <a:spcBef>
                <a:spcPct val="0"/>
              </a:spcBef>
              <a:buFontTx/>
              <a:buNone/>
            </a:pPr>
            <a:r>
              <a:rPr lang="zh-CN" altLang="en-US" sz="2400" b="1" dirty="0">
                <a:solidFill>
                  <a:srgbClr val="006BA9"/>
                </a:solidFill>
                <a:latin typeface="微软雅黑" panose="020B0503020204020204" pitchFamily="34" charset="-122"/>
                <a:ea typeface="微软雅黑" panose="020B0503020204020204" pitchFamily="34" charset="-122"/>
              </a:rPr>
              <a:t>垃圾回收</a:t>
            </a:r>
            <a:endParaRPr lang="zh-CN" altLang="en-US" sz="2400" b="1" dirty="0">
              <a:solidFill>
                <a:srgbClr val="006BA9"/>
              </a:solidFill>
              <a:latin typeface="微软雅黑" panose="020B0503020204020204" pitchFamily="34" charset="-122"/>
              <a:ea typeface="微软雅黑" panose="020B0503020204020204" pitchFamily="34" charset="-122"/>
            </a:endParaRPr>
          </a:p>
        </p:txBody>
      </p:sp>
      <p:grpSp>
        <p:nvGrpSpPr>
          <p:cNvPr id="23568" name="组合 116"/>
          <p:cNvGrpSpPr/>
          <p:nvPr/>
        </p:nvGrpSpPr>
        <p:grpSpPr>
          <a:xfrm rot="-12767">
            <a:off x="3486150" y="5193348"/>
            <a:ext cx="884238" cy="952500"/>
            <a:chOff x="1936620" y="1275606"/>
            <a:chExt cx="1296144" cy="1728192"/>
          </a:xfrm>
        </p:grpSpPr>
        <p:grpSp>
          <p:nvGrpSpPr>
            <p:cNvPr id="23570" name="组合 117"/>
            <p:cNvGrpSpPr/>
            <p:nvPr/>
          </p:nvGrpSpPr>
          <p:grpSpPr>
            <a:xfrm>
              <a:off x="1936620" y="1275606"/>
              <a:ext cx="1296142" cy="1728192"/>
              <a:chOff x="1907704" y="1275606"/>
              <a:chExt cx="1296142" cy="1728192"/>
            </a:xfrm>
          </p:grpSpPr>
          <p:sp>
            <p:nvSpPr>
              <p:cNvPr id="31" name="圆角矩形 30"/>
              <p:cNvSpPr/>
              <p:nvPr/>
            </p:nvSpPr>
            <p:spPr>
              <a:xfrm>
                <a:off x="1907704" y="1275606"/>
                <a:ext cx="1296143" cy="1728192"/>
              </a:xfrm>
              <a:prstGeom prst="roundRect">
                <a:avLst/>
              </a:prstGeom>
              <a:solidFill>
                <a:srgbClr val="0070C0"/>
              </a:solidFill>
              <a:ln w="25400" cap="flat" cmpd="sng" algn="ctr">
                <a:noFill/>
                <a:prstDash val="solid"/>
              </a:ln>
              <a:effectLst>
                <a:outerShdw blurRad="76200" dir="13500000" sy="23000" kx="1200000" algn="br" rotWithShape="0">
                  <a:prstClr val="black">
                    <a:alpha val="20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0" cap="none" spc="0" normalizeH="0" baseline="0" noProof="0" dirty="0">
                    <a:ln>
                      <a:noFill/>
                    </a:ln>
                    <a:solidFill>
                      <a:prstClr val="white"/>
                    </a:solidFill>
                    <a:effectLst/>
                    <a:uLnTx/>
                    <a:uFillTx/>
                    <a:latin typeface="Cambria Math" panose="02040503050406030204" pitchFamily="18" charset="0"/>
                    <a:ea typeface="汉仪综艺体简" pitchFamily="49" charset="-122"/>
                    <a:cs typeface="+mn-cs"/>
                  </a:rPr>
                  <a:t>4.8</a:t>
                </a:r>
                <a:endParaRPr kumimoji="0" lang="zh-CN" altLang="en-US" sz="3600" b="1" i="0" u="none" strike="noStrike" kern="0" cap="none" spc="0" normalizeH="0" baseline="0" noProof="0" dirty="0">
                  <a:ln>
                    <a:noFill/>
                  </a:ln>
                  <a:solidFill>
                    <a:prstClr val="white"/>
                  </a:solidFill>
                  <a:effectLst/>
                  <a:uLnTx/>
                  <a:uFillTx/>
                  <a:latin typeface="Cambria Math" panose="02040503050406030204" pitchFamily="18" charset="0"/>
                  <a:ea typeface="汉仪综艺体简" pitchFamily="49" charset="-122"/>
                  <a:cs typeface="+mn-cs"/>
                </a:endParaRPr>
              </a:p>
            </p:txBody>
          </p:sp>
          <p:sp>
            <p:nvSpPr>
              <p:cNvPr id="32" name="圆角矩形 31"/>
              <p:cNvSpPr/>
              <p:nvPr/>
            </p:nvSpPr>
            <p:spPr>
              <a:xfrm>
                <a:off x="1961226" y="1347613"/>
                <a:ext cx="1189100" cy="1584176"/>
              </a:xfrm>
              <a:prstGeom prst="roundRect">
                <a:avLst/>
              </a:prstGeom>
              <a:noFill/>
              <a:ln w="15875" cap="flat" cmpd="sng" algn="ctr">
                <a:solidFill>
                  <a:sysClr val="window" lastClr="FFFFFF"/>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white"/>
                  </a:solidFill>
                  <a:effectLst/>
                  <a:uLnTx/>
                  <a:uFillTx/>
                  <a:latin typeface="Cambria Math" panose="02040503050406030204" pitchFamily="18" charset="0"/>
                  <a:ea typeface="汉仪综艺体简" pitchFamily="49" charset="-122"/>
                  <a:cs typeface="+mn-cs"/>
                </a:endParaRPr>
              </a:p>
            </p:txBody>
          </p:sp>
        </p:grpSp>
        <p:sp>
          <p:nvSpPr>
            <p:cNvPr id="30" name="圆角矩形 5"/>
            <p:cNvSpPr/>
            <p:nvPr/>
          </p:nvSpPr>
          <p:spPr>
            <a:xfrm>
              <a:off x="1830726" y="2064324"/>
              <a:ext cx="1293816" cy="936103"/>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6000" b="1" i="0" u="none" strike="noStrike" kern="0" cap="none" spc="0" normalizeH="0" baseline="0" noProof="0" dirty="0">
                <a:ln>
                  <a:noFill/>
                </a:ln>
                <a:solidFill>
                  <a:prstClr val="white"/>
                </a:solidFill>
                <a:effectLst/>
                <a:uLnTx/>
                <a:uFillTx/>
                <a:latin typeface="Cambria Math" panose="02040503050406030204" pitchFamily="18" charset="0"/>
                <a:ea typeface="汉仪综艺体简" pitchFamily="49" charset="-122"/>
                <a:cs typeface="+mn-cs"/>
              </a:endParaRPr>
            </a:p>
          </p:txBody>
        </p:sp>
      </p:grpSp>
      <p:sp>
        <p:nvSpPr>
          <p:cNvPr id="23569" name="TextBox 127">
            <a:hlinkClick r:id="rId3" action="ppaction://hlinksldjump"/>
          </p:cNvPr>
          <p:cNvSpPr txBox="1"/>
          <p:nvPr/>
        </p:nvSpPr>
        <p:spPr>
          <a:xfrm>
            <a:off x="4470400" y="3294698"/>
            <a:ext cx="3268663" cy="3698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nSpc>
                <a:spcPct val="100000"/>
              </a:lnSpc>
              <a:spcBef>
                <a:spcPct val="0"/>
              </a:spcBef>
              <a:buFontTx/>
              <a:buNone/>
            </a:pPr>
            <a:r>
              <a:rPr lang="en-US" altLang="zh-CN" sz="1800" u="sng" dirty="0">
                <a:solidFill>
                  <a:srgbClr val="D9D9D9"/>
                </a:solidFill>
                <a:latin typeface="微软雅黑" panose="020B0503020204020204" pitchFamily="34" charset="-122"/>
                <a:ea typeface="微软雅黑" panose="020B0503020204020204" pitchFamily="34" charset="-122"/>
              </a:rPr>
              <a:t>☞</a:t>
            </a:r>
            <a:r>
              <a:rPr lang="zh-CN" altLang="en-US" sz="1800" u="sng" dirty="0">
                <a:solidFill>
                  <a:srgbClr val="D9D9D9"/>
                </a:solidFill>
                <a:latin typeface="微软雅黑" panose="020B0503020204020204" pitchFamily="34" charset="-122"/>
                <a:ea typeface="微软雅黑" panose="020B0503020204020204" pitchFamily="34" charset="-122"/>
              </a:rPr>
              <a:t>点击查看本小节知识架构</a:t>
            </a:r>
            <a:endParaRPr lang="zh-CN" altLang="en-US" sz="1800" u="sng" dirty="0">
              <a:solidFill>
                <a:srgbClr val="D9D9D9"/>
              </a:solidFill>
              <a:latin typeface="微软雅黑" panose="020B0503020204020204" pitchFamily="34" charset="-122"/>
              <a:ea typeface="微软雅黑" panose="020B0503020204020204" pitchFamily="34" charset="-122"/>
            </a:endParaRPr>
          </a:p>
        </p:txBody>
      </p:sp>
    </p:spTree>
    <p:custDataLst>
      <p:tags r:id="rId4"/>
    </p:custData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FontTx/>
              <a:buNone/>
            </a:pPr>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4.5 </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内部类</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0419"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24" name="矩形 23"/>
          <p:cNvSpPr>
            <a:spLocks noChangeArrowheads="1"/>
          </p:cNvSpPr>
          <p:nvPr/>
        </p:nvSpPr>
        <p:spPr bwMode="auto">
          <a:xfrm>
            <a:off x="465138" y="1498600"/>
            <a:ext cx="815975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200000"/>
              </a:lnSpc>
              <a:spcBef>
                <a:spcPct val="0"/>
              </a:spcBef>
              <a:spcAft>
                <a:spcPct val="0"/>
              </a:spcAft>
              <a:buClrTx/>
              <a:buSzTx/>
              <a:buFontTx/>
              <a:buNone/>
              <a:defRPr/>
            </a:pPr>
            <a:r>
              <a:rPr kumimoji="0" lang="zh-CN" altLang="en-US" sz="1800" b="1" i="0" u="sng" strike="noStrike" kern="1200" cap="none" spc="0" normalizeH="0" baseline="0" noProof="0" dirty="0" smtClean="0">
                <a:ln>
                  <a:noFill/>
                </a:ln>
                <a:solidFill>
                  <a:srgbClr val="006BA9"/>
                </a:solidFill>
                <a:effectLst/>
                <a:uLnTx/>
                <a:uFillTx/>
                <a:latin typeface="Arial" panose="020B0604020202020204" pitchFamily="34" charset="0"/>
                <a:ea typeface="宋体" panose="02010600030101010101" pitchFamily="2" charset="-122"/>
                <a:cs typeface="Arial" panose="020B0604020202020204" pitchFamily="34" charset="0"/>
              </a:rPr>
              <a:t>定义</a:t>
            </a:r>
            <a:r>
              <a:rPr kumimoji="0" lang="zh-CN" altLang="en-US" sz="18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zh-CN" sz="18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所谓静态内部类，就是使用</a:t>
            </a:r>
            <a:r>
              <a:rPr kumimoji="0" lang="en-US" altLang="zh-CN" sz="18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static</a:t>
            </a:r>
            <a:r>
              <a:rPr kumimoji="0" lang="zh-CN" altLang="zh-CN" sz="18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关键字修饰的成员内部类</a:t>
            </a:r>
            <a:r>
              <a:rPr kumimoji="0" lang="zh-CN" altLang="en-US" sz="18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18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200000"/>
              </a:lnSpc>
              <a:spcBef>
                <a:spcPct val="0"/>
              </a:spcBef>
              <a:spcAft>
                <a:spcPct val="0"/>
              </a:spcAft>
              <a:buClrTx/>
              <a:buSzTx/>
              <a:buFontTx/>
              <a:buNone/>
              <a:defRPr/>
            </a:pPr>
            <a:r>
              <a:rPr kumimoji="0" lang="zh-CN" altLang="en-US" sz="1800" b="1" i="0" u="sng" strike="noStrike" kern="1200" cap="none" spc="0" normalizeH="0" baseline="0" noProof="0" dirty="0" smtClean="0">
                <a:ln>
                  <a:noFill/>
                </a:ln>
                <a:solidFill>
                  <a:srgbClr val="006BA9"/>
                </a:solidFill>
                <a:effectLst/>
                <a:uLnTx/>
                <a:uFillTx/>
                <a:latin typeface="Arial" panose="020B0604020202020204" pitchFamily="34" charset="0"/>
                <a:ea typeface="宋体" panose="02010600030101010101" pitchFamily="2" charset="-122"/>
                <a:cs typeface="Arial" panose="020B0604020202020204" pitchFamily="34" charset="0"/>
              </a:rPr>
              <a:t>说明</a:t>
            </a:r>
            <a:r>
              <a:rPr kumimoji="0" lang="zh-CN" altLang="en-US" sz="18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zh-CN" sz="18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静态内部类在成员内部类前增加了</a:t>
            </a:r>
            <a:r>
              <a:rPr kumimoji="0" lang="en-US" altLang="zh-CN" sz="18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static</a:t>
            </a:r>
            <a:r>
              <a:rPr kumimoji="0" lang="zh-CN" altLang="zh-CN" sz="18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关键字，在功能上，静态内部类中只能访问外部类的静态成员，同时通过外部类访问静态内部类成员时，可以跳过外部类从而直接通过内部类访问静态内部类成员。</a:t>
            </a:r>
            <a:endParaRPr kumimoji="0" lang="en-US" altLang="zh-CN" sz="18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Ø"/>
              <a:defRPr/>
            </a:pPr>
            <a:r>
              <a:rPr kumimoji="0" lang="zh-CN" altLang="zh-CN" sz="18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创建</a:t>
            </a:r>
            <a:r>
              <a:rPr kumimoji="0" lang="zh-CN" altLang="en-US" sz="18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静态</a:t>
            </a:r>
            <a:r>
              <a:rPr kumimoji="0" lang="zh-CN" altLang="zh-CN" sz="18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内部类对象的具体语法格式如下：</a:t>
            </a:r>
            <a:endParaRPr kumimoji="0" lang="zh-CN" altLang="zh-CN" sz="18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200000"/>
              </a:lnSpc>
              <a:spcBef>
                <a:spcPct val="0"/>
              </a:spcBef>
              <a:spcAft>
                <a:spcPct val="0"/>
              </a:spcAft>
              <a:buClrTx/>
              <a:buSzTx/>
              <a:buFontTx/>
              <a:buNone/>
              <a:defRPr/>
            </a:pPr>
            <a:endParaRPr kumimoji="0" lang="en-US" altLang="zh-CN" sz="18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 name="内容占位符 2"/>
          <p:cNvSpPr>
            <a:spLocks noGrp="1"/>
          </p:cNvSpPr>
          <p:nvPr>
            <p:ph idx="1"/>
          </p:nvPr>
        </p:nvSpPr>
        <p:spPr>
          <a:xfrm>
            <a:off x="457200" y="1066800"/>
            <a:ext cx="8229600" cy="652463"/>
          </a:xfrm>
        </p:spPr>
        <p:txBody>
          <a:bodyPr vert="horz" wrap="square" lIns="91440" tIns="45720" rIns="91440" bIns="45720" anchor="t"/>
          <a:p>
            <a:pPr marL="0" indent="0">
              <a:lnSpc>
                <a:spcPct val="100000"/>
              </a:lnSpc>
              <a:spcBef>
                <a:spcPct val="0"/>
              </a:spcBef>
              <a:buNone/>
            </a:pPr>
            <a:r>
              <a:rPr lang="en-US" altLang="zh-CN"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4.5.3 </a:t>
            </a:r>
            <a:r>
              <a:rPr lang="zh-CN" altLang="en-US"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静态内部类</a:t>
            </a:r>
            <a:endParaRPr lang="zh-CN" altLang="en-US"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endParaRPr>
          </a:p>
        </p:txBody>
      </p:sp>
      <p:sp>
        <p:nvSpPr>
          <p:cNvPr id="29" name="剪去对角的矩形 3"/>
          <p:cNvSpPr/>
          <p:nvPr/>
        </p:nvSpPr>
        <p:spPr bwMode="auto">
          <a:xfrm>
            <a:off x="492125" y="5416550"/>
            <a:ext cx="8158163"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rgbClr val="009ED6"/>
          </a:solidFill>
          <a:ln>
            <a:noFill/>
          </a:ln>
          <a:effectLst>
            <a:outerShdw blurRad="50800" dist="38100" dir="2700000" algn="tl" rotWithShape="0">
              <a:srgbClr val="808080">
                <a:alpha val="42999"/>
              </a:srgbClr>
            </a:outerShdw>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 案例演示（参考教材文件</a:t>
            </a:r>
            <a:r>
              <a:rPr kumimoji="0" lang="en-US" altLang="zh-CN"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4-20</a:t>
            </a: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1"/>
          <p:cNvSpPr/>
          <p:nvPr/>
        </p:nvSpPr>
        <p:spPr>
          <a:xfrm>
            <a:off x="471488" y="4405313"/>
            <a:ext cx="8054975" cy="506412"/>
          </a:xfrm>
          <a:prstGeom prst="rect">
            <a:avLst/>
          </a:prstGeom>
          <a:solidFill>
            <a:srgbClr val="003F75"/>
          </a:solidFill>
          <a:ln w="2857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50000"/>
              </a:lnSpc>
              <a:spcBef>
                <a:spcPct val="0"/>
              </a:spcBef>
              <a:buFontTx/>
              <a:buNone/>
            </a:pPr>
            <a:r>
              <a:rPr lang="zh-CN" altLang="en-US" sz="1600" dirty="0">
                <a:solidFill>
                  <a:schemeClr val="bg1"/>
                </a:solidFill>
                <a:latin typeface="Arial" panose="020B0604020202020204" pitchFamily="34" charset="0"/>
                <a:ea typeface="宋体" panose="02010600030101010101" pitchFamily="2" charset="-122"/>
              </a:rPr>
              <a:t>    外部类名</a:t>
            </a:r>
            <a:r>
              <a:rPr lang="en-US" altLang="zh-CN" sz="1600" dirty="0">
                <a:solidFill>
                  <a:schemeClr val="bg1"/>
                </a:solidFill>
                <a:latin typeface="Arial" panose="020B0604020202020204" pitchFamily="34" charset="0"/>
                <a:ea typeface="宋体" panose="02010600030101010101" pitchFamily="2" charset="-122"/>
              </a:rPr>
              <a:t>.</a:t>
            </a:r>
            <a:r>
              <a:rPr lang="zh-CN" altLang="en-US" sz="1600" dirty="0">
                <a:solidFill>
                  <a:schemeClr val="bg1"/>
                </a:solidFill>
                <a:latin typeface="Arial" panose="020B0604020202020204" pitchFamily="34" charset="0"/>
                <a:ea typeface="宋体" panose="02010600030101010101" pitchFamily="2" charset="-122"/>
              </a:rPr>
              <a:t>静态内部类名 变量名 </a:t>
            </a:r>
            <a:r>
              <a:rPr lang="en-US" altLang="zh-CN" sz="1600" dirty="0">
                <a:solidFill>
                  <a:schemeClr val="bg1"/>
                </a:solidFill>
                <a:latin typeface="Arial" panose="020B0604020202020204" pitchFamily="34" charset="0"/>
                <a:ea typeface="宋体" panose="02010600030101010101" pitchFamily="2" charset="-122"/>
              </a:rPr>
              <a:t>= new </a:t>
            </a:r>
            <a:r>
              <a:rPr lang="zh-CN" altLang="en-US" sz="1600" dirty="0">
                <a:solidFill>
                  <a:schemeClr val="bg1"/>
                </a:solidFill>
                <a:latin typeface="Arial" panose="020B0604020202020204" pitchFamily="34" charset="0"/>
                <a:ea typeface="宋体" panose="02010600030101010101" pitchFamily="2" charset="-122"/>
              </a:rPr>
              <a:t>外部类名</a:t>
            </a:r>
            <a:r>
              <a:rPr lang="en-US" altLang="zh-CN" sz="1600" dirty="0">
                <a:solidFill>
                  <a:schemeClr val="bg1"/>
                </a:solidFill>
                <a:latin typeface="Arial" panose="020B0604020202020204" pitchFamily="34" charset="0"/>
                <a:ea typeface="宋体" panose="02010600030101010101" pitchFamily="2" charset="-122"/>
              </a:rPr>
              <a:t>.</a:t>
            </a:r>
            <a:r>
              <a:rPr lang="zh-CN" altLang="en-US" sz="1600" dirty="0">
                <a:solidFill>
                  <a:schemeClr val="bg1"/>
                </a:solidFill>
                <a:latin typeface="Arial" panose="020B0604020202020204" pitchFamily="34" charset="0"/>
                <a:ea typeface="宋体" panose="02010600030101010101" pitchFamily="2" charset="-122"/>
              </a:rPr>
              <a:t>静态内部类名</a:t>
            </a:r>
            <a:r>
              <a:rPr lang="en-US" altLang="zh-CN" sz="1600" dirty="0">
                <a:solidFill>
                  <a:schemeClr val="bg1"/>
                </a:solidFill>
                <a:latin typeface="Arial" panose="020B0604020202020204" pitchFamily="34" charset="0"/>
                <a:ea typeface="宋体" panose="02010600030101010101" pitchFamily="2" charset="-122"/>
              </a:rPr>
              <a:t>();</a:t>
            </a:r>
            <a:endParaRPr lang="zh-CN" altLang="en-US" sz="1600" dirty="0">
              <a:solidFill>
                <a:schemeClr val="bg1"/>
              </a:solidFill>
              <a:latin typeface="Arial" panose="020B0604020202020204" pitchFamily="34" charset="0"/>
              <a:ea typeface="宋体" panose="02010600030101010101" pitchFamily="2" charset="-122"/>
            </a:endParaRPr>
          </a:p>
        </p:txBody>
      </p:sp>
      <p:pic>
        <p:nvPicPr>
          <p:cNvPr id="9" name="Picture 14" descr="http://t02.pic.sogou.com/493eadc82be620d6-a2f0f2491833f6b8-baa32f594dc122955b3144a3e2bb3687_i.jpg"/>
          <p:cNvPicPr>
            <a:picLocks noChangeAspect="1"/>
          </p:cNvPicPr>
          <p:nvPr/>
        </p:nvPicPr>
        <p:blipFill>
          <a:blip r:embed="rId1"/>
          <a:stretch>
            <a:fillRect/>
          </a:stretch>
        </p:blipFill>
        <p:spPr>
          <a:xfrm rot="668921">
            <a:off x="6765925" y="3378200"/>
            <a:ext cx="1917700" cy="2028825"/>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xEl>
                                              <p:charRg st="0" end="12"/>
                                            </p:txEl>
                                          </p:spTgt>
                                        </p:tgtEl>
                                        <p:attrNameLst>
                                          <p:attrName>style.visibility</p:attrName>
                                        </p:attrNameLst>
                                      </p:cBhvr>
                                      <p:to>
                                        <p:strVal val="visible"/>
                                      </p:to>
                                    </p:set>
                                    <p:animEffect transition="in" filter="fade">
                                      <p:cBhvr>
                                        <p:cTn id="7" dur="500"/>
                                        <p:tgtEl>
                                          <p:spTgt spid="25">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4">
                                            <p:txEl>
                                              <p:charRg st="0" end="34"/>
                                            </p:txEl>
                                          </p:spTgt>
                                        </p:tgtEl>
                                        <p:attrNameLst>
                                          <p:attrName>style.visibility</p:attrName>
                                        </p:attrNameLst>
                                      </p:cBhvr>
                                      <p:to>
                                        <p:strVal val="visible"/>
                                      </p:to>
                                    </p:set>
                                    <p:animEffect transition="in" filter="wipe(left)">
                                      <p:cBhvr>
                                        <p:cTn id="12" dur="500"/>
                                        <p:tgtEl>
                                          <p:spTgt spid="24">
                                            <p:txEl>
                                              <p:charRg st="0" end="34"/>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4">
                                            <p:txEl>
                                              <p:charRg st="34" end="131"/>
                                            </p:txEl>
                                          </p:spTgt>
                                        </p:tgtEl>
                                        <p:attrNameLst>
                                          <p:attrName>style.visibility</p:attrName>
                                        </p:attrNameLst>
                                      </p:cBhvr>
                                      <p:to>
                                        <p:strVal val="visible"/>
                                      </p:to>
                                    </p:set>
                                    <p:animEffect transition="in" filter="wipe(left)">
                                      <p:cBhvr>
                                        <p:cTn id="16" dur="500"/>
                                        <p:tgtEl>
                                          <p:spTgt spid="24">
                                            <p:txEl>
                                              <p:charRg st="34" end="13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4">
                                            <p:txEl>
                                              <p:charRg st="131" end="151"/>
                                            </p:txEl>
                                          </p:spTgt>
                                        </p:tgtEl>
                                        <p:attrNameLst>
                                          <p:attrName>style.visibility</p:attrName>
                                        </p:attrNameLst>
                                      </p:cBhvr>
                                      <p:to>
                                        <p:strVal val="visible"/>
                                      </p:to>
                                    </p:set>
                                    <p:animEffect transition="in" filter="wipe(left)">
                                      <p:cBhvr>
                                        <p:cTn id="21" dur="500"/>
                                        <p:tgtEl>
                                          <p:spTgt spid="24">
                                            <p:txEl>
                                              <p:charRg st="131" end="151"/>
                                            </p:txEl>
                                          </p:spTgt>
                                        </p:tgtEl>
                                      </p:cBhvr>
                                    </p:animEffect>
                                  </p:childTnLst>
                                </p:cTn>
                              </p:par>
                            </p:childTnLst>
                          </p:cTn>
                        </p:par>
                        <p:par>
                          <p:cTn id="22" fill="hold">
                            <p:stCondLst>
                              <p:cond delay="500"/>
                            </p:stCondLst>
                            <p:childTnLst>
                              <p:par>
                                <p:cTn id="23" presetID="2" presetClass="entr" presetSubtype="2"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1+#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par>
                          <p:cTn id="27" fill="hold">
                            <p:stCondLst>
                              <p:cond delay="1000"/>
                            </p:stCondLst>
                            <p:childTnLst>
                              <p:par>
                                <p:cTn id="28" presetID="2" presetClass="entr" presetSubtype="4"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grpId="0" nodeType="click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circle(in)">
                                      <p:cBhvr>
                                        <p:cTn id="36"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p"/>
      <p:bldP spid="29" grpId="0" animBg="1"/>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FontTx/>
              <a:buNone/>
            </a:pPr>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4.5 </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内部类</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1443"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24" name="矩形 23"/>
          <p:cNvSpPr/>
          <p:nvPr/>
        </p:nvSpPr>
        <p:spPr>
          <a:xfrm>
            <a:off x="465138" y="1498600"/>
            <a:ext cx="8159750" cy="230981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nSpc>
                <a:spcPct val="200000"/>
              </a:lnSpc>
              <a:spcBef>
                <a:spcPct val="0"/>
              </a:spcBef>
              <a:buFontTx/>
              <a:buNone/>
            </a:pPr>
            <a:r>
              <a:rPr lang="zh-CN" altLang="en-US" sz="1800" b="1" u="sng" dirty="0">
                <a:solidFill>
                  <a:srgbClr val="006BA9"/>
                </a:solidFill>
                <a:latin typeface="Arial" panose="020B0604020202020204" pitchFamily="34" charset="0"/>
                <a:ea typeface="宋体" panose="02010600030101010101" pitchFamily="2" charset="-122"/>
              </a:rPr>
              <a:t>定义</a:t>
            </a:r>
            <a:r>
              <a:rPr lang="zh-CN" altLang="en-US" sz="1800" dirty="0">
                <a:latin typeface="Arial" panose="020B0604020202020204" pitchFamily="34" charset="0"/>
                <a:ea typeface="宋体" panose="02010600030101010101" pitchFamily="2" charset="-122"/>
              </a:rPr>
              <a:t>：</a:t>
            </a:r>
            <a:r>
              <a:rPr lang="zh-CN" altLang="zh-CN" sz="1800" dirty="0">
                <a:latin typeface="Arial" panose="020B0604020202020204" pitchFamily="34" charset="0"/>
                <a:ea typeface="宋体" panose="02010600030101010101" pitchFamily="2" charset="-122"/>
              </a:rPr>
              <a:t>匿名内部类其实就是没有名称的内部类</a:t>
            </a:r>
            <a:r>
              <a:rPr lang="zh-CN" altLang="en-US" sz="1800" dirty="0">
                <a:latin typeface="Arial" panose="020B0604020202020204" pitchFamily="34" charset="0"/>
                <a:ea typeface="宋体" panose="02010600030101010101" pitchFamily="2" charset="-122"/>
              </a:rPr>
              <a:t>。</a:t>
            </a:r>
            <a:endParaRPr lang="en-US" altLang="zh-CN" sz="1800" dirty="0">
              <a:latin typeface="Arial" panose="020B0604020202020204" pitchFamily="34" charset="0"/>
              <a:ea typeface="宋体" panose="02010600030101010101" pitchFamily="2" charset="-122"/>
            </a:endParaRPr>
          </a:p>
          <a:p>
            <a:pPr marL="0" lvl="0" indent="0">
              <a:lnSpc>
                <a:spcPct val="200000"/>
              </a:lnSpc>
              <a:spcBef>
                <a:spcPct val="0"/>
              </a:spcBef>
              <a:buFontTx/>
              <a:buNone/>
            </a:pPr>
            <a:r>
              <a:rPr lang="zh-CN" altLang="en-US" sz="1800" b="1" u="sng" dirty="0">
                <a:solidFill>
                  <a:srgbClr val="006BA9"/>
                </a:solidFill>
                <a:latin typeface="Arial" panose="020B0604020202020204" pitchFamily="34" charset="0"/>
                <a:ea typeface="宋体" panose="02010600030101010101" pitchFamily="2" charset="-122"/>
              </a:rPr>
              <a:t>说明</a:t>
            </a:r>
            <a:r>
              <a:rPr lang="zh-CN" altLang="en-US" sz="1800" dirty="0">
                <a:latin typeface="Arial" panose="020B0604020202020204" pitchFamily="34" charset="0"/>
                <a:ea typeface="宋体" panose="02010600030101010101" pitchFamily="2" charset="-122"/>
              </a:rPr>
              <a:t>：</a:t>
            </a:r>
            <a:r>
              <a:rPr lang="zh-CN" altLang="zh-CN" sz="1800" dirty="0">
                <a:latin typeface="Arial" panose="020B0604020202020204" pitchFamily="34" charset="0"/>
                <a:ea typeface="宋体" panose="02010600030101010101" pitchFamily="2" charset="-122"/>
              </a:rPr>
              <a:t>在调用包含有接口类型参数的方法时，通常为了简化代码，</a:t>
            </a:r>
            <a:r>
              <a:rPr lang="zh-CN" altLang="en-US" sz="1800" dirty="0">
                <a:latin typeface="Arial" panose="020B0604020202020204" pitchFamily="34" charset="0"/>
                <a:ea typeface="宋体" panose="02010600030101010101" pitchFamily="2" charset="-122"/>
              </a:rPr>
              <a:t>可以</a:t>
            </a:r>
            <a:r>
              <a:rPr lang="zh-CN" altLang="zh-CN" sz="1800" dirty="0">
                <a:latin typeface="Arial" panose="020B0604020202020204" pitchFamily="34" charset="0"/>
                <a:ea typeface="宋体" panose="02010600030101010101" pitchFamily="2" charset="-122"/>
              </a:rPr>
              <a:t>直接通过匿名内部类的形式传入一个接口类型参数，在匿名内部类中直接完成方法的实现</a:t>
            </a:r>
            <a:r>
              <a:rPr lang="zh-CN" altLang="en-US" sz="1800" dirty="0">
                <a:latin typeface="Arial" panose="020B0604020202020204" pitchFamily="34" charset="0"/>
                <a:ea typeface="宋体" panose="02010600030101010101" pitchFamily="2" charset="-122"/>
              </a:rPr>
              <a:t>。</a:t>
            </a:r>
            <a:endParaRPr lang="en-US" altLang="zh-CN" sz="1800" dirty="0">
              <a:latin typeface="Arial" panose="020B0604020202020204" pitchFamily="34" charset="0"/>
              <a:ea typeface="宋体" panose="02010600030101010101" pitchFamily="2" charset="-122"/>
            </a:endParaRPr>
          </a:p>
        </p:txBody>
      </p:sp>
      <p:sp>
        <p:nvSpPr>
          <p:cNvPr id="25" name="内容占位符 2"/>
          <p:cNvSpPr>
            <a:spLocks noGrp="1"/>
          </p:cNvSpPr>
          <p:nvPr>
            <p:ph idx="1"/>
          </p:nvPr>
        </p:nvSpPr>
        <p:spPr>
          <a:xfrm>
            <a:off x="457200" y="1066800"/>
            <a:ext cx="8229600" cy="652463"/>
          </a:xfrm>
        </p:spPr>
        <p:txBody>
          <a:bodyPr vert="horz" wrap="square" lIns="91440" tIns="45720" rIns="91440" bIns="45720" anchor="t"/>
          <a:p>
            <a:pPr marL="0" indent="0">
              <a:lnSpc>
                <a:spcPct val="100000"/>
              </a:lnSpc>
              <a:spcBef>
                <a:spcPct val="0"/>
              </a:spcBef>
              <a:buNone/>
            </a:pPr>
            <a:r>
              <a:rPr lang="en-US" altLang="zh-CN"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4.5.4 </a:t>
            </a:r>
            <a:r>
              <a:rPr lang="zh-CN" altLang="en-US"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匿名内部类</a:t>
            </a:r>
            <a:endParaRPr lang="zh-CN" altLang="en-US"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xEl>
                                              <p:charRg st="0" end="12"/>
                                            </p:txEl>
                                          </p:spTgt>
                                        </p:tgtEl>
                                        <p:attrNameLst>
                                          <p:attrName>style.visibility</p:attrName>
                                        </p:attrNameLst>
                                      </p:cBhvr>
                                      <p:to>
                                        <p:strVal val="visible"/>
                                      </p:to>
                                    </p:set>
                                    <p:animEffect transition="in" filter="fade">
                                      <p:cBhvr>
                                        <p:cTn id="7" dur="500"/>
                                        <p:tgtEl>
                                          <p:spTgt spid="25">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4">
                                            <p:txEl>
                                              <p:charRg st="0" end="22"/>
                                            </p:txEl>
                                          </p:spTgt>
                                        </p:tgtEl>
                                        <p:attrNameLst>
                                          <p:attrName>style.visibility</p:attrName>
                                        </p:attrNameLst>
                                      </p:cBhvr>
                                      <p:to>
                                        <p:strVal val="visible"/>
                                      </p:to>
                                    </p:set>
                                    <p:animEffect transition="in" filter="wipe(left)">
                                      <p:cBhvr>
                                        <p:cTn id="12" dur="500"/>
                                        <p:tgtEl>
                                          <p:spTgt spid="24">
                                            <p:txEl>
                                              <p:charRg st="0" end="22"/>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4">
                                            <p:txEl>
                                              <p:charRg st="22" end="94"/>
                                            </p:txEl>
                                          </p:spTgt>
                                        </p:tgtEl>
                                        <p:attrNameLst>
                                          <p:attrName>style.visibility</p:attrName>
                                        </p:attrNameLst>
                                      </p:cBhvr>
                                      <p:to>
                                        <p:strVal val="visible"/>
                                      </p:to>
                                    </p:set>
                                    <p:animEffect transition="in" filter="wipe(left)">
                                      <p:cBhvr>
                                        <p:cTn id="16" dur="500"/>
                                        <p:tgtEl>
                                          <p:spTgt spid="24">
                                            <p:txEl>
                                              <p:charRg st="22" end="9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FontTx/>
              <a:buNone/>
            </a:pPr>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4.5 </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内部类</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2467"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25" name="内容占位符 2"/>
          <p:cNvSpPr>
            <a:spLocks noGrp="1"/>
          </p:cNvSpPr>
          <p:nvPr>
            <p:ph idx="1"/>
          </p:nvPr>
        </p:nvSpPr>
        <p:spPr>
          <a:xfrm>
            <a:off x="457200" y="1066800"/>
            <a:ext cx="8229600" cy="652463"/>
          </a:xfrm>
        </p:spPr>
        <p:txBody>
          <a:bodyPr vert="horz" wrap="square" lIns="91440" tIns="45720" rIns="91440" bIns="45720" anchor="t"/>
          <a:p>
            <a:pPr marL="0" indent="0">
              <a:lnSpc>
                <a:spcPct val="100000"/>
              </a:lnSpc>
              <a:spcBef>
                <a:spcPct val="0"/>
              </a:spcBef>
              <a:buNone/>
            </a:pPr>
            <a:r>
              <a:rPr lang="en-US" altLang="zh-CN"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4.5.4 </a:t>
            </a:r>
            <a:r>
              <a:rPr lang="zh-CN" altLang="en-US"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匿名内部类</a:t>
            </a:r>
            <a:endParaRPr lang="zh-CN" altLang="en-US"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endParaRPr>
          </a:p>
        </p:txBody>
      </p:sp>
      <p:sp>
        <p:nvSpPr>
          <p:cNvPr id="10" name="剪去对角的矩形 3"/>
          <p:cNvSpPr/>
          <p:nvPr/>
        </p:nvSpPr>
        <p:spPr bwMode="auto">
          <a:xfrm>
            <a:off x="492125" y="5756275"/>
            <a:ext cx="8158163"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rgbClr val="009ED6"/>
          </a:solidFill>
          <a:ln>
            <a:noFill/>
          </a:ln>
          <a:effectLst>
            <a:outerShdw blurRad="50800" dist="38100" dir="2700000" algn="tl" rotWithShape="0">
              <a:srgbClr val="808080">
                <a:alpha val="42999"/>
              </a:srgbClr>
            </a:outerShdw>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 案例演示（参考教材文件</a:t>
            </a:r>
            <a:r>
              <a:rPr kumimoji="0" lang="en-US" altLang="zh-CN"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4-21</a:t>
            </a: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1" name="矩形 1"/>
          <p:cNvSpPr/>
          <p:nvPr/>
        </p:nvSpPr>
        <p:spPr>
          <a:xfrm>
            <a:off x="471488" y="3865563"/>
            <a:ext cx="8054975" cy="1166812"/>
          </a:xfrm>
          <a:prstGeom prst="rect">
            <a:avLst/>
          </a:prstGeom>
          <a:solidFill>
            <a:srgbClr val="003F75"/>
          </a:solidFill>
          <a:ln w="2857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50000"/>
              </a:lnSpc>
              <a:spcBef>
                <a:spcPct val="0"/>
              </a:spcBef>
              <a:buFontTx/>
              <a:buNone/>
            </a:pPr>
            <a:r>
              <a:rPr lang="zh-CN" altLang="en-US" sz="1600" dirty="0">
                <a:solidFill>
                  <a:schemeClr val="bg1"/>
                </a:solidFill>
                <a:latin typeface="Arial" panose="020B0604020202020204" pitchFamily="34" charset="0"/>
                <a:ea typeface="宋体" panose="02010600030101010101" pitchFamily="2" charset="-122"/>
              </a:rPr>
              <a:t>    </a:t>
            </a:r>
            <a:r>
              <a:rPr lang="en-US" altLang="zh-CN" sz="1600" dirty="0">
                <a:solidFill>
                  <a:schemeClr val="bg1"/>
                </a:solidFill>
                <a:latin typeface="Arial" panose="020B0604020202020204" pitchFamily="34" charset="0"/>
                <a:ea typeface="宋体" panose="02010600030101010101" pitchFamily="2" charset="-122"/>
              </a:rPr>
              <a:t>new </a:t>
            </a:r>
            <a:r>
              <a:rPr lang="zh-CN" altLang="en-US" sz="1600" dirty="0">
                <a:solidFill>
                  <a:schemeClr val="bg1"/>
                </a:solidFill>
                <a:latin typeface="Arial" panose="020B0604020202020204" pitchFamily="34" charset="0"/>
                <a:ea typeface="宋体" panose="02010600030101010101" pitchFamily="2" charset="-122"/>
              </a:rPr>
              <a:t>父接口</a:t>
            </a:r>
            <a:r>
              <a:rPr lang="en-US" altLang="zh-CN" sz="1600" dirty="0">
                <a:solidFill>
                  <a:schemeClr val="bg1"/>
                </a:solidFill>
                <a:latin typeface="Arial" panose="020B0604020202020204" pitchFamily="34" charset="0"/>
                <a:ea typeface="宋体" panose="02010600030101010101" pitchFamily="2" charset="-122"/>
              </a:rPr>
              <a:t>(){</a:t>
            </a:r>
            <a:endParaRPr lang="en-US" altLang="zh-CN" sz="1600" dirty="0">
              <a:solidFill>
                <a:schemeClr val="bg1"/>
              </a:solidFill>
              <a:latin typeface="Arial" panose="020B0604020202020204" pitchFamily="34" charset="0"/>
              <a:ea typeface="宋体" panose="02010600030101010101" pitchFamily="2" charset="-122"/>
            </a:endParaRPr>
          </a:p>
          <a:p>
            <a:pPr marL="0" lvl="0" indent="0" eaLnBrk="1" hangingPunct="1">
              <a:lnSpc>
                <a:spcPct val="15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        // </a:t>
            </a:r>
            <a:r>
              <a:rPr lang="zh-CN" altLang="en-US" sz="1600" dirty="0">
                <a:solidFill>
                  <a:schemeClr val="bg1"/>
                </a:solidFill>
                <a:latin typeface="Arial" panose="020B0604020202020204" pitchFamily="34" charset="0"/>
                <a:ea typeface="宋体" panose="02010600030101010101" pitchFamily="2" charset="-122"/>
              </a:rPr>
              <a:t>匿名内部类实现部分</a:t>
            </a:r>
            <a:endParaRPr lang="zh-CN" altLang="en-US" sz="1600" dirty="0">
              <a:solidFill>
                <a:schemeClr val="bg1"/>
              </a:solidFill>
              <a:latin typeface="Arial" panose="020B0604020202020204" pitchFamily="34" charset="0"/>
              <a:ea typeface="宋体" panose="02010600030101010101" pitchFamily="2" charset="-122"/>
            </a:endParaRPr>
          </a:p>
          <a:p>
            <a:pPr marL="0" lvl="0" indent="0" eaLnBrk="1" hangingPunct="1">
              <a:lnSpc>
                <a:spcPct val="15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    }</a:t>
            </a:r>
            <a:endParaRPr lang="en-US" altLang="zh-CN" sz="1600" dirty="0">
              <a:solidFill>
                <a:schemeClr val="bg1"/>
              </a:solidFill>
              <a:latin typeface="Arial" panose="020B0604020202020204" pitchFamily="34" charset="0"/>
              <a:ea typeface="宋体" panose="02010600030101010101" pitchFamily="2" charset="-122"/>
            </a:endParaRPr>
          </a:p>
          <a:p>
            <a:pPr marL="0" lvl="0" indent="0" eaLnBrk="1" hangingPunct="1">
              <a:lnSpc>
                <a:spcPct val="150000"/>
              </a:lnSpc>
              <a:spcBef>
                <a:spcPct val="0"/>
              </a:spcBef>
              <a:buFontTx/>
              <a:buNone/>
            </a:pPr>
            <a:endParaRPr lang="zh-CN" altLang="en-US" sz="1600" dirty="0">
              <a:solidFill>
                <a:schemeClr val="bg1"/>
              </a:solidFill>
              <a:latin typeface="Arial" panose="020B0604020202020204" pitchFamily="34" charset="0"/>
              <a:ea typeface="宋体" panose="02010600030101010101" pitchFamily="2" charset="-122"/>
            </a:endParaRPr>
          </a:p>
        </p:txBody>
      </p:sp>
      <p:pic>
        <p:nvPicPr>
          <p:cNvPr id="12" name="Picture 14" descr="http://t02.pic.sogou.com/493eadc82be620d6-a2f0f2491833f6b8-baa32f594dc122955b3144a3e2bb3687_i.jpg"/>
          <p:cNvPicPr>
            <a:picLocks noChangeAspect="1"/>
          </p:cNvPicPr>
          <p:nvPr/>
        </p:nvPicPr>
        <p:blipFill>
          <a:blip r:embed="rId1"/>
          <a:stretch>
            <a:fillRect/>
          </a:stretch>
        </p:blipFill>
        <p:spPr>
          <a:xfrm rot="668921">
            <a:off x="6765925" y="2994025"/>
            <a:ext cx="1917700" cy="2030413"/>
          </a:xfrm>
          <a:prstGeom prst="rect">
            <a:avLst/>
          </a:prstGeom>
          <a:noFill/>
          <a:ln w="9525">
            <a:noFill/>
          </a:ln>
        </p:spPr>
      </p:pic>
      <p:sp>
        <p:nvSpPr>
          <p:cNvPr id="2" name="矩形 1"/>
          <p:cNvSpPr/>
          <p:nvPr/>
        </p:nvSpPr>
        <p:spPr>
          <a:xfrm>
            <a:off x="471488" y="3105150"/>
            <a:ext cx="6477000" cy="6477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200000"/>
              </a:lnSpc>
              <a:spcBef>
                <a:spcPct val="0"/>
              </a:spcBef>
              <a:buFont typeface="Wingdings" panose="05000000000000000000" pitchFamily="2" charset="2"/>
              <a:buChar char="Ø"/>
            </a:pPr>
            <a:r>
              <a:rPr lang="zh-CN" altLang="zh-CN" sz="1800" dirty="0">
                <a:latin typeface="Arial" panose="020B0604020202020204" pitchFamily="34" charset="0"/>
                <a:ea typeface="宋体" panose="02010600030101010101" pitchFamily="2" charset="-122"/>
              </a:rPr>
              <a:t>创建</a:t>
            </a:r>
            <a:r>
              <a:rPr lang="zh-CN" altLang="en-US" sz="1800" dirty="0">
                <a:latin typeface="Arial" panose="020B0604020202020204" pitchFamily="34" charset="0"/>
                <a:ea typeface="宋体" panose="02010600030101010101" pitchFamily="2" charset="-122"/>
              </a:rPr>
              <a:t>匿名</a:t>
            </a:r>
            <a:r>
              <a:rPr lang="zh-CN" altLang="zh-CN" sz="1800" dirty="0">
                <a:latin typeface="Arial" panose="020B0604020202020204" pitchFamily="34" charset="0"/>
                <a:ea typeface="宋体" panose="02010600030101010101" pitchFamily="2" charset="-122"/>
              </a:rPr>
              <a:t>内部类对象的具体语法格式如下：</a:t>
            </a:r>
            <a:endParaRPr lang="zh-CN" altLang="zh-CN" sz="1800" dirty="0">
              <a:latin typeface="Arial" panose="020B0604020202020204" pitchFamily="34" charset="0"/>
              <a:ea typeface="宋体" panose="02010600030101010101" pitchFamily="2" charset="-122"/>
            </a:endParaRPr>
          </a:p>
        </p:txBody>
      </p:sp>
      <p:sp>
        <p:nvSpPr>
          <p:cNvPr id="3" name="矩形 2"/>
          <p:cNvSpPr/>
          <p:nvPr/>
        </p:nvSpPr>
        <p:spPr>
          <a:xfrm>
            <a:off x="492125" y="1609725"/>
            <a:ext cx="8158163" cy="11112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200000"/>
              </a:lnSpc>
              <a:spcBef>
                <a:spcPct val="0"/>
              </a:spcBef>
              <a:buFontTx/>
              <a:buNone/>
            </a:pPr>
            <a:r>
              <a:rPr lang="zh-CN" altLang="en-US" sz="1800" b="1" u="sng" dirty="0">
                <a:solidFill>
                  <a:srgbClr val="C00000"/>
                </a:solidFill>
                <a:latin typeface="Arial" panose="020B0604020202020204" pitchFamily="34" charset="0"/>
                <a:ea typeface="宋体" panose="02010600030101010101" pitchFamily="2" charset="-122"/>
              </a:rPr>
              <a:t>注意</a:t>
            </a:r>
            <a:r>
              <a:rPr lang="zh-CN" altLang="en-US" sz="1800" dirty="0">
                <a:latin typeface="Arial" panose="020B0604020202020204" pitchFamily="34" charset="0"/>
                <a:ea typeface="宋体" panose="02010600030101010101" pitchFamily="2" charset="-122"/>
              </a:rPr>
              <a:t>：从</a:t>
            </a:r>
            <a:r>
              <a:rPr lang="en-US" altLang="zh-CN" sz="1800" dirty="0">
                <a:latin typeface="Arial" panose="020B0604020202020204" pitchFamily="34" charset="0"/>
                <a:ea typeface="宋体" panose="02010600030101010101" pitchFamily="2" charset="-122"/>
              </a:rPr>
              <a:t>JDK 8</a:t>
            </a:r>
            <a:r>
              <a:rPr lang="zh-CN" altLang="zh-CN" sz="1800" dirty="0">
                <a:latin typeface="Arial" panose="020B0604020202020204" pitchFamily="34" charset="0"/>
                <a:ea typeface="宋体" panose="02010600030101010101" pitchFamily="2" charset="-122"/>
              </a:rPr>
              <a:t>开始，允许在局部内部类、匿名内部类中访问非</a:t>
            </a:r>
            <a:r>
              <a:rPr lang="en-US" altLang="zh-CN" sz="1800" dirty="0">
                <a:latin typeface="Arial" panose="020B0604020202020204" pitchFamily="34" charset="0"/>
                <a:ea typeface="宋体" panose="02010600030101010101" pitchFamily="2" charset="-122"/>
              </a:rPr>
              <a:t>final</a:t>
            </a:r>
            <a:r>
              <a:rPr lang="zh-CN" altLang="zh-CN" sz="1800" dirty="0">
                <a:latin typeface="Arial" panose="020B0604020202020204" pitchFamily="34" charset="0"/>
                <a:ea typeface="宋体" panose="02010600030101010101" pitchFamily="2" charset="-122"/>
              </a:rPr>
              <a:t>修饰的局部变量，而在</a:t>
            </a:r>
            <a:r>
              <a:rPr lang="en-US" altLang="zh-CN" sz="1800" dirty="0">
                <a:latin typeface="Arial" panose="020B0604020202020204" pitchFamily="34" charset="0"/>
                <a:ea typeface="宋体" panose="02010600030101010101" pitchFamily="2" charset="-122"/>
              </a:rPr>
              <a:t>JDK 8</a:t>
            </a:r>
            <a:r>
              <a:rPr lang="zh-CN" altLang="zh-CN" sz="1800" dirty="0">
                <a:latin typeface="Arial" panose="020B0604020202020204" pitchFamily="34" charset="0"/>
                <a:ea typeface="宋体" panose="02010600030101010101" pitchFamily="2" charset="-122"/>
              </a:rPr>
              <a:t>之前，局部变量前必须加</a:t>
            </a:r>
            <a:r>
              <a:rPr lang="en-US" altLang="zh-CN" sz="1800" dirty="0">
                <a:latin typeface="Arial" panose="020B0604020202020204" pitchFamily="34" charset="0"/>
                <a:ea typeface="宋体" panose="02010600030101010101" pitchFamily="2" charset="-122"/>
              </a:rPr>
              <a:t>final</a:t>
            </a:r>
            <a:r>
              <a:rPr lang="zh-CN" altLang="zh-CN" sz="1800" dirty="0">
                <a:latin typeface="Arial" panose="020B0604020202020204" pitchFamily="34" charset="0"/>
                <a:ea typeface="宋体" panose="02010600030101010101" pitchFamily="2" charset="-122"/>
              </a:rPr>
              <a:t>修饰符，否则程序编译报错</a:t>
            </a:r>
            <a:r>
              <a:rPr lang="zh-CN" altLang="en-US" sz="1800" dirty="0">
                <a:latin typeface="Arial" panose="020B0604020202020204" pitchFamily="34" charset="0"/>
                <a:ea typeface="宋体" panose="02010600030101010101" pitchFamily="2" charset="-122"/>
              </a:rPr>
              <a:t>。</a:t>
            </a:r>
            <a:endParaRPr lang="en-US" altLang="zh-CN" sz="1800" dirty="0">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xEl>
                                              <p:charRg st="0" end="12"/>
                                            </p:txEl>
                                          </p:spTgt>
                                        </p:tgtEl>
                                        <p:attrNameLst>
                                          <p:attrName>style.visibility</p:attrName>
                                        </p:attrNameLst>
                                      </p:cBhvr>
                                      <p:to>
                                        <p:strVal val="visible"/>
                                      </p:to>
                                    </p:set>
                                    <p:animEffect transition="in" filter="fade">
                                      <p:cBhvr>
                                        <p:cTn id="7" dur="500"/>
                                        <p:tgtEl>
                                          <p:spTgt spid="25">
                                            <p:txEl>
                                              <p:charRg st="0" end="12"/>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charRg st="0" end="80"/>
                                            </p:txEl>
                                          </p:spTgt>
                                        </p:tgtEl>
                                        <p:attrNameLst>
                                          <p:attrName>style.visibility</p:attrName>
                                        </p:attrNameLst>
                                      </p:cBhvr>
                                      <p:to>
                                        <p:strVal val="visible"/>
                                      </p:to>
                                    </p:set>
                                    <p:animEffect transition="in" filter="wipe(left)">
                                      <p:cBhvr>
                                        <p:cTn id="11" dur="500"/>
                                        <p:tgtEl>
                                          <p:spTgt spid="3">
                                            <p:txEl>
                                              <p:charRg st="0" end="8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
                                            <p:txEl>
                                              <p:charRg st="0" end="20"/>
                                            </p:txEl>
                                          </p:spTgt>
                                        </p:tgtEl>
                                        <p:attrNameLst>
                                          <p:attrName>style.visibility</p:attrName>
                                        </p:attrNameLst>
                                      </p:cBhvr>
                                      <p:to>
                                        <p:strVal val="visible"/>
                                      </p:to>
                                    </p:set>
                                    <p:animEffect transition="in" filter="wipe(left)">
                                      <p:cBhvr>
                                        <p:cTn id="16" dur="500"/>
                                        <p:tgtEl>
                                          <p:spTgt spid="2">
                                            <p:txEl>
                                              <p:charRg st="0" end="20"/>
                                            </p:txEl>
                                          </p:spTgt>
                                        </p:tgtEl>
                                      </p:cBhvr>
                                    </p:animEffect>
                                  </p:childTnLst>
                                </p:cTn>
                              </p:par>
                            </p:childTnLst>
                          </p:cTn>
                        </p:par>
                        <p:par>
                          <p:cTn id="17" fill="hold">
                            <p:stCondLst>
                              <p:cond delay="500"/>
                            </p:stCondLst>
                            <p:childTnLst>
                              <p:par>
                                <p:cTn id="18" presetID="2" presetClass="entr" presetSubtype="2"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1+#ppt_w/2"/>
                                          </p:val>
                                        </p:tav>
                                        <p:tav tm="100000">
                                          <p:val>
                                            <p:strVal val="#ppt_x"/>
                                          </p:val>
                                        </p:tav>
                                      </p:tavLst>
                                    </p:anim>
                                    <p:anim calcmode="lin" valueType="num">
                                      <p:cBhvr additive="base">
                                        <p:cTn id="21" dur="500" fill="hold"/>
                                        <p:tgtEl>
                                          <p:spTgt spid="12"/>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4"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circle(in)">
                                      <p:cBhvr>
                                        <p:cTn id="3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p"/>
      <p:bldP spid="10" grpId="0" animBg="1"/>
      <p:bldP spid="1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FontTx/>
              <a:buNone/>
            </a:pP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4.6 JDK 8—Lambda</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表达式</a:t>
            </a:r>
            <a:endPar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3491"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grpSp>
        <p:nvGrpSpPr>
          <p:cNvPr id="13" name="组合 12"/>
          <p:cNvGrpSpPr/>
          <p:nvPr/>
        </p:nvGrpSpPr>
        <p:grpSpPr>
          <a:xfrm>
            <a:off x="34925" y="1604963"/>
            <a:ext cx="8651875" cy="766762"/>
            <a:chOff x="3628" y="1641617"/>
            <a:chExt cx="9144000" cy="891956"/>
          </a:xfrm>
        </p:grpSpPr>
        <p:sp>
          <p:nvSpPr>
            <p:cNvPr id="14" name="矩形 13"/>
            <p:cNvSpPr/>
            <p:nvPr/>
          </p:nvSpPr>
          <p:spPr bwMode="auto">
            <a:xfrm>
              <a:off x="3628" y="1641617"/>
              <a:ext cx="9144000" cy="891956"/>
            </a:xfrm>
            <a:prstGeom prst="rect">
              <a:avLst/>
            </a:prstGeom>
            <a:gradFill>
              <a:gsLst>
                <a:gs pos="100000">
                  <a:srgbClr val="00B0F0">
                    <a:alpha val="0"/>
                  </a:srgbClr>
                </a:gs>
                <a:gs pos="0">
                  <a:srgbClr val="D1ECFF">
                    <a:alpha val="0"/>
                  </a:srgbClr>
                </a:gs>
                <a:gs pos="49000">
                  <a:srgbClr val="D1ECFF"/>
                </a:gs>
              </a:gsLst>
              <a:lin ang="0" scaled="0"/>
            </a:gradFill>
            <a:ln w="2857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3498" name="矩形 1"/>
            <p:cNvSpPr/>
            <p:nvPr/>
          </p:nvSpPr>
          <p:spPr>
            <a:xfrm>
              <a:off x="1882466" y="1735137"/>
              <a:ext cx="5454959" cy="78408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nSpc>
                  <a:spcPct val="135000"/>
                </a:lnSpc>
                <a:spcBef>
                  <a:spcPct val="0"/>
                </a:spcBef>
                <a:buFontTx/>
                <a:buNone/>
              </a:pPr>
              <a:r>
                <a:rPr lang="zh-CN" altLang="en-US" dirty="0">
                  <a:latin typeface="微软雅黑" panose="020B0503020204020204" pitchFamily="34" charset="-122"/>
                  <a:ea typeface="微软雅黑" panose="020B0503020204020204" pitchFamily="34" charset="-122"/>
                </a:rPr>
                <a:t>什么是</a:t>
              </a:r>
              <a:r>
                <a:rPr lang="en-US" altLang="zh-CN" dirty="0">
                  <a:latin typeface="微软雅黑" panose="020B0503020204020204" pitchFamily="34" charset="-122"/>
                  <a:ea typeface="微软雅黑" panose="020B0503020204020204" pitchFamily="34" charset="-122"/>
                </a:rPr>
                <a:t>Lambda</a:t>
              </a:r>
              <a:r>
                <a:rPr lang="zh-CN" altLang="en-US" dirty="0">
                  <a:latin typeface="微软雅黑" panose="020B0503020204020204" pitchFamily="34" charset="-122"/>
                  <a:ea typeface="微软雅黑" panose="020B0503020204020204" pitchFamily="34" charset="-122"/>
                </a:rPr>
                <a:t>表达式</a:t>
              </a:r>
              <a:r>
                <a:rPr lang="zh-CN"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grpSp>
      <p:pic>
        <p:nvPicPr>
          <p:cNvPr id="16" name="Picture 8" descr="问小人"/>
          <p:cNvPicPr>
            <a:picLocks noChangeAspect="1"/>
          </p:cNvPicPr>
          <p:nvPr/>
        </p:nvPicPr>
        <p:blipFill>
          <a:blip r:embed="rId1"/>
          <a:stretch>
            <a:fillRect/>
          </a:stretch>
        </p:blipFill>
        <p:spPr>
          <a:xfrm>
            <a:off x="211138" y="1195388"/>
            <a:ext cx="1630362" cy="1685925"/>
          </a:xfrm>
          <a:prstGeom prst="rect">
            <a:avLst/>
          </a:prstGeom>
          <a:noFill/>
          <a:ln w="9525">
            <a:noFill/>
          </a:ln>
        </p:spPr>
      </p:pic>
      <p:sp>
        <p:nvSpPr>
          <p:cNvPr id="17" name="矩形 16"/>
          <p:cNvSpPr/>
          <p:nvPr/>
        </p:nvSpPr>
        <p:spPr>
          <a:xfrm>
            <a:off x="531813" y="2817813"/>
            <a:ext cx="8054975" cy="17541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457200" eaLnBrk="1" hangingPunct="1">
              <a:lnSpc>
                <a:spcPct val="200000"/>
              </a:lnSpc>
              <a:spcBef>
                <a:spcPct val="0"/>
              </a:spcBef>
              <a:buFontTx/>
              <a:buNone/>
            </a:pPr>
            <a:r>
              <a:rPr lang="en-US" altLang="zh-CN" sz="1800" dirty="0"/>
              <a:t>Lambda</a:t>
            </a:r>
            <a:r>
              <a:rPr lang="zh-CN" altLang="zh-CN" sz="1800" dirty="0"/>
              <a:t>表达式是</a:t>
            </a:r>
            <a:r>
              <a:rPr lang="en-US" altLang="zh-CN" sz="1800" dirty="0"/>
              <a:t>JDK 8</a:t>
            </a:r>
            <a:r>
              <a:rPr lang="zh-CN" altLang="zh-CN" sz="1800" dirty="0"/>
              <a:t>中一个重要的新特性，它使用一个清晰简洁的表达式来表达一个接口，同时</a:t>
            </a:r>
            <a:r>
              <a:rPr lang="en-US" altLang="zh-CN" sz="1800" dirty="0"/>
              <a:t>Lambda</a:t>
            </a:r>
            <a:r>
              <a:rPr lang="zh-CN" altLang="zh-CN" sz="1800" dirty="0"/>
              <a:t>表达式也简化了对集合以及数组数据的遍历、过滤和提取等操作</a:t>
            </a:r>
            <a:r>
              <a:rPr lang="zh-CN" altLang="en-US" sz="1800" dirty="0">
                <a:latin typeface="Arial" panose="020B0604020202020204" pitchFamily="34" charset="0"/>
                <a:ea typeface="宋体" panose="02010600030101010101" pitchFamily="2" charset="-122"/>
              </a:rPr>
              <a:t>。</a:t>
            </a:r>
            <a:endParaRPr lang="zh-CN" altLang="en-US" sz="1800" dirty="0">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000000"/>
                                          </p:val>
                                        </p:tav>
                                        <p:tav tm="100000">
                                          <p:val>
                                            <p:strVal val="#ppt_w"/>
                                          </p:val>
                                        </p:tav>
                                      </p:tavLst>
                                    </p:anim>
                                    <p:anim calcmode="lin" valueType="num">
                                      <p:cBhvr>
                                        <p:cTn id="8" dur="500" fill="hold"/>
                                        <p:tgtEl>
                                          <p:spTgt spid="16"/>
                                        </p:tgtEl>
                                        <p:attrNameLst>
                                          <p:attrName>ppt_h</p:attrName>
                                        </p:attrNameLst>
                                      </p:cBhvr>
                                      <p:tavLst>
                                        <p:tav tm="0">
                                          <p:val>
                                            <p:fltVal val="0.000000"/>
                                          </p:val>
                                        </p:tav>
                                        <p:tav tm="100000">
                                          <p:val>
                                            <p:strVal val="#ppt_h"/>
                                          </p:val>
                                        </p:tav>
                                      </p:tavLst>
                                    </p:anim>
                                    <p:animEffect transition="in" filter="fade">
                                      <p:cBhvr>
                                        <p:cTn id="9" dur="500"/>
                                        <p:tgtEl>
                                          <p:spTgt spid="16"/>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up)">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FontTx/>
              <a:buNone/>
            </a:pP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4.6 JDK 8—Lambda</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表达式</a:t>
            </a:r>
            <a:endPar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4515"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9" name="内容占位符 2"/>
          <p:cNvSpPr>
            <a:spLocks noGrp="1"/>
          </p:cNvSpPr>
          <p:nvPr>
            <p:ph idx="1"/>
          </p:nvPr>
        </p:nvSpPr>
        <p:spPr>
          <a:xfrm>
            <a:off x="457200" y="1066800"/>
            <a:ext cx="8229600" cy="652463"/>
          </a:xfrm>
        </p:spPr>
        <p:txBody>
          <a:bodyPr vert="horz" wrap="square" lIns="91440" tIns="45720" rIns="91440" bIns="45720" anchor="t"/>
          <a:p>
            <a:pPr marL="0" indent="0">
              <a:lnSpc>
                <a:spcPct val="100000"/>
              </a:lnSpc>
              <a:spcBef>
                <a:spcPct val="0"/>
              </a:spcBef>
              <a:buNone/>
            </a:pPr>
            <a:r>
              <a:rPr lang="en-US" altLang="zh-CN"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4.6.1 Lambda</a:t>
            </a:r>
            <a:r>
              <a:rPr lang="zh-CN" altLang="en-US"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表达式入门</a:t>
            </a:r>
            <a:endParaRPr lang="zh-CN" altLang="en-US"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endParaRPr>
          </a:p>
        </p:txBody>
      </p:sp>
      <p:grpSp>
        <p:nvGrpSpPr>
          <p:cNvPr id="10" name="组合 9"/>
          <p:cNvGrpSpPr/>
          <p:nvPr/>
        </p:nvGrpSpPr>
        <p:grpSpPr>
          <a:xfrm>
            <a:off x="34925" y="1884363"/>
            <a:ext cx="8651875" cy="766762"/>
            <a:chOff x="3628" y="1641617"/>
            <a:chExt cx="9144000" cy="891956"/>
          </a:xfrm>
        </p:grpSpPr>
        <p:sp>
          <p:nvSpPr>
            <p:cNvPr id="11" name="矩形 10"/>
            <p:cNvSpPr/>
            <p:nvPr/>
          </p:nvSpPr>
          <p:spPr bwMode="auto">
            <a:xfrm>
              <a:off x="3628" y="1641617"/>
              <a:ext cx="9144000" cy="891956"/>
            </a:xfrm>
            <a:prstGeom prst="rect">
              <a:avLst/>
            </a:prstGeom>
            <a:gradFill>
              <a:gsLst>
                <a:gs pos="100000">
                  <a:srgbClr val="00B0F0">
                    <a:alpha val="0"/>
                  </a:srgbClr>
                </a:gs>
                <a:gs pos="0">
                  <a:srgbClr val="D1ECFF">
                    <a:alpha val="0"/>
                  </a:srgbClr>
                </a:gs>
                <a:gs pos="49000">
                  <a:srgbClr val="D1ECFF"/>
                </a:gs>
              </a:gsLst>
              <a:lin ang="0" scaled="0"/>
            </a:gradFill>
            <a:ln w="2857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4523" name="矩形 1"/>
            <p:cNvSpPr/>
            <p:nvPr/>
          </p:nvSpPr>
          <p:spPr>
            <a:xfrm>
              <a:off x="1882466" y="1735137"/>
              <a:ext cx="5454959" cy="71434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nSpc>
                  <a:spcPct val="135000"/>
                </a:lnSpc>
                <a:spcBef>
                  <a:spcPct val="0"/>
                </a:spcBef>
                <a:buFontTx/>
                <a:buNone/>
              </a:pPr>
              <a:r>
                <a:rPr lang="zh-CN" altLang="en-US" dirty="0">
                  <a:latin typeface="微软雅黑" panose="020B0503020204020204" pitchFamily="34" charset="-122"/>
                  <a:ea typeface="微软雅黑" panose="020B0503020204020204" pitchFamily="34" charset="-122"/>
                </a:rPr>
                <a:t>匿名内部类还有哪些缺点</a:t>
              </a:r>
              <a:r>
                <a:rPr lang="zh-CN"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grpSp>
      <p:pic>
        <p:nvPicPr>
          <p:cNvPr id="18" name="Picture 8" descr="问小人"/>
          <p:cNvPicPr>
            <a:picLocks noChangeAspect="1"/>
          </p:cNvPicPr>
          <p:nvPr/>
        </p:nvPicPr>
        <p:blipFill>
          <a:blip r:embed="rId1"/>
          <a:stretch>
            <a:fillRect/>
          </a:stretch>
        </p:blipFill>
        <p:spPr>
          <a:xfrm>
            <a:off x="211138" y="1474788"/>
            <a:ext cx="1630362" cy="1685925"/>
          </a:xfrm>
          <a:prstGeom prst="rect">
            <a:avLst/>
          </a:prstGeom>
          <a:noFill/>
          <a:ln w="9525">
            <a:noFill/>
          </a:ln>
        </p:spPr>
      </p:pic>
      <p:sp>
        <p:nvSpPr>
          <p:cNvPr id="19" name="矩形 18"/>
          <p:cNvSpPr>
            <a:spLocks noChangeArrowheads="1"/>
          </p:cNvSpPr>
          <p:nvPr/>
        </p:nvSpPr>
        <p:spPr bwMode="auto">
          <a:xfrm>
            <a:off x="531813" y="3122613"/>
            <a:ext cx="8054975"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charset="-122"/>
                <a:cs typeface="等线" panose="02010600030101010101"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charset="-122"/>
                <a:cs typeface="等线" panose="02010600030101010101"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charset="-122"/>
                <a:cs typeface="等线" panose="02010600030101010101" charset="-122"/>
              </a:defRPr>
            </a:lvl3pPr>
            <a:lvl4pPr marL="16002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4pPr>
            <a:lvl5pPr marL="20574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9pPr>
          </a:lstStyle>
          <a:p>
            <a:pPr marL="0" marR="0" lvl="0" indent="457200" algn="l" defTabSz="914400" rtl="0" eaLnBrk="1" fontAlgn="base" latinLnBrk="0" hangingPunct="1">
              <a:lnSpc>
                <a:spcPct val="200000"/>
              </a:lnSpc>
              <a:spcBef>
                <a:spcPct val="0"/>
              </a:spcBef>
              <a:spcAft>
                <a:spcPct val="0"/>
              </a:spcAft>
              <a:buClrTx/>
              <a:buSzTx/>
              <a:buFontTx/>
              <a:buNone/>
              <a:defRPr/>
            </a:pPr>
            <a:r>
              <a:rPr kumimoji="0" lang="zh-CN" altLang="zh-CN" sz="1800" b="0" i="0" u="none" strike="noStrike" kern="1200" cap="none" spc="0" normalizeH="0" baseline="0" noProof="0" dirty="0" smtClean="0">
                <a:ln>
                  <a:noFill/>
                </a:ln>
                <a:solidFill>
                  <a:schemeClr val="tx1"/>
                </a:solidFill>
                <a:effectLst/>
                <a:uLnTx/>
                <a:uFillTx/>
                <a:latin typeface="Calibri" panose="020F0502020204030204" pitchFamily="34" charset="0"/>
                <a:ea typeface="等线" panose="02010600030101010101" charset="-122"/>
                <a:cs typeface="等线" panose="02010600030101010101" charset="-122"/>
              </a:rPr>
              <a:t>匿名内部类存在的一个问题是，如果匿名内部类的实现非常简单，例如只包含一个抽象方法的接口，那么匿名内部类的语法仍然显得比较冗余</a:t>
            </a:r>
            <a:r>
              <a:rPr kumimoji="0" lang="zh-CN" altLang="en-US" sz="18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等线" panose="02010600030101010101" charset="-122"/>
              </a:rPr>
              <a:t>。</a:t>
            </a:r>
            <a:endParaRPr kumimoji="0" lang="en-US" altLang="zh-CN" sz="18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等线" panose="02010600030101010101" charset="-122"/>
            </a:endParaRPr>
          </a:p>
          <a:p>
            <a:pPr marL="0" marR="0" lvl="0" indent="457200" algn="l" defTabSz="914400" rtl="0" eaLnBrk="1" fontAlgn="base" latinLnBrk="0" hangingPunct="1">
              <a:lnSpc>
                <a:spcPct val="200000"/>
              </a:lnSpc>
              <a:spcBef>
                <a:spcPct val="0"/>
              </a:spcBef>
              <a:spcAft>
                <a:spcPct val="0"/>
              </a:spcAft>
              <a:buClrTx/>
              <a:buSzTx/>
              <a:buFontTx/>
              <a:buNone/>
              <a:defRPr/>
            </a:pPr>
            <a:endParaRPr kumimoji="0" lang="en-US" altLang="zh-CN" sz="18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等线" panose="02010600030101010101" charset="-122"/>
            </a:endParaRPr>
          </a:p>
          <a:p>
            <a:pPr marL="0" marR="0" lvl="0" indent="0" algn="l" defTabSz="914400" rtl="0" eaLnBrk="1" fontAlgn="base" latinLnBrk="0" hangingPunct="1">
              <a:lnSpc>
                <a:spcPct val="200000"/>
              </a:lnSpc>
              <a:spcBef>
                <a:spcPct val="0"/>
              </a:spcBef>
              <a:spcAft>
                <a:spcPct val="0"/>
              </a:spcAft>
              <a:buClrTx/>
              <a:buSzTx/>
              <a:buFont typeface="Arial" panose="020B0604020202020204" pitchFamily="34" charset="0"/>
              <a:buNone/>
              <a:defRPr/>
            </a:pPr>
            <a:r>
              <a:rPr kumimoji="0" lang="zh-CN" altLang="en-US" sz="1800" b="1" i="0" u="sng" strike="noStrike" kern="1200" cap="none" spc="0" normalizeH="0" baseline="0" noProof="0" dirty="0" smtClean="0">
                <a:ln>
                  <a:noFill/>
                </a:ln>
                <a:solidFill>
                  <a:srgbClr val="006BA9"/>
                </a:solidFill>
                <a:effectLst/>
                <a:uLnTx/>
                <a:uFillTx/>
                <a:latin typeface="Calibri" panose="020F0502020204030204" pitchFamily="34" charset="0"/>
                <a:ea typeface="等线" panose="02010600030101010101" charset="-122"/>
                <a:cs typeface="Arial" panose="020B0604020202020204" pitchFamily="34" charset="0"/>
              </a:rPr>
              <a:t>解决方法</a:t>
            </a:r>
            <a:r>
              <a:rPr kumimoji="0" lang="zh-CN" altLang="en-US" sz="1800" b="0" i="0" u="none" strike="noStrike" kern="1200" cap="none" spc="0" normalizeH="0" baseline="0" noProof="0" dirty="0" smtClean="0">
                <a:ln>
                  <a:noFill/>
                </a:ln>
                <a:solidFill>
                  <a:schemeClr val="tx1"/>
                </a:solidFill>
                <a:effectLst/>
                <a:uLnTx/>
                <a:uFillTx/>
                <a:latin typeface="Calibri" panose="020F0502020204030204" pitchFamily="34" charset="0"/>
                <a:ea typeface="等线" panose="02010600030101010101" charset="-122"/>
                <a:cs typeface="等线" panose="02010600030101010101" charset="-122"/>
              </a:rPr>
              <a:t>：可以使用</a:t>
            </a:r>
            <a:r>
              <a:rPr kumimoji="0" lang="en-US" altLang="zh-CN" sz="1800" b="0" i="0" u="none" strike="noStrike" kern="1200" cap="none" spc="0" normalizeH="0" baseline="0" noProof="0" dirty="0" smtClean="0">
                <a:ln>
                  <a:noFill/>
                </a:ln>
                <a:solidFill>
                  <a:schemeClr val="tx1"/>
                </a:solidFill>
                <a:effectLst/>
                <a:uLnTx/>
                <a:uFillTx/>
                <a:latin typeface="Calibri" panose="020F0502020204030204" pitchFamily="34" charset="0"/>
                <a:ea typeface="等线" panose="02010600030101010101" charset="-122"/>
                <a:cs typeface="等线" panose="02010600030101010101" charset="-122"/>
              </a:rPr>
              <a:t>JDK 8</a:t>
            </a:r>
            <a:r>
              <a:rPr kumimoji="0" lang="zh-CN" altLang="zh-CN" sz="1800" b="0" i="0" u="none" strike="noStrike" kern="1200" cap="none" spc="0" normalizeH="0" baseline="0" noProof="0" dirty="0" smtClean="0">
                <a:ln>
                  <a:noFill/>
                </a:ln>
                <a:solidFill>
                  <a:schemeClr val="tx1"/>
                </a:solidFill>
                <a:effectLst/>
                <a:uLnTx/>
                <a:uFillTx/>
                <a:latin typeface="Calibri" panose="020F0502020204030204" pitchFamily="34" charset="0"/>
                <a:ea typeface="等线" panose="02010600030101010101" charset="-122"/>
                <a:cs typeface="等线" panose="02010600030101010101" charset="-122"/>
              </a:rPr>
              <a:t>中新增</a:t>
            </a:r>
            <a:r>
              <a:rPr kumimoji="0" lang="zh-CN" altLang="en-US" sz="1800" b="0" i="0" u="none" strike="noStrike" kern="1200" cap="none" spc="0" normalizeH="0" baseline="0" noProof="0" dirty="0" smtClean="0">
                <a:ln>
                  <a:noFill/>
                </a:ln>
                <a:solidFill>
                  <a:schemeClr val="tx1"/>
                </a:solidFill>
                <a:effectLst/>
                <a:uLnTx/>
                <a:uFillTx/>
                <a:latin typeface="Calibri" panose="020F0502020204030204" pitchFamily="34" charset="0"/>
                <a:ea typeface="等线" panose="02010600030101010101" charset="-122"/>
                <a:cs typeface="等线" panose="02010600030101010101" charset="-122"/>
              </a:rPr>
              <a:t>的</a:t>
            </a:r>
            <a:r>
              <a:rPr kumimoji="0" lang="en-US" altLang="zh-CN" sz="1800" b="0" i="0" u="none" strike="noStrike" kern="1200" cap="none" spc="0" normalizeH="0" baseline="0" noProof="0" dirty="0" smtClean="0">
                <a:ln>
                  <a:noFill/>
                </a:ln>
                <a:solidFill>
                  <a:schemeClr val="tx1"/>
                </a:solidFill>
                <a:effectLst/>
                <a:uLnTx/>
                <a:uFillTx/>
                <a:latin typeface="Calibri" panose="020F0502020204030204" pitchFamily="34" charset="0"/>
                <a:ea typeface="等线" panose="02010600030101010101" charset="-122"/>
                <a:cs typeface="等线" panose="02010600030101010101" charset="-122"/>
              </a:rPr>
              <a:t>Lambda</a:t>
            </a:r>
            <a:r>
              <a:rPr kumimoji="0" lang="zh-CN" altLang="zh-CN" sz="1800" b="0" i="0" u="none" strike="noStrike" kern="1200" cap="none" spc="0" normalizeH="0" baseline="0" noProof="0" dirty="0" smtClean="0">
                <a:ln>
                  <a:noFill/>
                </a:ln>
                <a:solidFill>
                  <a:schemeClr val="tx1"/>
                </a:solidFill>
                <a:effectLst/>
                <a:uLnTx/>
                <a:uFillTx/>
                <a:latin typeface="Calibri" panose="020F0502020204030204" pitchFamily="34" charset="0"/>
                <a:ea typeface="等线" panose="02010600030101010101" charset="-122"/>
                <a:cs typeface="等线" panose="02010600030101010101" charset="-122"/>
              </a:rPr>
              <a:t>表达式，这种表达式只针对有一个抽象方法的接口实现，以简洁的表达式形式实现接口功能来作为方法参数</a:t>
            </a:r>
            <a:r>
              <a:rPr kumimoji="0" lang="zh-CN" altLang="en-US" sz="1800" b="0" i="0" u="none" strike="noStrike" kern="1200" cap="none" spc="0" normalizeH="0" baseline="0" noProof="0" dirty="0" smtClean="0">
                <a:ln>
                  <a:noFill/>
                </a:ln>
                <a:solidFill>
                  <a:schemeClr val="tx1"/>
                </a:solidFill>
                <a:effectLst/>
                <a:uLnTx/>
                <a:uFillTx/>
                <a:latin typeface="Calibri" panose="020F0502020204030204" pitchFamily="34" charset="0"/>
                <a:ea typeface="等线" panose="02010600030101010101" charset="-122"/>
                <a:cs typeface="等线" panose="02010600030101010101" charset="-122"/>
              </a:rPr>
              <a:t>。</a:t>
            </a:r>
            <a:endParaRPr kumimoji="0" lang="zh-CN" altLang="en-US" sz="18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等线" panose="02010600030101010101"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charRg st="0" end="18"/>
                                            </p:txEl>
                                          </p:spTgt>
                                        </p:tgtEl>
                                        <p:attrNameLst>
                                          <p:attrName>style.visibility</p:attrName>
                                        </p:attrNameLst>
                                      </p:cBhvr>
                                      <p:to>
                                        <p:strVal val="visible"/>
                                      </p:to>
                                    </p:set>
                                    <p:animEffect transition="in" filter="fade">
                                      <p:cBhvr>
                                        <p:cTn id="7" dur="500"/>
                                        <p:tgtEl>
                                          <p:spTgt spid="9">
                                            <p:txEl>
                                              <p:charRg st="0" end="18"/>
                                            </p:txEl>
                                          </p:spTgt>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ppt_w</p:attrName>
                                        </p:attrNameLst>
                                      </p:cBhvr>
                                      <p:tavLst>
                                        <p:tav tm="0">
                                          <p:val>
                                            <p:fltVal val="0.000000"/>
                                          </p:val>
                                        </p:tav>
                                        <p:tav tm="100000">
                                          <p:val>
                                            <p:strVal val="#ppt_w"/>
                                          </p:val>
                                        </p:tav>
                                      </p:tavLst>
                                    </p:anim>
                                    <p:anim calcmode="lin" valueType="num">
                                      <p:cBhvr>
                                        <p:cTn id="12" dur="500" fill="hold"/>
                                        <p:tgtEl>
                                          <p:spTgt spid="18"/>
                                        </p:tgtEl>
                                        <p:attrNameLst>
                                          <p:attrName>ppt_h</p:attrName>
                                        </p:attrNameLst>
                                      </p:cBhvr>
                                      <p:tavLst>
                                        <p:tav tm="0">
                                          <p:val>
                                            <p:fltVal val="0.000000"/>
                                          </p:val>
                                        </p:tav>
                                        <p:tav tm="100000">
                                          <p:val>
                                            <p:strVal val="#ppt_h"/>
                                          </p:val>
                                        </p:tav>
                                      </p:tavLst>
                                    </p:anim>
                                    <p:animEffect transition="in" filter="fade">
                                      <p:cBhvr>
                                        <p:cTn id="13" dur="500"/>
                                        <p:tgtEl>
                                          <p:spTgt spid="18"/>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9">
                                            <p:txEl>
                                              <p:charRg st="0" end="64"/>
                                            </p:txEl>
                                          </p:spTgt>
                                        </p:tgtEl>
                                        <p:attrNameLst>
                                          <p:attrName>style.visibility</p:attrName>
                                        </p:attrNameLst>
                                      </p:cBhvr>
                                      <p:to>
                                        <p:strVal val="visible"/>
                                      </p:to>
                                    </p:set>
                                    <p:animEffect transition="in" filter="wipe(up)">
                                      <p:cBhvr>
                                        <p:cTn id="22" dur="500"/>
                                        <p:tgtEl>
                                          <p:spTgt spid="19">
                                            <p:txEl>
                                              <p:charRg st="0" end="6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9">
                                            <p:txEl>
                                              <p:charRg st="65" end="138"/>
                                            </p:txEl>
                                          </p:spTgt>
                                        </p:tgtEl>
                                        <p:attrNameLst>
                                          <p:attrName>style.visibility</p:attrName>
                                        </p:attrNameLst>
                                      </p:cBhvr>
                                      <p:to>
                                        <p:strVal val="visible"/>
                                      </p:to>
                                    </p:set>
                                    <p:animEffect transition="in" filter="wipe(left)">
                                      <p:cBhvr>
                                        <p:cTn id="27" dur="500"/>
                                        <p:tgtEl>
                                          <p:spTgt spid="19">
                                            <p:txEl>
                                              <p:charRg st="65" end="13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FontTx/>
              <a:buNone/>
            </a:pP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4.6 JDK 8—Lambda</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表达式</a:t>
            </a:r>
            <a:endPar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5539"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9" name="内容占位符 2"/>
          <p:cNvSpPr>
            <a:spLocks noGrp="1"/>
          </p:cNvSpPr>
          <p:nvPr>
            <p:ph idx="1"/>
          </p:nvPr>
        </p:nvSpPr>
        <p:spPr>
          <a:xfrm>
            <a:off x="457200" y="1066800"/>
            <a:ext cx="8229600" cy="652463"/>
          </a:xfrm>
        </p:spPr>
        <p:txBody>
          <a:bodyPr vert="horz" wrap="square" lIns="91440" tIns="45720" rIns="91440" bIns="45720" anchor="t"/>
          <a:p>
            <a:pPr marL="0" indent="0">
              <a:lnSpc>
                <a:spcPct val="100000"/>
              </a:lnSpc>
              <a:spcBef>
                <a:spcPct val="0"/>
              </a:spcBef>
              <a:buNone/>
            </a:pPr>
            <a:r>
              <a:rPr lang="en-US" altLang="zh-CN"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4.6.1 Lambda</a:t>
            </a:r>
            <a:r>
              <a:rPr lang="zh-CN" altLang="en-US"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表达式入门</a:t>
            </a:r>
            <a:r>
              <a:rPr lang="en-US" altLang="zh-CN"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a:t>
            </a:r>
            <a:r>
              <a:rPr lang="zh-CN" altLang="en-US"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语法格式</a:t>
            </a:r>
            <a:endParaRPr lang="zh-CN" altLang="en-US"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endParaRPr>
          </a:p>
        </p:txBody>
      </p:sp>
      <p:sp>
        <p:nvSpPr>
          <p:cNvPr id="2" name="矩形 1"/>
          <p:cNvSpPr/>
          <p:nvPr/>
        </p:nvSpPr>
        <p:spPr>
          <a:xfrm>
            <a:off x="531813" y="1503363"/>
            <a:ext cx="8054975" cy="55721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285750" lvl="0" indent="-285750" eaLnBrk="1" hangingPunct="1">
              <a:lnSpc>
                <a:spcPct val="200000"/>
              </a:lnSpc>
              <a:spcBef>
                <a:spcPct val="0"/>
              </a:spcBef>
              <a:buFont typeface="Wingdings" panose="05000000000000000000" pitchFamily="2" charset="2"/>
              <a:buChar char="Ø"/>
            </a:pPr>
            <a:r>
              <a:rPr lang="en-US" altLang="zh-CN" sz="1800" dirty="0">
                <a:latin typeface="Arial" panose="020B0604020202020204" pitchFamily="34" charset="0"/>
                <a:ea typeface="宋体" panose="02010600030101010101" pitchFamily="2" charset="-122"/>
              </a:rPr>
              <a:t>Lambda</a:t>
            </a:r>
            <a:r>
              <a:rPr lang="zh-CN" altLang="zh-CN" sz="1800" dirty="0">
                <a:latin typeface="Arial" panose="020B0604020202020204" pitchFamily="34" charset="0"/>
                <a:ea typeface="宋体" panose="02010600030101010101" pitchFamily="2" charset="-122"/>
              </a:rPr>
              <a:t>表达式</a:t>
            </a:r>
            <a:r>
              <a:rPr lang="zh-CN" altLang="en-US" sz="1800" dirty="0">
                <a:latin typeface="Arial" panose="020B0604020202020204" pitchFamily="34" charset="0"/>
                <a:ea typeface="宋体" panose="02010600030101010101" pitchFamily="2" charset="-122"/>
              </a:rPr>
              <a:t>基本语法格式：</a:t>
            </a:r>
            <a:endParaRPr lang="zh-CN" altLang="en-US" sz="1800" dirty="0">
              <a:latin typeface="Arial" panose="020B0604020202020204" pitchFamily="34" charset="0"/>
              <a:ea typeface="宋体" panose="02010600030101010101" pitchFamily="2" charset="-122"/>
            </a:endParaRPr>
          </a:p>
        </p:txBody>
      </p:sp>
      <p:sp>
        <p:nvSpPr>
          <p:cNvPr id="13" name="矩形 1"/>
          <p:cNvSpPr/>
          <p:nvPr/>
        </p:nvSpPr>
        <p:spPr>
          <a:xfrm>
            <a:off x="496888" y="2130425"/>
            <a:ext cx="8053387" cy="584200"/>
          </a:xfrm>
          <a:prstGeom prst="rect">
            <a:avLst/>
          </a:prstGeom>
          <a:solidFill>
            <a:srgbClr val="003F75"/>
          </a:solidFill>
          <a:ln w="2857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50000"/>
              </a:lnSpc>
              <a:spcBef>
                <a:spcPct val="0"/>
              </a:spcBef>
              <a:buFontTx/>
              <a:buNone/>
            </a:pPr>
            <a:r>
              <a:rPr lang="zh-CN" altLang="en-US" sz="1600" dirty="0">
                <a:solidFill>
                  <a:schemeClr val="bg1"/>
                </a:solidFill>
                <a:latin typeface="Arial" panose="020B0604020202020204" pitchFamily="34" charset="0"/>
                <a:ea typeface="宋体" panose="02010600030101010101" pitchFamily="2" charset="-122"/>
              </a:rPr>
              <a:t>    </a:t>
            </a:r>
            <a:r>
              <a:rPr lang="en-US" altLang="zh-CN" sz="1600" dirty="0">
                <a:solidFill>
                  <a:schemeClr val="bg1"/>
                </a:solidFill>
                <a:latin typeface="Arial" panose="020B0604020202020204" pitchFamily="34" charset="0"/>
                <a:ea typeface="宋体" panose="02010600030101010101" pitchFamily="2" charset="-122"/>
              </a:rPr>
              <a:t>([</a:t>
            </a:r>
            <a:r>
              <a:rPr lang="zh-CN" altLang="en-US" sz="1600" dirty="0">
                <a:solidFill>
                  <a:schemeClr val="bg1"/>
                </a:solidFill>
                <a:latin typeface="Arial" panose="020B0604020202020204" pitchFamily="34" charset="0"/>
                <a:ea typeface="宋体" panose="02010600030101010101" pitchFamily="2" charset="-122"/>
              </a:rPr>
              <a:t>数据类型 参数名</a:t>
            </a:r>
            <a:r>
              <a:rPr lang="en-US" altLang="zh-CN" sz="1600" dirty="0">
                <a:solidFill>
                  <a:schemeClr val="bg1"/>
                </a:solidFill>
                <a:latin typeface="Arial" panose="020B0604020202020204" pitchFamily="34" charset="0"/>
                <a:ea typeface="宋体" panose="02010600030101010101" pitchFamily="2" charset="-122"/>
              </a:rPr>
              <a:t>,</a:t>
            </a:r>
            <a:r>
              <a:rPr lang="zh-CN" altLang="en-US" sz="1600" dirty="0">
                <a:solidFill>
                  <a:schemeClr val="bg1"/>
                </a:solidFill>
                <a:latin typeface="Arial" panose="020B0604020202020204" pitchFamily="34" charset="0"/>
                <a:ea typeface="宋体" panose="02010600030101010101" pitchFamily="2" charset="-122"/>
              </a:rPr>
              <a:t>数据类型 参数名</a:t>
            </a:r>
            <a:r>
              <a:rPr lang="en-US" altLang="zh-CN" sz="1600" dirty="0">
                <a:solidFill>
                  <a:schemeClr val="bg1"/>
                </a:solidFill>
                <a:latin typeface="Arial" panose="020B0604020202020204" pitchFamily="34" charset="0"/>
                <a:ea typeface="宋体" panose="02010600030101010101" pitchFamily="2" charset="-122"/>
              </a:rPr>
              <a:t>,...]) -&gt; {</a:t>
            </a:r>
            <a:r>
              <a:rPr lang="zh-CN" altLang="en-US" sz="1600" dirty="0">
                <a:solidFill>
                  <a:schemeClr val="bg1"/>
                </a:solidFill>
                <a:latin typeface="Arial" panose="020B0604020202020204" pitchFamily="34" charset="0"/>
                <a:ea typeface="宋体" panose="02010600030101010101" pitchFamily="2" charset="-122"/>
              </a:rPr>
              <a:t>表达式主体</a:t>
            </a:r>
            <a:r>
              <a:rPr lang="en-US" altLang="zh-CN" sz="1600" dirty="0">
                <a:solidFill>
                  <a:schemeClr val="bg1"/>
                </a:solidFill>
                <a:latin typeface="Arial" panose="020B0604020202020204" pitchFamily="34" charset="0"/>
                <a:ea typeface="宋体" panose="02010600030101010101" pitchFamily="2" charset="-122"/>
              </a:rPr>
              <a:t>}</a:t>
            </a:r>
            <a:endParaRPr lang="zh-CN" altLang="en-US" sz="1600" dirty="0">
              <a:solidFill>
                <a:schemeClr val="bg1"/>
              </a:solidFill>
              <a:latin typeface="Arial" panose="020B0604020202020204" pitchFamily="34" charset="0"/>
              <a:ea typeface="宋体" panose="02010600030101010101" pitchFamily="2" charset="-122"/>
            </a:endParaRPr>
          </a:p>
        </p:txBody>
      </p:sp>
      <p:pic>
        <p:nvPicPr>
          <p:cNvPr id="14" name="Picture 14" descr="http://t02.pic.sogou.com/493eadc82be620d6-a2f0f2491833f6b8-baa32f594dc122955b3144a3e2bb3687_i.jpg"/>
          <p:cNvPicPr>
            <a:picLocks noChangeAspect="1"/>
          </p:cNvPicPr>
          <p:nvPr/>
        </p:nvPicPr>
        <p:blipFill>
          <a:blip r:embed="rId1"/>
          <a:stretch>
            <a:fillRect/>
          </a:stretch>
        </p:blipFill>
        <p:spPr>
          <a:xfrm rot="668921">
            <a:off x="6773863" y="1181100"/>
            <a:ext cx="1917700" cy="2028825"/>
          </a:xfrm>
          <a:prstGeom prst="rect">
            <a:avLst/>
          </a:prstGeom>
          <a:noFill/>
          <a:ln w="9525">
            <a:noFill/>
          </a:ln>
        </p:spPr>
      </p:pic>
      <p:cxnSp>
        <p:nvCxnSpPr>
          <p:cNvPr id="4" name="直接箭头连接符 3"/>
          <p:cNvCxnSpPr/>
          <p:nvPr/>
        </p:nvCxnSpPr>
        <p:spPr>
          <a:xfrm>
            <a:off x="2378075" y="2482850"/>
            <a:ext cx="7938" cy="6254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496888" y="3108325"/>
            <a:ext cx="6826250" cy="830263"/>
          </a:xfrm>
          <a:prstGeom prst="rect">
            <a:avLst/>
          </a:prstGeom>
          <a:noFill/>
          <a:ln w="9525" cap="flat" cmpd="sng">
            <a:solidFill>
              <a:srgbClr val="000000"/>
            </a:solidFill>
            <a:prstDash val="dash"/>
            <a:miter/>
            <a:headEnd type="none" w="med" len="med"/>
            <a:tailEnd type="none" w="med" len="med"/>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50000"/>
              </a:lnSpc>
              <a:spcBef>
                <a:spcPct val="0"/>
              </a:spcBef>
              <a:buFontTx/>
              <a:buNone/>
            </a:pPr>
            <a:r>
              <a:rPr lang="zh-CN" altLang="zh-CN" sz="1600" dirty="0"/>
              <a:t>用来向表达式主体</a:t>
            </a:r>
            <a:r>
              <a:rPr lang="zh-CN" altLang="en-US" sz="1600" dirty="0"/>
              <a:t>内部实现的接口</a:t>
            </a:r>
            <a:r>
              <a:rPr lang="zh-CN" altLang="zh-CN" sz="1600" dirty="0"/>
              <a:t>方法</a:t>
            </a:r>
            <a:r>
              <a:rPr lang="zh-CN" altLang="en-US" sz="1600" dirty="0"/>
              <a:t>传入</a:t>
            </a:r>
            <a:r>
              <a:rPr lang="zh-CN" altLang="zh-CN" sz="1600" dirty="0"/>
              <a:t>参数</a:t>
            </a:r>
            <a:r>
              <a:rPr lang="zh-CN" altLang="en-US" sz="1600" dirty="0"/>
              <a:t>。多个参数之间用逗号分隔，可以省略数据类型，只有一个参数时还可以省略小括号</a:t>
            </a:r>
            <a:endParaRPr lang="zh-CN" altLang="en-US" sz="1600" dirty="0">
              <a:latin typeface="Arial" panose="020B0604020202020204" pitchFamily="34" charset="0"/>
              <a:ea typeface="宋体" panose="02010600030101010101" pitchFamily="2" charset="-122"/>
            </a:endParaRPr>
          </a:p>
        </p:txBody>
      </p:sp>
      <p:cxnSp>
        <p:nvCxnSpPr>
          <p:cNvPr id="16" name="直接箭头连接符 15"/>
          <p:cNvCxnSpPr/>
          <p:nvPr/>
        </p:nvCxnSpPr>
        <p:spPr>
          <a:xfrm>
            <a:off x="4437063" y="2471738"/>
            <a:ext cx="0" cy="16383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2346325" y="4127500"/>
            <a:ext cx="6221413" cy="461963"/>
          </a:xfrm>
          <a:prstGeom prst="rect">
            <a:avLst/>
          </a:prstGeom>
          <a:noFill/>
          <a:ln w="9525" cap="flat" cmpd="sng">
            <a:solidFill>
              <a:srgbClr val="000000"/>
            </a:solidFill>
            <a:prstDash val="dash"/>
            <a:miter/>
            <a:headEnd type="none" w="med" len="med"/>
            <a:tailEnd type="none" w="med" len="med"/>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50000"/>
              </a:lnSpc>
              <a:spcBef>
                <a:spcPct val="0"/>
              </a:spcBef>
              <a:buFontTx/>
              <a:buNone/>
            </a:pPr>
            <a:r>
              <a:rPr lang="zh-CN" altLang="zh-CN" sz="1600" dirty="0"/>
              <a:t>表示</a:t>
            </a:r>
            <a:r>
              <a:rPr lang="en-US" altLang="zh-CN" sz="1600" dirty="0"/>
              <a:t>Lambda</a:t>
            </a:r>
            <a:r>
              <a:rPr lang="zh-CN" altLang="zh-CN" sz="1600" dirty="0"/>
              <a:t>表达式箭牌，用来指定参数数据指向，不能省略</a:t>
            </a:r>
            <a:endParaRPr lang="zh-CN" altLang="en-US" sz="1600" dirty="0">
              <a:latin typeface="Arial" panose="020B0604020202020204" pitchFamily="34" charset="0"/>
              <a:ea typeface="宋体" panose="02010600030101010101" pitchFamily="2" charset="-122"/>
            </a:endParaRPr>
          </a:p>
        </p:txBody>
      </p:sp>
      <p:cxnSp>
        <p:nvCxnSpPr>
          <p:cNvPr id="21" name="直接箭头连接符 20"/>
          <p:cNvCxnSpPr/>
          <p:nvPr/>
        </p:nvCxnSpPr>
        <p:spPr>
          <a:xfrm>
            <a:off x="5138738" y="2487613"/>
            <a:ext cx="0" cy="235426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496888" y="4846638"/>
            <a:ext cx="8089900" cy="831850"/>
          </a:xfrm>
          <a:prstGeom prst="rect">
            <a:avLst/>
          </a:prstGeom>
          <a:noFill/>
          <a:ln w="9525" cap="flat" cmpd="sng">
            <a:solidFill>
              <a:srgbClr val="000000"/>
            </a:solidFill>
            <a:prstDash val="dash"/>
            <a:miter/>
            <a:headEnd type="none" w="med" len="med"/>
            <a:tailEnd type="none" w="med" len="med"/>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50000"/>
              </a:lnSpc>
              <a:spcBef>
                <a:spcPct val="0"/>
              </a:spcBef>
              <a:buFontTx/>
              <a:buNone/>
            </a:pPr>
            <a:r>
              <a:rPr lang="zh-CN" altLang="zh-CN" sz="1600" dirty="0"/>
              <a:t>本质就是接口中抽象方法的具体实现</a:t>
            </a:r>
            <a:r>
              <a:rPr lang="zh-CN" altLang="en-US" sz="1600" dirty="0"/>
              <a:t>。</a:t>
            </a:r>
            <a:r>
              <a:rPr lang="zh-CN" altLang="zh-CN" sz="1600" dirty="0"/>
              <a:t>如果只有一条语句，可以省略大括号；在</a:t>
            </a:r>
            <a:r>
              <a:rPr lang="en-US" altLang="zh-CN" sz="1600" dirty="0"/>
              <a:t>Lambda</a:t>
            </a:r>
            <a:r>
              <a:rPr lang="zh-CN" altLang="zh-CN" sz="1600" dirty="0"/>
              <a:t>表达式主体中只有一条</a:t>
            </a:r>
            <a:r>
              <a:rPr lang="en-US" altLang="zh-CN" sz="1600" dirty="0"/>
              <a:t>return</a:t>
            </a:r>
            <a:r>
              <a:rPr lang="zh-CN" altLang="zh-CN" sz="1600" dirty="0"/>
              <a:t>语句时，也可以省略</a:t>
            </a:r>
            <a:r>
              <a:rPr lang="en-US" altLang="zh-CN" sz="1600" dirty="0"/>
              <a:t>return</a:t>
            </a:r>
            <a:r>
              <a:rPr lang="zh-CN" altLang="zh-CN" sz="1600" dirty="0"/>
              <a:t>关键字</a:t>
            </a:r>
            <a:endParaRPr lang="zh-CN" altLang="en-US" sz="1600" dirty="0">
              <a:latin typeface="Arial" panose="020B0604020202020204" pitchFamily="34" charset="0"/>
              <a:ea typeface="宋体" panose="02010600030101010101" pitchFamily="2" charset="-122"/>
            </a:endParaRPr>
          </a:p>
        </p:txBody>
      </p:sp>
      <p:sp>
        <p:nvSpPr>
          <p:cNvPr id="24" name="剪去对角的矩形 3"/>
          <p:cNvSpPr/>
          <p:nvPr/>
        </p:nvSpPr>
        <p:spPr bwMode="auto">
          <a:xfrm>
            <a:off x="492125" y="5756275"/>
            <a:ext cx="8158163"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rgbClr val="009ED6"/>
          </a:solidFill>
          <a:ln>
            <a:noFill/>
          </a:ln>
          <a:effectLst>
            <a:outerShdw blurRad="50800" dist="38100" dir="2700000" algn="tl" rotWithShape="0">
              <a:srgbClr val="808080">
                <a:alpha val="42999"/>
              </a:srgbClr>
            </a:outerShdw>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 案例演示（参考教材文件</a:t>
            </a:r>
            <a:r>
              <a:rPr kumimoji="0" lang="en-US" altLang="zh-CN"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4-22</a:t>
            </a: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charRg st="0" end="24"/>
                                            </p:txEl>
                                          </p:spTgt>
                                        </p:tgtEl>
                                        <p:attrNameLst>
                                          <p:attrName>style.visibility</p:attrName>
                                        </p:attrNameLst>
                                      </p:cBhvr>
                                      <p:to>
                                        <p:strVal val="visible"/>
                                      </p:to>
                                    </p:set>
                                    <p:animEffect transition="in" filter="fade">
                                      <p:cBhvr>
                                        <p:cTn id="7" dur="500"/>
                                        <p:tgtEl>
                                          <p:spTgt spid="9">
                                            <p:txEl>
                                              <p:charRg st="0" end="2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charRg st="0" end="17"/>
                                            </p:txEl>
                                          </p:spTgt>
                                        </p:tgtEl>
                                        <p:attrNameLst>
                                          <p:attrName>style.visibility</p:attrName>
                                        </p:attrNameLst>
                                      </p:cBhvr>
                                      <p:to>
                                        <p:strVal val="visible"/>
                                      </p:to>
                                    </p:set>
                                    <p:animEffect transition="in" filter="wipe(left)">
                                      <p:cBhvr>
                                        <p:cTn id="12" dur="500"/>
                                        <p:tgtEl>
                                          <p:spTgt spid="2">
                                            <p:txEl>
                                              <p:charRg st="0" end="17"/>
                                            </p:txEl>
                                          </p:spTgt>
                                        </p:tgtEl>
                                      </p:cBhvr>
                                    </p:animEffect>
                                  </p:childTnLst>
                                </p:cTn>
                              </p:par>
                            </p:childTnLst>
                          </p:cTn>
                        </p:par>
                        <p:par>
                          <p:cTn id="13" fill="hold">
                            <p:stCondLst>
                              <p:cond delay="500"/>
                            </p:stCondLst>
                            <p:childTnLst>
                              <p:par>
                                <p:cTn id="14" presetID="2" presetClass="entr" presetSubtype="2"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500" fill="hold"/>
                                        <p:tgtEl>
                                          <p:spTgt spid="14"/>
                                        </p:tgtEl>
                                        <p:attrNameLst>
                                          <p:attrName>ppt_x</p:attrName>
                                        </p:attrNameLst>
                                      </p:cBhvr>
                                      <p:tavLst>
                                        <p:tav tm="0">
                                          <p:val>
                                            <p:strVal val="1+#ppt_w/2"/>
                                          </p:val>
                                        </p:tav>
                                        <p:tav tm="100000">
                                          <p:val>
                                            <p:strVal val="#ppt_x"/>
                                          </p:val>
                                        </p:tav>
                                      </p:tavLst>
                                    </p:anim>
                                    <p:anim calcmode="lin" valueType="num">
                                      <p:cBhvr additive="base">
                                        <p:cTn id="17" dur="500" fill="hold"/>
                                        <p:tgtEl>
                                          <p:spTgt spid="14"/>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500"/>
                                        <p:tgtEl>
                                          <p:spTgt spid="4"/>
                                        </p:tgtEl>
                                      </p:cBhvr>
                                    </p:animEffect>
                                  </p:childTnLst>
                                </p:cTn>
                              </p:par>
                            </p:childTnLst>
                          </p:cTn>
                        </p:par>
                        <p:par>
                          <p:cTn id="28" fill="hold">
                            <p:stCondLst>
                              <p:cond delay="500"/>
                            </p:stCondLst>
                            <p:childTnLst>
                              <p:par>
                                <p:cTn id="29" presetID="53" presetClass="entr" presetSubtype="16"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000000"/>
                                          </p:val>
                                        </p:tav>
                                        <p:tav tm="100000">
                                          <p:val>
                                            <p:strVal val="#ppt_w"/>
                                          </p:val>
                                        </p:tav>
                                      </p:tavLst>
                                    </p:anim>
                                    <p:anim calcmode="lin" valueType="num">
                                      <p:cBhvr>
                                        <p:cTn id="32" dur="500" fill="hold"/>
                                        <p:tgtEl>
                                          <p:spTgt spid="15"/>
                                        </p:tgtEl>
                                        <p:attrNameLst>
                                          <p:attrName>ppt_h</p:attrName>
                                        </p:attrNameLst>
                                      </p:cBhvr>
                                      <p:tavLst>
                                        <p:tav tm="0">
                                          <p:val>
                                            <p:fltVal val="0.000000"/>
                                          </p:val>
                                        </p:tav>
                                        <p:tav tm="100000">
                                          <p:val>
                                            <p:strVal val="#ppt_h"/>
                                          </p:val>
                                        </p:tav>
                                      </p:tavLst>
                                    </p:anim>
                                    <p:animEffect transition="in" filter="fade">
                                      <p:cBhvr>
                                        <p:cTn id="33" dur="500"/>
                                        <p:tgtEl>
                                          <p:spTgt spid="15"/>
                                        </p:tgtEl>
                                      </p:cBhvr>
                                    </p:animEffect>
                                  </p:childTnLst>
                                </p:cTn>
                              </p:par>
                            </p:childTnLst>
                          </p:cTn>
                        </p:par>
                        <p:par>
                          <p:cTn id="34" fill="hold">
                            <p:stCondLst>
                              <p:cond delay="1000"/>
                            </p:stCondLst>
                            <p:childTnLst>
                              <p:par>
                                <p:cTn id="35" presetID="22" presetClass="entr" presetSubtype="1" fill="hold"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up)">
                                      <p:cBhvr>
                                        <p:cTn id="37" dur="500"/>
                                        <p:tgtEl>
                                          <p:spTgt spid="16"/>
                                        </p:tgtEl>
                                      </p:cBhvr>
                                    </p:animEffect>
                                  </p:childTnLst>
                                </p:cTn>
                              </p:par>
                            </p:childTnLst>
                          </p:cTn>
                        </p:par>
                        <p:par>
                          <p:cTn id="38" fill="hold">
                            <p:stCondLst>
                              <p:cond delay="1500"/>
                            </p:stCondLst>
                            <p:childTnLst>
                              <p:par>
                                <p:cTn id="39" presetID="53" presetClass="entr" presetSubtype="16" fill="hold" grpId="0" nodeType="after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p:cTn id="41" dur="500" fill="hold"/>
                                        <p:tgtEl>
                                          <p:spTgt spid="20"/>
                                        </p:tgtEl>
                                        <p:attrNameLst>
                                          <p:attrName>ppt_w</p:attrName>
                                        </p:attrNameLst>
                                      </p:cBhvr>
                                      <p:tavLst>
                                        <p:tav tm="0">
                                          <p:val>
                                            <p:fltVal val="0.000000"/>
                                          </p:val>
                                        </p:tav>
                                        <p:tav tm="100000">
                                          <p:val>
                                            <p:strVal val="#ppt_w"/>
                                          </p:val>
                                        </p:tav>
                                      </p:tavLst>
                                    </p:anim>
                                    <p:anim calcmode="lin" valueType="num">
                                      <p:cBhvr>
                                        <p:cTn id="42" dur="500" fill="hold"/>
                                        <p:tgtEl>
                                          <p:spTgt spid="20"/>
                                        </p:tgtEl>
                                        <p:attrNameLst>
                                          <p:attrName>ppt_h</p:attrName>
                                        </p:attrNameLst>
                                      </p:cBhvr>
                                      <p:tavLst>
                                        <p:tav tm="0">
                                          <p:val>
                                            <p:fltVal val="0.000000"/>
                                          </p:val>
                                        </p:tav>
                                        <p:tav tm="100000">
                                          <p:val>
                                            <p:strVal val="#ppt_h"/>
                                          </p:val>
                                        </p:tav>
                                      </p:tavLst>
                                    </p:anim>
                                    <p:animEffect transition="in" filter="fade">
                                      <p:cBhvr>
                                        <p:cTn id="43" dur="500"/>
                                        <p:tgtEl>
                                          <p:spTgt spid="20"/>
                                        </p:tgtEl>
                                      </p:cBhvr>
                                    </p:animEffect>
                                  </p:childTnLst>
                                </p:cTn>
                              </p:par>
                            </p:childTnLst>
                          </p:cTn>
                        </p:par>
                        <p:par>
                          <p:cTn id="44" fill="hold">
                            <p:stCondLst>
                              <p:cond delay="2000"/>
                            </p:stCondLst>
                            <p:childTnLst>
                              <p:par>
                                <p:cTn id="45" presetID="22" presetClass="entr" presetSubtype="1" fill="hold" nodeType="after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wipe(up)">
                                      <p:cBhvr>
                                        <p:cTn id="47" dur="500"/>
                                        <p:tgtEl>
                                          <p:spTgt spid="21"/>
                                        </p:tgtEl>
                                      </p:cBhvr>
                                    </p:animEffect>
                                  </p:childTnLst>
                                </p:cTn>
                              </p:par>
                            </p:childTnLst>
                          </p:cTn>
                        </p:par>
                        <p:par>
                          <p:cTn id="48" fill="hold">
                            <p:stCondLst>
                              <p:cond delay="2500"/>
                            </p:stCondLst>
                            <p:childTnLst>
                              <p:par>
                                <p:cTn id="49" presetID="53" presetClass="entr" presetSubtype="16" fill="hold" grpId="0" nodeType="after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p:cTn id="51" dur="500" fill="hold"/>
                                        <p:tgtEl>
                                          <p:spTgt spid="23"/>
                                        </p:tgtEl>
                                        <p:attrNameLst>
                                          <p:attrName>ppt_w</p:attrName>
                                        </p:attrNameLst>
                                      </p:cBhvr>
                                      <p:tavLst>
                                        <p:tav tm="0">
                                          <p:val>
                                            <p:fltVal val="0.000000"/>
                                          </p:val>
                                        </p:tav>
                                        <p:tav tm="100000">
                                          <p:val>
                                            <p:strVal val="#ppt_w"/>
                                          </p:val>
                                        </p:tav>
                                      </p:tavLst>
                                    </p:anim>
                                    <p:anim calcmode="lin" valueType="num">
                                      <p:cBhvr>
                                        <p:cTn id="52" dur="500" fill="hold"/>
                                        <p:tgtEl>
                                          <p:spTgt spid="23"/>
                                        </p:tgtEl>
                                        <p:attrNameLst>
                                          <p:attrName>ppt_h</p:attrName>
                                        </p:attrNameLst>
                                      </p:cBhvr>
                                      <p:tavLst>
                                        <p:tav tm="0">
                                          <p:val>
                                            <p:fltVal val="0.000000"/>
                                          </p:val>
                                        </p:tav>
                                        <p:tav tm="100000">
                                          <p:val>
                                            <p:strVal val="#ppt_h"/>
                                          </p:val>
                                        </p:tav>
                                      </p:tavLst>
                                    </p:anim>
                                    <p:animEffect transition="in" filter="fade">
                                      <p:cBhvr>
                                        <p:cTn id="53" dur="500"/>
                                        <p:tgtEl>
                                          <p:spTgt spid="23"/>
                                        </p:tgtEl>
                                      </p:cBhvr>
                                    </p:animEffect>
                                  </p:childTnLst>
                                </p:cTn>
                              </p:par>
                            </p:childTnLst>
                          </p:cTn>
                        </p:par>
                      </p:childTnLst>
                    </p:cTn>
                  </p:par>
                  <p:par>
                    <p:cTn id="54" fill="hold">
                      <p:stCondLst>
                        <p:cond delay="indefinite"/>
                      </p:stCondLst>
                      <p:childTnLst>
                        <p:par>
                          <p:cTn id="55" fill="hold">
                            <p:stCondLst>
                              <p:cond delay="0"/>
                            </p:stCondLst>
                            <p:childTnLst>
                              <p:par>
                                <p:cTn id="56" presetID="6" presetClass="entr" presetSubtype="16" fill="hold" grpId="0" nodeType="click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circle(in)">
                                      <p:cBhvr>
                                        <p:cTn id="58"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3" grpId="0" animBg="1"/>
      <p:bldP spid="15" grpId="0" animBg="1"/>
      <p:bldP spid="20" grpId="0" animBg="1"/>
      <p:bldP spid="23" grpId="0" animBg="1"/>
      <p:bldP spid="2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FontTx/>
              <a:buNone/>
            </a:pP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4.6 JDK 8—Lambda</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表达式</a:t>
            </a:r>
            <a:endPar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6563"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9" name="内容占位符 2"/>
          <p:cNvSpPr>
            <a:spLocks noGrp="1"/>
          </p:cNvSpPr>
          <p:nvPr>
            <p:ph idx="1"/>
          </p:nvPr>
        </p:nvSpPr>
        <p:spPr>
          <a:xfrm>
            <a:off x="457200" y="1066800"/>
            <a:ext cx="8229600" cy="652463"/>
          </a:xfrm>
        </p:spPr>
        <p:txBody>
          <a:bodyPr vert="horz" wrap="square" lIns="91440" tIns="45720" rIns="91440" bIns="45720" anchor="t"/>
          <a:p>
            <a:pPr marL="0" indent="0">
              <a:lnSpc>
                <a:spcPct val="100000"/>
              </a:lnSpc>
              <a:spcBef>
                <a:spcPct val="0"/>
              </a:spcBef>
              <a:buNone/>
            </a:pPr>
            <a:r>
              <a:rPr lang="en-US" altLang="zh-CN"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4.6.2 </a:t>
            </a:r>
            <a:r>
              <a:rPr lang="zh-CN" altLang="en-US"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函数式接口</a:t>
            </a:r>
            <a:endParaRPr lang="zh-CN" altLang="en-US"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endParaRPr>
          </a:p>
        </p:txBody>
      </p:sp>
      <p:grpSp>
        <p:nvGrpSpPr>
          <p:cNvPr id="17" name="组合 16"/>
          <p:cNvGrpSpPr/>
          <p:nvPr/>
        </p:nvGrpSpPr>
        <p:grpSpPr>
          <a:xfrm>
            <a:off x="211138" y="1806575"/>
            <a:ext cx="8475662" cy="766763"/>
            <a:chOff x="3628" y="1641617"/>
            <a:chExt cx="9144000" cy="891956"/>
          </a:xfrm>
        </p:grpSpPr>
        <p:sp>
          <p:nvSpPr>
            <p:cNvPr id="18" name="矩形 17"/>
            <p:cNvSpPr/>
            <p:nvPr/>
          </p:nvSpPr>
          <p:spPr bwMode="auto">
            <a:xfrm>
              <a:off x="3628" y="1641617"/>
              <a:ext cx="9144000" cy="891956"/>
            </a:xfrm>
            <a:prstGeom prst="rect">
              <a:avLst/>
            </a:prstGeom>
            <a:gradFill>
              <a:gsLst>
                <a:gs pos="100000">
                  <a:srgbClr val="00B0F0">
                    <a:alpha val="0"/>
                  </a:srgbClr>
                </a:gs>
                <a:gs pos="0">
                  <a:srgbClr val="D1ECFF">
                    <a:alpha val="0"/>
                  </a:srgbClr>
                </a:gs>
                <a:gs pos="49000">
                  <a:srgbClr val="D1ECFF"/>
                </a:gs>
              </a:gsLst>
              <a:lin ang="0" scaled="0"/>
            </a:gradFill>
            <a:ln w="2857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6571" name="矩形 1"/>
            <p:cNvSpPr/>
            <p:nvPr/>
          </p:nvSpPr>
          <p:spPr>
            <a:xfrm>
              <a:off x="1548466" y="1735137"/>
              <a:ext cx="7161980" cy="68741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nSpc>
                  <a:spcPct val="135000"/>
                </a:lnSpc>
                <a:spcBef>
                  <a:spcPct val="0"/>
                </a:spcBef>
                <a:buFontTx/>
                <a:buNone/>
              </a:pPr>
              <a:r>
                <a:rPr lang="zh-CN" altLang="en-US" sz="2400" dirty="0">
                  <a:latin typeface="微软雅黑" panose="020B0503020204020204" pitchFamily="34" charset="-122"/>
                  <a:ea typeface="微软雅黑" panose="020B0503020204020204" pitchFamily="34" charset="-122"/>
                </a:rPr>
                <a:t>是否可以使用</a:t>
              </a:r>
              <a:r>
                <a:rPr lang="en-US" altLang="zh-CN" sz="2400" dirty="0">
                  <a:latin typeface="微软雅黑" panose="020B0503020204020204" pitchFamily="34" charset="-122"/>
                  <a:ea typeface="微软雅黑" panose="020B0503020204020204" pitchFamily="34" charset="-122"/>
                </a:rPr>
                <a:t>Lambda</a:t>
              </a:r>
              <a:r>
                <a:rPr lang="zh-CN" altLang="en-US" sz="2400" dirty="0">
                  <a:latin typeface="微软雅黑" panose="020B0503020204020204" pitchFamily="34" charset="-122"/>
                  <a:ea typeface="微软雅黑" panose="020B0503020204020204" pitchFamily="34" charset="-122"/>
                </a:rPr>
                <a:t>代替所有匿名内部类</a:t>
              </a:r>
              <a:r>
                <a:rPr lang="zh-CN" altLang="zh-CN"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grpSp>
      <p:sp>
        <p:nvSpPr>
          <p:cNvPr id="22" name="矩形 21"/>
          <p:cNvSpPr/>
          <p:nvPr/>
        </p:nvSpPr>
        <p:spPr>
          <a:xfrm>
            <a:off x="457200" y="3254375"/>
            <a:ext cx="8229600" cy="28622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457200">
              <a:lnSpc>
                <a:spcPct val="200000"/>
              </a:lnSpc>
              <a:buNone/>
            </a:pPr>
            <a:r>
              <a:rPr lang="zh-CN" altLang="zh-CN" sz="1800" dirty="0"/>
              <a:t>接口中有且只有一个抽象方法时才能使用</a:t>
            </a:r>
            <a:r>
              <a:rPr lang="en-US" altLang="zh-CN" sz="1800" dirty="0"/>
              <a:t>Lamdba</a:t>
            </a:r>
            <a:r>
              <a:rPr lang="zh-CN" altLang="zh-CN" sz="1800" dirty="0"/>
              <a:t>表达式代替匿名内部类。这是因为</a:t>
            </a:r>
            <a:r>
              <a:rPr lang="en-US" altLang="zh-CN" sz="1800" dirty="0"/>
              <a:t>Lamdba</a:t>
            </a:r>
            <a:r>
              <a:rPr lang="zh-CN" altLang="zh-CN" sz="1800" dirty="0"/>
              <a:t>表达式是基于函数式接口实现的，所谓</a:t>
            </a:r>
            <a:r>
              <a:rPr lang="zh-CN" altLang="zh-CN" sz="1800" b="1" dirty="0">
                <a:solidFill>
                  <a:srgbClr val="006BA9"/>
                </a:solidFill>
                <a:latin typeface="Arial" panose="020B0604020202020204" pitchFamily="34" charset="0"/>
                <a:ea typeface="宋体" panose="02010600030101010101" pitchFamily="2" charset="-122"/>
              </a:rPr>
              <a:t>函数式接口是指有且仅有一个抽象方法的接口</a:t>
            </a:r>
            <a:r>
              <a:rPr lang="zh-CN" altLang="zh-CN" sz="1800" dirty="0"/>
              <a:t>，</a:t>
            </a:r>
            <a:r>
              <a:rPr lang="en-US" altLang="zh-CN" sz="1800" dirty="0"/>
              <a:t>Lambda</a:t>
            </a:r>
            <a:r>
              <a:rPr lang="zh-CN" altLang="zh-CN" sz="1800" dirty="0"/>
              <a:t>表达式就是</a:t>
            </a:r>
            <a:r>
              <a:rPr lang="en-US" altLang="zh-CN" sz="1800" dirty="0"/>
              <a:t>Java</a:t>
            </a:r>
            <a:r>
              <a:rPr lang="zh-CN" altLang="zh-CN" sz="1800" dirty="0"/>
              <a:t>中函数式编程的体现，</a:t>
            </a:r>
            <a:r>
              <a:rPr lang="zh-CN" altLang="zh-CN" sz="1800" b="1" dirty="0">
                <a:solidFill>
                  <a:srgbClr val="006BA9"/>
                </a:solidFill>
                <a:latin typeface="Arial" panose="020B0604020202020204" pitchFamily="34" charset="0"/>
                <a:ea typeface="宋体" panose="02010600030101010101" pitchFamily="2" charset="-122"/>
              </a:rPr>
              <a:t>只有确保接口中有且仅有一个抽象方法，</a:t>
            </a:r>
            <a:r>
              <a:rPr lang="en-US" altLang="zh-CN" sz="1800" b="1" dirty="0">
                <a:solidFill>
                  <a:srgbClr val="006BA9"/>
                </a:solidFill>
                <a:latin typeface="Arial" panose="020B0604020202020204" pitchFamily="34" charset="0"/>
                <a:ea typeface="宋体" panose="02010600030101010101" pitchFamily="2" charset="-122"/>
              </a:rPr>
              <a:t>Lambda</a:t>
            </a:r>
            <a:r>
              <a:rPr lang="zh-CN" altLang="zh-CN" sz="1800" b="1" dirty="0">
                <a:solidFill>
                  <a:srgbClr val="006BA9"/>
                </a:solidFill>
                <a:latin typeface="Arial" panose="020B0604020202020204" pitchFamily="34" charset="0"/>
                <a:ea typeface="宋体" panose="02010600030101010101" pitchFamily="2" charset="-122"/>
              </a:rPr>
              <a:t>表达式才能顺利地推导出所实现的这个接口中的方法</a:t>
            </a:r>
            <a:r>
              <a:rPr lang="zh-CN" altLang="zh-CN" sz="1800" dirty="0"/>
              <a:t>。</a:t>
            </a:r>
            <a:endParaRPr lang="zh-CN" altLang="zh-CN" sz="1800" dirty="0"/>
          </a:p>
        </p:txBody>
      </p:sp>
      <p:pic>
        <p:nvPicPr>
          <p:cNvPr id="25" name="Picture 8" descr="问小人"/>
          <p:cNvPicPr>
            <a:picLocks noChangeAspect="1"/>
          </p:cNvPicPr>
          <p:nvPr/>
        </p:nvPicPr>
        <p:blipFill>
          <a:blip r:embed="rId1"/>
          <a:stretch>
            <a:fillRect/>
          </a:stretch>
        </p:blipFill>
        <p:spPr>
          <a:xfrm>
            <a:off x="211138" y="1474788"/>
            <a:ext cx="1712912" cy="1771650"/>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charRg st="0" end="12"/>
                                            </p:txEl>
                                          </p:spTgt>
                                        </p:tgtEl>
                                        <p:attrNameLst>
                                          <p:attrName>style.visibility</p:attrName>
                                        </p:attrNameLst>
                                      </p:cBhvr>
                                      <p:to>
                                        <p:strVal val="visible"/>
                                      </p:to>
                                    </p:set>
                                    <p:animEffect transition="in" filter="fade">
                                      <p:cBhvr>
                                        <p:cTn id="7" dur="500"/>
                                        <p:tgtEl>
                                          <p:spTgt spid="9">
                                            <p:txEl>
                                              <p:charRg st="0" end="12"/>
                                            </p:txEl>
                                          </p:spTgt>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p:cTn id="11" dur="500" fill="hold"/>
                                        <p:tgtEl>
                                          <p:spTgt spid="25"/>
                                        </p:tgtEl>
                                        <p:attrNameLst>
                                          <p:attrName>ppt_w</p:attrName>
                                        </p:attrNameLst>
                                      </p:cBhvr>
                                      <p:tavLst>
                                        <p:tav tm="0">
                                          <p:val>
                                            <p:fltVal val="0.000000"/>
                                          </p:val>
                                        </p:tav>
                                        <p:tav tm="100000">
                                          <p:val>
                                            <p:strVal val="#ppt_w"/>
                                          </p:val>
                                        </p:tav>
                                      </p:tavLst>
                                    </p:anim>
                                    <p:anim calcmode="lin" valueType="num">
                                      <p:cBhvr>
                                        <p:cTn id="12" dur="500" fill="hold"/>
                                        <p:tgtEl>
                                          <p:spTgt spid="25"/>
                                        </p:tgtEl>
                                        <p:attrNameLst>
                                          <p:attrName>ppt_h</p:attrName>
                                        </p:attrNameLst>
                                      </p:cBhvr>
                                      <p:tavLst>
                                        <p:tav tm="0">
                                          <p:val>
                                            <p:fltVal val="0.000000"/>
                                          </p:val>
                                        </p:tav>
                                        <p:tav tm="100000">
                                          <p:val>
                                            <p:strVal val="#ppt_h"/>
                                          </p:val>
                                        </p:tav>
                                      </p:tavLst>
                                    </p:anim>
                                    <p:animEffect transition="in" filter="fade">
                                      <p:cBhvr>
                                        <p:cTn id="13" dur="500"/>
                                        <p:tgtEl>
                                          <p:spTgt spid="25"/>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2">
                                            <p:txEl>
                                              <p:charRg st="0" end="157"/>
                                            </p:txEl>
                                          </p:spTgt>
                                        </p:tgtEl>
                                        <p:attrNameLst>
                                          <p:attrName>style.visibility</p:attrName>
                                        </p:attrNameLst>
                                      </p:cBhvr>
                                      <p:to>
                                        <p:strVal val="visible"/>
                                      </p:to>
                                    </p:set>
                                    <p:animEffect transition="in" filter="wipe(up)">
                                      <p:cBhvr>
                                        <p:cTn id="22" dur="500"/>
                                        <p:tgtEl>
                                          <p:spTgt spid="22">
                                            <p:txEl>
                                              <p:charRg st="0" end="15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FontTx/>
              <a:buNone/>
            </a:pP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4.6 JDK 8—Lambda</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表达式</a:t>
            </a:r>
            <a:endPar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7587"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9" name="内容占位符 2"/>
          <p:cNvSpPr>
            <a:spLocks noGrp="1"/>
          </p:cNvSpPr>
          <p:nvPr>
            <p:ph idx="1"/>
          </p:nvPr>
        </p:nvSpPr>
        <p:spPr>
          <a:xfrm>
            <a:off x="457200" y="1066800"/>
            <a:ext cx="8229600" cy="652463"/>
          </a:xfrm>
        </p:spPr>
        <p:txBody>
          <a:bodyPr vert="horz" wrap="square" lIns="91440" tIns="45720" rIns="91440" bIns="45720" anchor="t"/>
          <a:p>
            <a:pPr marL="0" indent="0">
              <a:lnSpc>
                <a:spcPct val="100000"/>
              </a:lnSpc>
              <a:spcBef>
                <a:spcPct val="0"/>
              </a:spcBef>
              <a:buNone/>
            </a:pPr>
            <a:r>
              <a:rPr lang="en-US" altLang="zh-CN"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4.6.2 </a:t>
            </a:r>
            <a:r>
              <a:rPr lang="zh-CN" altLang="en-US"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函数式接口</a:t>
            </a:r>
            <a:endParaRPr lang="zh-CN" altLang="en-US"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endParaRPr>
          </a:p>
        </p:txBody>
      </p:sp>
      <p:sp>
        <p:nvSpPr>
          <p:cNvPr id="24" name="剪去对角的矩形 3"/>
          <p:cNvSpPr/>
          <p:nvPr/>
        </p:nvSpPr>
        <p:spPr bwMode="auto">
          <a:xfrm>
            <a:off x="492125" y="5224463"/>
            <a:ext cx="8158163"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rgbClr val="009ED6"/>
          </a:solidFill>
          <a:ln>
            <a:noFill/>
          </a:ln>
          <a:effectLst>
            <a:outerShdw blurRad="50800" dist="38100" dir="2700000" algn="tl" rotWithShape="0">
              <a:srgbClr val="808080">
                <a:alpha val="42999"/>
              </a:srgbClr>
            </a:outerShdw>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 案例演示（参考教材文件</a:t>
            </a:r>
            <a:r>
              <a:rPr kumimoji="0" lang="en-US" altLang="zh-CN"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4-23</a:t>
            </a: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5" name="矩形 4"/>
          <p:cNvSpPr/>
          <p:nvPr/>
        </p:nvSpPr>
        <p:spPr>
          <a:xfrm>
            <a:off x="496888" y="1490663"/>
            <a:ext cx="8153400" cy="23082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200000"/>
              </a:lnSpc>
              <a:spcBef>
                <a:spcPct val="0"/>
              </a:spcBef>
              <a:buFontTx/>
              <a:buNone/>
            </a:pPr>
            <a:r>
              <a:rPr lang="zh-CN" altLang="en-US" sz="1800" b="1" u="sng" dirty="0">
                <a:solidFill>
                  <a:srgbClr val="006BA9"/>
                </a:solidFill>
                <a:cs typeface="Arial" panose="020B0604020202020204" pitchFamily="34" charset="0"/>
              </a:rPr>
              <a:t>定义</a:t>
            </a:r>
            <a:r>
              <a:rPr lang="zh-CN" altLang="en-US" sz="1800" dirty="0">
                <a:latin typeface="Arial" panose="020B0604020202020204" pitchFamily="34" charset="0"/>
                <a:ea typeface="宋体" panose="02010600030101010101" pitchFamily="2" charset="-122"/>
              </a:rPr>
              <a:t>：</a:t>
            </a:r>
            <a:r>
              <a:rPr lang="zh-CN" altLang="zh-CN" sz="1800" dirty="0">
                <a:latin typeface="Arial" panose="020B0604020202020204" pitchFamily="34" charset="0"/>
                <a:ea typeface="宋体" panose="02010600030101010101" pitchFamily="2" charset="-122"/>
              </a:rPr>
              <a:t>在</a:t>
            </a:r>
            <a:r>
              <a:rPr lang="en-US" altLang="zh-CN" sz="1800" dirty="0">
                <a:latin typeface="Arial" panose="020B0604020202020204" pitchFamily="34" charset="0"/>
                <a:ea typeface="宋体" panose="02010600030101010101" pitchFamily="2" charset="-122"/>
              </a:rPr>
              <a:t>JDK 8</a:t>
            </a:r>
            <a:r>
              <a:rPr lang="zh-CN" altLang="zh-CN" sz="1800" dirty="0">
                <a:latin typeface="Arial" panose="020B0604020202020204" pitchFamily="34" charset="0"/>
                <a:ea typeface="宋体" panose="02010600030101010101" pitchFamily="2" charset="-122"/>
              </a:rPr>
              <a:t>中，</a:t>
            </a:r>
            <a:r>
              <a:rPr lang="zh-CN" altLang="en-US" sz="1800" dirty="0">
                <a:latin typeface="Arial" panose="020B0604020202020204" pitchFamily="34" charset="0"/>
                <a:ea typeface="宋体" panose="02010600030101010101" pitchFamily="2" charset="-122"/>
              </a:rPr>
              <a:t>接口上标注有</a:t>
            </a:r>
            <a:r>
              <a:rPr lang="en-US" altLang="zh-CN" sz="1800" dirty="0">
                <a:latin typeface="Arial" panose="020B0604020202020204" pitchFamily="34" charset="0"/>
                <a:ea typeface="宋体" panose="02010600030101010101" pitchFamily="2" charset="-122"/>
              </a:rPr>
              <a:t>@FunctionalInterface</a:t>
            </a:r>
            <a:r>
              <a:rPr lang="zh-CN" altLang="zh-CN" sz="1800" dirty="0">
                <a:latin typeface="Arial" panose="020B0604020202020204" pitchFamily="34" charset="0"/>
                <a:ea typeface="宋体" panose="02010600030101010101" pitchFamily="2" charset="-122"/>
              </a:rPr>
              <a:t>注解</a:t>
            </a:r>
            <a:r>
              <a:rPr lang="zh-CN" altLang="en-US" sz="1800" dirty="0">
                <a:latin typeface="Arial" panose="020B0604020202020204" pitchFamily="34" charset="0"/>
                <a:ea typeface="宋体" panose="02010600030101010101" pitchFamily="2" charset="-122"/>
              </a:rPr>
              <a:t>的即为函数式接口，在函数式接口内部有且只有一个抽象方法。</a:t>
            </a:r>
            <a:endParaRPr lang="en-US" altLang="zh-CN" sz="1800" dirty="0">
              <a:latin typeface="Arial" panose="020B0604020202020204" pitchFamily="34" charset="0"/>
              <a:ea typeface="宋体" panose="02010600030101010101" pitchFamily="2" charset="-122"/>
            </a:endParaRPr>
          </a:p>
          <a:p>
            <a:pPr marL="0" lvl="0" indent="0" eaLnBrk="1" hangingPunct="1">
              <a:lnSpc>
                <a:spcPct val="200000"/>
              </a:lnSpc>
              <a:spcBef>
                <a:spcPct val="0"/>
              </a:spcBef>
              <a:buFontTx/>
              <a:buNone/>
            </a:pPr>
            <a:r>
              <a:rPr lang="zh-CN" altLang="en-US" sz="1800" b="1" u="sng" dirty="0">
                <a:solidFill>
                  <a:srgbClr val="006BA9"/>
                </a:solidFill>
                <a:cs typeface="Arial" panose="020B0604020202020204" pitchFamily="34" charset="0"/>
              </a:rPr>
              <a:t>说明</a:t>
            </a:r>
            <a:r>
              <a:rPr lang="zh-CN" altLang="en-US" sz="1800" dirty="0">
                <a:latin typeface="Arial" panose="020B0604020202020204" pitchFamily="34" charset="0"/>
                <a:ea typeface="宋体" panose="02010600030101010101" pitchFamily="2" charset="-122"/>
              </a:rPr>
              <a:t>：</a:t>
            </a:r>
            <a:r>
              <a:rPr lang="en-US" altLang="zh-CN" sz="1800" dirty="0">
                <a:latin typeface="Arial" panose="020B0604020202020204" pitchFamily="34" charset="0"/>
                <a:ea typeface="宋体" panose="02010600030101010101" pitchFamily="2" charset="-122"/>
              </a:rPr>
              <a:t> @FunctionalInterface</a:t>
            </a:r>
            <a:r>
              <a:rPr lang="zh-CN" altLang="zh-CN" sz="1800" dirty="0">
                <a:latin typeface="Arial" panose="020B0604020202020204" pitchFamily="34" charset="0"/>
                <a:ea typeface="宋体" panose="02010600030101010101" pitchFamily="2" charset="-122"/>
              </a:rPr>
              <a:t>注解只是显示的标注了接口是一个函数式接口，并强制编辑器进行更严格的检查，确保该接口是函数式接口</a:t>
            </a:r>
            <a:r>
              <a:rPr lang="zh-CN" altLang="en-US" sz="1800" dirty="0">
                <a:latin typeface="Arial" panose="020B0604020202020204" pitchFamily="34" charset="0"/>
                <a:ea typeface="宋体" panose="02010600030101010101" pitchFamily="2" charset="-122"/>
              </a:rPr>
              <a:t>。</a:t>
            </a:r>
            <a:endParaRPr lang="zh-CN" altLang="en-US" sz="1800" dirty="0">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charRg st="0" end="12"/>
                                            </p:txEl>
                                          </p:spTgt>
                                        </p:tgtEl>
                                        <p:attrNameLst>
                                          <p:attrName>style.visibility</p:attrName>
                                        </p:attrNameLst>
                                      </p:cBhvr>
                                      <p:to>
                                        <p:strVal val="visible"/>
                                      </p:to>
                                    </p:set>
                                    <p:animEffect transition="in" filter="fade">
                                      <p:cBhvr>
                                        <p:cTn id="7" dur="500"/>
                                        <p:tgtEl>
                                          <p:spTgt spid="9">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charRg st="0" end="68"/>
                                            </p:txEl>
                                          </p:spTgt>
                                        </p:tgtEl>
                                        <p:attrNameLst>
                                          <p:attrName>style.visibility</p:attrName>
                                        </p:attrNameLst>
                                      </p:cBhvr>
                                      <p:to>
                                        <p:strVal val="visible"/>
                                      </p:to>
                                    </p:set>
                                    <p:animEffect transition="in" filter="wipe(left)">
                                      <p:cBhvr>
                                        <p:cTn id="12" dur="500"/>
                                        <p:tgtEl>
                                          <p:spTgt spid="5">
                                            <p:txEl>
                                              <p:charRg st="0" end="68"/>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5">
                                            <p:txEl>
                                              <p:charRg st="68" end="141"/>
                                            </p:txEl>
                                          </p:spTgt>
                                        </p:tgtEl>
                                        <p:attrNameLst>
                                          <p:attrName>style.visibility</p:attrName>
                                        </p:attrNameLst>
                                      </p:cBhvr>
                                      <p:to>
                                        <p:strVal val="visible"/>
                                      </p:to>
                                    </p:set>
                                    <p:animEffect transition="in" filter="wipe(left)">
                                      <p:cBhvr>
                                        <p:cTn id="16" dur="500"/>
                                        <p:tgtEl>
                                          <p:spTgt spid="5">
                                            <p:txEl>
                                              <p:charRg st="68" end="14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circle(in)">
                                      <p:cBhvr>
                                        <p:cTn id="21"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2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FontTx/>
              <a:buNone/>
            </a:pP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4.6 JDK 8—Lambda</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表达式</a:t>
            </a:r>
            <a:endPar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8611"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9" name="内容占位符 2"/>
          <p:cNvSpPr>
            <a:spLocks noGrp="1"/>
          </p:cNvSpPr>
          <p:nvPr>
            <p:ph idx="1"/>
          </p:nvPr>
        </p:nvSpPr>
        <p:spPr>
          <a:xfrm>
            <a:off x="457200" y="1066800"/>
            <a:ext cx="8229600" cy="652463"/>
          </a:xfrm>
        </p:spPr>
        <p:txBody>
          <a:bodyPr vert="horz" wrap="square" lIns="91440" tIns="45720" rIns="91440" bIns="45720" anchor="t"/>
          <a:p>
            <a:pPr marL="0" indent="0">
              <a:lnSpc>
                <a:spcPct val="100000"/>
              </a:lnSpc>
              <a:spcBef>
                <a:spcPct val="0"/>
              </a:spcBef>
              <a:buNone/>
            </a:pPr>
            <a:r>
              <a:rPr lang="en-US" altLang="zh-CN"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4.6.3 </a:t>
            </a:r>
            <a:r>
              <a:rPr lang="zh-CN" altLang="en-US"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方法引用与构造器引用</a:t>
            </a:r>
            <a:endParaRPr lang="zh-CN" altLang="en-US"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endParaRPr>
          </a:p>
        </p:txBody>
      </p:sp>
      <p:sp>
        <p:nvSpPr>
          <p:cNvPr id="5" name="矩形 4"/>
          <p:cNvSpPr/>
          <p:nvPr/>
        </p:nvSpPr>
        <p:spPr>
          <a:xfrm>
            <a:off x="496888" y="1490663"/>
            <a:ext cx="8153400" cy="3416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200000"/>
              </a:lnSpc>
              <a:spcBef>
                <a:spcPct val="0"/>
              </a:spcBef>
              <a:buFontTx/>
              <a:buNone/>
            </a:pPr>
            <a:r>
              <a:rPr lang="zh-CN" altLang="en-US" sz="1800" b="1" u="sng" dirty="0">
                <a:solidFill>
                  <a:srgbClr val="006BA9"/>
                </a:solidFill>
                <a:cs typeface="Arial" panose="020B0604020202020204" pitchFamily="34" charset="0"/>
              </a:rPr>
              <a:t>说明</a:t>
            </a:r>
            <a:r>
              <a:rPr lang="zh-CN" altLang="en-US" sz="1800" dirty="0">
                <a:latin typeface="Arial" panose="020B0604020202020204" pitchFamily="34" charset="0"/>
                <a:ea typeface="宋体" panose="02010600030101010101" pitchFamily="2" charset="-122"/>
              </a:rPr>
              <a:t>：</a:t>
            </a:r>
            <a:r>
              <a:rPr lang="en-US" altLang="zh-CN" sz="1800" dirty="0">
                <a:latin typeface="Arial" panose="020B0604020202020204" pitchFamily="34" charset="0"/>
                <a:ea typeface="宋体" panose="02010600030101010101" pitchFamily="2" charset="-122"/>
              </a:rPr>
              <a:t>Lambda</a:t>
            </a:r>
            <a:r>
              <a:rPr lang="zh-CN" altLang="zh-CN" sz="1800" dirty="0">
                <a:latin typeface="Arial" panose="020B0604020202020204" pitchFamily="34" charset="0"/>
                <a:ea typeface="宋体" panose="02010600030101010101" pitchFamily="2" charset="-122"/>
              </a:rPr>
              <a:t>表达式的主体只有一条语句时，程序不仅可以省略包含主体的花括号，还可以</a:t>
            </a:r>
            <a:r>
              <a:rPr lang="zh-CN" altLang="zh-CN" sz="1800" dirty="0">
                <a:solidFill>
                  <a:srgbClr val="006BA9"/>
                </a:solidFill>
                <a:latin typeface="Arial" panose="020B0604020202020204" pitchFamily="34" charset="0"/>
                <a:ea typeface="宋体" panose="02010600030101010101" pitchFamily="2" charset="-122"/>
              </a:rPr>
              <a:t>通过英文双冒号“</a:t>
            </a:r>
            <a:r>
              <a:rPr lang="en-US" altLang="zh-CN" sz="1800" dirty="0">
                <a:solidFill>
                  <a:srgbClr val="006BA9"/>
                </a:solidFill>
                <a:latin typeface="Arial" panose="020B0604020202020204" pitchFamily="34" charset="0"/>
                <a:ea typeface="宋体" panose="02010600030101010101" pitchFamily="2" charset="-122"/>
              </a:rPr>
              <a:t>::</a:t>
            </a:r>
            <a:r>
              <a:rPr lang="zh-CN" altLang="zh-CN" sz="1800" dirty="0">
                <a:solidFill>
                  <a:srgbClr val="006BA9"/>
                </a:solidFill>
                <a:latin typeface="Arial" panose="020B0604020202020204" pitchFamily="34" charset="0"/>
                <a:ea typeface="宋体" panose="02010600030101010101" pitchFamily="2" charset="-122"/>
              </a:rPr>
              <a:t>”的语法格式来引用方法和构造器（即构造方法）</a:t>
            </a:r>
            <a:r>
              <a:rPr lang="zh-CN" altLang="en-US" sz="1800" dirty="0">
                <a:latin typeface="Arial" panose="020B0604020202020204" pitchFamily="34" charset="0"/>
                <a:ea typeface="宋体" panose="02010600030101010101" pitchFamily="2" charset="-122"/>
              </a:rPr>
              <a:t>。</a:t>
            </a:r>
            <a:endParaRPr lang="en-US" altLang="zh-CN" sz="1800" dirty="0">
              <a:latin typeface="Arial" panose="020B0604020202020204" pitchFamily="34" charset="0"/>
              <a:ea typeface="宋体" panose="02010600030101010101" pitchFamily="2" charset="-122"/>
            </a:endParaRPr>
          </a:p>
          <a:p>
            <a:pPr marL="0" lvl="0" indent="0" eaLnBrk="1" hangingPunct="1">
              <a:lnSpc>
                <a:spcPct val="200000"/>
              </a:lnSpc>
              <a:spcBef>
                <a:spcPct val="0"/>
              </a:spcBef>
              <a:buFontTx/>
              <a:buNone/>
            </a:pPr>
            <a:r>
              <a:rPr lang="zh-CN" altLang="en-US" sz="1800" b="1" u="sng" dirty="0">
                <a:solidFill>
                  <a:srgbClr val="006BA9"/>
                </a:solidFill>
                <a:cs typeface="Arial" panose="020B0604020202020204" pitchFamily="34" charset="0"/>
              </a:rPr>
              <a:t>作用</a:t>
            </a:r>
            <a:r>
              <a:rPr lang="zh-CN" altLang="en-US" sz="1800" dirty="0">
                <a:latin typeface="Arial" panose="020B0604020202020204" pitchFamily="34" charset="0"/>
                <a:ea typeface="宋体" panose="02010600030101010101" pitchFamily="2" charset="-122"/>
              </a:rPr>
              <a:t>：</a:t>
            </a:r>
            <a:r>
              <a:rPr lang="zh-CN" altLang="zh-CN" sz="1800" dirty="0">
                <a:latin typeface="Arial" panose="020B0604020202020204" pitchFamily="34" charset="0"/>
                <a:ea typeface="宋体" panose="02010600030101010101" pitchFamily="2" charset="-122"/>
              </a:rPr>
              <a:t>可以进一步简化</a:t>
            </a:r>
            <a:r>
              <a:rPr lang="en-US" altLang="zh-CN" sz="1800" dirty="0">
                <a:latin typeface="Arial" panose="020B0604020202020204" pitchFamily="34" charset="0"/>
                <a:ea typeface="宋体" panose="02010600030101010101" pitchFamily="2" charset="-122"/>
              </a:rPr>
              <a:t>Lambda</a:t>
            </a:r>
            <a:r>
              <a:rPr lang="zh-CN" altLang="zh-CN" sz="1800" dirty="0">
                <a:latin typeface="Arial" panose="020B0604020202020204" pitchFamily="34" charset="0"/>
                <a:ea typeface="宋体" panose="02010600030101010101" pitchFamily="2" charset="-122"/>
              </a:rPr>
              <a:t>表达式的书写，其本质都是</a:t>
            </a:r>
            <a:r>
              <a:rPr lang="zh-CN" altLang="zh-CN" sz="1800" b="1" dirty="0">
                <a:solidFill>
                  <a:srgbClr val="006BA9"/>
                </a:solidFill>
                <a:latin typeface="Arial" panose="020B0604020202020204" pitchFamily="34" charset="0"/>
                <a:ea typeface="宋体" panose="02010600030101010101" pitchFamily="2" charset="-122"/>
              </a:rPr>
              <a:t>对</a:t>
            </a:r>
            <a:r>
              <a:rPr lang="en-US" altLang="zh-CN" sz="1800" b="1" dirty="0">
                <a:solidFill>
                  <a:srgbClr val="006BA9"/>
                </a:solidFill>
                <a:latin typeface="Arial" panose="020B0604020202020204" pitchFamily="34" charset="0"/>
                <a:ea typeface="宋体" panose="02010600030101010101" pitchFamily="2" charset="-122"/>
              </a:rPr>
              <a:t>Lambda</a:t>
            </a:r>
            <a:r>
              <a:rPr lang="zh-CN" altLang="zh-CN" sz="1800" b="1" dirty="0">
                <a:solidFill>
                  <a:srgbClr val="006BA9"/>
                </a:solidFill>
                <a:latin typeface="Arial" panose="020B0604020202020204" pitchFamily="34" charset="0"/>
                <a:ea typeface="宋体" panose="02010600030101010101" pitchFamily="2" charset="-122"/>
              </a:rPr>
              <a:t>表达式的主体部分已存在的方法进行直接引用</a:t>
            </a:r>
            <a:r>
              <a:rPr lang="zh-CN" altLang="zh-CN" sz="1800" dirty="0">
                <a:latin typeface="Arial" panose="020B0604020202020204" pitchFamily="34" charset="0"/>
                <a:ea typeface="宋体" panose="02010600030101010101" pitchFamily="2" charset="-122"/>
              </a:rPr>
              <a:t>，主要区别就是对普通方法与构造方法的引用而已。</a:t>
            </a:r>
            <a:endParaRPr lang="zh-CN" altLang="en-US" sz="1800" dirty="0">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charRg st="0" end="17"/>
                                            </p:txEl>
                                          </p:spTgt>
                                        </p:tgtEl>
                                        <p:attrNameLst>
                                          <p:attrName>style.visibility</p:attrName>
                                        </p:attrNameLst>
                                      </p:cBhvr>
                                      <p:to>
                                        <p:strVal val="visible"/>
                                      </p:to>
                                    </p:set>
                                    <p:animEffect transition="in" filter="fade">
                                      <p:cBhvr>
                                        <p:cTn id="7" dur="500"/>
                                        <p:tgtEl>
                                          <p:spTgt spid="9">
                                            <p:txEl>
                                              <p:charRg st="0" end="1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charRg st="0" end="77"/>
                                            </p:txEl>
                                          </p:spTgt>
                                        </p:tgtEl>
                                        <p:attrNameLst>
                                          <p:attrName>style.visibility</p:attrName>
                                        </p:attrNameLst>
                                      </p:cBhvr>
                                      <p:to>
                                        <p:strVal val="visible"/>
                                      </p:to>
                                    </p:set>
                                    <p:animEffect transition="in" filter="wipe(left)">
                                      <p:cBhvr>
                                        <p:cTn id="12" dur="500"/>
                                        <p:tgtEl>
                                          <p:spTgt spid="5">
                                            <p:txEl>
                                              <p:charRg st="0" end="7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charRg st="77" end="156"/>
                                            </p:txEl>
                                          </p:spTgt>
                                        </p:tgtEl>
                                        <p:attrNameLst>
                                          <p:attrName>style.visibility</p:attrName>
                                        </p:attrNameLst>
                                      </p:cBhvr>
                                      <p:to>
                                        <p:strVal val="visible"/>
                                      </p:to>
                                    </p:set>
                                    <p:animEffect transition="in" filter="wipe(left)">
                                      <p:cBhvr>
                                        <p:cTn id="17" dur="500"/>
                                        <p:tgtEl>
                                          <p:spTgt spid="5">
                                            <p:txEl>
                                              <p:charRg st="77" end="15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FontTx/>
              <a:buNone/>
            </a:pP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4.6 JDK 8—Lambda</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表达式</a:t>
            </a:r>
            <a:endPar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9635"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9" name="内容占位符 2"/>
          <p:cNvSpPr>
            <a:spLocks noGrp="1"/>
          </p:cNvSpPr>
          <p:nvPr>
            <p:ph idx="1"/>
          </p:nvPr>
        </p:nvSpPr>
        <p:spPr>
          <a:xfrm>
            <a:off x="457200" y="1066800"/>
            <a:ext cx="8229600" cy="652463"/>
          </a:xfrm>
        </p:spPr>
        <p:txBody>
          <a:bodyPr vert="horz" wrap="square" lIns="91440" tIns="45720" rIns="91440" bIns="45720" anchor="t"/>
          <a:p>
            <a:pPr marL="0" indent="0">
              <a:lnSpc>
                <a:spcPct val="100000"/>
              </a:lnSpc>
              <a:spcBef>
                <a:spcPct val="0"/>
              </a:spcBef>
              <a:buNone/>
            </a:pPr>
            <a:r>
              <a:rPr lang="en-US" altLang="zh-CN"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4.6.3 </a:t>
            </a:r>
            <a:r>
              <a:rPr lang="zh-CN" altLang="en-US"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方法引用与构造器引用</a:t>
            </a:r>
            <a:endParaRPr lang="zh-CN" altLang="en-US"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endParaRPr>
          </a:p>
        </p:txBody>
      </p:sp>
      <p:sp>
        <p:nvSpPr>
          <p:cNvPr id="5" name="矩形 4"/>
          <p:cNvSpPr/>
          <p:nvPr/>
        </p:nvSpPr>
        <p:spPr>
          <a:xfrm>
            <a:off x="496888" y="1490663"/>
            <a:ext cx="8153400" cy="64611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285750" lvl="0" indent="-285750" eaLnBrk="1" hangingPunct="1">
              <a:lnSpc>
                <a:spcPct val="200000"/>
              </a:lnSpc>
              <a:spcBef>
                <a:spcPct val="0"/>
              </a:spcBef>
              <a:buFont typeface="Wingdings" panose="05000000000000000000" pitchFamily="2" charset="2"/>
              <a:buChar char="Ø"/>
            </a:pPr>
            <a:r>
              <a:rPr lang="zh-CN" altLang="zh-CN" sz="1800" dirty="0">
                <a:latin typeface="Arial" panose="020B0604020202020204" pitchFamily="34" charset="0"/>
                <a:ea typeface="宋体" panose="02010600030101010101" pitchFamily="2" charset="-122"/>
              </a:rPr>
              <a:t>在</a:t>
            </a:r>
            <a:r>
              <a:rPr lang="en-US" altLang="zh-CN" sz="1800" dirty="0">
                <a:latin typeface="Arial" panose="020B0604020202020204" pitchFamily="34" charset="0"/>
                <a:ea typeface="宋体" panose="02010600030101010101" pitchFamily="2" charset="-122"/>
              </a:rPr>
              <a:t>JDK 8</a:t>
            </a:r>
            <a:r>
              <a:rPr lang="zh-CN" altLang="zh-CN" sz="1800" dirty="0">
                <a:latin typeface="Arial" panose="020B0604020202020204" pitchFamily="34" charset="0"/>
                <a:ea typeface="宋体" panose="02010600030101010101" pitchFamily="2" charset="-122"/>
              </a:rPr>
              <a:t>中，</a:t>
            </a:r>
            <a:r>
              <a:rPr lang="en-US" altLang="zh-CN" sz="1800" dirty="0">
                <a:latin typeface="Arial" panose="020B0604020202020204" pitchFamily="34" charset="0"/>
                <a:ea typeface="宋体" panose="02010600030101010101" pitchFamily="2" charset="-122"/>
              </a:rPr>
              <a:t>Lambda</a:t>
            </a:r>
            <a:r>
              <a:rPr lang="zh-CN" altLang="zh-CN" sz="1800" dirty="0">
                <a:latin typeface="Arial" panose="020B0604020202020204" pitchFamily="34" charset="0"/>
                <a:ea typeface="宋体" panose="02010600030101010101" pitchFamily="2" charset="-122"/>
              </a:rPr>
              <a:t>表达式支持的引用类型</a:t>
            </a:r>
            <a:r>
              <a:rPr lang="zh-CN" altLang="en-US" sz="1800" dirty="0">
                <a:latin typeface="Arial" panose="020B0604020202020204" pitchFamily="34" charset="0"/>
                <a:ea typeface="宋体" panose="02010600030101010101" pitchFamily="2" charset="-122"/>
              </a:rPr>
              <a:t>如下：</a:t>
            </a:r>
            <a:endParaRPr lang="zh-CN" altLang="en-US" sz="1800" dirty="0">
              <a:latin typeface="Arial" panose="020B0604020202020204" pitchFamily="34" charset="0"/>
              <a:ea typeface="宋体" panose="02010600030101010101" pitchFamily="2" charset="-122"/>
            </a:endParaRPr>
          </a:p>
        </p:txBody>
      </p:sp>
      <p:graphicFrame>
        <p:nvGraphicFramePr>
          <p:cNvPr id="6" name="表格 5"/>
          <p:cNvGraphicFramePr>
            <a:graphicFrameLocks noGrp="1"/>
          </p:cNvGraphicFramePr>
          <p:nvPr/>
        </p:nvGraphicFramePr>
        <p:xfrm>
          <a:off x="474663" y="2295525"/>
          <a:ext cx="8148638" cy="2301875"/>
        </p:xfrm>
        <a:graphic>
          <a:graphicData uri="http://schemas.openxmlformats.org/drawingml/2006/table">
            <a:tbl>
              <a:tblPr firstRow="1" bandRow="1"/>
              <a:tblGrid>
                <a:gridCol w="1772148"/>
                <a:gridCol w="4109190"/>
                <a:gridCol w="2267299"/>
              </a:tblGrid>
              <a:tr h="435090">
                <a:tc>
                  <a:txBody>
                    <a:bodyPr/>
                    <a:lstStyle/>
                    <a:p>
                      <a:pPr algn="ctr">
                        <a:spcAft>
                          <a:spcPts val="0"/>
                        </a:spcAft>
                      </a:pPr>
                      <a:r>
                        <a:rPr lang="zh-CN" sz="1600" b="1" kern="0" dirty="0">
                          <a:effectLst/>
                          <a:latin typeface="Times New Roman" panose="02020603050405020304"/>
                          <a:ea typeface="宋体" panose="02010600030101010101" pitchFamily="2" charset="-122"/>
                        </a:rPr>
                        <a:t>种类</a:t>
                      </a:r>
                      <a:endParaRPr lang="zh-CN" sz="1600" kern="100" dirty="0">
                        <a:effectLst/>
                        <a:latin typeface="Times New Roman" panose="02020603050405020304"/>
                        <a:ea typeface="宋体" panose="02010600030101010101" pitchFamily="2" charset="-122"/>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solidFill>
                  </a:tcPr>
                </a:tc>
                <a:tc>
                  <a:txBody>
                    <a:bodyPr/>
                    <a:lstStyle/>
                    <a:p>
                      <a:pPr algn="ctr">
                        <a:spcAft>
                          <a:spcPts val="0"/>
                        </a:spcAft>
                      </a:pPr>
                      <a:r>
                        <a:rPr lang="en-US" sz="1600" b="1" kern="0" dirty="0">
                          <a:effectLst/>
                          <a:latin typeface="宋体" panose="02010600030101010101" pitchFamily="2" charset="-122"/>
                          <a:ea typeface="宋体" panose="02010600030101010101" pitchFamily="2" charset="-122"/>
                        </a:rPr>
                        <a:t> Lambda</a:t>
                      </a:r>
                      <a:r>
                        <a:rPr lang="zh-CN" sz="1600" b="1" kern="0" dirty="0">
                          <a:effectLst/>
                          <a:latin typeface="Times New Roman" panose="02020603050405020304"/>
                          <a:ea typeface="宋体" panose="02010600030101010101" pitchFamily="2" charset="-122"/>
                        </a:rPr>
                        <a:t>表达式示例</a:t>
                      </a:r>
                      <a:endParaRPr lang="zh-CN" sz="1600" kern="100" dirty="0">
                        <a:effectLst/>
                        <a:latin typeface="Times New Roman" panose="02020603050405020304"/>
                        <a:ea typeface="宋体" panose="02010600030101010101" pitchFamily="2" charset="-122"/>
                      </a:endParaRP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solidFill>
                  </a:tcPr>
                </a:tc>
                <a:tc>
                  <a:txBody>
                    <a:bodyPr/>
                    <a:lstStyle/>
                    <a:p>
                      <a:pPr algn="ctr">
                        <a:spcAft>
                          <a:spcPts val="0"/>
                        </a:spcAft>
                      </a:pPr>
                      <a:r>
                        <a:rPr lang="zh-CN" sz="1600" b="1" kern="0" dirty="0">
                          <a:effectLst/>
                          <a:latin typeface="Times New Roman" panose="02020603050405020304"/>
                          <a:ea typeface="宋体" panose="02010600030101010101" pitchFamily="2" charset="-122"/>
                        </a:rPr>
                        <a:t>对应的引用示例</a:t>
                      </a:r>
                      <a:endParaRPr lang="zh-CN" sz="1600" kern="100" dirty="0">
                        <a:effectLst/>
                        <a:latin typeface="Times New Roman" panose="02020603050405020304"/>
                        <a:ea typeface="宋体" panose="02010600030101010101" pitchFamily="2" charset="-122"/>
                      </a:endParaRP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solidFill>
                  </a:tcPr>
                </a:tc>
              </a:tr>
              <a:tr h="466696">
                <a:tc>
                  <a:txBody>
                    <a:bodyPr/>
                    <a:lstStyle/>
                    <a:p>
                      <a:pPr algn="l">
                        <a:spcAft>
                          <a:spcPts val="0"/>
                        </a:spcAft>
                        <a:tabLst>
                          <a:tab pos="-180340" algn="l"/>
                        </a:tabLst>
                      </a:pPr>
                      <a:r>
                        <a:rPr lang="zh-CN" sz="1600" kern="0" dirty="0">
                          <a:effectLst/>
                          <a:latin typeface="Times New Roman" panose="02020603050405020304"/>
                          <a:ea typeface="宋体" panose="02010600030101010101" pitchFamily="2" charset="-122"/>
                        </a:rPr>
                        <a:t>类名引用普通方法</a:t>
                      </a:r>
                      <a:endParaRPr lang="zh-CN" sz="1600" kern="100" dirty="0">
                        <a:effectLst/>
                        <a:latin typeface="Times New Roman" panose="02020603050405020304"/>
                        <a:ea typeface="宋体" panose="02010600030101010101" pitchFamily="2" charset="-122"/>
                      </a:endParaRPr>
                    </a:p>
                  </a:txBody>
                  <a:tcPr marL="68580" marR="68580" marT="0" marB="0" anchor="ctr">
                    <a:lnL w="12700" cmpd="sng">
                      <a:solidFill>
                        <a:sysClr val="window" lastClr="FFFFFF"/>
                      </a:solidFill>
                    </a:lnL>
                    <a:lnR w="12700" cmpd="sng">
                      <a:solidFill>
                        <a:sysClr val="window" lastClr="FFFFFF"/>
                      </a:solidFill>
                    </a:lnR>
                    <a:lnT w="381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c>
                  <a:txBody>
                    <a:bodyPr/>
                    <a:lstStyle/>
                    <a:p>
                      <a:pPr algn="l">
                        <a:spcAft>
                          <a:spcPts val="0"/>
                        </a:spcAft>
                      </a:pPr>
                      <a:r>
                        <a:rPr lang="en-US" sz="1600" kern="0">
                          <a:effectLst/>
                          <a:latin typeface="Times New Roman" panose="02020603050405020304"/>
                          <a:ea typeface="宋体" panose="02010600030101010101" pitchFamily="2" charset="-122"/>
                        </a:rPr>
                        <a:t>(x,y,...)-&gt; </a:t>
                      </a:r>
                      <a:r>
                        <a:rPr lang="zh-CN" sz="1600" kern="0">
                          <a:effectLst/>
                          <a:latin typeface="Times New Roman" panose="02020603050405020304"/>
                          <a:ea typeface="宋体" panose="02010600030101010101" pitchFamily="2" charset="-122"/>
                        </a:rPr>
                        <a:t>对象名</a:t>
                      </a:r>
                      <a:r>
                        <a:rPr lang="en-US" sz="1600" kern="0">
                          <a:effectLst/>
                          <a:latin typeface="Times New Roman" panose="02020603050405020304"/>
                          <a:ea typeface="宋体" panose="02010600030101010101" pitchFamily="2" charset="-122"/>
                        </a:rPr>
                        <a:t>x.</a:t>
                      </a:r>
                      <a:r>
                        <a:rPr lang="zh-CN" sz="1600" kern="0">
                          <a:effectLst/>
                          <a:latin typeface="Times New Roman" panose="02020603050405020304"/>
                          <a:ea typeface="宋体" panose="02010600030101010101" pitchFamily="2" charset="-122"/>
                        </a:rPr>
                        <a:t>类普通方法名</a:t>
                      </a:r>
                      <a:r>
                        <a:rPr lang="en-US" sz="1600" kern="0">
                          <a:effectLst/>
                          <a:latin typeface="Times New Roman" panose="02020603050405020304"/>
                          <a:ea typeface="宋体" panose="02010600030101010101" pitchFamily="2" charset="-122"/>
                        </a:rPr>
                        <a:t>(y,...)</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tint val="40000"/>
                      </a:srgbClr>
                    </a:solidFill>
                  </a:tcPr>
                </a:tc>
                <a:tc>
                  <a:txBody>
                    <a:bodyPr/>
                    <a:lstStyle/>
                    <a:p>
                      <a:pPr algn="l">
                        <a:spcAft>
                          <a:spcPts val="0"/>
                        </a:spcAft>
                      </a:pPr>
                      <a:r>
                        <a:rPr lang="zh-CN" sz="1600" kern="0">
                          <a:effectLst/>
                          <a:latin typeface="Times New Roman" panose="02020603050405020304"/>
                          <a:ea typeface="宋体" panose="02010600030101010101" pitchFamily="2" charset="-122"/>
                        </a:rPr>
                        <a:t>类名</a:t>
                      </a:r>
                      <a:r>
                        <a:rPr lang="en-US" sz="1600" kern="0">
                          <a:effectLst/>
                          <a:latin typeface="Times New Roman" panose="02020603050405020304"/>
                          <a:ea typeface="宋体" panose="02010600030101010101" pitchFamily="2" charset="-122"/>
                        </a:rPr>
                        <a:t>::</a:t>
                      </a:r>
                      <a:r>
                        <a:rPr lang="zh-CN" sz="1600" kern="0">
                          <a:effectLst/>
                          <a:latin typeface="Times New Roman" panose="02020603050405020304"/>
                          <a:ea typeface="宋体" panose="02010600030101010101" pitchFamily="2" charset="-122"/>
                        </a:rPr>
                        <a:t>类普通方法名</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tint val="40000"/>
                      </a:srgbClr>
                    </a:solidFill>
                  </a:tcPr>
                </a:tc>
              </a:tr>
              <a:tr h="466696">
                <a:tc>
                  <a:txBody>
                    <a:bodyPr/>
                    <a:lstStyle/>
                    <a:p>
                      <a:pPr algn="l">
                        <a:spcAft>
                          <a:spcPts val="0"/>
                        </a:spcAft>
                        <a:tabLst>
                          <a:tab pos="-180340" algn="l"/>
                        </a:tabLst>
                      </a:pPr>
                      <a:r>
                        <a:rPr lang="zh-CN" sz="1600" kern="0">
                          <a:effectLst/>
                          <a:latin typeface="Times New Roman" panose="02020603050405020304"/>
                          <a:ea typeface="宋体" panose="02010600030101010101" pitchFamily="2" charset="-122"/>
                        </a:rPr>
                        <a:t>类名引用静态方法</a:t>
                      </a:r>
                      <a:endParaRPr lang="zh-CN" sz="1600" kern="100">
                        <a:effectLst/>
                        <a:latin typeface="Times New Roman" panose="02020603050405020304"/>
                        <a:ea typeface="宋体" panose="02010600030101010101" pitchFamily="2" charset="-122"/>
                      </a:endParaRP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E7F1F9"/>
                    </a:solidFill>
                  </a:tcPr>
                </a:tc>
                <a:tc>
                  <a:txBody>
                    <a:bodyPr/>
                    <a:lstStyle/>
                    <a:p>
                      <a:pPr algn="l">
                        <a:spcAft>
                          <a:spcPts val="0"/>
                        </a:spcAft>
                      </a:pPr>
                      <a:r>
                        <a:rPr lang="en-US" sz="1600" kern="0" dirty="0">
                          <a:effectLst/>
                          <a:latin typeface="Times New Roman" panose="02020603050405020304"/>
                          <a:ea typeface="宋体" panose="02010600030101010101" pitchFamily="2" charset="-122"/>
                        </a:rPr>
                        <a:t>(x,y,...) -&gt; </a:t>
                      </a:r>
                      <a:r>
                        <a:rPr lang="zh-CN" sz="1600" kern="0" dirty="0">
                          <a:effectLst/>
                          <a:latin typeface="Times New Roman" panose="02020603050405020304"/>
                          <a:ea typeface="宋体" panose="02010600030101010101" pitchFamily="2" charset="-122"/>
                        </a:rPr>
                        <a:t>类名</a:t>
                      </a:r>
                      <a:r>
                        <a:rPr lang="en-US" sz="1600" kern="0" dirty="0">
                          <a:effectLst/>
                          <a:latin typeface="Times New Roman" panose="02020603050405020304"/>
                          <a:ea typeface="宋体" panose="02010600030101010101" pitchFamily="2" charset="-122"/>
                        </a:rPr>
                        <a:t>.</a:t>
                      </a:r>
                      <a:r>
                        <a:rPr lang="zh-CN" sz="1600" kern="0" dirty="0">
                          <a:effectLst/>
                          <a:latin typeface="Times New Roman" panose="02020603050405020304"/>
                          <a:ea typeface="宋体" panose="02010600030101010101" pitchFamily="2" charset="-122"/>
                        </a:rPr>
                        <a:t>类静态方法名</a:t>
                      </a:r>
                      <a:r>
                        <a:rPr lang="en-US" sz="1600" kern="0" dirty="0">
                          <a:effectLst/>
                          <a:latin typeface="Times New Roman" panose="02020603050405020304"/>
                          <a:ea typeface="宋体" panose="02010600030101010101" pitchFamily="2" charset="-122"/>
                        </a:rPr>
                        <a:t>(x,y,...)</a:t>
                      </a:r>
                      <a:endParaRPr lang="zh-CN" sz="1600" kern="100" dirty="0">
                        <a:effectLst/>
                        <a:latin typeface="Times New Roman" panose="02020603050405020304"/>
                        <a:ea typeface="宋体" panose="02010600030101010101" pitchFamily="2" charset="-122"/>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F1F9"/>
                    </a:solidFill>
                  </a:tcPr>
                </a:tc>
                <a:tc>
                  <a:txBody>
                    <a:bodyPr/>
                    <a:lstStyle/>
                    <a:p>
                      <a:pPr algn="l">
                        <a:spcAft>
                          <a:spcPts val="0"/>
                        </a:spcAft>
                      </a:pPr>
                      <a:r>
                        <a:rPr lang="zh-CN" sz="1600" kern="0">
                          <a:effectLst/>
                          <a:latin typeface="Times New Roman" panose="02020603050405020304"/>
                          <a:ea typeface="宋体" panose="02010600030101010101" pitchFamily="2" charset="-122"/>
                        </a:rPr>
                        <a:t>类名</a:t>
                      </a:r>
                      <a:r>
                        <a:rPr lang="en-US" sz="1600" kern="0">
                          <a:effectLst/>
                          <a:latin typeface="Times New Roman" panose="02020603050405020304"/>
                          <a:ea typeface="宋体" panose="02010600030101010101" pitchFamily="2" charset="-122"/>
                        </a:rPr>
                        <a:t>::</a:t>
                      </a:r>
                      <a:r>
                        <a:rPr lang="zh-CN" sz="1600" kern="0">
                          <a:effectLst/>
                          <a:latin typeface="Times New Roman" panose="02020603050405020304"/>
                          <a:ea typeface="宋体" panose="02010600030101010101" pitchFamily="2" charset="-122"/>
                        </a:rPr>
                        <a:t>类静态方法名</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F1F9"/>
                    </a:solidFill>
                  </a:tcPr>
                </a:tc>
              </a:tr>
              <a:tr h="466696">
                <a:tc>
                  <a:txBody>
                    <a:bodyPr/>
                    <a:lstStyle/>
                    <a:p>
                      <a:pPr algn="l">
                        <a:spcAft>
                          <a:spcPts val="0"/>
                        </a:spcAft>
                        <a:tabLst>
                          <a:tab pos="-180340" algn="l"/>
                        </a:tabLst>
                      </a:pPr>
                      <a:r>
                        <a:rPr lang="zh-CN" sz="1600" kern="0">
                          <a:effectLst/>
                          <a:latin typeface="Times New Roman" panose="02020603050405020304"/>
                          <a:ea typeface="宋体" panose="02010600030101010101" pitchFamily="2" charset="-122"/>
                        </a:rPr>
                        <a:t>对象名引用方法</a:t>
                      </a:r>
                      <a:endParaRPr lang="zh-CN" sz="1600" kern="100">
                        <a:effectLst/>
                        <a:latin typeface="Times New Roman" panose="02020603050405020304"/>
                        <a:ea typeface="宋体" panose="02010600030101010101" pitchFamily="2" charset="-122"/>
                      </a:endParaRP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c>
                  <a:txBody>
                    <a:bodyPr/>
                    <a:lstStyle/>
                    <a:p>
                      <a:pPr algn="l">
                        <a:spcAft>
                          <a:spcPts val="0"/>
                        </a:spcAft>
                      </a:pPr>
                      <a:r>
                        <a:rPr lang="en-US" sz="1600" kern="0" dirty="0">
                          <a:effectLst/>
                          <a:latin typeface="Times New Roman" panose="02020603050405020304"/>
                          <a:ea typeface="宋体" panose="02010600030101010101" pitchFamily="2" charset="-122"/>
                        </a:rPr>
                        <a:t>(x,y,...) -&gt; </a:t>
                      </a:r>
                      <a:r>
                        <a:rPr lang="zh-CN" sz="1600" kern="0" dirty="0">
                          <a:effectLst/>
                          <a:latin typeface="Times New Roman" panose="02020603050405020304"/>
                          <a:ea typeface="宋体" panose="02010600030101010101" pitchFamily="2" charset="-122"/>
                        </a:rPr>
                        <a:t>对象名</a:t>
                      </a:r>
                      <a:r>
                        <a:rPr lang="en-US" sz="1600" kern="0" dirty="0">
                          <a:effectLst/>
                          <a:latin typeface="Times New Roman" panose="02020603050405020304"/>
                          <a:ea typeface="宋体" panose="02010600030101010101" pitchFamily="2" charset="-122"/>
                        </a:rPr>
                        <a:t>.</a:t>
                      </a:r>
                      <a:r>
                        <a:rPr lang="zh-CN" sz="1600" kern="0" dirty="0">
                          <a:effectLst/>
                          <a:latin typeface="Times New Roman" panose="02020603050405020304"/>
                          <a:ea typeface="宋体" panose="02010600030101010101" pitchFamily="2" charset="-122"/>
                        </a:rPr>
                        <a:t>实例方法名</a:t>
                      </a:r>
                      <a:r>
                        <a:rPr lang="en-US" sz="1600" kern="0" dirty="0">
                          <a:effectLst/>
                          <a:latin typeface="Times New Roman" panose="02020603050405020304"/>
                          <a:ea typeface="宋体" panose="02010600030101010101" pitchFamily="2" charset="-122"/>
                        </a:rPr>
                        <a:t>(x,y,...)</a:t>
                      </a:r>
                      <a:endParaRPr lang="zh-CN" sz="1600" kern="100" dirty="0">
                        <a:effectLst/>
                        <a:latin typeface="Times New Roman" panose="02020603050405020304"/>
                        <a:ea typeface="宋体" panose="02010600030101010101" pitchFamily="2" charset="-122"/>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tint val="40000"/>
                      </a:srgbClr>
                    </a:solidFill>
                  </a:tcPr>
                </a:tc>
                <a:tc>
                  <a:txBody>
                    <a:bodyPr/>
                    <a:lstStyle/>
                    <a:p>
                      <a:pPr algn="l">
                        <a:spcAft>
                          <a:spcPts val="0"/>
                        </a:spcAft>
                      </a:pPr>
                      <a:r>
                        <a:rPr lang="zh-CN" sz="1600" kern="0">
                          <a:effectLst/>
                          <a:latin typeface="Times New Roman" panose="02020603050405020304"/>
                          <a:ea typeface="宋体" panose="02010600030101010101" pitchFamily="2" charset="-122"/>
                        </a:rPr>
                        <a:t>对象名</a:t>
                      </a:r>
                      <a:r>
                        <a:rPr lang="en-US" sz="1600" kern="0">
                          <a:effectLst/>
                          <a:latin typeface="Times New Roman" panose="02020603050405020304"/>
                          <a:ea typeface="宋体" panose="02010600030101010101" pitchFamily="2" charset="-122"/>
                        </a:rPr>
                        <a:t>::</a:t>
                      </a:r>
                      <a:r>
                        <a:rPr lang="zh-CN" sz="1600" kern="0">
                          <a:effectLst/>
                          <a:latin typeface="Times New Roman" panose="02020603050405020304"/>
                          <a:ea typeface="宋体" panose="02010600030101010101" pitchFamily="2" charset="-122"/>
                        </a:rPr>
                        <a:t>实例方法名</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tint val="40000"/>
                      </a:srgbClr>
                    </a:solidFill>
                  </a:tcPr>
                </a:tc>
              </a:tr>
              <a:tr h="466696">
                <a:tc>
                  <a:txBody>
                    <a:bodyPr/>
                    <a:lstStyle/>
                    <a:p>
                      <a:pPr algn="l">
                        <a:spcAft>
                          <a:spcPts val="0"/>
                        </a:spcAft>
                      </a:pPr>
                      <a:r>
                        <a:rPr lang="zh-CN" sz="1600" kern="0" dirty="0">
                          <a:effectLst/>
                          <a:latin typeface="Times New Roman" panose="02020603050405020304"/>
                          <a:ea typeface="宋体" panose="02010600030101010101" pitchFamily="2" charset="-122"/>
                        </a:rPr>
                        <a:t>构造器引用</a:t>
                      </a:r>
                      <a:endParaRPr lang="zh-CN" sz="1600" kern="100" dirty="0">
                        <a:effectLst/>
                        <a:latin typeface="Times New Roman" panose="02020603050405020304"/>
                        <a:ea typeface="宋体" panose="02010600030101010101" pitchFamily="2" charset="-122"/>
                      </a:endParaRP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E7F1F9"/>
                    </a:solidFill>
                  </a:tcPr>
                </a:tc>
                <a:tc>
                  <a:txBody>
                    <a:bodyPr/>
                    <a:lstStyle/>
                    <a:p>
                      <a:pPr algn="l">
                        <a:spcAft>
                          <a:spcPts val="0"/>
                        </a:spcAft>
                      </a:pPr>
                      <a:r>
                        <a:rPr lang="en-US" sz="1600" kern="0" dirty="0">
                          <a:effectLst/>
                          <a:latin typeface="Times New Roman" panose="02020603050405020304"/>
                          <a:ea typeface="宋体" panose="02010600030101010101" pitchFamily="2" charset="-122"/>
                        </a:rPr>
                        <a:t>(x,y,...) -&gt;  new </a:t>
                      </a:r>
                      <a:r>
                        <a:rPr lang="zh-CN" sz="1600" kern="0" dirty="0">
                          <a:effectLst/>
                          <a:latin typeface="Times New Roman" panose="02020603050405020304"/>
                          <a:ea typeface="宋体" panose="02010600030101010101" pitchFamily="2" charset="-122"/>
                        </a:rPr>
                        <a:t>类名</a:t>
                      </a:r>
                      <a:r>
                        <a:rPr lang="en-US" sz="1600" kern="0" dirty="0">
                          <a:effectLst/>
                          <a:latin typeface="Times New Roman" panose="02020603050405020304"/>
                          <a:ea typeface="宋体" panose="02010600030101010101" pitchFamily="2" charset="-122"/>
                        </a:rPr>
                        <a:t> (x,y,...)</a:t>
                      </a:r>
                      <a:endParaRPr lang="zh-CN" sz="1600" kern="100" dirty="0">
                        <a:effectLst/>
                        <a:latin typeface="Times New Roman" panose="02020603050405020304"/>
                        <a:ea typeface="宋体" panose="02010600030101010101" pitchFamily="2" charset="-122"/>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F1F9"/>
                    </a:solidFill>
                  </a:tcPr>
                </a:tc>
                <a:tc>
                  <a:txBody>
                    <a:bodyPr/>
                    <a:lstStyle/>
                    <a:p>
                      <a:pPr algn="l">
                        <a:spcAft>
                          <a:spcPts val="0"/>
                        </a:spcAft>
                      </a:pPr>
                      <a:r>
                        <a:rPr lang="zh-CN" sz="1600" kern="0" dirty="0">
                          <a:effectLst/>
                          <a:latin typeface="Times New Roman" panose="02020603050405020304"/>
                          <a:ea typeface="宋体" panose="02010600030101010101" pitchFamily="2" charset="-122"/>
                        </a:rPr>
                        <a:t>类名</a:t>
                      </a:r>
                      <a:r>
                        <a:rPr lang="en-US" sz="1600" kern="0" dirty="0">
                          <a:effectLst/>
                          <a:latin typeface="Times New Roman" panose="02020603050405020304"/>
                          <a:ea typeface="宋体" panose="02010600030101010101" pitchFamily="2" charset="-122"/>
                        </a:rPr>
                        <a:t>::new</a:t>
                      </a:r>
                      <a:endParaRPr lang="zh-CN" sz="1600" kern="100" dirty="0">
                        <a:effectLst/>
                        <a:latin typeface="Times New Roman" panose="02020603050405020304"/>
                        <a:ea typeface="宋体" panose="02010600030101010101" pitchFamily="2" charset="-122"/>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F1F9"/>
                    </a:solidFill>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charRg st="0" end="17"/>
                                            </p:txEl>
                                          </p:spTgt>
                                        </p:tgtEl>
                                        <p:attrNameLst>
                                          <p:attrName>style.visibility</p:attrName>
                                        </p:attrNameLst>
                                      </p:cBhvr>
                                      <p:to>
                                        <p:strVal val="visible"/>
                                      </p:to>
                                    </p:set>
                                    <p:animEffect transition="in" filter="fade">
                                      <p:cBhvr>
                                        <p:cTn id="7" dur="500"/>
                                        <p:tgtEl>
                                          <p:spTgt spid="9">
                                            <p:txEl>
                                              <p:charRg st="0" end="1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charRg st="0" end="28"/>
                                            </p:txEl>
                                          </p:spTgt>
                                        </p:tgtEl>
                                        <p:attrNameLst>
                                          <p:attrName>style.visibility</p:attrName>
                                        </p:attrNameLst>
                                      </p:cBhvr>
                                      <p:to>
                                        <p:strVal val="visible"/>
                                      </p:to>
                                    </p:set>
                                    <p:animEffect transition="in" filter="wipe(left)">
                                      <p:cBhvr>
                                        <p:cTn id="12" dur="500"/>
                                        <p:tgtEl>
                                          <p:spTgt spid="5">
                                            <p:txEl>
                                              <p:charRg st="0" end="28"/>
                                            </p:txEl>
                                          </p:spTgt>
                                        </p:tgtEl>
                                      </p:cBhvr>
                                    </p:animEffect>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5" name="AutoShape 207"/>
          <p:cNvSpPr>
            <a:spLocks noChangeArrowheads="1"/>
          </p:cNvSpPr>
          <p:nvPr/>
        </p:nvSpPr>
        <p:spPr bwMode="auto">
          <a:xfrm>
            <a:off x="233680" y="1529715"/>
            <a:ext cx="8724900" cy="4790440"/>
          </a:xfrm>
          <a:prstGeom prst="roundRect">
            <a:avLst>
              <a:gd name="adj" fmla="val 4171"/>
            </a:avLst>
          </a:prstGeom>
          <a:solidFill>
            <a:schemeClr val="bg1"/>
          </a:solidFill>
          <a:ln w="19050" algn="ctr">
            <a:solidFill>
              <a:schemeClr val="bg1">
                <a:lumMod val="95000"/>
              </a:schemeClr>
            </a:solidFill>
            <a:round/>
          </a:ln>
        </p:spPr>
        <p:txBody>
          <a:bodyPr wrap="none" anchor="ctr"/>
          <a:lstStyle/>
          <a:p>
            <a:pPr marL="0" marR="0" lvl="0" indent="0" algn="l" defTabSz="914400" rtl="0" eaLnBrk="0" fontAlgn="base" latinLnBrk="1" hangingPunct="0">
              <a:lnSpc>
                <a:spcPct val="100000"/>
              </a:lnSpc>
              <a:spcBef>
                <a:spcPct val="0"/>
              </a:spcBef>
              <a:spcAft>
                <a:spcPct val="0"/>
              </a:spcAft>
              <a:buClrTx/>
              <a:buSzTx/>
              <a:buFontTx/>
              <a:buNone/>
              <a:defRPr/>
            </a:pPr>
            <a:endParaRPr kumimoji="1" lang="ko-KR"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6" name="AutoShape 132"/>
          <p:cNvSpPr>
            <a:spLocks noChangeArrowheads="1"/>
          </p:cNvSpPr>
          <p:nvPr/>
        </p:nvSpPr>
        <p:spPr bwMode="auto">
          <a:xfrm>
            <a:off x="392113" y="1301174"/>
            <a:ext cx="2016125" cy="5178435"/>
          </a:xfrm>
          <a:prstGeom prst="upArrow">
            <a:avLst>
              <a:gd name="adj1" fmla="val 66296"/>
              <a:gd name="adj2" fmla="val 58426"/>
            </a:avLst>
          </a:prstGeom>
          <a:gradFill flip="none" rotWithShape="1">
            <a:gsLst>
              <a:gs pos="0">
                <a:srgbClr val="D5F4FF"/>
              </a:gs>
              <a:gs pos="100000">
                <a:srgbClr val="764718">
                  <a:alpha val="0"/>
                </a:srgbClr>
              </a:gs>
            </a:gsLst>
            <a:path path="circle">
              <a:fillToRect l="100000" b="100000"/>
            </a:path>
            <a:tileRect t="-100000" r="-100000"/>
          </a:gradFill>
          <a:ln>
            <a:noFill/>
          </a:ln>
        </p:spPr>
        <p:txBody>
          <a:bodyPr wrap="none" anchor="ctr"/>
          <a:lstStyle/>
          <a:p>
            <a:pPr marL="0" marR="0" lvl="0" indent="0" algn="l" defTabSz="914400" rtl="0" eaLnBrk="0" fontAlgn="base" latinLnBrk="1" hangingPunct="0">
              <a:lnSpc>
                <a:spcPct val="100000"/>
              </a:lnSpc>
              <a:spcBef>
                <a:spcPct val="0"/>
              </a:spcBef>
              <a:spcAft>
                <a:spcPct val="0"/>
              </a:spcAft>
              <a:buClrTx/>
              <a:buSzTx/>
              <a:buFontTx/>
              <a:buNone/>
              <a:defRPr/>
            </a:pPr>
            <a:endParaRPr kumimoji="1" lang="ko-KR"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7" name="AutoShape 208"/>
          <p:cNvSpPr>
            <a:spLocks noChangeArrowheads="1"/>
          </p:cNvSpPr>
          <p:nvPr/>
        </p:nvSpPr>
        <p:spPr bwMode="auto">
          <a:xfrm>
            <a:off x="2670175" y="1530350"/>
            <a:ext cx="5976938" cy="850900"/>
          </a:xfrm>
          <a:prstGeom prst="roundRect">
            <a:avLst>
              <a:gd name="adj" fmla="val 17352"/>
            </a:avLst>
          </a:prstGeom>
          <a:solidFill>
            <a:srgbClr val="FFFFFF"/>
          </a:solidFill>
          <a:ln w="19050" algn="ctr">
            <a:solidFill>
              <a:schemeClr val="bg1">
                <a:lumMod val="95000"/>
              </a:schemeClr>
            </a:solidFill>
            <a:round/>
          </a:ln>
          <a:effectLst>
            <a:outerShdw blurRad="76200" dir="13500000" sy="23000" kx="1200000" algn="br" rotWithShape="0">
              <a:prstClr val="black">
                <a:alpha val="20000"/>
              </a:prstClr>
            </a:outerShdw>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nvGrpSpPr>
          <p:cNvPr id="24583" name="组合 311"/>
          <p:cNvGrpSpPr/>
          <p:nvPr/>
        </p:nvGrpSpPr>
        <p:grpSpPr>
          <a:xfrm>
            <a:off x="1106488" y="2676525"/>
            <a:ext cx="7629525" cy="668338"/>
            <a:chOff x="1029300" y="5045322"/>
            <a:chExt cx="7628925" cy="669008"/>
          </a:xfrm>
        </p:grpSpPr>
        <p:grpSp>
          <p:nvGrpSpPr>
            <p:cNvPr id="24629" name="组合 345"/>
            <p:cNvGrpSpPr/>
            <p:nvPr/>
          </p:nvGrpSpPr>
          <p:grpSpPr>
            <a:xfrm>
              <a:off x="2520950" y="5045323"/>
              <a:ext cx="6137275" cy="669007"/>
              <a:chOff x="2520950" y="4924673"/>
              <a:chExt cx="6137275" cy="789657"/>
            </a:xfrm>
          </p:grpSpPr>
          <p:sp>
            <p:nvSpPr>
              <p:cNvPr id="47" name="AutoShape 218"/>
              <p:cNvSpPr>
                <a:spLocks noChangeArrowheads="1"/>
              </p:cNvSpPr>
              <p:nvPr/>
            </p:nvSpPr>
            <p:spPr bwMode="auto">
              <a:xfrm>
                <a:off x="2721442" y="5393590"/>
                <a:ext cx="5806618"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nvGrpSpPr>
              <p:cNvPr id="24635" name="组合 351"/>
              <p:cNvGrpSpPr/>
              <p:nvPr/>
            </p:nvGrpSpPr>
            <p:grpSpPr>
              <a:xfrm>
                <a:off x="2520950" y="4924673"/>
                <a:ext cx="6137275" cy="664245"/>
                <a:chOff x="2520950" y="4868193"/>
                <a:chExt cx="6137275" cy="720725"/>
              </a:xfrm>
            </p:grpSpPr>
            <p:sp>
              <p:nvSpPr>
                <p:cNvPr id="49" name="AutoShape 181"/>
                <p:cNvSpPr>
                  <a:spLocks noChangeArrowheads="1"/>
                </p:cNvSpPr>
                <p:nvPr/>
              </p:nvSpPr>
              <p:spPr bwMode="auto">
                <a:xfrm>
                  <a:off x="2521433" y="4868192"/>
                  <a:ext cx="6136792" cy="720446"/>
                </a:xfrm>
                <a:prstGeom prst="roundRect">
                  <a:avLst>
                    <a:gd name="adj" fmla="val 50000"/>
                  </a:avLst>
                </a:prstGeom>
                <a:solidFill>
                  <a:srgbClr val="D5F4FF"/>
                </a:solidFill>
                <a:ln w="19050" algn="ctr">
                  <a:solidFill>
                    <a:srgbClr val="FFFFFF"/>
                  </a:solidFill>
                  <a:roun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50" name="AutoShape 202"/>
                <p:cNvSpPr>
                  <a:spLocks noChangeArrowheads="1"/>
                </p:cNvSpPr>
                <p:nvPr/>
              </p:nvSpPr>
              <p:spPr bwMode="auto">
                <a:xfrm>
                  <a:off x="2762714" y="4984196"/>
                  <a:ext cx="5689152" cy="490472"/>
                </a:xfrm>
                <a:prstGeom prst="roundRect">
                  <a:avLst>
                    <a:gd name="adj" fmla="val 50000"/>
                  </a:avLst>
                </a:prstGeom>
                <a:solidFill>
                  <a:srgbClr val="FFFFFF">
                    <a:alpha val="45882"/>
                  </a:srgbClr>
                </a:solidFill>
                <a:ln w="19050" algn="ctr">
                  <a:solidFill>
                    <a:srgbClr val="FFFFFF"/>
                  </a:solidFill>
                  <a:roun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grpSp>
        <p:sp>
          <p:nvSpPr>
            <p:cNvPr id="43" name="Line 188"/>
            <p:cNvSpPr>
              <a:spLocks noChangeShapeType="1"/>
            </p:cNvSpPr>
            <p:nvPr/>
          </p:nvSpPr>
          <p:spPr bwMode="auto">
            <a:xfrm flipH="1">
              <a:off x="1500750" y="5329770"/>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1"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nvGrpSpPr>
            <p:cNvPr id="24631" name="组合 347"/>
            <p:cNvGrpSpPr/>
            <p:nvPr/>
          </p:nvGrpSpPr>
          <p:grpSpPr>
            <a:xfrm>
              <a:off x="1029300" y="5045322"/>
              <a:ext cx="635025" cy="637257"/>
              <a:chOff x="1098627" y="4776118"/>
              <a:chExt cx="903287" cy="906462"/>
            </a:xfrm>
          </p:grpSpPr>
          <p:sp>
            <p:nvSpPr>
              <p:cNvPr id="45" name="Oval 148"/>
              <p:cNvSpPr>
                <a:spLocks noChangeArrowheads="1"/>
              </p:cNvSpPr>
              <p:nvPr/>
            </p:nvSpPr>
            <p:spPr bwMode="auto">
              <a:xfrm>
                <a:off x="1098627" y="4776118"/>
                <a:ext cx="903180" cy="906418"/>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Arial Black" panose="020B0A04020102020204" pitchFamily="34" charset="0"/>
                  <a:ea typeface="Gulim" panose="020B0600000101010101" pitchFamily="34" charset="-127"/>
                  <a:cs typeface="+mn-cs"/>
                </a:endParaRPr>
              </a:p>
            </p:txBody>
          </p:sp>
          <p:sp>
            <p:nvSpPr>
              <p:cNvPr id="46" name="Oval 151"/>
              <p:cNvSpPr>
                <a:spLocks noChangeArrowheads="1"/>
              </p:cNvSpPr>
              <p:nvPr/>
            </p:nvSpPr>
            <p:spPr bwMode="auto">
              <a:xfrm>
                <a:off x="1414740" y="4803243"/>
                <a:ext cx="241600" cy="24186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grpSp>
      <p:sp>
        <p:nvSpPr>
          <p:cNvPr id="24584" name="TextBox 312"/>
          <p:cNvSpPr txBox="1">
            <a:spLocks noChangeArrowheads="1"/>
          </p:cNvSpPr>
          <p:nvPr/>
        </p:nvSpPr>
        <p:spPr bwMode="auto">
          <a:xfrm>
            <a:off x="3532188" y="1700213"/>
            <a:ext cx="4337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charset="-122"/>
                <a:cs typeface="等线" panose="02010600030101010101"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charset="-122"/>
                <a:cs typeface="等线" panose="02010600030101010101"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charset="-122"/>
                <a:cs typeface="等线" panose="02010600030101010101" charset="-122"/>
              </a:defRPr>
            </a:lvl3pPr>
            <a:lvl4pPr marL="16002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4pPr>
            <a:lvl5pPr marL="20574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等线" panose="02010600030101010101" charset="-122"/>
              </a:rPr>
              <a:t>4.1  </a:t>
            </a:r>
            <a:r>
              <a:rPr kumimoji="0" lang="zh-CN" altLang="en-US" sz="2800" b="1" i="0" u="none" strike="noStrike" kern="1200" cap="none" spc="0" normalizeH="0" baseline="0" noProof="0" dirty="0" smtClean="0">
                <a:ln>
                  <a:noFill/>
                </a:ln>
                <a:solidFill>
                  <a:srgbClr val="006BA9"/>
                </a:solidFill>
                <a:effectLst/>
                <a:uLnTx/>
                <a:uFillTx/>
                <a:latin typeface="微软雅黑" panose="020B0503020204020204" pitchFamily="34" charset="-122"/>
                <a:ea typeface="微软雅黑" panose="020B0503020204020204" pitchFamily="34" charset="-122"/>
                <a:cs typeface="+mn-cs"/>
              </a:rPr>
              <a:t>类的继承</a:t>
            </a:r>
            <a:endParaRPr kumimoji="0" lang="zh-CN" altLang="en-US" sz="2800" b="1" i="0" u="none" strike="noStrike" kern="1200" cap="none" spc="0" normalizeH="0" baseline="0" noProof="0" dirty="0" smtClean="0">
              <a:ln>
                <a:noFill/>
              </a:ln>
              <a:solidFill>
                <a:srgbClr val="006BA9"/>
              </a:solidFill>
              <a:effectLst/>
              <a:uLnTx/>
              <a:uFillTx/>
              <a:latin typeface="微软雅黑" panose="020B0503020204020204" pitchFamily="34" charset="-122"/>
              <a:ea typeface="微软雅黑" panose="020B0503020204020204" pitchFamily="34" charset="-122"/>
              <a:cs typeface="+mn-cs"/>
            </a:endParaRPr>
          </a:p>
        </p:txBody>
      </p:sp>
      <p:grpSp>
        <p:nvGrpSpPr>
          <p:cNvPr id="24585" name="组合 313"/>
          <p:cNvGrpSpPr/>
          <p:nvPr/>
        </p:nvGrpSpPr>
        <p:grpSpPr>
          <a:xfrm>
            <a:off x="1328738" y="3402013"/>
            <a:ext cx="7407275" cy="668337"/>
            <a:chOff x="1252258" y="5045323"/>
            <a:chExt cx="7405967" cy="669007"/>
          </a:xfrm>
        </p:grpSpPr>
        <p:grpSp>
          <p:nvGrpSpPr>
            <p:cNvPr id="24622" name="组合 338"/>
            <p:cNvGrpSpPr/>
            <p:nvPr/>
          </p:nvGrpSpPr>
          <p:grpSpPr>
            <a:xfrm>
              <a:off x="2520950" y="5045323"/>
              <a:ext cx="6137275" cy="669007"/>
              <a:chOff x="2520950" y="4924673"/>
              <a:chExt cx="6137275" cy="789657"/>
            </a:xfrm>
          </p:grpSpPr>
          <p:sp>
            <p:nvSpPr>
              <p:cNvPr id="38" name="AutoShape 218"/>
              <p:cNvSpPr>
                <a:spLocks noChangeArrowheads="1"/>
              </p:cNvSpPr>
              <p:nvPr/>
            </p:nvSpPr>
            <p:spPr bwMode="auto">
              <a:xfrm>
                <a:off x="2720436" y="5393591"/>
                <a:ext cx="5807637" cy="320739"/>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nvGrpSpPr>
              <p:cNvPr id="24626" name="组合 342"/>
              <p:cNvGrpSpPr/>
              <p:nvPr/>
            </p:nvGrpSpPr>
            <p:grpSpPr>
              <a:xfrm>
                <a:off x="2520950" y="4924673"/>
                <a:ext cx="6137275" cy="664245"/>
                <a:chOff x="2520950" y="4868193"/>
                <a:chExt cx="6137275" cy="720725"/>
              </a:xfrm>
            </p:grpSpPr>
            <p:sp>
              <p:nvSpPr>
                <p:cNvPr id="40" name="AutoShape 181"/>
                <p:cNvSpPr>
                  <a:spLocks noChangeArrowheads="1"/>
                </p:cNvSpPr>
                <p:nvPr/>
              </p:nvSpPr>
              <p:spPr bwMode="auto">
                <a:xfrm>
                  <a:off x="2517272" y="4868193"/>
                  <a:ext cx="6140953" cy="720446"/>
                </a:xfrm>
                <a:prstGeom prst="roundRect">
                  <a:avLst>
                    <a:gd name="adj" fmla="val 50000"/>
                  </a:avLst>
                </a:prstGeom>
                <a:solidFill>
                  <a:srgbClr val="D5EBFF"/>
                </a:solidFill>
                <a:ln w="19050" algn="ctr">
                  <a:solidFill>
                    <a:srgbClr val="FFFFFF"/>
                  </a:solidFill>
                  <a:roun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41" name="AutoShape 202"/>
                <p:cNvSpPr>
                  <a:spLocks noChangeArrowheads="1"/>
                </p:cNvSpPr>
                <p:nvPr/>
              </p:nvSpPr>
              <p:spPr bwMode="auto">
                <a:xfrm>
                  <a:off x="2761703" y="4984196"/>
                  <a:ext cx="5690183" cy="490473"/>
                </a:xfrm>
                <a:prstGeom prst="roundRect">
                  <a:avLst>
                    <a:gd name="adj" fmla="val 50000"/>
                  </a:avLst>
                </a:prstGeom>
                <a:solidFill>
                  <a:srgbClr val="FFFFFF">
                    <a:alpha val="45882"/>
                  </a:srgbClr>
                </a:solidFill>
                <a:ln w="19050" algn="ctr">
                  <a:solidFill>
                    <a:srgbClr val="FFFFFF"/>
                  </a:solidFill>
                  <a:roun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grpSp>
        <p:sp>
          <p:nvSpPr>
            <p:cNvPr id="36"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1"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37" name="Oval 151"/>
            <p:cNvSpPr>
              <a:spLocks noChangeArrowheads="1"/>
            </p:cNvSpPr>
            <p:nvPr/>
          </p:nvSpPr>
          <p:spPr bwMode="auto">
            <a:xfrm>
              <a:off x="1252258" y="5064392"/>
              <a:ext cx="169832" cy="17003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grpSp>
        <p:nvGrpSpPr>
          <p:cNvPr id="24586" name="组合 315"/>
          <p:cNvGrpSpPr/>
          <p:nvPr/>
        </p:nvGrpSpPr>
        <p:grpSpPr>
          <a:xfrm>
            <a:off x="1112838" y="3367088"/>
            <a:ext cx="635000" cy="638175"/>
            <a:chOff x="1190461" y="2772022"/>
            <a:chExt cx="635025" cy="637257"/>
          </a:xfrm>
        </p:grpSpPr>
        <p:sp>
          <p:nvSpPr>
            <p:cNvPr id="26"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Arial Black" panose="020B0A04020102020204" pitchFamily="34" charset="0"/>
                <a:ea typeface="Gulim" panose="020B0600000101010101" pitchFamily="34" charset="-127"/>
                <a:cs typeface="+mn-cs"/>
              </a:endParaRPr>
            </a:p>
          </p:txBody>
        </p:sp>
        <p:sp>
          <p:nvSpPr>
            <p:cNvPr id="27" name="Oval 151"/>
            <p:cNvSpPr>
              <a:spLocks noChangeArrowheads="1"/>
            </p:cNvSpPr>
            <p:nvPr/>
          </p:nvSpPr>
          <p:spPr bwMode="auto">
            <a:xfrm>
              <a:off x="1412720" y="2791045"/>
              <a:ext cx="169869" cy="169618"/>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sp>
        <p:nvSpPr>
          <p:cNvPr id="24587" name="TextBox 317"/>
          <p:cNvSpPr txBox="1"/>
          <p:nvPr/>
        </p:nvSpPr>
        <p:spPr>
          <a:xfrm>
            <a:off x="1055688" y="2794000"/>
            <a:ext cx="792162" cy="3698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nSpc>
                <a:spcPct val="100000"/>
              </a:lnSpc>
              <a:spcBef>
                <a:spcPct val="0"/>
              </a:spcBef>
              <a:buFontTx/>
              <a:buNone/>
            </a:pPr>
            <a:r>
              <a:rPr lang="en-US" altLang="zh-CN" sz="1800" dirty="0">
                <a:latin typeface="Arial" panose="020B0604020202020204" pitchFamily="34" charset="0"/>
                <a:ea typeface="宋体" panose="02010600030101010101" pitchFamily="2" charset="-122"/>
              </a:rPr>
              <a:t>4.1.1</a:t>
            </a:r>
            <a:endParaRPr lang="zh-CN" altLang="en-US" sz="1800" dirty="0">
              <a:latin typeface="Arial" panose="020B0604020202020204" pitchFamily="34" charset="0"/>
              <a:ea typeface="宋体" panose="02010600030101010101" pitchFamily="2" charset="-122"/>
            </a:endParaRPr>
          </a:p>
        </p:txBody>
      </p:sp>
      <p:sp>
        <p:nvSpPr>
          <p:cNvPr id="24588" name="TextBox 318"/>
          <p:cNvSpPr txBox="1"/>
          <p:nvPr/>
        </p:nvSpPr>
        <p:spPr>
          <a:xfrm>
            <a:off x="1055688" y="3516313"/>
            <a:ext cx="792162" cy="3698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nSpc>
                <a:spcPct val="100000"/>
              </a:lnSpc>
              <a:spcBef>
                <a:spcPct val="0"/>
              </a:spcBef>
              <a:buFontTx/>
              <a:buNone/>
            </a:pPr>
            <a:r>
              <a:rPr lang="en-US" altLang="zh-CN" sz="1800" dirty="0">
                <a:latin typeface="Arial" panose="020B0604020202020204" pitchFamily="34" charset="0"/>
                <a:ea typeface="宋体" panose="02010600030101010101" pitchFamily="2" charset="-122"/>
              </a:rPr>
              <a:t>4.1.2</a:t>
            </a:r>
            <a:endParaRPr lang="zh-CN" altLang="en-US" sz="1800" dirty="0">
              <a:latin typeface="Arial" panose="020B0604020202020204" pitchFamily="34" charset="0"/>
              <a:ea typeface="宋体" panose="02010600030101010101" pitchFamily="2" charset="-122"/>
            </a:endParaRPr>
          </a:p>
        </p:txBody>
      </p:sp>
      <p:sp>
        <p:nvSpPr>
          <p:cNvPr id="24589" name="TextBox 320"/>
          <p:cNvSpPr txBox="1"/>
          <p:nvPr/>
        </p:nvSpPr>
        <p:spPr>
          <a:xfrm>
            <a:off x="3213100" y="2778125"/>
            <a:ext cx="2103438" cy="3698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nSpc>
                <a:spcPct val="100000"/>
              </a:lnSpc>
              <a:spcBef>
                <a:spcPct val="0"/>
              </a:spcBef>
              <a:buFontTx/>
              <a:buNone/>
            </a:pPr>
            <a:r>
              <a:rPr lang="zh-CN" altLang="en-US" sz="1800" dirty="0">
                <a:latin typeface="微软雅黑" panose="020B0503020204020204" pitchFamily="34" charset="-122"/>
                <a:ea typeface="微软雅黑" panose="020B0503020204020204" pitchFamily="34" charset="-122"/>
              </a:rPr>
              <a:t>继承的概念</a:t>
            </a:r>
            <a:endParaRPr lang="zh-CN" altLang="en-US" sz="1800" dirty="0">
              <a:latin typeface="微软雅黑" panose="020B0503020204020204" pitchFamily="34" charset="-122"/>
              <a:ea typeface="微软雅黑" panose="020B0503020204020204" pitchFamily="34" charset="-122"/>
            </a:endParaRPr>
          </a:p>
        </p:txBody>
      </p:sp>
      <p:sp>
        <p:nvSpPr>
          <p:cNvPr id="24590" name="TextBox 321"/>
          <p:cNvSpPr txBox="1"/>
          <p:nvPr/>
        </p:nvSpPr>
        <p:spPr>
          <a:xfrm>
            <a:off x="3213100" y="3503613"/>
            <a:ext cx="2671763" cy="3698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nSpc>
                <a:spcPct val="100000"/>
              </a:lnSpc>
              <a:spcBef>
                <a:spcPct val="0"/>
              </a:spcBef>
              <a:buFontTx/>
              <a:buNone/>
            </a:pPr>
            <a:r>
              <a:rPr lang="zh-CN" altLang="en-US" sz="1800" dirty="0">
                <a:latin typeface="微软雅黑" panose="020B0503020204020204" pitchFamily="34" charset="-122"/>
                <a:ea typeface="微软雅黑" panose="020B0503020204020204" pitchFamily="34" charset="-122"/>
              </a:rPr>
              <a:t>重写父类方法</a:t>
            </a:r>
            <a:endParaRPr lang="zh-CN" altLang="en-US" sz="1800" dirty="0">
              <a:latin typeface="微软雅黑" panose="020B0503020204020204" pitchFamily="34" charset="-122"/>
              <a:ea typeface="微软雅黑" panose="020B0503020204020204" pitchFamily="34" charset="-122"/>
            </a:endParaRPr>
          </a:p>
        </p:txBody>
      </p:sp>
      <p:pic>
        <p:nvPicPr>
          <p:cNvPr id="24591" name="Picture 3">
            <a:hlinkClick r:id="rId1" action="ppaction://hlinksldjump"/>
          </p:cNvPr>
          <p:cNvPicPr>
            <a:picLocks noChangeAspect="1"/>
          </p:cNvPicPr>
          <p:nvPr/>
        </p:nvPicPr>
        <p:blipFill>
          <a:blip r:embed="rId2"/>
          <a:stretch>
            <a:fillRect/>
          </a:stretch>
        </p:blipFill>
        <p:spPr>
          <a:xfrm>
            <a:off x="582613" y="1885950"/>
            <a:ext cx="1635125" cy="520700"/>
          </a:xfrm>
          <a:prstGeom prst="rect">
            <a:avLst/>
          </a:prstGeom>
          <a:noFill/>
          <a:ln w="28575">
            <a:noFill/>
          </a:ln>
        </p:spPr>
      </p:pic>
      <p:pic>
        <p:nvPicPr>
          <p:cNvPr id="24592" name="图片 325">
            <a:hlinkClick r:id="rId1" action="ppaction://hlinksldjump"/>
          </p:cNvPr>
          <p:cNvPicPr>
            <a:picLocks noChangeAspect="1"/>
          </p:cNvPicPr>
          <p:nvPr/>
        </p:nvPicPr>
        <p:blipFill>
          <a:blip r:embed="rId3"/>
          <a:stretch>
            <a:fillRect/>
          </a:stretch>
        </p:blipFill>
        <p:spPr>
          <a:xfrm>
            <a:off x="650875" y="1906588"/>
            <a:ext cx="479425" cy="477837"/>
          </a:xfrm>
          <a:prstGeom prst="rect">
            <a:avLst/>
          </a:prstGeom>
          <a:noFill/>
          <a:ln w="9525">
            <a:noFill/>
          </a:ln>
        </p:spPr>
      </p:pic>
      <p:sp>
        <p:nvSpPr>
          <p:cNvPr id="23" name="矩形 22">
            <a:hlinkClick r:id="rId1" action="ppaction://hlinksldjump"/>
          </p:cNvPr>
          <p:cNvSpPr/>
          <p:nvPr/>
        </p:nvSpPr>
        <p:spPr bwMode="auto">
          <a:xfrm>
            <a:off x="971550" y="1954213"/>
            <a:ext cx="1158875" cy="338138"/>
          </a:xfrm>
          <a:prstGeom prst="rect">
            <a:avLst/>
          </a:prstGeom>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600" b="1" i="0" u="none" strike="noStrike" kern="1200" cap="none" spc="3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返回目录</a:t>
            </a:r>
            <a:endParaRPr kumimoji="0" lang="zh-CN" altLang="en-US" sz="1600" b="1" i="0" u="none" strike="noStrike" kern="1200" cap="none" spc="3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4594"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FontTx/>
              <a:buNone/>
            </a:pP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知识架构</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24595" name="组合 311"/>
          <p:cNvGrpSpPr/>
          <p:nvPr/>
        </p:nvGrpSpPr>
        <p:grpSpPr>
          <a:xfrm>
            <a:off x="1106488" y="4124325"/>
            <a:ext cx="7629525" cy="668338"/>
            <a:chOff x="1029300" y="5045322"/>
            <a:chExt cx="7628925" cy="669008"/>
          </a:xfrm>
        </p:grpSpPr>
        <p:grpSp>
          <p:nvGrpSpPr>
            <p:cNvPr id="24611" name="组合 345"/>
            <p:cNvGrpSpPr/>
            <p:nvPr/>
          </p:nvGrpSpPr>
          <p:grpSpPr>
            <a:xfrm>
              <a:off x="2520950" y="5045323"/>
              <a:ext cx="6137275" cy="669007"/>
              <a:chOff x="2520950" y="4924673"/>
              <a:chExt cx="6137275" cy="789657"/>
            </a:xfrm>
          </p:grpSpPr>
          <p:sp>
            <p:nvSpPr>
              <p:cNvPr id="94" name="AutoShape 218"/>
              <p:cNvSpPr>
                <a:spLocks noChangeArrowheads="1"/>
              </p:cNvSpPr>
              <p:nvPr/>
            </p:nvSpPr>
            <p:spPr bwMode="auto">
              <a:xfrm>
                <a:off x="2721442" y="5393590"/>
                <a:ext cx="5806618"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nvGrpSpPr>
              <p:cNvPr id="24617" name="组合 351"/>
              <p:cNvGrpSpPr/>
              <p:nvPr/>
            </p:nvGrpSpPr>
            <p:grpSpPr>
              <a:xfrm>
                <a:off x="2520950" y="4924673"/>
                <a:ext cx="6137275" cy="664245"/>
                <a:chOff x="2520950" y="4868193"/>
                <a:chExt cx="6137275" cy="720725"/>
              </a:xfrm>
            </p:grpSpPr>
            <p:sp>
              <p:nvSpPr>
                <p:cNvPr id="96" name="AutoShape 181"/>
                <p:cNvSpPr>
                  <a:spLocks noChangeArrowheads="1"/>
                </p:cNvSpPr>
                <p:nvPr/>
              </p:nvSpPr>
              <p:spPr bwMode="auto">
                <a:xfrm>
                  <a:off x="2521433" y="4868192"/>
                  <a:ext cx="6136792" cy="720446"/>
                </a:xfrm>
                <a:prstGeom prst="roundRect">
                  <a:avLst>
                    <a:gd name="adj" fmla="val 50000"/>
                  </a:avLst>
                </a:prstGeom>
                <a:solidFill>
                  <a:srgbClr val="D5F4FF"/>
                </a:solidFill>
                <a:ln w="19050" algn="ctr">
                  <a:solidFill>
                    <a:srgbClr val="FFFFFF"/>
                  </a:solidFill>
                  <a:roun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97" name="AutoShape 202"/>
                <p:cNvSpPr>
                  <a:spLocks noChangeArrowheads="1"/>
                </p:cNvSpPr>
                <p:nvPr/>
              </p:nvSpPr>
              <p:spPr bwMode="auto">
                <a:xfrm>
                  <a:off x="2762714" y="4984196"/>
                  <a:ext cx="5689152" cy="490472"/>
                </a:xfrm>
                <a:prstGeom prst="roundRect">
                  <a:avLst>
                    <a:gd name="adj" fmla="val 50000"/>
                  </a:avLst>
                </a:prstGeom>
                <a:solidFill>
                  <a:srgbClr val="FFFFFF">
                    <a:alpha val="45882"/>
                  </a:srgbClr>
                </a:solidFill>
                <a:ln w="19050" algn="ctr">
                  <a:solidFill>
                    <a:srgbClr val="FFFFFF"/>
                  </a:solidFill>
                  <a:roun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grpSp>
        <p:sp>
          <p:nvSpPr>
            <p:cNvPr id="90" name="Line 188"/>
            <p:cNvSpPr>
              <a:spLocks noChangeShapeType="1"/>
            </p:cNvSpPr>
            <p:nvPr/>
          </p:nvSpPr>
          <p:spPr bwMode="auto">
            <a:xfrm flipH="1">
              <a:off x="1500750" y="5329770"/>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1"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nvGrpSpPr>
            <p:cNvPr id="24613" name="组合 347"/>
            <p:cNvGrpSpPr/>
            <p:nvPr/>
          </p:nvGrpSpPr>
          <p:grpSpPr>
            <a:xfrm>
              <a:off x="1029300" y="5045322"/>
              <a:ext cx="635025" cy="637257"/>
              <a:chOff x="1098627" y="4776118"/>
              <a:chExt cx="903287" cy="906462"/>
            </a:xfrm>
          </p:grpSpPr>
          <p:sp>
            <p:nvSpPr>
              <p:cNvPr id="92" name="Oval 148"/>
              <p:cNvSpPr>
                <a:spLocks noChangeArrowheads="1"/>
              </p:cNvSpPr>
              <p:nvPr/>
            </p:nvSpPr>
            <p:spPr bwMode="auto">
              <a:xfrm>
                <a:off x="1098627" y="4776118"/>
                <a:ext cx="903180" cy="906418"/>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Arial Black" panose="020B0A04020102020204" pitchFamily="34" charset="0"/>
                  <a:ea typeface="Gulim" panose="020B0600000101010101" pitchFamily="34" charset="-127"/>
                  <a:cs typeface="+mn-cs"/>
                </a:endParaRPr>
              </a:p>
            </p:txBody>
          </p:sp>
          <p:sp>
            <p:nvSpPr>
              <p:cNvPr id="93" name="Oval 151"/>
              <p:cNvSpPr>
                <a:spLocks noChangeArrowheads="1"/>
              </p:cNvSpPr>
              <p:nvPr/>
            </p:nvSpPr>
            <p:spPr bwMode="auto">
              <a:xfrm>
                <a:off x="1414740" y="4803243"/>
                <a:ext cx="241600" cy="24186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grpSp>
      <p:grpSp>
        <p:nvGrpSpPr>
          <p:cNvPr id="24596" name="组合 313"/>
          <p:cNvGrpSpPr/>
          <p:nvPr/>
        </p:nvGrpSpPr>
        <p:grpSpPr>
          <a:xfrm>
            <a:off x="1328738" y="4849813"/>
            <a:ext cx="7407275" cy="668337"/>
            <a:chOff x="1252258" y="5045323"/>
            <a:chExt cx="7405967" cy="669007"/>
          </a:xfrm>
        </p:grpSpPr>
        <p:grpSp>
          <p:nvGrpSpPr>
            <p:cNvPr id="24604" name="组合 338"/>
            <p:cNvGrpSpPr/>
            <p:nvPr/>
          </p:nvGrpSpPr>
          <p:grpSpPr>
            <a:xfrm>
              <a:off x="2520950" y="5045323"/>
              <a:ext cx="6137275" cy="669007"/>
              <a:chOff x="2520950" y="4924673"/>
              <a:chExt cx="6137275" cy="789657"/>
            </a:xfrm>
          </p:grpSpPr>
          <p:sp>
            <p:nvSpPr>
              <p:cNvPr id="102" name="AutoShape 218"/>
              <p:cNvSpPr>
                <a:spLocks noChangeArrowheads="1"/>
              </p:cNvSpPr>
              <p:nvPr/>
            </p:nvSpPr>
            <p:spPr bwMode="auto">
              <a:xfrm>
                <a:off x="2720436" y="5393591"/>
                <a:ext cx="5807637" cy="320739"/>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nvGrpSpPr>
              <p:cNvPr id="24608" name="组合 342"/>
              <p:cNvGrpSpPr/>
              <p:nvPr/>
            </p:nvGrpSpPr>
            <p:grpSpPr>
              <a:xfrm>
                <a:off x="2520950" y="4924673"/>
                <a:ext cx="6137275" cy="664245"/>
                <a:chOff x="2520950" y="4868193"/>
                <a:chExt cx="6137275" cy="720725"/>
              </a:xfrm>
            </p:grpSpPr>
            <p:sp>
              <p:nvSpPr>
                <p:cNvPr id="104" name="AutoShape 181"/>
                <p:cNvSpPr>
                  <a:spLocks noChangeArrowheads="1"/>
                </p:cNvSpPr>
                <p:nvPr/>
              </p:nvSpPr>
              <p:spPr bwMode="auto">
                <a:xfrm>
                  <a:off x="2517272" y="4868193"/>
                  <a:ext cx="6140953" cy="720446"/>
                </a:xfrm>
                <a:prstGeom prst="roundRect">
                  <a:avLst>
                    <a:gd name="adj" fmla="val 50000"/>
                  </a:avLst>
                </a:prstGeom>
                <a:solidFill>
                  <a:srgbClr val="D5EBFF"/>
                </a:solidFill>
                <a:ln w="19050" algn="ctr">
                  <a:solidFill>
                    <a:srgbClr val="FFFFFF"/>
                  </a:solidFill>
                  <a:roun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105" name="AutoShape 202"/>
                <p:cNvSpPr>
                  <a:spLocks noChangeArrowheads="1"/>
                </p:cNvSpPr>
                <p:nvPr/>
              </p:nvSpPr>
              <p:spPr bwMode="auto">
                <a:xfrm>
                  <a:off x="2761703" y="4984196"/>
                  <a:ext cx="5690183" cy="490473"/>
                </a:xfrm>
                <a:prstGeom prst="roundRect">
                  <a:avLst>
                    <a:gd name="adj" fmla="val 50000"/>
                  </a:avLst>
                </a:prstGeom>
                <a:solidFill>
                  <a:srgbClr val="FFFFFF">
                    <a:alpha val="45882"/>
                  </a:srgbClr>
                </a:solidFill>
                <a:ln w="19050" algn="ctr">
                  <a:solidFill>
                    <a:srgbClr val="FFFFFF"/>
                  </a:solidFill>
                  <a:roun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grpSp>
        <p:sp>
          <p:nvSpPr>
            <p:cNvPr id="100"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1"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101" name="Oval 151"/>
            <p:cNvSpPr>
              <a:spLocks noChangeArrowheads="1"/>
            </p:cNvSpPr>
            <p:nvPr/>
          </p:nvSpPr>
          <p:spPr bwMode="auto">
            <a:xfrm>
              <a:off x="1252258" y="5064392"/>
              <a:ext cx="169832" cy="17003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grpSp>
        <p:nvGrpSpPr>
          <p:cNvPr id="24597" name="组合 315"/>
          <p:cNvGrpSpPr/>
          <p:nvPr/>
        </p:nvGrpSpPr>
        <p:grpSpPr>
          <a:xfrm>
            <a:off x="1112838" y="4814888"/>
            <a:ext cx="635000" cy="638175"/>
            <a:chOff x="1190461" y="2772022"/>
            <a:chExt cx="635025" cy="637257"/>
          </a:xfrm>
        </p:grpSpPr>
        <p:sp>
          <p:nvSpPr>
            <p:cNvPr id="107"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Arial Black" panose="020B0A04020102020204" pitchFamily="34" charset="0"/>
                <a:ea typeface="Gulim" panose="020B0600000101010101" pitchFamily="34" charset="-127"/>
                <a:cs typeface="+mn-cs"/>
              </a:endParaRPr>
            </a:p>
          </p:txBody>
        </p:sp>
        <p:sp>
          <p:nvSpPr>
            <p:cNvPr id="108" name="Oval 151"/>
            <p:cNvSpPr>
              <a:spLocks noChangeArrowheads="1"/>
            </p:cNvSpPr>
            <p:nvPr/>
          </p:nvSpPr>
          <p:spPr bwMode="auto">
            <a:xfrm>
              <a:off x="1412720" y="2791045"/>
              <a:ext cx="169869" cy="169618"/>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sp>
        <p:nvSpPr>
          <p:cNvPr id="24598" name="TextBox 317"/>
          <p:cNvSpPr txBox="1"/>
          <p:nvPr/>
        </p:nvSpPr>
        <p:spPr>
          <a:xfrm>
            <a:off x="1055688" y="4241800"/>
            <a:ext cx="792162" cy="3698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nSpc>
                <a:spcPct val="100000"/>
              </a:lnSpc>
              <a:spcBef>
                <a:spcPct val="0"/>
              </a:spcBef>
              <a:buFontTx/>
              <a:buNone/>
            </a:pPr>
            <a:r>
              <a:rPr lang="en-US" altLang="zh-CN" sz="1800" dirty="0">
                <a:latin typeface="Arial" panose="020B0604020202020204" pitchFamily="34" charset="0"/>
                <a:ea typeface="宋体" panose="02010600030101010101" pitchFamily="2" charset="-122"/>
              </a:rPr>
              <a:t>4.1.3</a:t>
            </a:r>
            <a:endParaRPr lang="zh-CN" altLang="en-US" sz="1800" dirty="0">
              <a:latin typeface="Arial" panose="020B0604020202020204" pitchFamily="34" charset="0"/>
              <a:ea typeface="宋体" panose="02010600030101010101" pitchFamily="2" charset="-122"/>
            </a:endParaRPr>
          </a:p>
        </p:txBody>
      </p:sp>
      <p:sp>
        <p:nvSpPr>
          <p:cNvPr id="24599" name="TextBox 318"/>
          <p:cNvSpPr txBox="1"/>
          <p:nvPr/>
        </p:nvSpPr>
        <p:spPr>
          <a:xfrm>
            <a:off x="1055688" y="4964113"/>
            <a:ext cx="792162" cy="3698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nSpc>
                <a:spcPct val="100000"/>
              </a:lnSpc>
              <a:spcBef>
                <a:spcPct val="0"/>
              </a:spcBef>
              <a:buFontTx/>
              <a:buNone/>
            </a:pPr>
            <a:r>
              <a:rPr lang="en-US" altLang="zh-CN" sz="1800" dirty="0">
                <a:latin typeface="Arial" panose="020B0604020202020204" pitchFamily="34" charset="0"/>
                <a:ea typeface="宋体" panose="02010600030101010101" pitchFamily="2" charset="-122"/>
              </a:rPr>
              <a:t>4.1.4</a:t>
            </a:r>
            <a:endParaRPr lang="zh-CN" altLang="en-US" sz="1800" dirty="0">
              <a:latin typeface="Arial" panose="020B0604020202020204" pitchFamily="34" charset="0"/>
              <a:ea typeface="宋体" panose="02010600030101010101" pitchFamily="2" charset="-122"/>
            </a:endParaRPr>
          </a:p>
        </p:txBody>
      </p:sp>
      <p:sp>
        <p:nvSpPr>
          <p:cNvPr id="24600" name="TextBox 320"/>
          <p:cNvSpPr txBox="1"/>
          <p:nvPr/>
        </p:nvSpPr>
        <p:spPr>
          <a:xfrm>
            <a:off x="3213100" y="4225925"/>
            <a:ext cx="2103438" cy="3698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super</a:t>
            </a:r>
            <a:r>
              <a:rPr lang="zh-CN" altLang="en-US" sz="1800" dirty="0">
                <a:latin typeface="微软雅黑" panose="020B0503020204020204" pitchFamily="34" charset="-122"/>
                <a:ea typeface="微软雅黑" panose="020B0503020204020204" pitchFamily="34" charset="-122"/>
              </a:rPr>
              <a:t>关键字</a:t>
            </a:r>
            <a:endParaRPr lang="zh-CN" altLang="en-US" sz="1800" dirty="0">
              <a:latin typeface="微软雅黑" panose="020B0503020204020204" pitchFamily="34" charset="-122"/>
              <a:ea typeface="微软雅黑" panose="020B0503020204020204" pitchFamily="34" charset="-122"/>
            </a:endParaRPr>
          </a:p>
        </p:txBody>
      </p:sp>
      <p:sp>
        <p:nvSpPr>
          <p:cNvPr id="24601" name="TextBox 321"/>
          <p:cNvSpPr txBox="1"/>
          <p:nvPr/>
        </p:nvSpPr>
        <p:spPr>
          <a:xfrm>
            <a:off x="3213100" y="4951413"/>
            <a:ext cx="2671763" cy="3698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Object</a:t>
            </a:r>
            <a:r>
              <a:rPr lang="zh-CN" altLang="en-US" sz="1800" dirty="0">
                <a:latin typeface="微软雅黑" panose="020B0503020204020204" pitchFamily="34" charset="-122"/>
                <a:ea typeface="微软雅黑" panose="020B0503020204020204" pitchFamily="34" charset="-122"/>
              </a:rPr>
              <a:t>类</a:t>
            </a:r>
            <a:endParaRPr lang="zh-CN" altLang="en-US" sz="1800" dirty="0">
              <a:latin typeface="微软雅黑" panose="020B0503020204020204" pitchFamily="34" charset="-122"/>
              <a:ea typeface="微软雅黑" panose="020B0503020204020204" pitchFamily="34" charset="-122"/>
            </a:endParaRPr>
          </a:p>
        </p:txBody>
      </p:sp>
    </p:spTree>
    <p:custDataLst>
      <p:tags r:id="rId4"/>
    </p:custDataLst>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FontTx/>
              <a:buNone/>
            </a:pP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4.6 JDK 8—Lambda</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表达式</a:t>
            </a:r>
            <a:endPar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0659"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5" name="矩形 4"/>
          <p:cNvSpPr/>
          <p:nvPr/>
        </p:nvSpPr>
        <p:spPr>
          <a:xfrm>
            <a:off x="496888" y="1867853"/>
            <a:ext cx="8153400" cy="12001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200000"/>
              </a:lnSpc>
              <a:spcBef>
                <a:spcPct val="0"/>
              </a:spcBef>
              <a:buFontTx/>
              <a:buNone/>
            </a:pPr>
            <a:r>
              <a:rPr lang="zh-CN" altLang="en-US" sz="1800" b="1" u="sng" dirty="0">
                <a:solidFill>
                  <a:srgbClr val="006BA9"/>
                </a:solidFill>
                <a:cs typeface="Arial" panose="020B0604020202020204" pitchFamily="34" charset="0"/>
              </a:rPr>
              <a:t>定义</a:t>
            </a:r>
            <a:r>
              <a:rPr lang="zh-CN" altLang="en-US" sz="1800" dirty="0">
                <a:latin typeface="Arial" panose="020B0604020202020204" pitchFamily="34" charset="0"/>
                <a:ea typeface="宋体" panose="02010600030101010101" pitchFamily="2" charset="-122"/>
              </a:rPr>
              <a:t>：</a:t>
            </a:r>
            <a:r>
              <a:rPr lang="zh-CN" altLang="zh-CN" sz="1800" dirty="0">
                <a:latin typeface="Arial" panose="020B0604020202020204" pitchFamily="34" charset="0"/>
                <a:ea typeface="宋体" panose="02010600030101010101" pitchFamily="2" charset="-122"/>
              </a:rPr>
              <a:t>类名引用静态方法也就是通过类名对静态方法的引用，该类可以是</a:t>
            </a:r>
            <a:r>
              <a:rPr lang="en-US" altLang="zh-CN" sz="1800" dirty="0">
                <a:latin typeface="Arial" panose="020B0604020202020204" pitchFamily="34" charset="0"/>
                <a:ea typeface="宋体" panose="02010600030101010101" pitchFamily="2" charset="-122"/>
              </a:rPr>
              <a:t>Java</a:t>
            </a:r>
            <a:r>
              <a:rPr lang="zh-CN" altLang="zh-CN" sz="1800" dirty="0">
                <a:latin typeface="Arial" panose="020B0604020202020204" pitchFamily="34" charset="0"/>
                <a:ea typeface="宋体" panose="02010600030101010101" pitchFamily="2" charset="-122"/>
              </a:rPr>
              <a:t>自带的特殊类，也可以是自定义的普通类。</a:t>
            </a:r>
            <a:endParaRPr lang="zh-CN" altLang="en-US" sz="1800" dirty="0">
              <a:latin typeface="Arial" panose="020B0604020202020204" pitchFamily="34" charset="0"/>
              <a:ea typeface="宋体" panose="02010600030101010101" pitchFamily="2" charset="-122"/>
            </a:endParaRPr>
          </a:p>
        </p:txBody>
      </p:sp>
      <p:sp>
        <p:nvSpPr>
          <p:cNvPr id="8" name="TextBox 7"/>
          <p:cNvSpPr txBox="1">
            <a:spLocks noChangeArrowheads="1"/>
          </p:cNvSpPr>
          <p:nvPr/>
        </p:nvSpPr>
        <p:spPr bwMode="auto">
          <a:xfrm>
            <a:off x="485775" y="1523365"/>
            <a:ext cx="81422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charset="-122"/>
                <a:cs typeface="等线" panose="02010600030101010101"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charset="-122"/>
                <a:cs typeface="等线" panose="02010600030101010101"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charset="-122"/>
                <a:cs typeface="等线" panose="02010600030101010101" charset="-122"/>
              </a:defRPr>
            </a:lvl3pPr>
            <a:lvl4pPr marL="16002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4pPr>
            <a:lvl5pPr marL="20574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9pPr>
          </a:lstStyle>
          <a:p>
            <a:pPr marL="342900" marR="0" lvl="0" indent="-342900" algn="l" defTabSz="914400" rtl="0" eaLnBrk="1" fontAlgn="base" latinLnBrk="0" hangingPunct="1">
              <a:lnSpc>
                <a:spcPct val="100000"/>
              </a:lnSpc>
              <a:spcBef>
                <a:spcPct val="0"/>
              </a:spcBef>
              <a:spcAft>
                <a:spcPct val="0"/>
              </a:spcAft>
              <a:buClrTx/>
              <a:buSzTx/>
              <a:buFont typeface="Calibri Light" panose="020F0302020204030204" pitchFamily="34" charset="0"/>
              <a:buAutoNum type="arabicPeriod"/>
              <a:defRPr/>
            </a:pPr>
            <a:r>
              <a:rPr kumimoji="0" lang="zh-CN" altLang="en-US" sz="1800" b="1" i="0" u="none" strike="noStrike" kern="120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cs typeface="+mn-cs"/>
              </a:rPr>
              <a:t>类名引用静态方法</a:t>
            </a:r>
            <a:endParaRPr kumimoji="0" lang="zh-CN" altLang="en-US" sz="1800" b="1" i="0" u="none" strike="noStrike" kern="120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479425" y="3068003"/>
            <a:ext cx="8154988" cy="55721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285750" lvl="0" indent="-285750" eaLnBrk="1" hangingPunct="1">
              <a:lnSpc>
                <a:spcPct val="200000"/>
              </a:lnSpc>
              <a:spcBef>
                <a:spcPct val="0"/>
              </a:spcBef>
              <a:buFont typeface="Wingdings" panose="05000000000000000000" pitchFamily="2" charset="2"/>
              <a:buChar char="Ø"/>
            </a:pPr>
            <a:r>
              <a:rPr lang="zh-CN" altLang="en-US" sz="1800" dirty="0">
                <a:latin typeface="Arial" panose="020B0604020202020204" pitchFamily="34" charset="0"/>
                <a:ea typeface="宋体" panose="02010600030101010101" pitchFamily="2" charset="-122"/>
              </a:rPr>
              <a:t>引用示例如下：</a:t>
            </a:r>
            <a:endParaRPr lang="zh-CN" altLang="en-US" sz="1800" dirty="0">
              <a:latin typeface="Arial" panose="020B0604020202020204" pitchFamily="34" charset="0"/>
              <a:ea typeface="宋体" panose="02010600030101010101" pitchFamily="2" charset="-122"/>
            </a:endParaRPr>
          </a:p>
        </p:txBody>
      </p:sp>
      <p:sp>
        <p:nvSpPr>
          <p:cNvPr id="11" name="矩形 1"/>
          <p:cNvSpPr/>
          <p:nvPr/>
        </p:nvSpPr>
        <p:spPr>
          <a:xfrm>
            <a:off x="479425" y="3718878"/>
            <a:ext cx="8148638" cy="1612900"/>
          </a:xfrm>
          <a:prstGeom prst="rect">
            <a:avLst/>
          </a:prstGeom>
          <a:solidFill>
            <a:srgbClr val="003F75"/>
          </a:solidFill>
          <a:ln w="2857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5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    // </a:t>
            </a:r>
            <a:r>
              <a:rPr lang="zh-CN" altLang="en-US" sz="1600" dirty="0">
                <a:solidFill>
                  <a:schemeClr val="bg1"/>
                </a:solidFill>
                <a:latin typeface="Arial" panose="020B0604020202020204" pitchFamily="34" charset="0"/>
                <a:ea typeface="宋体" panose="02010600030101010101" pitchFamily="2" charset="-122"/>
              </a:rPr>
              <a:t>使用</a:t>
            </a:r>
            <a:r>
              <a:rPr lang="en-US" altLang="zh-CN" sz="1600" dirty="0">
                <a:solidFill>
                  <a:schemeClr val="bg1"/>
                </a:solidFill>
                <a:latin typeface="Arial" panose="020B0604020202020204" pitchFamily="34" charset="0"/>
                <a:ea typeface="宋体" panose="02010600030101010101" pitchFamily="2" charset="-122"/>
              </a:rPr>
              <a:t>Lambda</a:t>
            </a:r>
            <a:r>
              <a:rPr lang="zh-CN" altLang="en-US" sz="1600" dirty="0">
                <a:solidFill>
                  <a:schemeClr val="bg1"/>
                </a:solidFill>
                <a:latin typeface="Arial" panose="020B0604020202020204" pitchFamily="34" charset="0"/>
                <a:ea typeface="宋体" panose="02010600030101010101" pitchFamily="2" charset="-122"/>
              </a:rPr>
              <a:t>表达式方式</a:t>
            </a:r>
            <a:endParaRPr lang="zh-CN" altLang="en-US" sz="1600" dirty="0">
              <a:solidFill>
                <a:schemeClr val="bg1"/>
              </a:solidFill>
              <a:latin typeface="Arial" panose="020B0604020202020204" pitchFamily="34" charset="0"/>
              <a:ea typeface="宋体" panose="02010600030101010101" pitchFamily="2" charset="-122"/>
            </a:endParaRPr>
          </a:p>
          <a:p>
            <a:pPr marL="0" lvl="0" indent="0" eaLnBrk="1" hangingPunct="1">
              <a:lnSpc>
                <a:spcPct val="15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    printAbs(-10, n -&gt; Math.abs(n));</a:t>
            </a:r>
            <a:endParaRPr lang="en-US" altLang="zh-CN" sz="1600" dirty="0">
              <a:solidFill>
                <a:schemeClr val="bg1"/>
              </a:solidFill>
              <a:latin typeface="Arial" panose="020B0604020202020204" pitchFamily="34" charset="0"/>
              <a:ea typeface="宋体" panose="02010600030101010101" pitchFamily="2" charset="-122"/>
            </a:endParaRPr>
          </a:p>
          <a:p>
            <a:pPr marL="0" lvl="0" indent="0" eaLnBrk="1" hangingPunct="1">
              <a:lnSpc>
                <a:spcPct val="15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    // </a:t>
            </a:r>
            <a:r>
              <a:rPr lang="zh-CN" altLang="en-US" sz="1600" dirty="0">
                <a:solidFill>
                  <a:schemeClr val="bg1"/>
                </a:solidFill>
                <a:latin typeface="Arial" panose="020B0604020202020204" pitchFamily="34" charset="0"/>
                <a:ea typeface="宋体" panose="02010600030101010101" pitchFamily="2" charset="-122"/>
              </a:rPr>
              <a:t>使用方法引用的方式</a:t>
            </a:r>
            <a:endParaRPr lang="zh-CN" altLang="en-US" sz="1600" dirty="0">
              <a:solidFill>
                <a:schemeClr val="bg1"/>
              </a:solidFill>
              <a:latin typeface="Arial" panose="020B0604020202020204" pitchFamily="34" charset="0"/>
              <a:ea typeface="宋体" panose="02010600030101010101" pitchFamily="2" charset="-122"/>
            </a:endParaRPr>
          </a:p>
          <a:p>
            <a:pPr marL="0" lvl="0" indent="0" eaLnBrk="1" hangingPunct="1">
              <a:lnSpc>
                <a:spcPct val="15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    printAbs(-10, Math::abs);</a:t>
            </a:r>
            <a:endParaRPr lang="en-US" altLang="zh-CN" sz="1600" dirty="0">
              <a:solidFill>
                <a:schemeClr val="bg1"/>
              </a:solidFill>
              <a:latin typeface="Arial" panose="020B0604020202020204" pitchFamily="34" charset="0"/>
              <a:ea typeface="宋体" panose="02010600030101010101" pitchFamily="2" charset="-122"/>
            </a:endParaRPr>
          </a:p>
        </p:txBody>
      </p:sp>
      <p:sp>
        <p:nvSpPr>
          <p:cNvPr id="12" name="剪去对角的矩形 3"/>
          <p:cNvSpPr/>
          <p:nvPr/>
        </p:nvSpPr>
        <p:spPr bwMode="auto">
          <a:xfrm>
            <a:off x="492125" y="5714365"/>
            <a:ext cx="8158163"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rgbClr val="009ED6"/>
          </a:solidFill>
          <a:ln>
            <a:noFill/>
          </a:ln>
          <a:effectLst>
            <a:outerShdw blurRad="50800" dist="38100" dir="2700000" algn="tl" rotWithShape="0">
              <a:srgbClr val="808080">
                <a:alpha val="42999"/>
              </a:srgbClr>
            </a:outerShdw>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 案例演示（参考教材文件</a:t>
            </a:r>
            <a:r>
              <a:rPr kumimoji="0" lang="en-US" altLang="zh-CN"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4-24</a:t>
            </a: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charRg st="0" end="56"/>
                                            </p:txEl>
                                          </p:spTgt>
                                        </p:tgtEl>
                                        <p:attrNameLst>
                                          <p:attrName>style.visibility</p:attrName>
                                        </p:attrNameLst>
                                      </p:cBhvr>
                                      <p:to>
                                        <p:strVal val="visible"/>
                                      </p:to>
                                    </p:set>
                                    <p:animEffect transition="in" filter="wipe(left)">
                                      <p:cBhvr>
                                        <p:cTn id="12" dur="500"/>
                                        <p:tgtEl>
                                          <p:spTgt spid="5">
                                            <p:txEl>
                                              <p:charRg st="0" end="5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xEl>
                                              <p:charRg st="0" end="8"/>
                                            </p:txEl>
                                          </p:spTgt>
                                        </p:tgtEl>
                                        <p:attrNameLst>
                                          <p:attrName>style.visibility</p:attrName>
                                        </p:attrNameLst>
                                      </p:cBhvr>
                                      <p:to>
                                        <p:strVal val="visible"/>
                                      </p:to>
                                    </p:set>
                                    <p:animEffect transition="in" filter="wipe(left)">
                                      <p:cBhvr>
                                        <p:cTn id="17" dur="500"/>
                                        <p:tgtEl>
                                          <p:spTgt spid="10">
                                            <p:txEl>
                                              <p:charRg st="0" end="8"/>
                                            </p:txEl>
                                          </p:spTgt>
                                        </p:tgtEl>
                                      </p:cBhvr>
                                    </p:animEffect>
                                  </p:childTnLst>
                                </p:cTn>
                              </p:par>
                            </p:childTnLst>
                          </p:cTn>
                        </p:par>
                        <p:par>
                          <p:cTn id="18" fill="hold">
                            <p:stCondLst>
                              <p:cond delay="500"/>
                            </p:stCondLst>
                            <p:childTnLst>
                              <p:par>
                                <p:cTn id="19" presetID="2" presetClass="entr" presetSubtype="4"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circle(in)">
                                      <p:cBhvr>
                                        <p:cTn id="2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bldLvl="0" animBg="1"/>
      <p:bldP spid="12"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FontTx/>
              <a:buNone/>
            </a:pP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4.6 JDK 8—Lambda</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表达式</a:t>
            </a:r>
            <a:endPar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1683"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5" name="矩形 4"/>
          <p:cNvSpPr/>
          <p:nvPr/>
        </p:nvSpPr>
        <p:spPr>
          <a:xfrm>
            <a:off x="482283" y="1881823"/>
            <a:ext cx="8153400" cy="64611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200000"/>
              </a:lnSpc>
              <a:spcBef>
                <a:spcPct val="0"/>
              </a:spcBef>
              <a:buFontTx/>
              <a:buNone/>
            </a:pPr>
            <a:r>
              <a:rPr lang="zh-CN" altLang="en-US" sz="1800" b="1" u="sng" dirty="0">
                <a:solidFill>
                  <a:srgbClr val="006BA9"/>
                </a:solidFill>
                <a:cs typeface="Arial" panose="020B0604020202020204" pitchFamily="34" charset="0"/>
              </a:rPr>
              <a:t>定义</a:t>
            </a:r>
            <a:r>
              <a:rPr lang="zh-CN" altLang="en-US" sz="1800" dirty="0">
                <a:latin typeface="Arial" panose="020B0604020202020204" pitchFamily="34" charset="0"/>
                <a:ea typeface="宋体" panose="02010600030101010101" pitchFamily="2" charset="-122"/>
              </a:rPr>
              <a:t>：</a:t>
            </a:r>
            <a:r>
              <a:rPr lang="zh-CN" altLang="zh-CN" sz="1800" dirty="0">
                <a:latin typeface="Arial" panose="020B0604020202020204" pitchFamily="34" charset="0"/>
                <a:ea typeface="宋体" panose="02010600030101010101" pitchFamily="2" charset="-122"/>
              </a:rPr>
              <a:t>对象名引用方法指的是通过实例化对象的名称来对其方法进行的引用。</a:t>
            </a:r>
            <a:endParaRPr lang="zh-CN" altLang="en-US" sz="1800" dirty="0">
              <a:latin typeface="Arial" panose="020B0604020202020204" pitchFamily="34" charset="0"/>
              <a:ea typeface="宋体" panose="02010600030101010101" pitchFamily="2" charset="-122"/>
            </a:endParaRPr>
          </a:p>
        </p:txBody>
      </p:sp>
      <p:sp>
        <p:nvSpPr>
          <p:cNvPr id="8" name="TextBox 7"/>
          <p:cNvSpPr txBox="1">
            <a:spLocks noChangeArrowheads="1"/>
          </p:cNvSpPr>
          <p:nvPr/>
        </p:nvSpPr>
        <p:spPr bwMode="auto">
          <a:xfrm>
            <a:off x="471170" y="1537335"/>
            <a:ext cx="81422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charset="-122"/>
                <a:cs typeface="等线" panose="02010600030101010101"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charset="-122"/>
                <a:cs typeface="等线" panose="02010600030101010101"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charset="-122"/>
                <a:cs typeface="等线" panose="02010600030101010101" charset="-122"/>
              </a:defRPr>
            </a:lvl3pPr>
            <a:lvl4pPr marL="16002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4pPr>
            <a:lvl5pPr marL="20574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9pPr>
          </a:lstStyle>
          <a:p>
            <a:pPr marL="342900" marR="0" lvl="0" indent="-342900" algn="l" defTabSz="914400" rtl="0" eaLnBrk="1" fontAlgn="base" latinLnBrk="0" hangingPunct="1">
              <a:lnSpc>
                <a:spcPct val="100000"/>
              </a:lnSpc>
              <a:spcBef>
                <a:spcPct val="0"/>
              </a:spcBef>
              <a:spcAft>
                <a:spcPct val="0"/>
              </a:spcAft>
              <a:buClrTx/>
              <a:buSzTx/>
              <a:buFont typeface="Calibri Light" panose="020F0302020204030204" pitchFamily="34" charset="0"/>
              <a:buAutoNum type="arabicPeriod" startAt="2"/>
              <a:defRPr/>
            </a:pPr>
            <a:r>
              <a:rPr kumimoji="0" lang="zh-CN" altLang="en-US" sz="1800" b="1" i="0" u="none" strike="noStrike" kern="120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cs typeface="+mn-cs"/>
              </a:rPr>
              <a:t>对象名引用方法</a:t>
            </a:r>
            <a:endParaRPr kumimoji="0" lang="zh-CN" altLang="en-US" sz="1800" b="1" i="0" u="none" strike="noStrike" kern="120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464820" y="2507298"/>
            <a:ext cx="8154988" cy="55721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285750" lvl="0" indent="-285750" eaLnBrk="1" hangingPunct="1">
              <a:lnSpc>
                <a:spcPct val="200000"/>
              </a:lnSpc>
              <a:spcBef>
                <a:spcPct val="0"/>
              </a:spcBef>
              <a:buFont typeface="Wingdings" panose="05000000000000000000" pitchFamily="2" charset="2"/>
              <a:buChar char="Ø"/>
            </a:pPr>
            <a:r>
              <a:rPr lang="zh-CN" altLang="en-US" sz="1800" dirty="0">
                <a:latin typeface="Arial" panose="020B0604020202020204" pitchFamily="34" charset="0"/>
                <a:ea typeface="宋体" panose="02010600030101010101" pitchFamily="2" charset="-122"/>
              </a:rPr>
              <a:t>引用示例如下：</a:t>
            </a:r>
            <a:endParaRPr lang="zh-CN" altLang="en-US" sz="1800" dirty="0">
              <a:latin typeface="Arial" panose="020B0604020202020204" pitchFamily="34" charset="0"/>
              <a:ea typeface="宋体" panose="02010600030101010101" pitchFamily="2" charset="-122"/>
            </a:endParaRPr>
          </a:p>
        </p:txBody>
      </p:sp>
      <p:sp>
        <p:nvSpPr>
          <p:cNvPr id="11" name="矩形 1"/>
          <p:cNvSpPr/>
          <p:nvPr/>
        </p:nvSpPr>
        <p:spPr>
          <a:xfrm>
            <a:off x="464820" y="3158173"/>
            <a:ext cx="8148638" cy="1612900"/>
          </a:xfrm>
          <a:prstGeom prst="rect">
            <a:avLst/>
          </a:prstGeom>
          <a:solidFill>
            <a:srgbClr val="003F75"/>
          </a:solidFill>
          <a:ln w="2857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50000"/>
              </a:lnSpc>
              <a:spcBef>
                <a:spcPct val="0"/>
              </a:spcBef>
              <a:buFontTx/>
              <a:buNone/>
            </a:pPr>
            <a:r>
              <a:rPr lang="zh-CN" altLang="en-US" sz="1600" dirty="0">
                <a:solidFill>
                  <a:schemeClr val="bg1"/>
                </a:solidFill>
                <a:latin typeface="Arial" panose="020B0604020202020204" pitchFamily="34" charset="0"/>
                <a:ea typeface="宋体" panose="02010600030101010101" pitchFamily="2" charset="-122"/>
              </a:rPr>
              <a:t>    </a:t>
            </a:r>
            <a:r>
              <a:rPr lang="en-US" altLang="zh-CN" sz="1600" dirty="0">
                <a:solidFill>
                  <a:schemeClr val="bg1"/>
                </a:solidFill>
                <a:latin typeface="Arial" panose="020B0604020202020204" pitchFamily="34" charset="0"/>
                <a:ea typeface="宋体" panose="02010600030101010101" pitchFamily="2" charset="-122"/>
              </a:rPr>
              <a:t>// </a:t>
            </a:r>
            <a:r>
              <a:rPr lang="zh-CN" altLang="en-US" sz="1600" dirty="0">
                <a:solidFill>
                  <a:schemeClr val="bg1"/>
                </a:solidFill>
                <a:latin typeface="Arial" panose="020B0604020202020204" pitchFamily="34" charset="0"/>
                <a:ea typeface="宋体" panose="02010600030101010101" pitchFamily="2" charset="-122"/>
              </a:rPr>
              <a:t>使用</a:t>
            </a:r>
            <a:r>
              <a:rPr lang="en-US" altLang="zh-CN" sz="1600" dirty="0">
                <a:solidFill>
                  <a:schemeClr val="bg1"/>
                </a:solidFill>
                <a:latin typeface="Arial" panose="020B0604020202020204" pitchFamily="34" charset="0"/>
                <a:ea typeface="宋体" panose="02010600030101010101" pitchFamily="2" charset="-122"/>
              </a:rPr>
              <a:t>Lambda</a:t>
            </a:r>
            <a:r>
              <a:rPr lang="zh-CN" altLang="en-US" sz="1600" dirty="0">
                <a:solidFill>
                  <a:schemeClr val="bg1"/>
                </a:solidFill>
                <a:latin typeface="Arial" panose="020B0604020202020204" pitchFamily="34" charset="0"/>
                <a:ea typeface="宋体" panose="02010600030101010101" pitchFamily="2" charset="-122"/>
              </a:rPr>
              <a:t>表达式方式</a:t>
            </a:r>
            <a:endParaRPr lang="zh-CN" altLang="en-US" sz="1600" dirty="0">
              <a:solidFill>
                <a:schemeClr val="bg1"/>
              </a:solidFill>
              <a:latin typeface="Arial" panose="020B0604020202020204" pitchFamily="34" charset="0"/>
              <a:ea typeface="宋体" panose="02010600030101010101" pitchFamily="2" charset="-122"/>
            </a:endParaRPr>
          </a:p>
          <a:p>
            <a:pPr marL="0" lvl="0" indent="0" eaLnBrk="1" hangingPunct="1">
              <a:lnSpc>
                <a:spcPct val="150000"/>
              </a:lnSpc>
              <a:spcBef>
                <a:spcPct val="0"/>
              </a:spcBef>
              <a:buFontTx/>
              <a:buNone/>
            </a:pPr>
            <a:r>
              <a:rPr lang="zh-CN" altLang="en-US" sz="1600" dirty="0">
                <a:solidFill>
                  <a:schemeClr val="bg1"/>
                </a:solidFill>
                <a:latin typeface="Arial" panose="020B0604020202020204" pitchFamily="34" charset="0"/>
                <a:ea typeface="宋体" panose="02010600030101010101" pitchFamily="2" charset="-122"/>
              </a:rPr>
              <a:t>    </a:t>
            </a:r>
            <a:r>
              <a:rPr lang="en-US" altLang="zh-CN" sz="1600" dirty="0">
                <a:solidFill>
                  <a:schemeClr val="bg1"/>
                </a:solidFill>
                <a:latin typeface="Arial" panose="020B0604020202020204" pitchFamily="34" charset="0"/>
                <a:ea typeface="宋体" panose="02010600030101010101" pitchFamily="2" charset="-122"/>
              </a:rPr>
              <a:t>printUpper("Hello", t -&gt; stu.printUpperCase(t));</a:t>
            </a:r>
            <a:endParaRPr lang="en-US" altLang="zh-CN" sz="1600" dirty="0">
              <a:solidFill>
                <a:schemeClr val="bg1"/>
              </a:solidFill>
              <a:latin typeface="Arial" panose="020B0604020202020204" pitchFamily="34" charset="0"/>
              <a:ea typeface="宋体" panose="02010600030101010101" pitchFamily="2" charset="-122"/>
            </a:endParaRPr>
          </a:p>
          <a:p>
            <a:pPr marL="0" lvl="0" indent="0" eaLnBrk="1" hangingPunct="1">
              <a:lnSpc>
                <a:spcPct val="15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    // </a:t>
            </a:r>
            <a:r>
              <a:rPr lang="zh-CN" altLang="en-US" sz="1600" dirty="0">
                <a:solidFill>
                  <a:schemeClr val="bg1"/>
                </a:solidFill>
                <a:latin typeface="Arial" panose="020B0604020202020204" pitchFamily="34" charset="0"/>
                <a:ea typeface="宋体" panose="02010600030101010101" pitchFamily="2" charset="-122"/>
              </a:rPr>
              <a:t>使用方法引用的方式</a:t>
            </a:r>
            <a:endParaRPr lang="zh-CN" altLang="en-US" sz="1600" dirty="0">
              <a:solidFill>
                <a:schemeClr val="bg1"/>
              </a:solidFill>
              <a:latin typeface="Arial" panose="020B0604020202020204" pitchFamily="34" charset="0"/>
              <a:ea typeface="宋体" panose="02010600030101010101" pitchFamily="2" charset="-122"/>
            </a:endParaRPr>
          </a:p>
          <a:p>
            <a:pPr marL="0" lvl="0" indent="0" eaLnBrk="1" hangingPunct="1">
              <a:lnSpc>
                <a:spcPct val="150000"/>
              </a:lnSpc>
              <a:spcBef>
                <a:spcPct val="0"/>
              </a:spcBef>
              <a:buFontTx/>
              <a:buNone/>
            </a:pPr>
            <a:r>
              <a:rPr lang="zh-CN" altLang="en-US" sz="1600" dirty="0">
                <a:solidFill>
                  <a:schemeClr val="bg1"/>
                </a:solidFill>
                <a:latin typeface="Arial" panose="020B0604020202020204" pitchFamily="34" charset="0"/>
                <a:ea typeface="宋体" panose="02010600030101010101" pitchFamily="2" charset="-122"/>
              </a:rPr>
              <a:t>    </a:t>
            </a:r>
            <a:r>
              <a:rPr lang="en-US" altLang="zh-CN" sz="1600" dirty="0">
                <a:solidFill>
                  <a:schemeClr val="bg1"/>
                </a:solidFill>
                <a:latin typeface="Arial" panose="020B0604020202020204" pitchFamily="34" charset="0"/>
                <a:ea typeface="宋体" panose="02010600030101010101" pitchFamily="2" charset="-122"/>
              </a:rPr>
              <a:t>printUpper("Hello", stu::printUpperCase);</a:t>
            </a:r>
            <a:endParaRPr lang="en-US" altLang="zh-CN" sz="1600" dirty="0">
              <a:solidFill>
                <a:schemeClr val="bg1"/>
              </a:solidFill>
              <a:latin typeface="Arial" panose="020B0604020202020204" pitchFamily="34" charset="0"/>
              <a:ea typeface="宋体" panose="02010600030101010101" pitchFamily="2" charset="-122"/>
            </a:endParaRPr>
          </a:p>
        </p:txBody>
      </p:sp>
      <p:sp>
        <p:nvSpPr>
          <p:cNvPr id="12" name="剪去对角的矩形 3"/>
          <p:cNvSpPr/>
          <p:nvPr/>
        </p:nvSpPr>
        <p:spPr bwMode="auto">
          <a:xfrm>
            <a:off x="477520" y="5153660"/>
            <a:ext cx="8158163"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rgbClr val="009ED6"/>
          </a:solidFill>
          <a:ln>
            <a:noFill/>
          </a:ln>
          <a:effectLst>
            <a:outerShdw blurRad="50800" dist="38100" dir="2700000" algn="tl" rotWithShape="0">
              <a:srgbClr val="808080">
                <a:alpha val="42999"/>
              </a:srgbClr>
            </a:outerShdw>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 案例演示（参考教材文件</a:t>
            </a:r>
            <a:r>
              <a:rPr kumimoji="0" lang="en-US" altLang="zh-CN"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4-25</a:t>
            </a: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charRg st="0" end="35"/>
                                            </p:txEl>
                                          </p:spTgt>
                                        </p:tgtEl>
                                        <p:attrNameLst>
                                          <p:attrName>style.visibility</p:attrName>
                                        </p:attrNameLst>
                                      </p:cBhvr>
                                      <p:to>
                                        <p:strVal val="visible"/>
                                      </p:to>
                                    </p:set>
                                    <p:animEffect transition="in" filter="wipe(left)">
                                      <p:cBhvr>
                                        <p:cTn id="12" dur="500"/>
                                        <p:tgtEl>
                                          <p:spTgt spid="5">
                                            <p:txEl>
                                              <p:charRg st="0" end="3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xEl>
                                              <p:charRg st="0" end="8"/>
                                            </p:txEl>
                                          </p:spTgt>
                                        </p:tgtEl>
                                        <p:attrNameLst>
                                          <p:attrName>style.visibility</p:attrName>
                                        </p:attrNameLst>
                                      </p:cBhvr>
                                      <p:to>
                                        <p:strVal val="visible"/>
                                      </p:to>
                                    </p:set>
                                    <p:animEffect transition="in" filter="wipe(left)">
                                      <p:cBhvr>
                                        <p:cTn id="17" dur="500"/>
                                        <p:tgtEl>
                                          <p:spTgt spid="10">
                                            <p:txEl>
                                              <p:charRg st="0" end="8"/>
                                            </p:txEl>
                                          </p:spTgt>
                                        </p:tgtEl>
                                      </p:cBhvr>
                                    </p:animEffect>
                                  </p:childTnLst>
                                </p:cTn>
                              </p:par>
                            </p:childTnLst>
                          </p:cTn>
                        </p:par>
                        <p:par>
                          <p:cTn id="18" fill="hold">
                            <p:stCondLst>
                              <p:cond delay="500"/>
                            </p:stCondLst>
                            <p:childTnLst>
                              <p:par>
                                <p:cTn id="19" presetID="2" presetClass="entr" presetSubtype="4"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circle(in)">
                                      <p:cBhvr>
                                        <p:cTn id="2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bldLvl="0" animBg="1"/>
      <p:bldP spid="12"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FontTx/>
              <a:buNone/>
            </a:pP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4.6 JDK 8—Lambda</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表达式</a:t>
            </a:r>
            <a:endPar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2707"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5" name="矩形 4"/>
          <p:cNvSpPr/>
          <p:nvPr/>
        </p:nvSpPr>
        <p:spPr>
          <a:xfrm>
            <a:off x="482283" y="1937703"/>
            <a:ext cx="8153400" cy="64611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200000"/>
              </a:lnSpc>
              <a:spcBef>
                <a:spcPct val="0"/>
              </a:spcBef>
              <a:buFontTx/>
              <a:buNone/>
            </a:pPr>
            <a:r>
              <a:rPr lang="zh-CN" altLang="en-US" sz="1800" b="1" u="sng" dirty="0">
                <a:solidFill>
                  <a:srgbClr val="006BA9"/>
                </a:solidFill>
                <a:cs typeface="Arial" panose="020B0604020202020204" pitchFamily="34" charset="0"/>
              </a:rPr>
              <a:t>定义</a:t>
            </a:r>
            <a:r>
              <a:rPr lang="zh-CN" altLang="en-US" sz="1800" dirty="0">
                <a:latin typeface="Arial" panose="020B0604020202020204" pitchFamily="34" charset="0"/>
                <a:ea typeface="宋体" panose="02010600030101010101" pitchFamily="2" charset="-122"/>
              </a:rPr>
              <a:t>：</a:t>
            </a:r>
            <a:r>
              <a:rPr lang="zh-CN" altLang="zh-CN" sz="1800" dirty="0">
                <a:latin typeface="Arial" panose="020B0604020202020204" pitchFamily="34" charset="0"/>
                <a:ea typeface="宋体" panose="02010600030101010101" pitchFamily="2" charset="-122"/>
              </a:rPr>
              <a:t>构造器引用指的是对类自带的构造器的引用。</a:t>
            </a:r>
            <a:endParaRPr lang="zh-CN" altLang="en-US" sz="1800" dirty="0">
              <a:latin typeface="Arial" panose="020B0604020202020204" pitchFamily="34" charset="0"/>
              <a:ea typeface="宋体" panose="02010600030101010101" pitchFamily="2" charset="-122"/>
            </a:endParaRPr>
          </a:p>
        </p:txBody>
      </p:sp>
      <p:sp>
        <p:nvSpPr>
          <p:cNvPr id="8" name="TextBox 7"/>
          <p:cNvSpPr txBox="1">
            <a:spLocks noChangeArrowheads="1"/>
          </p:cNvSpPr>
          <p:nvPr/>
        </p:nvSpPr>
        <p:spPr bwMode="auto">
          <a:xfrm>
            <a:off x="471170" y="1593215"/>
            <a:ext cx="81422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charset="-122"/>
                <a:cs typeface="等线" panose="02010600030101010101"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charset="-122"/>
                <a:cs typeface="等线" panose="02010600030101010101"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charset="-122"/>
                <a:cs typeface="等线" panose="02010600030101010101" charset="-122"/>
              </a:defRPr>
            </a:lvl3pPr>
            <a:lvl4pPr marL="16002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4pPr>
            <a:lvl5pPr marL="20574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9pPr>
          </a:lstStyle>
          <a:p>
            <a:pPr marL="342900" marR="0" lvl="0" indent="-342900" algn="l" defTabSz="914400" rtl="0" eaLnBrk="1" fontAlgn="base" latinLnBrk="0" hangingPunct="1">
              <a:lnSpc>
                <a:spcPct val="100000"/>
              </a:lnSpc>
              <a:spcBef>
                <a:spcPct val="0"/>
              </a:spcBef>
              <a:spcAft>
                <a:spcPct val="0"/>
              </a:spcAft>
              <a:buClrTx/>
              <a:buSzTx/>
              <a:buFont typeface="Calibri Light" panose="020F0302020204030204" pitchFamily="34" charset="0"/>
              <a:buAutoNum type="arabicPeriod" startAt="3"/>
              <a:defRPr/>
            </a:pPr>
            <a:r>
              <a:rPr kumimoji="0" lang="zh-CN" altLang="en-US" sz="1800" b="1" i="0" u="none" strike="noStrike" kern="120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cs typeface="+mn-cs"/>
              </a:rPr>
              <a:t>构造器引用方法</a:t>
            </a:r>
            <a:endParaRPr kumimoji="0" lang="zh-CN" altLang="en-US" sz="1800" b="1" i="0" u="none" strike="noStrike" kern="120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464820" y="2563178"/>
            <a:ext cx="8154988" cy="55721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285750" lvl="0" indent="-285750" eaLnBrk="1" hangingPunct="1">
              <a:lnSpc>
                <a:spcPct val="200000"/>
              </a:lnSpc>
              <a:spcBef>
                <a:spcPct val="0"/>
              </a:spcBef>
              <a:buFont typeface="Wingdings" panose="05000000000000000000" pitchFamily="2" charset="2"/>
              <a:buChar char="Ø"/>
            </a:pPr>
            <a:r>
              <a:rPr lang="zh-CN" altLang="en-US" sz="1800" dirty="0">
                <a:latin typeface="Arial" panose="020B0604020202020204" pitchFamily="34" charset="0"/>
                <a:ea typeface="宋体" panose="02010600030101010101" pitchFamily="2" charset="-122"/>
              </a:rPr>
              <a:t>引用示例如下：</a:t>
            </a:r>
            <a:endParaRPr lang="zh-CN" altLang="en-US" sz="1800" dirty="0">
              <a:latin typeface="Arial" panose="020B0604020202020204" pitchFamily="34" charset="0"/>
              <a:ea typeface="宋体" panose="02010600030101010101" pitchFamily="2" charset="-122"/>
            </a:endParaRPr>
          </a:p>
        </p:txBody>
      </p:sp>
      <p:sp>
        <p:nvSpPr>
          <p:cNvPr id="11" name="矩形 1"/>
          <p:cNvSpPr/>
          <p:nvPr/>
        </p:nvSpPr>
        <p:spPr>
          <a:xfrm>
            <a:off x="464820" y="3214053"/>
            <a:ext cx="8148638" cy="1612900"/>
          </a:xfrm>
          <a:prstGeom prst="rect">
            <a:avLst/>
          </a:prstGeom>
          <a:solidFill>
            <a:srgbClr val="003F75"/>
          </a:solidFill>
          <a:ln w="2857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50000"/>
              </a:lnSpc>
              <a:spcBef>
                <a:spcPct val="0"/>
              </a:spcBef>
              <a:buFontTx/>
              <a:buNone/>
            </a:pPr>
            <a:r>
              <a:rPr lang="zh-CN" altLang="en-US" sz="1600" dirty="0">
                <a:solidFill>
                  <a:schemeClr val="bg1"/>
                </a:solidFill>
                <a:latin typeface="Arial" panose="020B0604020202020204" pitchFamily="34" charset="0"/>
                <a:ea typeface="宋体" panose="02010600030101010101" pitchFamily="2" charset="-122"/>
              </a:rPr>
              <a:t>    </a:t>
            </a:r>
            <a:r>
              <a:rPr lang="en-US" altLang="zh-CN" sz="1600" dirty="0">
                <a:solidFill>
                  <a:schemeClr val="bg1"/>
                </a:solidFill>
                <a:latin typeface="Arial" panose="020B0604020202020204" pitchFamily="34" charset="0"/>
                <a:ea typeface="宋体" panose="02010600030101010101" pitchFamily="2" charset="-122"/>
              </a:rPr>
              <a:t>// </a:t>
            </a:r>
            <a:r>
              <a:rPr lang="zh-CN" altLang="en-US" sz="1600" dirty="0">
                <a:solidFill>
                  <a:schemeClr val="bg1"/>
                </a:solidFill>
                <a:latin typeface="Arial" panose="020B0604020202020204" pitchFamily="34" charset="0"/>
                <a:ea typeface="宋体" panose="02010600030101010101" pitchFamily="2" charset="-122"/>
              </a:rPr>
              <a:t>使用</a:t>
            </a:r>
            <a:r>
              <a:rPr lang="en-US" altLang="zh-CN" sz="1600" dirty="0">
                <a:solidFill>
                  <a:schemeClr val="bg1"/>
                </a:solidFill>
                <a:latin typeface="Arial" panose="020B0604020202020204" pitchFamily="34" charset="0"/>
                <a:ea typeface="宋体" panose="02010600030101010101" pitchFamily="2" charset="-122"/>
              </a:rPr>
              <a:t>Lambda</a:t>
            </a:r>
            <a:r>
              <a:rPr lang="zh-CN" altLang="en-US" sz="1600" dirty="0">
                <a:solidFill>
                  <a:schemeClr val="bg1"/>
                </a:solidFill>
                <a:latin typeface="Arial" panose="020B0604020202020204" pitchFamily="34" charset="0"/>
                <a:ea typeface="宋体" panose="02010600030101010101" pitchFamily="2" charset="-122"/>
              </a:rPr>
              <a:t>表达式方式</a:t>
            </a:r>
            <a:endParaRPr lang="zh-CN" altLang="en-US" sz="1600" dirty="0">
              <a:solidFill>
                <a:schemeClr val="bg1"/>
              </a:solidFill>
              <a:latin typeface="Arial" panose="020B0604020202020204" pitchFamily="34" charset="0"/>
              <a:ea typeface="宋体" panose="02010600030101010101" pitchFamily="2" charset="-122"/>
            </a:endParaRPr>
          </a:p>
          <a:p>
            <a:pPr marL="0" lvl="0" indent="0" eaLnBrk="1" hangingPunct="1">
              <a:lnSpc>
                <a:spcPct val="150000"/>
              </a:lnSpc>
              <a:spcBef>
                <a:spcPct val="0"/>
              </a:spcBef>
              <a:buFontTx/>
              <a:buNone/>
            </a:pPr>
            <a:r>
              <a:rPr lang="zh-CN" altLang="en-US" sz="1600" dirty="0">
                <a:solidFill>
                  <a:schemeClr val="bg1"/>
                </a:solidFill>
                <a:latin typeface="Arial" panose="020B0604020202020204" pitchFamily="34" charset="0"/>
                <a:ea typeface="宋体" panose="02010600030101010101" pitchFamily="2" charset="-122"/>
              </a:rPr>
              <a:t>    </a:t>
            </a:r>
            <a:r>
              <a:rPr lang="en-US" altLang="zh-CN" sz="1600" dirty="0">
                <a:solidFill>
                  <a:schemeClr val="bg1"/>
                </a:solidFill>
                <a:latin typeface="Arial" panose="020B0604020202020204" pitchFamily="34" charset="0"/>
                <a:ea typeface="宋体" panose="02010600030101010101" pitchFamily="2" charset="-122"/>
              </a:rPr>
              <a:t>printName("</a:t>
            </a:r>
            <a:r>
              <a:rPr lang="zh-CN" altLang="en-US" sz="1600" dirty="0">
                <a:solidFill>
                  <a:schemeClr val="bg1"/>
                </a:solidFill>
                <a:latin typeface="Arial" panose="020B0604020202020204" pitchFamily="34" charset="0"/>
                <a:ea typeface="宋体" panose="02010600030101010101" pitchFamily="2" charset="-122"/>
              </a:rPr>
              <a:t>赵丽颖</a:t>
            </a:r>
            <a:r>
              <a:rPr lang="en-US" altLang="zh-CN" sz="1600" dirty="0">
                <a:solidFill>
                  <a:schemeClr val="bg1"/>
                </a:solidFill>
                <a:latin typeface="Arial" panose="020B0604020202020204" pitchFamily="34" charset="0"/>
                <a:ea typeface="宋体" panose="02010600030101010101" pitchFamily="2" charset="-122"/>
              </a:rPr>
              <a:t>", name -&gt; new Person(name));</a:t>
            </a:r>
            <a:endParaRPr lang="en-US" altLang="zh-CN" sz="1600" dirty="0">
              <a:solidFill>
                <a:schemeClr val="bg1"/>
              </a:solidFill>
              <a:latin typeface="Arial" panose="020B0604020202020204" pitchFamily="34" charset="0"/>
              <a:ea typeface="宋体" panose="02010600030101010101" pitchFamily="2" charset="-122"/>
            </a:endParaRPr>
          </a:p>
          <a:p>
            <a:pPr marL="0" lvl="0" indent="0" eaLnBrk="1" hangingPunct="1">
              <a:lnSpc>
                <a:spcPct val="15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    // </a:t>
            </a:r>
            <a:r>
              <a:rPr lang="zh-CN" altLang="en-US" sz="1600" dirty="0">
                <a:solidFill>
                  <a:schemeClr val="bg1"/>
                </a:solidFill>
                <a:latin typeface="Arial" panose="020B0604020202020204" pitchFamily="34" charset="0"/>
                <a:ea typeface="宋体" panose="02010600030101010101" pitchFamily="2" charset="-122"/>
              </a:rPr>
              <a:t>使用构造器引用的方式</a:t>
            </a:r>
            <a:endParaRPr lang="zh-CN" altLang="en-US" sz="1600" dirty="0">
              <a:solidFill>
                <a:schemeClr val="bg1"/>
              </a:solidFill>
              <a:latin typeface="Arial" panose="020B0604020202020204" pitchFamily="34" charset="0"/>
              <a:ea typeface="宋体" panose="02010600030101010101" pitchFamily="2" charset="-122"/>
            </a:endParaRPr>
          </a:p>
          <a:p>
            <a:pPr marL="0" lvl="0" indent="0" eaLnBrk="1" hangingPunct="1">
              <a:lnSpc>
                <a:spcPct val="150000"/>
              </a:lnSpc>
              <a:spcBef>
                <a:spcPct val="0"/>
              </a:spcBef>
              <a:buFontTx/>
              <a:buNone/>
            </a:pPr>
            <a:r>
              <a:rPr lang="zh-CN" altLang="en-US" sz="1600" dirty="0">
                <a:solidFill>
                  <a:schemeClr val="bg1"/>
                </a:solidFill>
                <a:latin typeface="Arial" panose="020B0604020202020204" pitchFamily="34" charset="0"/>
                <a:ea typeface="宋体" panose="02010600030101010101" pitchFamily="2" charset="-122"/>
              </a:rPr>
              <a:t>    </a:t>
            </a:r>
            <a:r>
              <a:rPr lang="en-US" altLang="zh-CN" sz="1600" dirty="0">
                <a:solidFill>
                  <a:schemeClr val="bg1"/>
                </a:solidFill>
                <a:latin typeface="Arial" panose="020B0604020202020204" pitchFamily="34" charset="0"/>
                <a:ea typeface="宋体" panose="02010600030101010101" pitchFamily="2" charset="-122"/>
              </a:rPr>
              <a:t>printName("</a:t>
            </a:r>
            <a:r>
              <a:rPr lang="zh-CN" altLang="en-US" sz="1600" dirty="0">
                <a:solidFill>
                  <a:schemeClr val="bg1"/>
                </a:solidFill>
                <a:latin typeface="Arial" panose="020B0604020202020204" pitchFamily="34" charset="0"/>
                <a:ea typeface="宋体" panose="02010600030101010101" pitchFamily="2" charset="-122"/>
              </a:rPr>
              <a:t>赵丽颖</a:t>
            </a:r>
            <a:r>
              <a:rPr lang="en-US" altLang="zh-CN" sz="1600" dirty="0">
                <a:solidFill>
                  <a:schemeClr val="bg1"/>
                </a:solidFill>
                <a:latin typeface="Arial" panose="020B0604020202020204" pitchFamily="34" charset="0"/>
                <a:ea typeface="宋体" panose="02010600030101010101" pitchFamily="2" charset="-122"/>
              </a:rPr>
              <a:t>", Person::new);</a:t>
            </a:r>
            <a:endParaRPr lang="en-US" altLang="zh-CN" sz="1600" dirty="0">
              <a:solidFill>
                <a:schemeClr val="bg1"/>
              </a:solidFill>
              <a:latin typeface="Arial" panose="020B0604020202020204" pitchFamily="34" charset="0"/>
              <a:ea typeface="宋体" panose="02010600030101010101" pitchFamily="2" charset="-122"/>
            </a:endParaRPr>
          </a:p>
        </p:txBody>
      </p:sp>
      <p:sp>
        <p:nvSpPr>
          <p:cNvPr id="12" name="剪去对角的矩形 3"/>
          <p:cNvSpPr/>
          <p:nvPr/>
        </p:nvSpPr>
        <p:spPr bwMode="auto">
          <a:xfrm>
            <a:off x="477520" y="5209540"/>
            <a:ext cx="8158163"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rgbClr val="009ED6"/>
          </a:solidFill>
          <a:ln>
            <a:noFill/>
          </a:ln>
          <a:effectLst>
            <a:outerShdw blurRad="50800" dist="38100" dir="2700000" algn="tl" rotWithShape="0">
              <a:srgbClr val="808080">
                <a:alpha val="42999"/>
              </a:srgbClr>
            </a:outerShdw>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 案例演示（参考教材文件</a:t>
            </a:r>
            <a:r>
              <a:rPr kumimoji="0" lang="en-US" altLang="zh-CN"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4-26</a:t>
            </a: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charRg st="0" end="24"/>
                                            </p:txEl>
                                          </p:spTgt>
                                        </p:tgtEl>
                                        <p:attrNameLst>
                                          <p:attrName>style.visibility</p:attrName>
                                        </p:attrNameLst>
                                      </p:cBhvr>
                                      <p:to>
                                        <p:strVal val="visible"/>
                                      </p:to>
                                    </p:set>
                                    <p:animEffect transition="in" filter="wipe(left)">
                                      <p:cBhvr>
                                        <p:cTn id="12" dur="500"/>
                                        <p:tgtEl>
                                          <p:spTgt spid="5">
                                            <p:txEl>
                                              <p:charRg st="0" end="2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xEl>
                                              <p:charRg st="0" end="8"/>
                                            </p:txEl>
                                          </p:spTgt>
                                        </p:tgtEl>
                                        <p:attrNameLst>
                                          <p:attrName>style.visibility</p:attrName>
                                        </p:attrNameLst>
                                      </p:cBhvr>
                                      <p:to>
                                        <p:strVal val="visible"/>
                                      </p:to>
                                    </p:set>
                                    <p:animEffect transition="in" filter="wipe(left)">
                                      <p:cBhvr>
                                        <p:cTn id="17" dur="500"/>
                                        <p:tgtEl>
                                          <p:spTgt spid="10">
                                            <p:txEl>
                                              <p:charRg st="0" end="8"/>
                                            </p:txEl>
                                          </p:spTgt>
                                        </p:tgtEl>
                                      </p:cBhvr>
                                    </p:animEffect>
                                  </p:childTnLst>
                                </p:cTn>
                              </p:par>
                            </p:childTnLst>
                          </p:cTn>
                        </p:par>
                        <p:par>
                          <p:cTn id="18" fill="hold">
                            <p:stCondLst>
                              <p:cond delay="500"/>
                            </p:stCondLst>
                            <p:childTnLst>
                              <p:par>
                                <p:cTn id="19" presetID="2" presetClass="entr" presetSubtype="4"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circle(in)">
                                      <p:cBhvr>
                                        <p:cTn id="2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bldLvl="0" animBg="1"/>
      <p:bldP spid="12" grpId="0" bldLvl="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FontTx/>
              <a:buNone/>
            </a:pP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4.6 JDK 8—Lambda</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表达式</a:t>
            </a:r>
            <a:endPar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3731"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5" name="矩形 4"/>
          <p:cNvSpPr/>
          <p:nvPr/>
        </p:nvSpPr>
        <p:spPr>
          <a:xfrm>
            <a:off x="496888" y="1853883"/>
            <a:ext cx="8153400" cy="12001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200000"/>
              </a:lnSpc>
              <a:spcBef>
                <a:spcPct val="0"/>
              </a:spcBef>
              <a:buFontTx/>
              <a:buNone/>
            </a:pPr>
            <a:r>
              <a:rPr lang="zh-CN" altLang="en-US" sz="1800" b="1" u="sng" dirty="0">
                <a:solidFill>
                  <a:srgbClr val="006BA9"/>
                </a:solidFill>
                <a:cs typeface="Arial" panose="020B0604020202020204" pitchFamily="34" charset="0"/>
              </a:rPr>
              <a:t>定义</a:t>
            </a:r>
            <a:r>
              <a:rPr lang="zh-CN" altLang="en-US" sz="1800" dirty="0">
                <a:latin typeface="Arial" panose="020B0604020202020204" pitchFamily="34" charset="0"/>
                <a:ea typeface="宋体" panose="02010600030101010101" pitchFamily="2" charset="-122"/>
              </a:rPr>
              <a:t>：</a:t>
            </a:r>
            <a:r>
              <a:rPr lang="zh-CN" altLang="zh-CN" sz="1800" dirty="0">
                <a:latin typeface="Arial" panose="020B0604020202020204" pitchFamily="34" charset="0"/>
                <a:ea typeface="宋体" panose="02010600030101010101" pitchFamily="2" charset="-122"/>
              </a:rPr>
              <a:t>类名引用普通方法指的是通过一个普通类的类名来对其普通方法进行的引用。</a:t>
            </a:r>
            <a:endParaRPr lang="zh-CN" altLang="en-US" sz="1800" dirty="0">
              <a:latin typeface="Arial" panose="020B0604020202020204" pitchFamily="34" charset="0"/>
              <a:ea typeface="宋体" panose="02010600030101010101" pitchFamily="2" charset="-122"/>
            </a:endParaRPr>
          </a:p>
        </p:txBody>
      </p:sp>
      <p:sp>
        <p:nvSpPr>
          <p:cNvPr id="8" name="TextBox 7"/>
          <p:cNvSpPr txBox="1">
            <a:spLocks noChangeArrowheads="1"/>
          </p:cNvSpPr>
          <p:nvPr/>
        </p:nvSpPr>
        <p:spPr bwMode="auto">
          <a:xfrm>
            <a:off x="485775" y="1509395"/>
            <a:ext cx="81422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charset="-122"/>
                <a:cs typeface="等线" panose="02010600030101010101"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charset="-122"/>
                <a:cs typeface="等线" panose="02010600030101010101"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charset="-122"/>
                <a:cs typeface="等线" panose="02010600030101010101" charset="-122"/>
              </a:defRPr>
            </a:lvl3pPr>
            <a:lvl4pPr marL="16002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4pPr>
            <a:lvl5pPr marL="20574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9pPr>
          </a:lstStyle>
          <a:p>
            <a:pPr marL="342900" marR="0" lvl="0" indent="-342900" algn="l" defTabSz="914400" rtl="0" eaLnBrk="1" fontAlgn="base" latinLnBrk="0" hangingPunct="1">
              <a:lnSpc>
                <a:spcPct val="100000"/>
              </a:lnSpc>
              <a:spcBef>
                <a:spcPct val="0"/>
              </a:spcBef>
              <a:spcAft>
                <a:spcPct val="0"/>
              </a:spcAft>
              <a:buClrTx/>
              <a:buSzTx/>
              <a:buFont typeface="Calibri Light" panose="020F0302020204030204" pitchFamily="34" charset="0"/>
              <a:buAutoNum type="arabicPeriod" startAt="4"/>
              <a:defRPr/>
            </a:pPr>
            <a:r>
              <a:rPr kumimoji="0" lang="zh-CN" altLang="en-US" sz="1800" b="1" i="0" u="none" strike="noStrike" kern="120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cs typeface="+mn-cs"/>
              </a:rPr>
              <a:t>类名引用普通方法</a:t>
            </a:r>
            <a:endParaRPr kumimoji="0" lang="zh-CN" altLang="en-US" sz="1800" b="1" i="0" u="none" strike="noStrike" kern="120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479425" y="2984183"/>
            <a:ext cx="8154988" cy="55721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285750" lvl="0" indent="-285750" eaLnBrk="1" hangingPunct="1">
              <a:lnSpc>
                <a:spcPct val="200000"/>
              </a:lnSpc>
              <a:spcBef>
                <a:spcPct val="0"/>
              </a:spcBef>
              <a:buFont typeface="Wingdings" panose="05000000000000000000" pitchFamily="2" charset="2"/>
              <a:buChar char="Ø"/>
            </a:pPr>
            <a:r>
              <a:rPr lang="zh-CN" altLang="en-US" sz="1800" dirty="0">
                <a:latin typeface="Arial" panose="020B0604020202020204" pitchFamily="34" charset="0"/>
                <a:ea typeface="宋体" panose="02010600030101010101" pitchFamily="2" charset="-122"/>
              </a:rPr>
              <a:t>引用示例如下：</a:t>
            </a:r>
            <a:endParaRPr lang="zh-CN" altLang="en-US" sz="1800" dirty="0">
              <a:latin typeface="Arial" panose="020B0604020202020204" pitchFamily="34" charset="0"/>
              <a:ea typeface="宋体" panose="02010600030101010101" pitchFamily="2" charset="-122"/>
            </a:endParaRPr>
          </a:p>
        </p:txBody>
      </p:sp>
      <p:sp>
        <p:nvSpPr>
          <p:cNvPr id="11" name="矩形 1"/>
          <p:cNvSpPr/>
          <p:nvPr/>
        </p:nvSpPr>
        <p:spPr>
          <a:xfrm>
            <a:off x="479425" y="3652520"/>
            <a:ext cx="8148638" cy="1612900"/>
          </a:xfrm>
          <a:prstGeom prst="rect">
            <a:avLst/>
          </a:prstGeom>
          <a:solidFill>
            <a:srgbClr val="003F75"/>
          </a:solidFill>
          <a:ln w="2857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50000"/>
              </a:lnSpc>
              <a:spcBef>
                <a:spcPct val="0"/>
              </a:spcBef>
              <a:buFontTx/>
              <a:buNone/>
            </a:pPr>
            <a:r>
              <a:rPr lang="zh-CN" altLang="en-US" sz="1600" dirty="0">
                <a:solidFill>
                  <a:schemeClr val="bg1"/>
                </a:solidFill>
                <a:latin typeface="Arial" panose="020B0604020202020204" pitchFamily="34" charset="0"/>
                <a:ea typeface="宋体" panose="02010600030101010101" pitchFamily="2" charset="-122"/>
              </a:rPr>
              <a:t>    </a:t>
            </a:r>
            <a:r>
              <a:rPr lang="en-US" altLang="zh-CN" sz="1600" dirty="0">
                <a:solidFill>
                  <a:schemeClr val="bg1"/>
                </a:solidFill>
                <a:latin typeface="Arial" panose="020B0604020202020204" pitchFamily="34" charset="0"/>
                <a:ea typeface="宋体" panose="02010600030101010101" pitchFamily="2" charset="-122"/>
              </a:rPr>
              <a:t>// </a:t>
            </a:r>
            <a:r>
              <a:rPr lang="zh-CN" altLang="en-US" sz="1600" dirty="0">
                <a:solidFill>
                  <a:schemeClr val="bg1"/>
                </a:solidFill>
                <a:latin typeface="Arial" panose="020B0604020202020204" pitchFamily="34" charset="0"/>
                <a:ea typeface="宋体" panose="02010600030101010101" pitchFamily="2" charset="-122"/>
              </a:rPr>
              <a:t>使用</a:t>
            </a:r>
            <a:r>
              <a:rPr lang="en-US" altLang="zh-CN" sz="1600" dirty="0">
                <a:solidFill>
                  <a:schemeClr val="bg1"/>
                </a:solidFill>
                <a:latin typeface="Arial" panose="020B0604020202020204" pitchFamily="34" charset="0"/>
                <a:ea typeface="宋体" panose="02010600030101010101" pitchFamily="2" charset="-122"/>
              </a:rPr>
              <a:t>Lambda</a:t>
            </a:r>
            <a:r>
              <a:rPr lang="zh-CN" altLang="en-US" sz="1600" dirty="0">
                <a:solidFill>
                  <a:schemeClr val="bg1"/>
                </a:solidFill>
                <a:latin typeface="Arial" panose="020B0604020202020204" pitchFamily="34" charset="0"/>
                <a:ea typeface="宋体" panose="02010600030101010101" pitchFamily="2" charset="-122"/>
              </a:rPr>
              <a:t>表达式方式</a:t>
            </a:r>
            <a:endParaRPr lang="zh-CN" altLang="en-US" sz="1600" dirty="0">
              <a:solidFill>
                <a:schemeClr val="bg1"/>
              </a:solidFill>
              <a:latin typeface="Arial" panose="020B0604020202020204" pitchFamily="34" charset="0"/>
              <a:ea typeface="宋体" panose="02010600030101010101" pitchFamily="2" charset="-122"/>
            </a:endParaRPr>
          </a:p>
          <a:p>
            <a:pPr marL="0" lvl="0" indent="0" eaLnBrk="1" hangingPunct="1">
              <a:lnSpc>
                <a:spcPct val="150000"/>
              </a:lnSpc>
              <a:spcBef>
                <a:spcPct val="0"/>
              </a:spcBef>
              <a:buFontTx/>
              <a:buNone/>
            </a:pPr>
            <a:r>
              <a:rPr lang="zh-CN" altLang="en-US" sz="1600" dirty="0">
                <a:solidFill>
                  <a:schemeClr val="bg1"/>
                </a:solidFill>
                <a:latin typeface="Arial" panose="020B0604020202020204" pitchFamily="34" charset="0"/>
                <a:ea typeface="宋体" panose="02010600030101010101" pitchFamily="2" charset="-122"/>
              </a:rPr>
              <a:t>    </a:t>
            </a:r>
            <a:r>
              <a:rPr lang="en-US" altLang="zh-CN" sz="1600" dirty="0">
                <a:solidFill>
                  <a:schemeClr val="bg1"/>
                </a:solidFill>
                <a:latin typeface="Arial" panose="020B0604020202020204" pitchFamily="34" charset="0"/>
                <a:ea typeface="宋体" panose="02010600030101010101" pitchFamily="2" charset="-122"/>
              </a:rPr>
              <a:t>printUpper(new StringUtils(),"Hello",(object, t) -&gt; object.printUpperCase(t));</a:t>
            </a:r>
            <a:endParaRPr lang="en-US" altLang="zh-CN" sz="1600" dirty="0">
              <a:solidFill>
                <a:schemeClr val="bg1"/>
              </a:solidFill>
              <a:latin typeface="Arial" panose="020B0604020202020204" pitchFamily="34" charset="0"/>
              <a:ea typeface="宋体" panose="02010600030101010101" pitchFamily="2" charset="-122"/>
            </a:endParaRPr>
          </a:p>
          <a:p>
            <a:pPr marL="0" lvl="0" indent="0" eaLnBrk="1" hangingPunct="1">
              <a:lnSpc>
                <a:spcPct val="15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    // </a:t>
            </a:r>
            <a:r>
              <a:rPr lang="zh-CN" altLang="en-US" sz="1600" dirty="0">
                <a:solidFill>
                  <a:schemeClr val="bg1"/>
                </a:solidFill>
                <a:latin typeface="Arial" panose="020B0604020202020204" pitchFamily="34" charset="0"/>
                <a:ea typeface="宋体" panose="02010600030101010101" pitchFamily="2" charset="-122"/>
              </a:rPr>
              <a:t>使用方法引用的方式</a:t>
            </a:r>
            <a:endParaRPr lang="zh-CN" altLang="en-US" sz="1600" dirty="0">
              <a:solidFill>
                <a:schemeClr val="bg1"/>
              </a:solidFill>
              <a:latin typeface="Arial" panose="020B0604020202020204" pitchFamily="34" charset="0"/>
              <a:ea typeface="宋体" panose="02010600030101010101" pitchFamily="2" charset="-122"/>
            </a:endParaRPr>
          </a:p>
          <a:p>
            <a:pPr marL="0" lvl="0" indent="0" eaLnBrk="1" hangingPunct="1">
              <a:lnSpc>
                <a:spcPct val="150000"/>
              </a:lnSpc>
              <a:spcBef>
                <a:spcPct val="0"/>
              </a:spcBef>
              <a:buFontTx/>
              <a:buNone/>
            </a:pPr>
            <a:r>
              <a:rPr lang="zh-CN" altLang="en-US" sz="1600" dirty="0">
                <a:solidFill>
                  <a:schemeClr val="bg1"/>
                </a:solidFill>
                <a:latin typeface="Arial" panose="020B0604020202020204" pitchFamily="34" charset="0"/>
                <a:ea typeface="宋体" panose="02010600030101010101" pitchFamily="2" charset="-122"/>
              </a:rPr>
              <a:t>    </a:t>
            </a:r>
            <a:r>
              <a:rPr lang="en-US" altLang="zh-CN" sz="1600" dirty="0">
                <a:solidFill>
                  <a:schemeClr val="bg1"/>
                </a:solidFill>
                <a:latin typeface="Arial" panose="020B0604020202020204" pitchFamily="34" charset="0"/>
                <a:ea typeface="宋体" panose="02010600030101010101" pitchFamily="2" charset="-122"/>
              </a:rPr>
              <a:t>printUpper(new StringUtils(),"Hello",StringUtils::printUpperCase);</a:t>
            </a:r>
            <a:endParaRPr lang="en-US" altLang="zh-CN" sz="1600" dirty="0">
              <a:solidFill>
                <a:schemeClr val="bg1"/>
              </a:solidFill>
              <a:latin typeface="Arial" panose="020B0604020202020204" pitchFamily="34" charset="0"/>
              <a:ea typeface="宋体" panose="02010600030101010101" pitchFamily="2" charset="-122"/>
            </a:endParaRPr>
          </a:p>
        </p:txBody>
      </p:sp>
      <p:sp>
        <p:nvSpPr>
          <p:cNvPr id="12" name="剪去对角的矩形 3"/>
          <p:cNvSpPr/>
          <p:nvPr/>
        </p:nvSpPr>
        <p:spPr bwMode="auto">
          <a:xfrm>
            <a:off x="492125" y="5648008"/>
            <a:ext cx="8158163"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rgbClr val="009ED6"/>
          </a:solidFill>
          <a:ln>
            <a:noFill/>
          </a:ln>
          <a:effectLst>
            <a:outerShdw blurRad="50800" dist="38100" dir="2700000" algn="tl" rotWithShape="0">
              <a:srgbClr val="808080">
                <a:alpha val="42999"/>
              </a:srgbClr>
            </a:outerShdw>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 案例演示（参考教材文件</a:t>
            </a:r>
            <a:r>
              <a:rPr kumimoji="0" lang="en-US" altLang="zh-CN"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4-27</a:t>
            </a: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charRg st="0" end="38"/>
                                            </p:txEl>
                                          </p:spTgt>
                                        </p:tgtEl>
                                        <p:attrNameLst>
                                          <p:attrName>style.visibility</p:attrName>
                                        </p:attrNameLst>
                                      </p:cBhvr>
                                      <p:to>
                                        <p:strVal val="visible"/>
                                      </p:to>
                                    </p:set>
                                    <p:animEffect transition="in" filter="wipe(left)">
                                      <p:cBhvr>
                                        <p:cTn id="12" dur="500"/>
                                        <p:tgtEl>
                                          <p:spTgt spid="5">
                                            <p:txEl>
                                              <p:charRg st="0" end="3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xEl>
                                              <p:charRg st="0" end="8"/>
                                            </p:txEl>
                                          </p:spTgt>
                                        </p:tgtEl>
                                        <p:attrNameLst>
                                          <p:attrName>style.visibility</p:attrName>
                                        </p:attrNameLst>
                                      </p:cBhvr>
                                      <p:to>
                                        <p:strVal val="visible"/>
                                      </p:to>
                                    </p:set>
                                    <p:animEffect transition="in" filter="wipe(left)">
                                      <p:cBhvr>
                                        <p:cTn id="17" dur="500"/>
                                        <p:tgtEl>
                                          <p:spTgt spid="10">
                                            <p:txEl>
                                              <p:charRg st="0" end="8"/>
                                            </p:txEl>
                                          </p:spTgt>
                                        </p:tgtEl>
                                      </p:cBhvr>
                                    </p:animEffect>
                                  </p:childTnLst>
                                </p:cTn>
                              </p:par>
                            </p:childTnLst>
                          </p:cTn>
                        </p:par>
                        <p:par>
                          <p:cTn id="18" fill="hold">
                            <p:stCondLst>
                              <p:cond delay="500"/>
                            </p:stCondLst>
                            <p:childTnLst>
                              <p:par>
                                <p:cTn id="19" presetID="2" presetClass="entr" presetSubtype="4"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circle(in)">
                                      <p:cBhvr>
                                        <p:cTn id="2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bldLvl="0" animBg="1"/>
      <p:bldP spid="12" grpId="0" bldLvl="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FontTx/>
              <a:buNone/>
            </a:pP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4.7 </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异常</a:t>
            </a:r>
            <a:endPar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4755"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9" name="内容占位符 2"/>
          <p:cNvSpPr>
            <a:spLocks noGrp="1"/>
          </p:cNvSpPr>
          <p:nvPr>
            <p:ph idx="1"/>
          </p:nvPr>
        </p:nvSpPr>
        <p:spPr>
          <a:xfrm>
            <a:off x="457200" y="1066800"/>
            <a:ext cx="8229600" cy="652463"/>
          </a:xfrm>
        </p:spPr>
        <p:txBody>
          <a:bodyPr vert="horz" wrap="square" lIns="91440" tIns="45720" rIns="91440" bIns="45720" anchor="t"/>
          <a:p>
            <a:pPr marL="0" indent="0">
              <a:lnSpc>
                <a:spcPct val="100000"/>
              </a:lnSpc>
              <a:spcBef>
                <a:spcPct val="0"/>
              </a:spcBef>
              <a:buNone/>
            </a:pPr>
            <a:r>
              <a:rPr lang="en-US" altLang="zh-CN"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4.7.1 </a:t>
            </a:r>
            <a:r>
              <a:rPr lang="zh-CN" altLang="en-US"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什么是异常</a:t>
            </a:r>
            <a:endParaRPr lang="zh-CN" altLang="en-US"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endParaRPr>
          </a:p>
        </p:txBody>
      </p:sp>
      <p:pic>
        <p:nvPicPr>
          <p:cNvPr id="13" name="Picture 2"/>
          <p:cNvPicPr>
            <a:picLocks noChangeAspect="1"/>
          </p:cNvPicPr>
          <p:nvPr/>
        </p:nvPicPr>
        <p:blipFill>
          <a:blip r:embed="rId1"/>
          <a:stretch>
            <a:fillRect/>
          </a:stretch>
        </p:blipFill>
        <p:spPr>
          <a:xfrm>
            <a:off x="5948363" y="1511300"/>
            <a:ext cx="2686050" cy="1973263"/>
          </a:xfrm>
          <a:prstGeom prst="rect">
            <a:avLst/>
          </a:prstGeom>
          <a:noFill/>
          <a:ln w="9525">
            <a:noFill/>
          </a:ln>
        </p:spPr>
      </p:pic>
      <p:sp>
        <p:nvSpPr>
          <p:cNvPr id="2" name="矩形 1"/>
          <p:cNvSpPr/>
          <p:nvPr/>
        </p:nvSpPr>
        <p:spPr>
          <a:xfrm>
            <a:off x="457200" y="1463675"/>
            <a:ext cx="5534025" cy="28622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200000"/>
              </a:lnSpc>
              <a:spcBef>
                <a:spcPct val="0"/>
              </a:spcBef>
              <a:buFontTx/>
              <a:buNone/>
            </a:pPr>
            <a:r>
              <a:rPr lang="zh-CN" altLang="en-US" sz="1800" b="1" u="sng" dirty="0">
                <a:solidFill>
                  <a:srgbClr val="006BA9"/>
                </a:solidFill>
                <a:cs typeface="Arial" panose="020B0604020202020204" pitchFamily="34" charset="0"/>
              </a:rPr>
              <a:t>生活中的异常</a:t>
            </a:r>
            <a:r>
              <a:rPr lang="zh-CN" altLang="en-US" sz="1800" dirty="0">
                <a:latin typeface="Arial" panose="020B0604020202020204" pitchFamily="34" charset="0"/>
                <a:ea typeface="宋体" panose="02010600030101010101" pitchFamily="2" charset="-122"/>
              </a:rPr>
              <a:t>：</a:t>
            </a:r>
            <a:r>
              <a:rPr lang="zh-CN" altLang="zh-CN" sz="1800" dirty="0">
                <a:latin typeface="Arial" panose="020B0604020202020204" pitchFamily="34" charset="0"/>
                <a:ea typeface="宋体" panose="02010600030101010101" pitchFamily="2" charset="-122"/>
              </a:rPr>
              <a:t>例如感冒发烧，工作时电脑蓝屏、死机等。</a:t>
            </a:r>
            <a:endParaRPr lang="en-US" altLang="zh-CN" sz="1800" dirty="0">
              <a:latin typeface="Arial" panose="020B0604020202020204" pitchFamily="34" charset="0"/>
              <a:ea typeface="宋体" panose="02010600030101010101" pitchFamily="2" charset="-122"/>
            </a:endParaRPr>
          </a:p>
          <a:p>
            <a:pPr marL="0" lvl="0" indent="0" eaLnBrk="1" hangingPunct="1">
              <a:lnSpc>
                <a:spcPct val="200000"/>
              </a:lnSpc>
              <a:spcBef>
                <a:spcPct val="0"/>
              </a:spcBef>
              <a:buFontTx/>
              <a:buNone/>
            </a:pPr>
            <a:r>
              <a:rPr lang="zh-CN" altLang="en-US" sz="1800" b="1" u="sng" dirty="0">
                <a:solidFill>
                  <a:srgbClr val="006BA9"/>
                </a:solidFill>
                <a:cs typeface="Arial" panose="020B0604020202020204" pitchFamily="34" charset="0"/>
              </a:rPr>
              <a:t>程序中的异常</a:t>
            </a:r>
            <a:r>
              <a:rPr lang="zh-CN" altLang="en-US" sz="1800" dirty="0">
                <a:latin typeface="Arial" panose="020B0604020202020204" pitchFamily="34" charset="0"/>
                <a:ea typeface="宋体" panose="02010600030101010101" pitchFamily="2" charset="-122"/>
              </a:rPr>
              <a:t>：</a:t>
            </a:r>
            <a:r>
              <a:rPr lang="zh-CN" altLang="zh-CN" sz="1800" dirty="0">
                <a:latin typeface="Arial" panose="020B0604020202020204" pitchFamily="34" charset="0"/>
                <a:ea typeface="宋体" panose="02010600030101010101" pitchFamily="2" charset="-122"/>
              </a:rPr>
              <a:t>在程序运行的过程中，也会发生这种非正常状况，例如程序运行时磁盘空间不足、网络连接中断、被加载的类不存在等</a:t>
            </a:r>
            <a:r>
              <a:rPr lang="zh-CN" altLang="en-US" sz="1800" dirty="0">
                <a:latin typeface="Arial" panose="020B0604020202020204" pitchFamily="34" charset="0"/>
                <a:ea typeface="宋体" panose="02010600030101010101" pitchFamily="2" charset="-122"/>
              </a:rPr>
              <a:t>。</a:t>
            </a:r>
            <a:endParaRPr lang="en-US" altLang="zh-CN" sz="1800" dirty="0">
              <a:latin typeface="Arial" panose="020B0604020202020204" pitchFamily="34" charset="0"/>
              <a:ea typeface="宋体" panose="02010600030101010101" pitchFamily="2" charset="-122"/>
            </a:endParaRPr>
          </a:p>
        </p:txBody>
      </p:sp>
      <p:sp>
        <p:nvSpPr>
          <p:cNvPr id="3" name="矩形 2"/>
          <p:cNvSpPr/>
          <p:nvPr/>
        </p:nvSpPr>
        <p:spPr>
          <a:xfrm>
            <a:off x="457200" y="4456113"/>
            <a:ext cx="8221663" cy="17541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200000"/>
              </a:lnSpc>
              <a:spcBef>
                <a:spcPct val="0"/>
              </a:spcBef>
              <a:buFontTx/>
              <a:buNone/>
            </a:pPr>
            <a:r>
              <a:rPr lang="zh-CN" altLang="en-US" sz="1800" b="1" u="sng" dirty="0">
                <a:solidFill>
                  <a:srgbClr val="006BA9"/>
                </a:solidFill>
                <a:cs typeface="Arial" panose="020B0604020202020204" pitchFamily="34" charset="0"/>
              </a:rPr>
              <a:t>程序异常解决方法</a:t>
            </a:r>
            <a:r>
              <a:rPr lang="zh-CN" altLang="en-US" sz="1800" dirty="0">
                <a:latin typeface="Arial" panose="020B0604020202020204" pitchFamily="34" charset="0"/>
                <a:ea typeface="宋体" panose="02010600030101010101" pitchFamily="2" charset="-122"/>
              </a:rPr>
              <a:t>：</a:t>
            </a:r>
            <a:r>
              <a:rPr lang="zh-CN" altLang="zh-CN" sz="1800" dirty="0">
                <a:latin typeface="Arial" panose="020B0604020202020204" pitchFamily="34" charset="0"/>
                <a:ea typeface="宋体" panose="02010600030101010101" pitchFamily="2" charset="-122"/>
              </a:rPr>
              <a:t>针对</a:t>
            </a:r>
            <a:r>
              <a:rPr lang="zh-CN" altLang="en-US" sz="1800" dirty="0">
                <a:latin typeface="Arial" panose="020B0604020202020204" pitchFamily="34" charset="0"/>
                <a:ea typeface="宋体" panose="02010600030101010101" pitchFamily="2" charset="-122"/>
              </a:rPr>
              <a:t>程序中的非正</a:t>
            </a:r>
            <a:r>
              <a:rPr lang="zh-CN" altLang="zh-CN" sz="1800" dirty="0">
                <a:latin typeface="Arial" panose="020B0604020202020204" pitchFamily="34" charset="0"/>
                <a:ea typeface="宋体" panose="02010600030101010101" pitchFamily="2" charset="-122"/>
              </a:rPr>
              <a:t>常情况，</a:t>
            </a:r>
            <a:r>
              <a:rPr lang="en-US" altLang="zh-CN" sz="1800" dirty="0">
                <a:latin typeface="Arial" panose="020B0604020202020204" pitchFamily="34" charset="0"/>
                <a:ea typeface="宋体" panose="02010600030101010101" pitchFamily="2" charset="-122"/>
              </a:rPr>
              <a:t>Java</a:t>
            </a:r>
            <a:r>
              <a:rPr lang="zh-CN" altLang="zh-CN" sz="1800" dirty="0">
                <a:latin typeface="Arial" panose="020B0604020202020204" pitchFamily="34" charset="0"/>
                <a:ea typeface="宋体" panose="02010600030101010101" pitchFamily="2" charset="-122"/>
              </a:rPr>
              <a:t>语言中引入了异常，以异常类的形式对这些非正常情况进行封装，并通过异常处理机制对程序运行时发生的各种问题进行处理</a:t>
            </a:r>
            <a:r>
              <a:rPr lang="zh-CN" altLang="en-US" sz="1800" dirty="0">
                <a:latin typeface="Arial" panose="020B0604020202020204" pitchFamily="34" charset="0"/>
                <a:ea typeface="宋体" panose="02010600030101010101" pitchFamily="2" charset="-122"/>
              </a:rPr>
              <a:t>。</a:t>
            </a:r>
            <a:endParaRPr lang="zh-CN" altLang="en-US" sz="1800" dirty="0">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charRg st="0" end="12"/>
                                            </p:txEl>
                                          </p:spTgt>
                                        </p:tgtEl>
                                        <p:attrNameLst>
                                          <p:attrName>style.visibility</p:attrName>
                                        </p:attrNameLst>
                                      </p:cBhvr>
                                      <p:to>
                                        <p:strVal val="visible"/>
                                      </p:to>
                                    </p:set>
                                    <p:animEffect transition="in" filter="fade">
                                      <p:cBhvr>
                                        <p:cTn id="7" dur="500"/>
                                        <p:tgtEl>
                                          <p:spTgt spid="9">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
                                            <p:txEl>
                                              <p:charRg st="0" end="27"/>
                                            </p:txEl>
                                          </p:spTgt>
                                        </p:tgtEl>
                                        <p:attrNameLst>
                                          <p:attrName>style.visibility</p:attrName>
                                        </p:attrNameLst>
                                      </p:cBhvr>
                                      <p:to>
                                        <p:strVal val="visible"/>
                                      </p:to>
                                    </p:set>
                                    <p:animEffect transition="in" filter="wipe(left)">
                                      <p:cBhvr>
                                        <p:cTn id="16" dur="500"/>
                                        <p:tgtEl>
                                          <p:spTgt spid="2">
                                            <p:txEl>
                                              <p:charRg st="0" end="27"/>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2">
                                            <p:txEl>
                                              <p:charRg st="27" end="88"/>
                                            </p:txEl>
                                          </p:spTgt>
                                        </p:tgtEl>
                                        <p:attrNameLst>
                                          <p:attrName>style.visibility</p:attrName>
                                        </p:attrNameLst>
                                      </p:cBhvr>
                                      <p:to>
                                        <p:strVal val="visible"/>
                                      </p:to>
                                    </p:set>
                                    <p:animEffect transition="in" filter="wipe(left)">
                                      <p:cBhvr>
                                        <p:cTn id="20" dur="500"/>
                                        <p:tgtEl>
                                          <p:spTgt spid="2">
                                            <p:txEl>
                                              <p:charRg st="27" end="8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
                                            <p:txEl>
                                              <p:charRg st="0" end="82"/>
                                            </p:txEl>
                                          </p:spTgt>
                                        </p:tgtEl>
                                        <p:attrNameLst>
                                          <p:attrName>style.visibility</p:attrName>
                                        </p:attrNameLst>
                                      </p:cBhvr>
                                      <p:to>
                                        <p:strVal val="visible"/>
                                      </p:to>
                                    </p:set>
                                    <p:animEffect transition="in" filter="wipe(left)">
                                      <p:cBhvr>
                                        <p:cTn id="25" dur="500"/>
                                        <p:tgtEl>
                                          <p:spTgt spid="3">
                                            <p:txEl>
                                              <p:charRg st="0" end="8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FontTx/>
              <a:buNone/>
            </a:pP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4.7 </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异常</a:t>
            </a:r>
            <a:endPar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5779"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9" name="内容占位符 2"/>
          <p:cNvSpPr>
            <a:spLocks noGrp="1"/>
          </p:cNvSpPr>
          <p:nvPr>
            <p:ph idx="1"/>
          </p:nvPr>
        </p:nvSpPr>
        <p:spPr>
          <a:xfrm>
            <a:off x="457200" y="1066800"/>
            <a:ext cx="8229600" cy="652463"/>
          </a:xfrm>
        </p:spPr>
        <p:txBody>
          <a:bodyPr vert="horz" wrap="square" lIns="91440" tIns="45720" rIns="91440" bIns="45720" anchor="t"/>
          <a:p>
            <a:pPr marL="0" indent="0">
              <a:lnSpc>
                <a:spcPct val="100000"/>
              </a:lnSpc>
              <a:spcBef>
                <a:spcPct val="0"/>
              </a:spcBef>
              <a:buNone/>
            </a:pPr>
            <a:r>
              <a:rPr lang="en-US" altLang="zh-CN"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4.7.1 </a:t>
            </a:r>
            <a:r>
              <a:rPr lang="zh-CN" altLang="en-US"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什么是异常</a:t>
            </a:r>
            <a:r>
              <a:rPr lang="en-US" altLang="zh-CN"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a:t>
            </a:r>
            <a:r>
              <a:rPr lang="zh-CN" altLang="en-US"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异常的体系结构</a:t>
            </a:r>
            <a:endParaRPr lang="zh-CN" altLang="en-US"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endParaRPr>
          </a:p>
        </p:txBody>
      </p:sp>
      <p:sp>
        <p:nvSpPr>
          <p:cNvPr id="75781"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graphicFrame>
        <p:nvGraphicFramePr>
          <p:cNvPr id="5" name="对象 4"/>
          <p:cNvGraphicFramePr>
            <a:graphicFrameLocks noChangeAspect="1"/>
          </p:cNvGraphicFramePr>
          <p:nvPr/>
        </p:nvGraphicFramePr>
        <p:xfrm>
          <a:off x="528638" y="1741488"/>
          <a:ext cx="4165600" cy="2168525"/>
        </p:xfrm>
        <a:graphic>
          <a:graphicData uri="http://schemas.openxmlformats.org/presentationml/2006/ole">
            <mc:AlternateContent xmlns:mc="http://schemas.openxmlformats.org/markup-compatibility/2006">
              <mc:Choice xmlns:v="urn:schemas-microsoft-com:vml" Requires="v">
                <p:oleObj spid="_x0000_s3076" name="" r:id="rId1" imgW="11917045" imgH="6179820" progId="Visio.Drawing.11">
                  <p:embed/>
                </p:oleObj>
              </mc:Choice>
              <mc:Fallback>
                <p:oleObj name="" r:id="rId1" imgW="11917045" imgH="6179820" progId="Visio.Drawing.11">
                  <p:embed/>
                  <p:pic>
                    <p:nvPicPr>
                      <p:cNvPr id="0" name="图片 3075"/>
                      <p:cNvPicPr/>
                      <p:nvPr/>
                    </p:nvPicPr>
                    <p:blipFill>
                      <a:blip r:embed="rId2"/>
                      <a:stretch>
                        <a:fillRect/>
                      </a:stretch>
                    </p:blipFill>
                    <p:spPr>
                      <a:xfrm>
                        <a:off x="528638" y="1741488"/>
                        <a:ext cx="4165600" cy="2168525"/>
                      </a:xfrm>
                      <a:prstGeom prst="rect">
                        <a:avLst/>
                      </a:prstGeom>
                      <a:noFill/>
                      <a:ln w="38100">
                        <a:noFill/>
                        <a:miter/>
                      </a:ln>
                    </p:spPr>
                  </p:pic>
                </p:oleObj>
              </mc:Fallback>
            </mc:AlternateContent>
          </a:graphicData>
        </a:graphic>
      </p:graphicFrame>
      <p:sp>
        <p:nvSpPr>
          <p:cNvPr id="6" name="矩形 5"/>
          <p:cNvSpPr/>
          <p:nvPr/>
        </p:nvSpPr>
        <p:spPr>
          <a:xfrm>
            <a:off x="149225" y="4289425"/>
            <a:ext cx="8537575" cy="1200150"/>
          </a:xfrm>
          <a:prstGeom prst="rect">
            <a:avLst/>
          </a:prstGeom>
          <a:noFill/>
          <a:ln w="9525" cap="flat" cmpd="sng">
            <a:solidFill>
              <a:schemeClr val="tx1"/>
            </a:solidFill>
            <a:prstDash val="dash"/>
            <a:miter/>
            <a:headEnd type="none" w="med" len="med"/>
            <a:tailEnd type="none" w="med" len="med"/>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457200" eaLnBrk="1" hangingPunct="1">
              <a:lnSpc>
                <a:spcPct val="200000"/>
              </a:lnSpc>
              <a:spcBef>
                <a:spcPct val="0"/>
              </a:spcBef>
              <a:buFontTx/>
              <a:buNone/>
            </a:pPr>
            <a:r>
              <a:rPr lang="zh-CN" altLang="en-US" sz="1800" dirty="0">
                <a:latin typeface="Arial" panose="020B0604020202020204" pitchFamily="34" charset="0"/>
                <a:ea typeface="宋体" panose="02010600030101010101" pitchFamily="2" charset="-122"/>
              </a:rPr>
              <a:t>称为错误，</a:t>
            </a:r>
            <a:r>
              <a:rPr lang="zh-CN" altLang="zh-CN" sz="1800" dirty="0">
                <a:latin typeface="Arial" panose="020B0604020202020204" pitchFamily="34" charset="0"/>
                <a:ea typeface="宋体" panose="02010600030101010101" pitchFamily="2" charset="-122"/>
              </a:rPr>
              <a:t>表示</a:t>
            </a:r>
            <a:r>
              <a:rPr lang="en-US" altLang="zh-CN" sz="1800" dirty="0">
                <a:latin typeface="Arial" panose="020B0604020202020204" pitchFamily="34" charset="0"/>
                <a:ea typeface="宋体" panose="02010600030101010101" pitchFamily="2" charset="-122"/>
              </a:rPr>
              <a:t>Java</a:t>
            </a:r>
            <a:r>
              <a:rPr lang="zh-CN" altLang="zh-CN" sz="1800" dirty="0">
                <a:latin typeface="Arial" panose="020B0604020202020204" pitchFamily="34" charset="0"/>
                <a:ea typeface="宋体" panose="02010600030101010101" pitchFamily="2" charset="-122"/>
              </a:rPr>
              <a:t>运行时产生的系统内部错误或资源耗尽的错误，是比较严重的，仅靠修改程序本身是不能恢复执行的，例如系统崩溃，虚拟机错误等</a:t>
            </a:r>
            <a:r>
              <a:rPr lang="zh-CN" altLang="en-US" sz="1800" dirty="0">
                <a:latin typeface="Arial" panose="020B0604020202020204" pitchFamily="34" charset="0"/>
                <a:ea typeface="宋体" panose="02010600030101010101" pitchFamily="2" charset="-122"/>
              </a:rPr>
              <a:t>。</a:t>
            </a:r>
            <a:endParaRPr lang="zh-CN" altLang="en-US" sz="1800" dirty="0">
              <a:latin typeface="Arial" panose="020B0604020202020204" pitchFamily="34" charset="0"/>
              <a:ea typeface="宋体" panose="02010600030101010101" pitchFamily="2" charset="-122"/>
            </a:endParaRPr>
          </a:p>
        </p:txBody>
      </p:sp>
      <p:sp>
        <p:nvSpPr>
          <p:cNvPr id="7" name="矩形 6"/>
          <p:cNvSpPr/>
          <p:nvPr/>
        </p:nvSpPr>
        <p:spPr>
          <a:xfrm>
            <a:off x="4694238" y="1524000"/>
            <a:ext cx="3992562" cy="2308225"/>
          </a:xfrm>
          <a:prstGeom prst="rect">
            <a:avLst/>
          </a:prstGeom>
          <a:noFill/>
          <a:ln w="9525" cap="flat" cmpd="sng">
            <a:solidFill>
              <a:schemeClr val="tx1"/>
            </a:solidFill>
            <a:prstDash val="dash"/>
            <a:miter/>
            <a:headEnd type="none" w="med" len="med"/>
            <a:tailEnd type="none" w="med" len="med"/>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457200" eaLnBrk="1" hangingPunct="1">
              <a:lnSpc>
                <a:spcPct val="200000"/>
              </a:lnSpc>
              <a:spcBef>
                <a:spcPct val="0"/>
              </a:spcBef>
              <a:buFontTx/>
              <a:buNone/>
            </a:pPr>
            <a:r>
              <a:rPr lang="zh-CN" altLang="en-US" sz="1800" dirty="0">
                <a:latin typeface="Arial" panose="020B0604020202020204" pitchFamily="34" charset="0"/>
                <a:ea typeface="宋体" panose="02010600030101010101" pitchFamily="2" charset="-122"/>
              </a:rPr>
              <a:t>称为</a:t>
            </a:r>
            <a:r>
              <a:rPr lang="zh-CN" altLang="zh-CN" sz="1800" dirty="0">
                <a:latin typeface="Arial" panose="020B0604020202020204" pitchFamily="34" charset="0"/>
                <a:ea typeface="宋体" panose="02010600030101010101" pitchFamily="2" charset="-122"/>
              </a:rPr>
              <a:t>异常类，它表示程序本身可以处理的错误。在</a:t>
            </a:r>
            <a:r>
              <a:rPr lang="en-US" altLang="zh-CN" sz="1800" dirty="0">
                <a:latin typeface="Arial" panose="020B0604020202020204" pitchFamily="34" charset="0"/>
                <a:ea typeface="宋体" panose="02010600030101010101" pitchFamily="2" charset="-122"/>
              </a:rPr>
              <a:t>Java</a:t>
            </a:r>
            <a:r>
              <a:rPr lang="zh-CN" altLang="zh-CN" sz="1800" dirty="0">
                <a:latin typeface="Arial" panose="020B0604020202020204" pitchFamily="34" charset="0"/>
                <a:ea typeface="宋体" panose="02010600030101010101" pitchFamily="2" charset="-122"/>
              </a:rPr>
              <a:t>程序开发中进行的异常处理，都是针对</a:t>
            </a:r>
            <a:r>
              <a:rPr lang="en-US" altLang="zh-CN" sz="1800" dirty="0">
                <a:latin typeface="Arial" panose="020B0604020202020204" pitchFamily="34" charset="0"/>
                <a:ea typeface="宋体" panose="02010600030101010101" pitchFamily="2" charset="-122"/>
              </a:rPr>
              <a:t>Exception</a:t>
            </a:r>
            <a:r>
              <a:rPr lang="zh-CN" altLang="zh-CN" sz="1800" dirty="0">
                <a:latin typeface="Arial" panose="020B0604020202020204" pitchFamily="34" charset="0"/>
                <a:ea typeface="宋体" panose="02010600030101010101" pitchFamily="2" charset="-122"/>
              </a:rPr>
              <a:t>类及其子类的</a:t>
            </a:r>
            <a:r>
              <a:rPr lang="zh-CN" altLang="en-US" sz="1800" dirty="0">
                <a:latin typeface="Arial" panose="020B0604020202020204" pitchFamily="34" charset="0"/>
                <a:ea typeface="宋体" panose="02010600030101010101" pitchFamily="2" charset="-122"/>
              </a:rPr>
              <a:t>。</a:t>
            </a:r>
            <a:endParaRPr lang="zh-CN" altLang="en-US" sz="1800" dirty="0">
              <a:latin typeface="Arial" panose="020B0604020202020204" pitchFamily="34" charset="0"/>
              <a:ea typeface="宋体" panose="02010600030101010101" pitchFamily="2" charset="-122"/>
            </a:endParaRPr>
          </a:p>
        </p:txBody>
      </p:sp>
      <p:cxnSp>
        <p:nvCxnSpPr>
          <p:cNvPr id="10" name="直接箭头连接符 9"/>
          <p:cNvCxnSpPr/>
          <p:nvPr/>
        </p:nvCxnSpPr>
        <p:spPr>
          <a:xfrm flipH="1">
            <a:off x="1671638" y="2368550"/>
            <a:ext cx="9525" cy="19208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3430588" y="2228850"/>
            <a:ext cx="1263650"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charRg st="0" end="21"/>
                                            </p:txEl>
                                          </p:spTgt>
                                        </p:tgtEl>
                                        <p:attrNameLst>
                                          <p:attrName>style.visibility</p:attrName>
                                        </p:attrNameLst>
                                      </p:cBhvr>
                                      <p:to>
                                        <p:strVal val="visible"/>
                                      </p:to>
                                    </p:set>
                                    <p:animEffect transition="in" filter="fade">
                                      <p:cBhvr>
                                        <p:cTn id="7" dur="500"/>
                                        <p:tgtEl>
                                          <p:spTgt spid="9">
                                            <p:txEl>
                                              <p:charRg st="0" end="2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up)">
                                      <p:cBhvr>
                                        <p:cTn id="18" dur="500"/>
                                        <p:tgtEl>
                                          <p:spTgt spid="10"/>
                                        </p:tgtEl>
                                      </p:cBhvr>
                                    </p:animEffect>
                                  </p:childTnLst>
                                </p:cTn>
                              </p:par>
                            </p:childTnLst>
                          </p:cTn>
                        </p:par>
                        <p:par>
                          <p:cTn id="19" fill="hold">
                            <p:stCondLst>
                              <p:cond delay="500"/>
                            </p:stCondLst>
                            <p:childTnLst>
                              <p:par>
                                <p:cTn id="20" presetID="2" presetClass="entr" presetSubtype="4"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left)">
                                      <p:cBhvr>
                                        <p:cTn id="28" dur="500"/>
                                        <p:tgtEl>
                                          <p:spTgt spid="15"/>
                                        </p:tgtEl>
                                      </p:cBhvr>
                                    </p:animEffect>
                                  </p:childTnLst>
                                </p:cTn>
                              </p:par>
                            </p:childTnLst>
                          </p:cTn>
                        </p:par>
                        <p:par>
                          <p:cTn id="29" fill="hold">
                            <p:stCondLst>
                              <p:cond delay="500"/>
                            </p:stCondLst>
                            <p:childTnLst>
                              <p:par>
                                <p:cTn id="30" presetID="2" presetClass="entr" presetSubtype="2"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1+#ppt_w/2"/>
                                          </p:val>
                                        </p:tav>
                                        <p:tav tm="100000">
                                          <p:val>
                                            <p:strVal val="#ppt_x"/>
                                          </p:val>
                                        </p:tav>
                                      </p:tavLst>
                                    </p:anim>
                                    <p:anim calcmode="lin" valueType="num">
                                      <p:cBhvr additive="base">
                                        <p:cTn id="3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6" grpId="0" animBg="1"/>
      <p:bldP spid="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FontTx/>
              <a:buNone/>
            </a:pP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4.7 </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异常</a:t>
            </a:r>
            <a:endPar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6803"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9" name="内容占位符 2"/>
          <p:cNvSpPr>
            <a:spLocks noGrp="1"/>
          </p:cNvSpPr>
          <p:nvPr>
            <p:ph idx="1"/>
          </p:nvPr>
        </p:nvSpPr>
        <p:spPr>
          <a:xfrm>
            <a:off x="457200" y="1066800"/>
            <a:ext cx="8229600" cy="652463"/>
          </a:xfrm>
        </p:spPr>
        <p:txBody>
          <a:bodyPr vert="horz" wrap="square" lIns="91440" tIns="45720" rIns="91440" bIns="45720" anchor="t"/>
          <a:p>
            <a:pPr marL="0" indent="0">
              <a:lnSpc>
                <a:spcPct val="100000"/>
              </a:lnSpc>
              <a:spcBef>
                <a:spcPct val="0"/>
              </a:spcBef>
              <a:buNone/>
            </a:pPr>
            <a:r>
              <a:rPr lang="en-US" altLang="zh-CN"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4.7.1 </a:t>
            </a:r>
            <a:r>
              <a:rPr lang="zh-CN" altLang="en-US"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什么是异常</a:t>
            </a:r>
            <a:r>
              <a:rPr lang="en-US" altLang="zh-CN"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——Throwable</a:t>
            </a:r>
            <a:r>
              <a:rPr lang="zh-CN" altLang="en-US"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类中的常用方法</a:t>
            </a:r>
            <a:endParaRPr lang="zh-CN" altLang="en-US"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endParaRPr>
          </a:p>
        </p:txBody>
      </p:sp>
      <p:sp>
        <p:nvSpPr>
          <p:cNvPr id="76805"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graphicFrame>
        <p:nvGraphicFramePr>
          <p:cNvPr id="8" name="表格 7"/>
          <p:cNvGraphicFramePr>
            <a:graphicFrameLocks noGrp="1"/>
          </p:cNvGraphicFramePr>
          <p:nvPr/>
        </p:nvGraphicFramePr>
        <p:xfrm>
          <a:off x="474663" y="1938338"/>
          <a:ext cx="8147050" cy="2141538"/>
        </p:xfrm>
        <a:graphic>
          <a:graphicData uri="http://schemas.openxmlformats.org/drawingml/2006/table">
            <a:tbl>
              <a:tblPr firstRow="1" bandRow="1"/>
              <a:tblGrid>
                <a:gridCol w="3574197"/>
                <a:gridCol w="4572853"/>
              </a:tblGrid>
              <a:tr h="507705">
                <a:tc>
                  <a:txBody>
                    <a:bodyPr/>
                    <a:lstStyle/>
                    <a:p>
                      <a:pPr algn="ctr">
                        <a:spcAft>
                          <a:spcPts val="0"/>
                        </a:spcAft>
                      </a:pPr>
                      <a:r>
                        <a:rPr lang="zh-CN" altLang="en-US" sz="1600" b="1" kern="0" dirty="0" smtClean="0">
                          <a:effectLst/>
                          <a:latin typeface="Times New Roman" panose="02020603050405020304"/>
                          <a:ea typeface="宋体" panose="02010600030101010101" pitchFamily="2" charset="-122"/>
                        </a:rPr>
                        <a:t>方法声明</a:t>
                      </a:r>
                      <a:endParaRPr lang="zh-CN" sz="1600" kern="100" dirty="0">
                        <a:effectLst/>
                        <a:latin typeface="Times New Roman" panose="02020603050405020304"/>
                        <a:ea typeface="宋体" panose="02010600030101010101" pitchFamily="2" charset="-122"/>
                      </a:endParaRPr>
                    </a:p>
                  </a:txBody>
                  <a:tcPr marL="68582" marR="68582" marT="0" marB="0" anchor="ct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solidFill>
                  </a:tcPr>
                </a:tc>
                <a:tc>
                  <a:txBody>
                    <a:bodyPr/>
                    <a:lstStyle/>
                    <a:p>
                      <a:pPr algn="ctr">
                        <a:spcAft>
                          <a:spcPts val="0"/>
                        </a:spcAft>
                      </a:pPr>
                      <a:r>
                        <a:rPr lang="zh-CN" altLang="en-US" sz="1600" b="1" kern="0" dirty="0" smtClean="0">
                          <a:solidFill>
                            <a:schemeClr val="tx1"/>
                          </a:solidFill>
                          <a:effectLst/>
                          <a:latin typeface="Times New Roman" panose="02020603050405020304"/>
                          <a:ea typeface="宋体" panose="02010600030101010101" pitchFamily="2" charset="-122"/>
                          <a:cs typeface="+mn-cs"/>
                        </a:rPr>
                        <a:t>功能描述</a:t>
                      </a:r>
                      <a:endParaRPr lang="zh-CN" sz="1600" b="1" kern="0" dirty="0">
                        <a:solidFill>
                          <a:schemeClr val="tx1"/>
                        </a:solidFill>
                        <a:effectLst/>
                        <a:latin typeface="Times New Roman" panose="02020603050405020304"/>
                        <a:ea typeface="宋体" panose="02010600030101010101" pitchFamily="2" charset="-122"/>
                        <a:cs typeface="+mn-cs"/>
                      </a:endParaRPr>
                    </a:p>
                  </a:txBody>
                  <a:tcPr marL="68582" marR="68582"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solidFill>
                  </a:tcPr>
                </a:tc>
              </a:tr>
              <a:tr h="544586">
                <a:tc>
                  <a:txBody>
                    <a:bodyPr/>
                    <a:lstStyle/>
                    <a:p>
                      <a:pPr algn="just">
                        <a:spcAft>
                          <a:spcPts val="0"/>
                        </a:spcAft>
                      </a:pPr>
                      <a:r>
                        <a:rPr lang="en-US" sz="1600" kern="100">
                          <a:effectLst/>
                          <a:latin typeface="Times New Roman" panose="02020603050405020304"/>
                          <a:ea typeface="宋体" panose="02010600030101010101" pitchFamily="2" charset="-122"/>
                        </a:rPr>
                        <a:t>String getMessage() </a:t>
                      </a:r>
                      <a:endParaRPr lang="zh-CN" sz="1600" kern="100">
                        <a:effectLst/>
                        <a:latin typeface="Times New Roman" panose="02020603050405020304"/>
                        <a:ea typeface="宋体" panose="02010600030101010101" pitchFamily="2" charset="-122"/>
                      </a:endParaRPr>
                    </a:p>
                  </a:txBody>
                  <a:tcPr marL="68582" marR="68582" marT="0" marB="0" anchor="ctr">
                    <a:lnL w="12700" cmpd="sng">
                      <a:solidFill>
                        <a:sysClr val="window" lastClr="FFFFFF"/>
                      </a:solidFill>
                    </a:lnL>
                    <a:lnR w="12700" cmpd="sng">
                      <a:solidFill>
                        <a:sysClr val="window" lastClr="FFFFFF"/>
                      </a:solidFill>
                    </a:lnR>
                    <a:lnT w="381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c>
                  <a:txBody>
                    <a:bodyPr/>
                    <a:lstStyle/>
                    <a:p>
                      <a:pPr algn="just">
                        <a:spcAft>
                          <a:spcPts val="0"/>
                        </a:spcAft>
                      </a:pPr>
                      <a:r>
                        <a:rPr lang="zh-CN" sz="1600" kern="100">
                          <a:effectLst/>
                          <a:latin typeface="Times New Roman" panose="02020603050405020304"/>
                          <a:ea typeface="宋体" panose="02010600030101010101" pitchFamily="2" charset="-122"/>
                          <a:cs typeface="宋体" panose="02010600030101010101" pitchFamily="2" charset="-122"/>
                        </a:rPr>
                        <a:t>返回此</a:t>
                      </a:r>
                      <a:r>
                        <a:rPr lang="en-US" sz="1600" kern="100">
                          <a:effectLst/>
                          <a:latin typeface="Times New Roman" panose="02020603050405020304"/>
                          <a:ea typeface="宋体" panose="02010600030101010101" pitchFamily="2" charset="-122"/>
                          <a:cs typeface="宋体" panose="02010600030101010101" pitchFamily="2" charset="-122"/>
                        </a:rPr>
                        <a:t>throwable</a:t>
                      </a:r>
                      <a:r>
                        <a:rPr lang="zh-CN" sz="1600" kern="100">
                          <a:effectLst/>
                          <a:latin typeface="Times New Roman" panose="02020603050405020304"/>
                          <a:ea typeface="宋体" panose="02010600030101010101" pitchFamily="2" charset="-122"/>
                          <a:cs typeface="宋体" panose="02010600030101010101" pitchFamily="2" charset="-122"/>
                        </a:rPr>
                        <a:t>的详细消息字符串</a:t>
                      </a:r>
                      <a:endParaRPr lang="zh-CN" sz="1600" kern="100">
                        <a:effectLst/>
                        <a:latin typeface="Times New Roman" panose="02020603050405020304"/>
                        <a:ea typeface="宋体" panose="02010600030101010101" pitchFamily="2" charset="-122"/>
                      </a:endParaRPr>
                    </a:p>
                  </a:txBody>
                  <a:tcPr marL="68582" marR="68582"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tint val="40000"/>
                      </a:srgbClr>
                    </a:solidFill>
                  </a:tcPr>
                </a:tc>
              </a:tr>
              <a:tr h="544586">
                <a:tc>
                  <a:txBody>
                    <a:bodyPr/>
                    <a:lstStyle/>
                    <a:p>
                      <a:pPr algn="l">
                        <a:spcAft>
                          <a:spcPts val="0"/>
                        </a:spcAft>
                      </a:pPr>
                      <a:r>
                        <a:rPr lang="en-US" sz="1600" kern="100">
                          <a:effectLst/>
                          <a:latin typeface="Times New Roman" panose="02020603050405020304"/>
                          <a:ea typeface="宋体" panose="02010600030101010101" pitchFamily="2" charset="-122"/>
                        </a:rPr>
                        <a:t>void printStackTrace()</a:t>
                      </a:r>
                      <a:endParaRPr lang="zh-CN" sz="1600" kern="100">
                        <a:effectLst/>
                        <a:latin typeface="Times New Roman" panose="02020603050405020304"/>
                        <a:ea typeface="宋体" panose="02010600030101010101" pitchFamily="2" charset="-122"/>
                      </a:endParaRPr>
                    </a:p>
                  </a:txBody>
                  <a:tcPr marL="68582" marR="68582"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E7F1F9"/>
                    </a:solidFill>
                  </a:tcPr>
                </a:tc>
                <a:tc>
                  <a:txBody>
                    <a:bodyPr/>
                    <a:lstStyle/>
                    <a:p>
                      <a:pPr algn="just">
                        <a:spcAft>
                          <a:spcPts val="0"/>
                        </a:spcAft>
                      </a:pPr>
                      <a:r>
                        <a:rPr lang="zh-CN" sz="1600" kern="100">
                          <a:effectLst/>
                          <a:latin typeface="Times New Roman" panose="02020603050405020304"/>
                          <a:ea typeface="宋体" panose="02010600030101010101" pitchFamily="2" charset="-122"/>
                          <a:cs typeface="宋体" panose="02010600030101010101" pitchFamily="2" charset="-122"/>
                        </a:rPr>
                        <a:t>将此</a:t>
                      </a:r>
                      <a:r>
                        <a:rPr lang="en-US" sz="1600" kern="100">
                          <a:effectLst/>
                          <a:latin typeface="Times New Roman" panose="02020603050405020304"/>
                          <a:ea typeface="宋体" panose="02010600030101010101" pitchFamily="2" charset="-122"/>
                          <a:cs typeface="宋体" panose="02010600030101010101" pitchFamily="2" charset="-122"/>
                        </a:rPr>
                        <a:t>throwable</a:t>
                      </a:r>
                      <a:r>
                        <a:rPr lang="zh-CN" sz="1600" kern="100">
                          <a:effectLst/>
                          <a:latin typeface="Times New Roman" panose="02020603050405020304"/>
                          <a:ea typeface="宋体" panose="02010600030101010101" pitchFamily="2" charset="-122"/>
                          <a:cs typeface="宋体" panose="02010600030101010101" pitchFamily="2" charset="-122"/>
                        </a:rPr>
                        <a:t>及其追踪输出至标准错误流</a:t>
                      </a:r>
                      <a:endParaRPr lang="zh-CN" sz="1600" kern="100">
                        <a:effectLst/>
                        <a:latin typeface="Times New Roman" panose="02020603050405020304"/>
                        <a:ea typeface="宋体" panose="02010600030101010101" pitchFamily="2" charset="-122"/>
                      </a:endParaRPr>
                    </a:p>
                  </a:txBody>
                  <a:tcPr marL="68582" marR="68582"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F1F9"/>
                    </a:solidFill>
                  </a:tcPr>
                </a:tc>
              </a:tr>
              <a:tr h="544586">
                <a:tc>
                  <a:txBody>
                    <a:bodyPr/>
                    <a:lstStyle/>
                    <a:p>
                      <a:pPr algn="l">
                        <a:spcAft>
                          <a:spcPts val="0"/>
                        </a:spcAft>
                      </a:pPr>
                      <a:r>
                        <a:rPr lang="en-US" sz="1600" kern="100">
                          <a:effectLst/>
                          <a:latin typeface="Times New Roman" panose="02020603050405020304"/>
                          <a:ea typeface="宋体" panose="02010600030101010101" pitchFamily="2" charset="-122"/>
                        </a:rPr>
                        <a:t>void printStackTrace(PrintStream s) </a:t>
                      </a:r>
                      <a:endParaRPr lang="zh-CN" sz="1600" kern="100">
                        <a:effectLst/>
                        <a:latin typeface="Times New Roman" panose="02020603050405020304"/>
                        <a:ea typeface="宋体" panose="02010600030101010101" pitchFamily="2" charset="-122"/>
                      </a:endParaRPr>
                    </a:p>
                  </a:txBody>
                  <a:tcPr marL="68582" marR="68582"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c>
                  <a:txBody>
                    <a:bodyPr/>
                    <a:lstStyle/>
                    <a:p>
                      <a:pPr algn="just">
                        <a:spcAft>
                          <a:spcPts val="0"/>
                        </a:spcAft>
                      </a:pPr>
                      <a:r>
                        <a:rPr lang="zh-CN" sz="1600" kern="100" dirty="0">
                          <a:effectLst/>
                          <a:latin typeface="Times New Roman" panose="02020603050405020304"/>
                          <a:ea typeface="宋体" panose="02010600030101010101" pitchFamily="2" charset="-122"/>
                          <a:cs typeface="宋体" panose="02010600030101010101" pitchFamily="2" charset="-122"/>
                        </a:rPr>
                        <a:t>将此</a:t>
                      </a:r>
                      <a:r>
                        <a:rPr lang="en-US" sz="1600" kern="100" dirty="0">
                          <a:effectLst/>
                          <a:latin typeface="Times New Roman" panose="02020603050405020304"/>
                          <a:ea typeface="宋体" panose="02010600030101010101" pitchFamily="2" charset="-122"/>
                          <a:cs typeface="宋体" panose="02010600030101010101" pitchFamily="2" charset="-122"/>
                        </a:rPr>
                        <a:t>throwable</a:t>
                      </a:r>
                      <a:r>
                        <a:rPr lang="zh-CN" sz="1600" kern="100" dirty="0">
                          <a:effectLst/>
                          <a:latin typeface="Times New Roman" panose="02020603050405020304"/>
                          <a:ea typeface="宋体" panose="02010600030101010101" pitchFamily="2" charset="-122"/>
                          <a:cs typeface="宋体" panose="02010600030101010101" pitchFamily="2" charset="-122"/>
                        </a:rPr>
                        <a:t>及其追踪输出到指定的输出流</a:t>
                      </a:r>
                      <a:endParaRPr lang="zh-CN" sz="1600" kern="100" dirty="0">
                        <a:effectLst/>
                        <a:latin typeface="Times New Roman" panose="02020603050405020304"/>
                        <a:ea typeface="宋体" panose="02010600030101010101" pitchFamily="2" charset="-122"/>
                      </a:endParaRPr>
                    </a:p>
                  </a:txBody>
                  <a:tcPr marL="68582" marR="68582"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tint val="40000"/>
                      </a:srgbClr>
                    </a:solidFill>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charRg st="0" end="30"/>
                                            </p:txEl>
                                          </p:spTgt>
                                        </p:tgtEl>
                                        <p:attrNameLst>
                                          <p:attrName>style.visibility</p:attrName>
                                        </p:attrNameLst>
                                      </p:cBhvr>
                                      <p:to>
                                        <p:strVal val="visible"/>
                                      </p:to>
                                    </p:set>
                                    <p:animEffect transition="in" filter="fade">
                                      <p:cBhvr>
                                        <p:cTn id="7" dur="500"/>
                                        <p:tgtEl>
                                          <p:spTgt spid="9">
                                            <p:txEl>
                                              <p:charRg st="0" end="30"/>
                                            </p:txEl>
                                          </p:spTgt>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FontTx/>
              <a:buNone/>
            </a:pP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4.7 </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异常</a:t>
            </a:r>
            <a:endPar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7827"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9" name="内容占位符 2"/>
          <p:cNvSpPr>
            <a:spLocks noGrp="1"/>
          </p:cNvSpPr>
          <p:nvPr>
            <p:ph idx="1"/>
          </p:nvPr>
        </p:nvSpPr>
        <p:spPr>
          <a:xfrm>
            <a:off x="457200" y="1066800"/>
            <a:ext cx="8229600" cy="652463"/>
          </a:xfrm>
        </p:spPr>
        <p:txBody>
          <a:bodyPr vert="horz" wrap="square" lIns="91440" tIns="45720" rIns="91440" bIns="45720" anchor="t"/>
          <a:p>
            <a:pPr marL="0" indent="0">
              <a:lnSpc>
                <a:spcPct val="100000"/>
              </a:lnSpc>
              <a:spcBef>
                <a:spcPct val="0"/>
              </a:spcBef>
              <a:buNone/>
            </a:pPr>
            <a:r>
              <a:rPr lang="en-US" altLang="zh-CN"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4.7.2 </a:t>
            </a:r>
            <a:r>
              <a:rPr lang="zh-CN" altLang="en-US"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异常的类型</a:t>
            </a:r>
            <a:endParaRPr lang="zh-CN" altLang="en-US"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endParaRPr>
          </a:p>
        </p:txBody>
      </p:sp>
      <p:sp>
        <p:nvSpPr>
          <p:cNvPr id="77829"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grpSp>
        <p:nvGrpSpPr>
          <p:cNvPr id="7" name="组合 6"/>
          <p:cNvGrpSpPr/>
          <p:nvPr/>
        </p:nvGrpSpPr>
        <p:grpSpPr>
          <a:xfrm>
            <a:off x="2898775" y="2243138"/>
            <a:ext cx="3284538" cy="2346325"/>
            <a:chOff x="1800649" y="2304962"/>
            <a:chExt cx="5617122" cy="3668380"/>
          </a:xfrm>
        </p:grpSpPr>
        <p:grpSp>
          <p:nvGrpSpPr>
            <p:cNvPr id="77851" name="组合 11"/>
            <p:cNvGrpSpPr/>
            <p:nvPr/>
          </p:nvGrpSpPr>
          <p:grpSpPr>
            <a:xfrm>
              <a:off x="2987556" y="2304962"/>
              <a:ext cx="2941344" cy="2884794"/>
              <a:chOff x="-114300" y="596900"/>
              <a:chExt cx="7420203" cy="7456487"/>
            </a:xfrm>
          </p:grpSpPr>
          <p:sp>
            <p:nvSpPr>
              <p:cNvPr id="12" name="Freeform 42"/>
              <p:cNvSpPr/>
              <p:nvPr/>
            </p:nvSpPr>
            <p:spPr bwMode="auto">
              <a:xfrm>
                <a:off x="2281577" y="5036312"/>
                <a:ext cx="383541" cy="275857"/>
              </a:xfrm>
              <a:custGeom>
                <a:avLst/>
                <a:gdLst>
                  <a:gd name="T0" fmla="*/ 8 w 102"/>
                  <a:gd name="T1" fmla="*/ 46 h 73"/>
                  <a:gd name="T2" fmla="*/ 53 w 102"/>
                  <a:gd name="T3" fmla="*/ 73 h 73"/>
                  <a:gd name="T4" fmla="*/ 102 w 102"/>
                  <a:gd name="T5" fmla="*/ 68 h 73"/>
                  <a:gd name="T6" fmla="*/ 81 w 102"/>
                  <a:gd name="T7" fmla="*/ 42 h 73"/>
                  <a:gd name="T8" fmla="*/ 15 w 102"/>
                  <a:gd name="T9" fmla="*/ 0 h 73"/>
                  <a:gd name="T10" fmla="*/ 0 w 102"/>
                  <a:gd name="T11" fmla="*/ 40 h 73"/>
                  <a:gd name="T12" fmla="*/ 8 w 102"/>
                  <a:gd name="T13" fmla="*/ 46 h 73"/>
                </a:gdLst>
                <a:ahLst/>
                <a:cxnLst>
                  <a:cxn ang="0">
                    <a:pos x="T0" y="T1"/>
                  </a:cxn>
                  <a:cxn ang="0">
                    <a:pos x="T2" y="T3"/>
                  </a:cxn>
                  <a:cxn ang="0">
                    <a:pos x="T4" y="T5"/>
                  </a:cxn>
                  <a:cxn ang="0">
                    <a:pos x="T6" y="T7"/>
                  </a:cxn>
                  <a:cxn ang="0">
                    <a:pos x="T8" y="T9"/>
                  </a:cxn>
                  <a:cxn ang="0">
                    <a:pos x="T10" y="T11"/>
                  </a:cxn>
                  <a:cxn ang="0">
                    <a:pos x="T12" y="T13"/>
                  </a:cxn>
                </a:cxnLst>
                <a:rect l="0" t="0" r="r" b="b"/>
                <a:pathLst>
                  <a:path w="102" h="73">
                    <a:moveTo>
                      <a:pt x="8" y="46"/>
                    </a:moveTo>
                    <a:cubicBezTo>
                      <a:pt x="53" y="73"/>
                      <a:pt x="53" y="73"/>
                      <a:pt x="53" y="73"/>
                    </a:cubicBezTo>
                    <a:cubicBezTo>
                      <a:pt x="102" y="68"/>
                      <a:pt x="102" y="68"/>
                      <a:pt x="102" y="68"/>
                    </a:cubicBezTo>
                    <a:cubicBezTo>
                      <a:pt x="81" y="42"/>
                      <a:pt x="81" y="42"/>
                      <a:pt x="81" y="42"/>
                    </a:cubicBezTo>
                    <a:cubicBezTo>
                      <a:pt x="15" y="0"/>
                      <a:pt x="15" y="0"/>
                      <a:pt x="15" y="0"/>
                    </a:cubicBezTo>
                    <a:cubicBezTo>
                      <a:pt x="15" y="0"/>
                      <a:pt x="5" y="25"/>
                      <a:pt x="0" y="40"/>
                    </a:cubicBezTo>
                    <a:lnTo>
                      <a:pt x="8" y="46"/>
                    </a:lnTo>
                    <a:close/>
                  </a:path>
                </a:pathLst>
              </a:custGeom>
              <a:gradFill flip="none" rotWithShape="1">
                <a:gsLst>
                  <a:gs pos="17000">
                    <a:srgbClr val="005070"/>
                  </a:gs>
                  <a:gs pos="56000">
                    <a:srgbClr val="00B0F0">
                      <a:shade val="67500"/>
                      <a:satMod val="115000"/>
                    </a:srgbClr>
                  </a:gs>
                  <a:gs pos="100000">
                    <a:srgbClr val="00B0F0">
                      <a:shade val="100000"/>
                      <a:satMod val="115000"/>
                    </a:srgbClr>
                  </a:gs>
                </a:gsLst>
                <a:lin ang="18900000" scaled="1"/>
                <a:tileRect/>
              </a:gradFill>
              <a:ln w="635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Freeform 7"/>
              <p:cNvSpPr/>
              <p:nvPr/>
            </p:nvSpPr>
            <p:spPr bwMode="auto">
              <a:xfrm>
                <a:off x="3260974" y="2367533"/>
                <a:ext cx="2965593" cy="1103438"/>
              </a:xfrm>
              <a:custGeom>
                <a:avLst/>
                <a:gdLst>
                  <a:gd name="T0" fmla="*/ 0 w 792"/>
                  <a:gd name="T1" fmla="*/ 293 h 293"/>
                  <a:gd name="T2" fmla="*/ 75 w 792"/>
                  <a:gd name="T3" fmla="*/ 214 h 293"/>
                  <a:gd name="T4" fmla="*/ 155 w 792"/>
                  <a:gd name="T5" fmla="*/ 148 h 293"/>
                  <a:gd name="T6" fmla="*/ 268 w 792"/>
                  <a:gd name="T7" fmla="*/ 78 h 293"/>
                  <a:gd name="T8" fmla="*/ 364 w 792"/>
                  <a:gd name="T9" fmla="*/ 36 h 293"/>
                  <a:gd name="T10" fmla="*/ 464 w 792"/>
                  <a:gd name="T11" fmla="*/ 9 h 293"/>
                  <a:gd name="T12" fmla="*/ 544 w 792"/>
                  <a:gd name="T13" fmla="*/ 1 h 293"/>
                  <a:gd name="T14" fmla="*/ 598 w 792"/>
                  <a:gd name="T15" fmla="*/ 5 h 293"/>
                  <a:gd name="T16" fmla="*/ 698 w 792"/>
                  <a:gd name="T17" fmla="*/ 34 h 293"/>
                  <a:gd name="T18" fmla="*/ 792 w 792"/>
                  <a:gd name="T19" fmla="*/ 88 h 293"/>
                  <a:gd name="T20" fmla="*/ 696 w 792"/>
                  <a:gd name="T21" fmla="*/ 41 h 293"/>
                  <a:gd name="T22" fmla="*/ 597 w 792"/>
                  <a:gd name="T23" fmla="*/ 15 h 293"/>
                  <a:gd name="T24" fmla="*/ 544 w 792"/>
                  <a:gd name="T25" fmla="*/ 10 h 293"/>
                  <a:gd name="T26" fmla="*/ 466 w 792"/>
                  <a:gd name="T27" fmla="*/ 18 h 293"/>
                  <a:gd name="T28" fmla="*/ 367 w 792"/>
                  <a:gd name="T29" fmla="*/ 45 h 293"/>
                  <a:gd name="T30" fmla="*/ 273 w 792"/>
                  <a:gd name="T31" fmla="*/ 86 h 293"/>
                  <a:gd name="T32" fmla="*/ 160 w 792"/>
                  <a:gd name="T33" fmla="*/ 155 h 293"/>
                  <a:gd name="T34" fmla="*/ 79 w 792"/>
                  <a:gd name="T35" fmla="*/ 219 h 293"/>
                  <a:gd name="T36" fmla="*/ 0 w 792"/>
                  <a:gd name="T37" fmla="*/ 293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2" h="293">
                    <a:moveTo>
                      <a:pt x="0" y="293"/>
                    </a:moveTo>
                    <a:cubicBezTo>
                      <a:pt x="13" y="276"/>
                      <a:pt x="43" y="244"/>
                      <a:pt x="75" y="214"/>
                    </a:cubicBezTo>
                    <a:cubicBezTo>
                      <a:pt x="106" y="184"/>
                      <a:pt x="140" y="158"/>
                      <a:pt x="155" y="148"/>
                    </a:cubicBezTo>
                    <a:cubicBezTo>
                      <a:pt x="171" y="136"/>
                      <a:pt x="220" y="102"/>
                      <a:pt x="268" y="78"/>
                    </a:cubicBezTo>
                    <a:cubicBezTo>
                      <a:pt x="317" y="52"/>
                      <a:pt x="364" y="36"/>
                      <a:pt x="364" y="36"/>
                    </a:cubicBezTo>
                    <a:cubicBezTo>
                      <a:pt x="364" y="36"/>
                      <a:pt x="410" y="19"/>
                      <a:pt x="464" y="9"/>
                    </a:cubicBezTo>
                    <a:cubicBezTo>
                      <a:pt x="491" y="4"/>
                      <a:pt x="520" y="0"/>
                      <a:pt x="544" y="1"/>
                    </a:cubicBezTo>
                    <a:cubicBezTo>
                      <a:pt x="568" y="1"/>
                      <a:pt x="588" y="4"/>
                      <a:pt x="598" y="5"/>
                    </a:cubicBezTo>
                    <a:cubicBezTo>
                      <a:pt x="616" y="8"/>
                      <a:pt x="658" y="17"/>
                      <a:pt x="698" y="34"/>
                    </a:cubicBezTo>
                    <a:cubicBezTo>
                      <a:pt x="739" y="51"/>
                      <a:pt x="776" y="75"/>
                      <a:pt x="792" y="88"/>
                    </a:cubicBezTo>
                    <a:cubicBezTo>
                      <a:pt x="774" y="78"/>
                      <a:pt x="736" y="56"/>
                      <a:pt x="696" y="41"/>
                    </a:cubicBezTo>
                    <a:cubicBezTo>
                      <a:pt x="656" y="26"/>
                      <a:pt x="614" y="17"/>
                      <a:pt x="597" y="15"/>
                    </a:cubicBezTo>
                    <a:cubicBezTo>
                      <a:pt x="587" y="13"/>
                      <a:pt x="568" y="10"/>
                      <a:pt x="544" y="10"/>
                    </a:cubicBezTo>
                    <a:cubicBezTo>
                      <a:pt x="520" y="10"/>
                      <a:pt x="492" y="13"/>
                      <a:pt x="466" y="18"/>
                    </a:cubicBezTo>
                    <a:cubicBezTo>
                      <a:pt x="413" y="28"/>
                      <a:pt x="367" y="45"/>
                      <a:pt x="367" y="45"/>
                    </a:cubicBezTo>
                    <a:cubicBezTo>
                      <a:pt x="367" y="45"/>
                      <a:pt x="321" y="61"/>
                      <a:pt x="273" y="86"/>
                    </a:cubicBezTo>
                    <a:cubicBezTo>
                      <a:pt x="225" y="111"/>
                      <a:pt x="176" y="144"/>
                      <a:pt x="160" y="155"/>
                    </a:cubicBezTo>
                    <a:cubicBezTo>
                      <a:pt x="146" y="166"/>
                      <a:pt x="112" y="191"/>
                      <a:pt x="79" y="219"/>
                    </a:cubicBezTo>
                    <a:cubicBezTo>
                      <a:pt x="46" y="247"/>
                      <a:pt x="16" y="278"/>
                      <a:pt x="0" y="293"/>
                    </a:cubicBezTo>
                    <a:close/>
                  </a:path>
                </a:pathLst>
              </a:custGeom>
              <a:solidFill>
                <a:srgbClr val="952F01"/>
              </a:solidFill>
              <a:ln w="635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Freeform 8"/>
              <p:cNvSpPr/>
              <p:nvPr/>
            </p:nvSpPr>
            <p:spPr bwMode="auto">
              <a:xfrm>
                <a:off x="6569013" y="2515083"/>
                <a:ext cx="493124" cy="1931018"/>
              </a:xfrm>
              <a:custGeom>
                <a:avLst/>
                <a:gdLst>
                  <a:gd name="T0" fmla="*/ 111 w 131"/>
                  <a:gd name="T1" fmla="*/ 517 h 517"/>
                  <a:gd name="T2" fmla="*/ 121 w 131"/>
                  <a:gd name="T3" fmla="*/ 388 h 517"/>
                  <a:gd name="T4" fmla="*/ 119 w 131"/>
                  <a:gd name="T5" fmla="*/ 307 h 517"/>
                  <a:gd name="T6" fmla="*/ 111 w 131"/>
                  <a:gd name="T7" fmla="*/ 245 h 517"/>
                  <a:gd name="T8" fmla="*/ 98 w 131"/>
                  <a:gd name="T9" fmla="*/ 184 h 517"/>
                  <a:gd name="T10" fmla="*/ 70 w 131"/>
                  <a:gd name="T11" fmla="*/ 108 h 517"/>
                  <a:gd name="T12" fmla="*/ 40 w 131"/>
                  <a:gd name="T13" fmla="*/ 53 h 517"/>
                  <a:gd name="T14" fmla="*/ 0 w 131"/>
                  <a:gd name="T15" fmla="*/ 0 h 517"/>
                  <a:gd name="T16" fmla="*/ 43 w 131"/>
                  <a:gd name="T17" fmla="*/ 51 h 517"/>
                  <a:gd name="T18" fmla="*/ 76 w 131"/>
                  <a:gd name="T19" fmla="*/ 105 h 517"/>
                  <a:gd name="T20" fmla="*/ 106 w 131"/>
                  <a:gd name="T21" fmla="*/ 181 h 517"/>
                  <a:gd name="T22" fmla="*/ 121 w 131"/>
                  <a:gd name="T23" fmla="*/ 243 h 517"/>
                  <a:gd name="T24" fmla="*/ 128 w 131"/>
                  <a:gd name="T25" fmla="*/ 307 h 517"/>
                  <a:gd name="T26" fmla="*/ 130 w 131"/>
                  <a:gd name="T27" fmla="*/ 388 h 517"/>
                  <a:gd name="T28" fmla="*/ 111 w 131"/>
                  <a:gd name="T29" fmla="*/ 517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1" h="517">
                    <a:moveTo>
                      <a:pt x="111" y="517"/>
                    </a:moveTo>
                    <a:cubicBezTo>
                      <a:pt x="115" y="491"/>
                      <a:pt x="121" y="410"/>
                      <a:pt x="121" y="388"/>
                    </a:cubicBezTo>
                    <a:cubicBezTo>
                      <a:pt x="121" y="376"/>
                      <a:pt x="122" y="340"/>
                      <a:pt x="119" y="307"/>
                    </a:cubicBezTo>
                    <a:cubicBezTo>
                      <a:pt x="117" y="274"/>
                      <a:pt x="111" y="245"/>
                      <a:pt x="111" y="245"/>
                    </a:cubicBezTo>
                    <a:cubicBezTo>
                      <a:pt x="111" y="245"/>
                      <a:pt x="107" y="216"/>
                      <a:pt x="98" y="184"/>
                    </a:cubicBezTo>
                    <a:cubicBezTo>
                      <a:pt x="89" y="152"/>
                      <a:pt x="75" y="119"/>
                      <a:pt x="70" y="108"/>
                    </a:cubicBezTo>
                    <a:cubicBezTo>
                      <a:pt x="65" y="98"/>
                      <a:pt x="54" y="75"/>
                      <a:pt x="40" y="53"/>
                    </a:cubicBezTo>
                    <a:cubicBezTo>
                      <a:pt x="26" y="30"/>
                      <a:pt x="9" y="10"/>
                      <a:pt x="0" y="0"/>
                    </a:cubicBezTo>
                    <a:cubicBezTo>
                      <a:pt x="10" y="10"/>
                      <a:pt x="28" y="29"/>
                      <a:pt x="43" y="51"/>
                    </a:cubicBezTo>
                    <a:cubicBezTo>
                      <a:pt x="59" y="73"/>
                      <a:pt x="71" y="95"/>
                      <a:pt x="76" y="105"/>
                    </a:cubicBezTo>
                    <a:cubicBezTo>
                      <a:pt x="81" y="116"/>
                      <a:pt x="97" y="149"/>
                      <a:pt x="106" y="181"/>
                    </a:cubicBezTo>
                    <a:cubicBezTo>
                      <a:pt x="115" y="214"/>
                      <a:pt x="121" y="243"/>
                      <a:pt x="121" y="243"/>
                    </a:cubicBezTo>
                    <a:cubicBezTo>
                      <a:pt x="121" y="243"/>
                      <a:pt x="126" y="273"/>
                      <a:pt x="128" y="307"/>
                    </a:cubicBezTo>
                    <a:cubicBezTo>
                      <a:pt x="131" y="340"/>
                      <a:pt x="131" y="376"/>
                      <a:pt x="130" y="388"/>
                    </a:cubicBezTo>
                    <a:cubicBezTo>
                      <a:pt x="131" y="411"/>
                      <a:pt x="121" y="493"/>
                      <a:pt x="111" y="517"/>
                    </a:cubicBezTo>
                    <a:close/>
                  </a:path>
                </a:pathLst>
              </a:custGeom>
              <a:solidFill>
                <a:srgbClr val="952F01"/>
              </a:solidFill>
              <a:ln w="635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Freeform 9"/>
              <p:cNvSpPr/>
              <p:nvPr/>
            </p:nvSpPr>
            <p:spPr bwMode="auto">
              <a:xfrm>
                <a:off x="5192374" y="4741207"/>
                <a:ext cx="2116324" cy="1295898"/>
              </a:xfrm>
              <a:custGeom>
                <a:avLst/>
                <a:gdLst>
                  <a:gd name="T0" fmla="*/ 0 w 565"/>
                  <a:gd name="T1" fmla="*/ 346 h 346"/>
                  <a:gd name="T2" fmla="*/ 142 w 565"/>
                  <a:gd name="T3" fmla="*/ 278 h 346"/>
                  <a:gd name="T4" fmla="*/ 296 w 565"/>
                  <a:gd name="T5" fmla="*/ 194 h 346"/>
                  <a:gd name="T6" fmla="*/ 361 w 565"/>
                  <a:gd name="T7" fmla="*/ 153 h 346"/>
                  <a:gd name="T8" fmla="*/ 442 w 565"/>
                  <a:gd name="T9" fmla="*/ 97 h 346"/>
                  <a:gd name="T10" fmla="*/ 565 w 565"/>
                  <a:gd name="T11" fmla="*/ 0 h 346"/>
                  <a:gd name="T12" fmla="*/ 447 w 565"/>
                  <a:gd name="T13" fmla="*/ 105 h 346"/>
                  <a:gd name="T14" fmla="*/ 366 w 565"/>
                  <a:gd name="T15" fmla="*/ 161 h 346"/>
                  <a:gd name="T16" fmla="*/ 301 w 565"/>
                  <a:gd name="T17" fmla="*/ 202 h 346"/>
                  <a:gd name="T18" fmla="*/ 146 w 565"/>
                  <a:gd name="T19" fmla="*/ 286 h 346"/>
                  <a:gd name="T20" fmla="*/ 0 w 565"/>
                  <a:gd name="T21" fmla="*/ 34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5" h="346">
                    <a:moveTo>
                      <a:pt x="0" y="346"/>
                    </a:moveTo>
                    <a:cubicBezTo>
                      <a:pt x="29" y="333"/>
                      <a:pt x="118" y="290"/>
                      <a:pt x="142" y="278"/>
                    </a:cubicBezTo>
                    <a:cubicBezTo>
                      <a:pt x="169" y="266"/>
                      <a:pt x="297" y="195"/>
                      <a:pt x="296" y="194"/>
                    </a:cubicBezTo>
                    <a:cubicBezTo>
                      <a:pt x="296" y="194"/>
                      <a:pt x="327" y="175"/>
                      <a:pt x="361" y="153"/>
                    </a:cubicBezTo>
                    <a:cubicBezTo>
                      <a:pt x="395" y="132"/>
                      <a:pt x="430" y="106"/>
                      <a:pt x="442" y="97"/>
                    </a:cubicBezTo>
                    <a:cubicBezTo>
                      <a:pt x="464" y="82"/>
                      <a:pt x="541" y="20"/>
                      <a:pt x="565" y="0"/>
                    </a:cubicBezTo>
                    <a:cubicBezTo>
                      <a:pt x="546" y="25"/>
                      <a:pt x="470" y="89"/>
                      <a:pt x="447" y="105"/>
                    </a:cubicBezTo>
                    <a:cubicBezTo>
                      <a:pt x="436" y="114"/>
                      <a:pt x="400" y="139"/>
                      <a:pt x="366" y="161"/>
                    </a:cubicBezTo>
                    <a:cubicBezTo>
                      <a:pt x="332" y="184"/>
                      <a:pt x="301" y="202"/>
                      <a:pt x="301" y="202"/>
                    </a:cubicBezTo>
                    <a:cubicBezTo>
                      <a:pt x="302" y="203"/>
                      <a:pt x="173" y="275"/>
                      <a:pt x="146" y="286"/>
                    </a:cubicBezTo>
                    <a:cubicBezTo>
                      <a:pt x="122" y="299"/>
                      <a:pt x="31" y="338"/>
                      <a:pt x="0" y="346"/>
                    </a:cubicBezTo>
                    <a:close/>
                  </a:path>
                </a:pathLst>
              </a:custGeom>
              <a:solidFill>
                <a:srgbClr val="952F01"/>
              </a:solidFill>
              <a:ln w="635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77859" name="Group 12"/>
              <p:cNvGrpSpPr>
                <a:grpSpLocks noChangeAspect="1"/>
              </p:cNvGrpSpPr>
              <p:nvPr/>
            </p:nvGrpSpPr>
            <p:grpSpPr>
              <a:xfrm>
                <a:off x="1816100" y="596900"/>
                <a:ext cx="5475288" cy="5440363"/>
                <a:chOff x="1156" y="376"/>
                <a:chExt cx="3449" cy="3427"/>
              </a:xfrm>
            </p:grpSpPr>
            <p:sp>
              <p:nvSpPr>
                <p:cNvPr id="37" name="Freeform 13"/>
                <p:cNvSpPr/>
                <p:nvPr/>
              </p:nvSpPr>
              <p:spPr bwMode="auto">
                <a:xfrm>
                  <a:off x="1203" y="606"/>
                  <a:ext cx="2196" cy="1564"/>
                </a:xfrm>
                <a:custGeom>
                  <a:avLst/>
                  <a:gdLst>
                    <a:gd name="T0" fmla="*/ 364 w 928"/>
                    <a:gd name="T1" fmla="*/ 662 h 662"/>
                    <a:gd name="T2" fmla="*/ 0 w 928"/>
                    <a:gd name="T3" fmla="*/ 387 h 662"/>
                    <a:gd name="T4" fmla="*/ 2 w 928"/>
                    <a:gd name="T5" fmla="*/ 358 h 662"/>
                    <a:gd name="T6" fmla="*/ 604 w 928"/>
                    <a:gd name="T7" fmla="*/ 13 h 662"/>
                    <a:gd name="T8" fmla="*/ 918 w 928"/>
                    <a:gd name="T9" fmla="*/ 373 h 662"/>
                    <a:gd name="T10" fmla="*/ 899 w 928"/>
                    <a:gd name="T11" fmla="*/ 375 h 662"/>
                    <a:gd name="T12" fmla="*/ 364 w 928"/>
                    <a:gd name="T13" fmla="*/ 662 h 662"/>
                  </a:gdLst>
                  <a:ahLst/>
                  <a:cxnLst>
                    <a:cxn ang="0">
                      <a:pos x="T0" y="T1"/>
                    </a:cxn>
                    <a:cxn ang="0">
                      <a:pos x="T2" y="T3"/>
                    </a:cxn>
                    <a:cxn ang="0">
                      <a:pos x="T4" y="T5"/>
                    </a:cxn>
                    <a:cxn ang="0">
                      <a:pos x="T6" y="T7"/>
                    </a:cxn>
                    <a:cxn ang="0">
                      <a:pos x="T8" y="T9"/>
                    </a:cxn>
                    <a:cxn ang="0">
                      <a:pos x="T10" y="T11"/>
                    </a:cxn>
                    <a:cxn ang="0">
                      <a:pos x="T12" y="T13"/>
                    </a:cxn>
                  </a:cxnLst>
                  <a:rect l="0" t="0" r="r" b="b"/>
                  <a:pathLst>
                    <a:path w="928" h="662">
                      <a:moveTo>
                        <a:pt x="364" y="662"/>
                      </a:moveTo>
                      <a:cubicBezTo>
                        <a:pt x="0" y="387"/>
                        <a:pt x="0" y="387"/>
                        <a:pt x="0" y="387"/>
                      </a:cubicBezTo>
                      <a:cubicBezTo>
                        <a:pt x="2" y="358"/>
                        <a:pt x="2" y="358"/>
                        <a:pt x="2" y="358"/>
                      </a:cubicBezTo>
                      <a:cubicBezTo>
                        <a:pt x="2" y="358"/>
                        <a:pt x="252" y="46"/>
                        <a:pt x="604" y="13"/>
                      </a:cubicBezTo>
                      <a:cubicBezTo>
                        <a:pt x="748" y="0"/>
                        <a:pt x="928" y="121"/>
                        <a:pt x="918" y="373"/>
                      </a:cubicBezTo>
                      <a:cubicBezTo>
                        <a:pt x="899" y="375"/>
                        <a:pt x="899" y="375"/>
                        <a:pt x="899" y="375"/>
                      </a:cubicBezTo>
                      <a:cubicBezTo>
                        <a:pt x="899" y="375"/>
                        <a:pt x="634" y="369"/>
                        <a:pt x="364" y="662"/>
                      </a:cubicBezTo>
                      <a:close/>
                    </a:path>
                  </a:pathLst>
                </a:custGeom>
                <a:gradFill flip="none" rotWithShape="1">
                  <a:gsLst>
                    <a:gs pos="55000">
                      <a:srgbClr val="EA6400"/>
                    </a:gs>
                    <a:gs pos="100000">
                      <a:srgbClr val="FF9443"/>
                    </a:gs>
                    <a:gs pos="0">
                      <a:srgbClr val="5B1D01"/>
                    </a:gs>
                    <a:gs pos="76000">
                      <a:srgbClr val="FF7711"/>
                    </a:gs>
                  </a:gsLst>
                  <a:lin ang="8100000" scaled="1"/>
                  <a:tileRect/>
                </a:gradFill>
                <a:ln w="635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8" name="Freeform 14"/>
                <p:cNvSpPr/>
                <p:nvPr/>
              </p:nvSpPr>
              <p:spPr bwMode="auto">
                <a:xfrm>
                  <a:off x="3011" y="1754"/>
                  <a:ext cx="544" cy="2049"/>
                </a:xfrm>
                <a:custGeom>
                  <a:avLst/>
                  <a:gdLst>
                    <a:gd name="T0" fmla="*/ 110 w 231"/>
                    <a:gd name="T1" fmla="*/ 866 h 866"/>
                    <a:gd name="T2" fmla="*/ 55 w 231"/>
                    <a:gd name="T3" fmla="*/ 810 h 866"/>
                    <a:gd name="T4" fmla="*/ 0 w 231"/>
                    <a:gd name="T5" fmla="*/ 22 h 866"/>
                    <a:gd name="T6" fmla="*/ 89 w 231"/>
                    <a:gd name="T7" fmla="*/ 0 h 866"/>
                    <a:gd name="T8" fmla="*/ 149 w 231"/>
                    <a:gd name="T9" fmla="*/ 89 h 866"/>
                    <a:gd name="T10" fmla="*/ 144 w 231"/>
                    <a:gd name="T11" fmla="*/ 829 h 866"/>
                    <a:gd name="T12" fmla="*/ 110 w 231"/>
                    <a:gd name="T13" fmla="*/ 866 h 866"/>
                  </a:gdLst>
                  <a:ahLst/>
                  <a:cxnLst>
                    <a:cxn ang="0">
                      <a:pos x="T0" y="T1"/>
                    </a:cxn>
                    <a:cxn ang="0">
                      <a:pos x="T2" y="T3"/>
                    </a:cxn>
                    <a:cxn ang="0">
                      <a:pos x="T4" y="T5"/>
                    </a:cxn>
                    <a:cxn ang="0">
                      <a:pos x="T6" y="T7"/>
                    </a:cxn>
                    <a:cxn ang="0">
                      <a:pos x="T8" y="T9"/>
                    </a:cxn>
                    <a:cxn ang="0">
                      <a:pos x="T10" y="T11"/>
                    </a:cxn>
                    <a:cxn ang="0">
                      <a:pos x="T12" y="T13"/>
                    </a:cxn>
                  </a:cxnLst>
                  <a:rect l="0" t="0" r="r" b="b"/>
                  <a:pathLst>
                    <a:path w="231" h="866">
                      <a:moveTo>
                        <a:pt x="110" y="866"/>
                      </a:moveTo>
                      <a:cubicBezTo>
                        <a:pt x="55" y="810"/>
                        <a:pt x="55" y="810"/>
                        <a:pt x="55" y="810"/>
                      </a:cubicBezTo>
                      <a:cubicBezTo>
                        <a:pt x="100" y="405"/>
                        <a:pt x="0" y="22"/>
                        <a:pt x="0" y="22"/>
                      </a:cubicBezTo>
                      <a:cubicBezTo>
                        <a:pt x="89" y="0"/>
                        <a:pt x="89" y="0"/>
                        <a:pt x="89" y="0"/>
                      </a:cubicBezTo>
                      <a:cubicBezTo>
                        <a:pt x="149" y="89"/>
                        <a:pt x="149" y="89"/>
                        <a:pt x="149" y="89"/>
                      </a:cubicBezTo>
                      <a:cubicBezTo>
                        <a:pt x="149" y="89"/>
                        <a:pt x="231" y="488"/>
                        <a:pt x="144" y="829"/>
                      </a:cubicBezTo>
                      <a:lnTo>
                        <a:pt x="110" y="866"/>
                      </a:lnTo>
                      <a:close/>
                    </a:path>
                  </a:pathLst>
                </a:custGeom>
                <a:gradFill flip="none" rotWithShape="1">
                  <a:gsLst>
                    <a:gs pos="55000">
                      <a:srgbClr val="EA6400"/>
                    </a:gs>
                    <a:gs pos="100000">
                      <a:srgbClr val="FF9443"/>
                    </a:gs>
                    <a:gs pos="0">
                      <a:srgbClr val="5B1D01"/>
                    </a:gs>
                    <a:gs pos="76000">
                      <a:srgbClr val="FF7711"/>
                    </a:gs>
                  </a:gsLst>
                  <a:lin ang="13500000" scaled="1"/>
                  <a:tileRect/>
                </a:gradFill>
                <a:ln w="635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9" name="Freeform 15"/>
                <p:cNvSpPr/>
                <p:nvPr/>
              </p:nvSpPr>
              <p:spPr bwMode="auto">
                <a:xfrm>
                  <a:off x="3222" y="732"/>
                  <a:ext cx="1385" cy="3071"/>
                </a:xfrm>
                <a:custGeom>
                  <a:avLst/>
                  <a:gdLst>
                    <a:gd name="T0" fmla="*/ 0 w 586"/>
                    <a:gd name="T1" fmla="*/ 435 h 1301"/>
                    <a:gd name="T2" fmla="*/ 21 w 586"/>
                    <a:gd name="T3" fmla="*/ 1301 h 1301"/>
                    <a:gd name="T4" fmla="*/ 586 w 586"/>
                    <a:gd name="T5" fmla="*/ 955 h 1301"/>
                    <a:gd name="T6" fmla="*/ 504 w 586"/>
                    <a:gd name="T7" fmla="*/ 882 h 1301"/>
                    <a:gd name="T8" fmla="*/ 511 w 586"/>
                    <a:gd name="T9" fmla="*/ 621 h 1301"/>
                    <a:gd name="T10" fmla="*/ 393 w 586"/>
                    <a:gd name="T11" fmla="*/ 365 h 1301"/>
                    <a:gd name="T12" fmla="*/ 27 w 586"/>
                    <a:gd name="T13" fmla="*/ 0 h 1301"/>
                    <a:gd name="T14" fmla="*/ 7 w 586"/>
                    <a:gd name="T15" fmla="*/ 22 h 1301"/>
                    <a:gd name="T16" fmla="*/ 78 w 586"/>
                    <a:gd name="T17" fmla="*/ 446 h 1301"/>
                    <a:gd name="T18" fmla="*/ 35 w 586"/>
                    <a:gd name="T19" fmla="*/ 466 h 1301"/>
                    <a:gd name="T20" fmla="*/ 0 w 586"/>
                    <a:gd name="T21" fmla="*/ 435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6" h="1301">
                      <a:moveTo>
                        <a:pt x="0" y="435"/>
                      </a:moveTo>
                      <a:cubicBezTo>
                        <a:pt x="0" y="435"/>
                        <a:pt x="96" y="863"/>
                        <a:pt x="21" y="1301"/>
                      </a:cubicBezTo>
                      <a:cubicBezTo>
                        <a:pt x="21" y="1301"/>
                        <a:pt x="355" y="1175"/>
                        <a:pt x="586" y="955"/>
                      </a:cubicBezTo>
                      <a:cubicBezTo>
                        <a:pt x="504" y="882"/>
                        <a:pt x="504" y="882"/>
                        <a:pt x="504" y="882"/>
                      </a:cubicBezTo>
                      <a:cubicBezTo>
                        <a:pt x="504" y="882"/>
                        <a:pt x="532" y="761"/>
                        <a:pt x="511" y="621"/>
                      </a:cubicBezTo>
                      <a:cubicBezTo>
                        <a:pt x="494" y="507"/>
                        <a:pt x="445" y="418"/>
                        <a:pt x="393" y="365"/>
                      </a:cubicBezTo>
                      <a:cubicBezTo>
                        <a:pt x="27" y="0"/>
                        <a:pt x="27" y="0"/>
                        <a:pt x="27" y="0"/>
                      </a:cubicBezTo>
                      <a:cubicBezTo>
                        <a:pt x="7" y="22"/>
                        <a:pt x="7" y="22"/>
                        <a:pt x="7" y="22"/>
                      </a:cubicBezTo>
                      <a:cubicBezTo>
                        <a:pt x="7" y="22"/>
                        <a:pt x="124" y="179"/>
                        <a:pt x="78" y="446"/>
                      </a:cubicBezTo>
                      <a:cubicBezTo>
                        <a:pt x="35" y="466"/>
                        <a:pt x="35" y="466"/>
                        <a:pt x="35" y="466"/>
                      </a:cubicBezTo>
                      <a:lnTo>
                        <a:pt x="0" y="435"/>
                      </a:lnTo>
                      <a:close/>
                    </a:path>
                  </a:pathLst>
                </a:custGeom>
                <a:gradFill flip="none" rotWithShape="1">
                  <a:gsLst>
                    <a:gs pos="27000">
                      <a:srgbClr val="FF7711"/>
                    </a:gs>
                    <a:gs pos="59000">
                      <a:srgbClr val="FFAA01"/>
                    </a:gs>
                    <a:gs pos="100000">
                      <a:srgbClr val="FECE02"/>
                    </a:gs>
                    <a:gs pos="0">
                      <a:srgbClr val="C73E01"/>
                    </a:gs>
                    <a:gs pos="80000">
                      <a:srgbClr val="FFC000"/>
                    </a:gs>
                  </a:gsLst>
                  <a:lin ang="13500000" scaled="1"/>
                  <a:tileRect/>
                </a:gradFill>
                <a:ln w="635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0" name="Freeform 16"/>
                <p:cNvSpPr/>
                <p:nvPr/>
              </p:nvSpPr>
              <p:spPr bwMode="auto">
                <a:xfrm>
                  <a:off x="3222" y="732"/>
                  <a:ext cx="772" cy="3071"/>
                </a:xfrm>
                <a:custGeom>
                  <a:avLst/>
                  <a:gdLst>
                    <a:gd name="T0" fmla="*/ 315 w 327"/>
                    <a:gd name="T1" fmla="*/ 533 h 1301"/>
                    <a:gd name="T2" fmla="*/ 21 w 327"/>
                    <a:gd name="T3" fmla="*/ 1301 h 1301"/>
                    <a:gd name="T4" fmla="*/ 0 w 327"/>
                    <a:gd name="T5" fmla="*/ 435 h 1301"/>
                    <a:gd name="T6" fmla="*/ 35 w 327"/>
                    <a:gd name="T7" fmla="*/ 466 h 1301"/>
                    <a:gd name="T8" fmla="*/ 78 w 327"/>
                    <a:gd name="T9" fmla="*/ 446 h 1301"/>
                    <a:gd name="T10" fmla="*/ 7 w 327"/>
                    <a:gd name="T11" fmla="*/ 22 h 1301"/>
                    <a:gd name="T12" fmla="*/ 27 w 327"/>
                    <a:gd name="T13" fmla="*/ 0 h 1301"/>
                    <a:gd name="T14" fmla="*/ 287 w 327"/>
                    <a:gd name="T15" fmla="*/ 260 h 1301"/>
                    <a:gd name="T16" fmla="*/ 315 w 327"/>
                    <a:gd name="T17" fmla="*/ 533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7" h="1301">
                      <a:moveTo>
                        <a:pt x="315" y="533"/>
                      </a:moveTo>
                      <a:cubicBezTo>
                        <a:pt x="327" y="911"/>
                        <a:pt x="21" y="1301"/>
                        <a:pt x="21" y="1301"/>
                      </a:cubicBezTo>
                      <a:cubicBezTo>
                        <a:pt x="96" y="863"/>
                        <a:pt x="0" y="435"/>
                        <a:pt x="0" y="435"/>
                      </a:cubicBezTo>
                      <a:cubicBezTo>
                        <a:pt x="35" y="466"/>
                        <a:pt x="35" y="466"/>
                        <a:pt x="35" y="466"/>
                      </a:cubicBezTo>
                      <a:cubicBezTo>
                        <a:pt x="78" y="446"/>
                        <a:pt x="78" y="446"/>
                        <a:pt x="78" y="446"/>
                      </a:cubicBezTo>
                      <a:cubicBezTo>
                        <a:pt x="124" y="179"/>
                        <a:pt x="7" y="22"/>
                        <a:pt x="7" y="22"/>
                      </a:cubicBezTo>
                      <a:cubicBezTo>
                        <a:pt x="27" y="0"/>
                        <a:pt x="27" y="0"/>
                        <a:pt x="27" y="0"/>
                      </a:cubicBezTo>
                      <a:cubicBezTo>
                        <a:pt x="287" y="260"/>
                        <a:pt x="287" y="260"/>
                        <a:pt x="287" y="260"/>
                      </a:cubicBezTo>
                      <a:cubicBezTo>
                        <a:pt x="301" y="335"/>
                        <a:pt x="312" y="426"/>
                        <a:pt x="315" y="533"/>
                      </a:cubicBezTo>
                      <a:close/>
                    </a:path>
                  </a:pathLst>
                </a:custGeom>
                <a:gradFill flip="none" rotWithShape="1">
                  <a:gsLst>
                    <a:gs pos="27000">
                      <a:srgbClr val="FF7711"/>
                    </a:gs>
                    <a:gs pos="59000">
                      <a:srgbClr val="FFAA01"/>
                    </a:gs>
                    <a:gs pos="100000">
                      <a:srgbClr val="FECE02"/>
                    </a:gs>
                    <a:gs pos="0">
                      <a:srgbClr val="C73E01"/>
                    </a:gs>
                    <a:gs pos="80000">
                      <a:srgbClr val="FFC000"/>
                    </a:gs>
                  </a:gsLst>
                  <a:lin ang="2700000" scaled="1"/>
                  <a:tileRect/>
                </a:gradFill>
                <a:ln w="635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1" name="Freeform 17"/>
                <p:cNvSpPr/>
                <p:nvPr/>
              </p:nvSpPr>
              <p:spPr bwMode="auto">
                <a:xfrm>
                  <a:off x="1156" y="376"/>
                  <a:ext cx="2433" cy="1604"/>
                </a:xfrm>
                <a:custGeom>
                  <a:avLst/>
                  <a:gdLst>
                    <a:gd name="T0" fmla="*/ 20 w 1029"/>
                    <a:gd name="T1" fmla="*/ 485 h 680"/>
                    <a:gd name="T2" fmla="*/ 0 w 1029"/>
                    <a:gd name="T3" fmla="*/ 451 h 680"/>
                    <a:gd name="T4" fmla="*/ 525 w 1029"/>
                    <a:gd name="T5" fmla="*/ 85 h 680"/>
                    <a:gd name="T6" fmla="*/ 998 w 1029"/>
                    <a:gd name="T7" fmla="*/ 344 h 680"/>
                    <a:gd name="T8" fmla="*/ 981 w 1029"/>
                    <a:gd name="T9" fmla="*/ 680 h 680"/>
                    <a:gd name="T10" fmla="*/ 909 w 1029"/>
                    <a:gd name="T11" fmla="*/ 616 h 680"/>
                    <a:gd name="T12" fmla="*/ 826 w 1029"/>
                    <a:gd name="T13" fmla="*/ 220 h 680"/>
                    <a:gd name="T14" fmla="*/ 358 w 1029"/>
                    <a:gd name="T15" fmla="*/ 212 h 680"/>
                    <a:gd name="T16" fmla="*/ 20 w 1029"/>
                    <a:gd name="T17" fmla="*/ 485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9" h="680">
                      <a:moveTo>
                        <a:pt x="20" y="485"/>
                      </a:moveTo>
                      <a:cubicBezTo>
                        <a:pt x="0" y="451"/>
                        <a:pt x="0" y="451"/>
                        <a:pt x="0" y="451"/>
                      </a:cubicBezTo>
                      <a:cubicBezTo>
                        <a:pt x="0" y="451"/>
                        <a:pt x="231" y="170"/>
                        <a:pt x="525" y="85"/>
                      </a:cubicBezTo>
                      <a:cubicBezTo>
                        <a:pt x="820" y="0"/>
                        <a:pt x="965" y="164"/>
                        <a:pt x="998" y="344"/>
                      </a:cubicBezTo>
                      <a:cubicBezTo>
                        <a:pt x="1029" y="514"/>
                        <a:pt x="981" y="680"/>
                        <a:pt x="981" y="680"/>
                      </a:cubicBezTo>
                      <a:cubicBezTo>
                        <a:pt x="909" y="616"/>
                        <a:pt x="909" y="616"/>
                        <a:pt x="909" y="616"/>
                      </a:cubicBezTo>
                      <a:cubicBezTo>
                        <a:pt x="909" y="616"/>
                        <a:pt x="961" y="355"/>
                        <a:pt x="826" y="220"/>
                      </a:cubicBezTo>
                      <a:cubicBezTo>
                        <a:pt x="691" y="85"/>
                        <a:pt x="489" y="147"/>
                        <a:pt x="358" y="212"/>
                      </a:cubicBezTo>
                      <a:cubicBezTo>
                        <a:pt x="228" y="277"/>
                        <a:pt x="85" y="411"/>
                        <a:pt x="20" y="485"/>
                      </a:cubicBezTo>
                      <a:close/>
                    </a:path>
                  </a:pathLst>
                </a:custGeom>
                <a:gradFill flip="none" rotWithShape="1">
                  <a:gsLst>
                    <a:gs pos="92000">
                      <a:srgbClr val="FF7711"/>
                    </a:gs>
                    <a:gs pos="14000">
                      <a:srgbClr val="FFAA01"/>
                    </a:gs>
                    <a:gs pos="64000">
                      <a:srgbClr val="FECE02"/>
                    </a:gs>
                    <a:gs pos="0">
                      <a:srgbClr val="C73E01"/>
                    </a:gs>
                    <a:gs pos="34000">
                      <a:srgbClr val="FFE389"/>
                    </a:gs>
                  </a:gsLst>
                  <a:lin ang="10800000" scaled="1"/>
                  <a:tileRect/>
                </a:gradFill>
                <a:ln w="635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2" name="Freeform 16"/>
                <p:cNvSpPr/>
                <p:nvPr/>
              </p:nvSpPr>
              <p:spPr bwMode="auto">
                <a:xfrm>
                  <a:off x="3221" y="1755"/>
                  <a:ext cx="744" cy="2045"/>
                </a:xfrm>
                <a:custGeom>
                  <a:avLst/>
                  <a:gdLst>
                    <a:gd name="T0" fmla="*/ 315 w 327"/>
                    <a:gd name="T1" fmla="*/ 533 h 1301"/>
                    <a:gd name="T2" fmla="*/ 21 w 327"/>
                    <a:gd name="T3" fmla="*/ 1301 h 1301"/>
                    <a:gd name="T4" fmla="*/ 0 w 327"/>
                    <a:gd name="T5" fmla="*/ 435 h 1301"/>
                    <a:gd name="T6" fmla="*/ 35 w 327"/>
                    <a:gd name="T7" fmla="*/ 466 h 1301"/>
                    <a:gd name="T8" fmla="*/ 78 w 327"/>
                    <a:gd name="T9" fmla="*/ 446 h 1301"/>
                    <a:gd name="T10" fmla="*/ 7 w 327"/>
                    <a:gd name="T11" fmla="*/ 22 h 1301"/>
                    <a:gd name="T12" fmla="*/ 27 w 327"/>
                    <a:gd name="T13" fmla="*/ 0 h 1301"/>
                    <a:gd name="T14" fmla="*/ 287 w 327"/>
                    <a:gd name="T15" fmla="*/ 260 h 1301"/>
                    <a:gd name="T16" fmla="*/ 315 w 327"/>
                    <a:gd name="T17" fmla="*/ 533 h 1301"/>
                    <a:gd name="connsiteX0" fmla="*/ 9633 w 9643"/>
                    <a:gd name="connsiteY0" fmla="*/ 4097 h 10000"/>
                    <a:gd name="connsiteX1" fmla="*/ 642 w 9643"/>
                    <a:gd name="connsiteY1" fmla="*/ 10000 h 10000"/>
                    <a:gd name="connsiteX2" fmla="*/ 0 w 9643"/>
                    <a:gd name="connsiteY2" fmla="*/ 3344 h 10000"/>
                    <a:gd name="connsiteX3" fmla="*/ 1070 w 9643"/>
                    <a:gd name="connsiteY3" fmla="*/ 3582 h 10000"/>
                    <a:gd name="connsiteX4" fmla="*/ 2385 w 9643"/>
                    <a:gd name="connsiteY4" fmla="*/ 3428 h 10000"/>
                    <a:gd name="connsiteX5" fmla="*/ 826 w 9643"/>
                    <a:gd name="connsiteY5" fmla="*/ 0 h 10000"/>
                    <a:gd name="connsiteX6" fmla="*/ 8777 w 9643"/>
                    <a:gd name="connsiteY6" fmla="*/ 1998 h 10000"/>
                    <a:gd name="connsiteX7" fmla="*/ 9633 w 9643"/>
                    <a:gd name="connsiteY7" fmla="*/ 4097 h 10000"/>
                    <a:gd name="connsiteX0-1" fmla="*/ 9990 w 10000"/>
                    <a:gd name="connsiteY0-2" fmla="*/ 2106 h 8009"/>
                    <a:gd name="connsiteX1-3" fmla="*/ 666 w 10000"/>
                    <a:gd name="connsiteY1-4" fmla="*/ 8009 h 8009"/>
                    <a:gd name="connsiteX2-5" fmla="*/ 0 w 10000"/>
                    <a:gd name="connsiteY2-6" fmla="*/ 1353 h 8009"/>
                    <a:gd name="connsiteX3-7" fmla="*/ 1110 w 10000"/>
                    <a:gd name="connsiteY3-8" fmla="*/ 1591 h 8009"/>
                    <a:gd name="connsiteX4-9" fmla="*/ 2473 w 10000"/>
                    <a:gd name="connsiteY4-10" fmla="*/ 1437 h 8009"/>
                    <a:gd name="connsiteX5-11" fmla="*/ 9102 w 10000"/>
                    <a:gd name="connsiteY5-12" fmla="*/ 7 h 8009"/>
                    <a:gd name="connsiteX6-13" fmla="*/ 9990 w 10000"/>
                    <a:gd name="connsiteY6-14" fmla="*/ 2106 h 8009"/>
                    <a:gd name="connsiteX0-15" fmla="*/ 9990 w 10000"/>
                    <a:gd name="connsiteY0-16" fmla="*/ 941 h 8311"/>
                    <a:gd name="connsiteX1-17" fmla="*/ 666 w 10000"/>
                    <a:gd name="connsiteY1-18" fmla="*/ 8311 h 8311"/>
                    <a:gd name="connsiteX2-19" fmla="*/ 0 w 10000"/>
                    <a:gd name="connsiteY2-20" fmla="*/ 0 h 8311"/>
                    <a:gd name="connsiteX3-21" fmla="*/ 1110 w 10000"/>
                    <a:gd name="connsiteY3-22" fmla="*/ 298 h 8311"/>
                    <a:gd name="connsiteX4-23" fmla="*/ 2473 w 10000"/>
                    <a:gd name="connsiteY4-24" fmla="*/ 105 h 8311"/>
                    <a:gd name="connsiteX5-25" fmla="*/ 9990 w 10000"/>
                    <a:gd name="connsiteY5-26" fmla="*/ 941 h 8311"/>
                    <a:gd name="connsiteX0-27" fmla="*/ 9990 w 10000"/>
                    <a:gd name="connsiteY0-28" fmla="*/ 1132 h 10000"/>
                    <a:gd name="connsiteX1-29" fmla="*/ 666 w 10000"/>
                    <a:gd name="connsiteY1-30" fmla="*/ 10000 h 10000"/>
                    <a:gd name="connsiteX2-31" fmla="*/ 0 w 10000"/>
                    <a:gd name="connsiteY2-32" fmla="*/ 0 h 10000"/>
                    <a:gd name="connsiteX3-33" fmla="*/ 1110 w 10000"/>
                    <a:gd name="connsiteY3-34" fmla="*/ 359 h 10000"/>
                    <a:gd name="connsiteX4-35" fmla="*/ 9990 w 10000"/>
                    <a:gd name="connsiteY4-36" fmla="*/ 1132 h 10000"/>
                    <a:gd name="connsiteX0-37" fmla="*/ 10318 w 10328"/>
                    <a:gd name="connsiteY0-38" fmla="*/ 1866 h 10734"/>
                    <a:gd name="connsiteX1-39" fmla="*/ 994 w 10328"/>
                    <a:gd name="connsiteY1-40" fmla="*/ 10734 h 10734"/>
                    <a:gd name="connsiteX2-41" fmla="*/ 328 w 10328"/>
                    <a:gd name="connsiteY2-42" fmla="*/ 734 h 10734"/>
                    <a:gd name="connsiteX3-43" fmla="*/ 10318 w 10328"/>
                    <a:gd name="connsiteY3-44" fmla="*/ 1866 h 10734"/>
                    <a:gd name="connsiteX0-45" fmla="*/ 10318 w 10328"/>
                    <a:gd name="connsiteY0-46" fmla="*/ 1866 h 10734"/>
                    <a:gd name="connsiteX1-47" fmla="*/ 994 w 10328"/>
                    <a:gd name="connsiteY1-48" fmla="*/ 10734 h 10734"/>
                    <a:gd name="connsiteX2-49" fmla="*/ 328 w 10328"/>
                    <a:gd name="connsiteY2-50" fmla="*/ 734 h 10734"/>
                    <a:gd name="connsiteX3-51" fmla="*/ 10318 w 10328"/>
                    <a:gd name="connsiteY3-52" fmla="*/ 1866 h 10734"/>
                    <a:gd name="connsiteX0-53" fmla="*/ 10318 w 10328"/>
                    <a:gd name="connsiteY0-54" fmla="*/ 1235 h 10103"/>
                    <a:gd name="connsiteX1-55" fmla="*/ 994 w 10328"/>
                    <a:gd name="connsiteY1-56" fmla="*/ 10103 h 10103"/>
                    <a:gd name="connsiteX2-57" fmla="*/ 328 w 10328"/>
                    <a:gd name="connsiteY2-58" fmla="*/ 103 h 10103"/>
                    <a:gd name="connsiteX3-59" fmla="*/ 10318 w 10328"/>
                    <a:gd name="connsiteY3-60" fmla="*/ 1235 h 10103"/>
                    <a:gd name="connsiteX0-61" fmla="*/ 10318 w 10328"/>
                    <a:gd name="connsiteY0-62" fmla="*/ 1235 h 10103"/>
                    <a:gd name="connsiteX1-63" fmla="*/ 994 w 10328"/>
                    <a:gd name="connsiteY1-64" fmla="*/ 10103 h 10103"/>
                    <a:gd name="connsiteX2-65" fmla="*/ 328 w 10328"/>
                    <a:gd name="connsiteY2-66" fmla="*/ 103 h 10103"/>
                    <a:gd name="connsiteX3-67" fmla="*/ 10318 w 10328"/>
                    <a:gd name="connsiteY3-68" fmla="*/ 1235 h 10103"/>
                    <a:gd name="connsiteX0-69" fmla="*/ 10318 w 10328"/>
                    <a:gd name="connsiteY0-70" fmla="*/ 1136 h 10004"/>
                    <a:gd name="connsiteX1-71" fmla="*/ 994 w 10328"/>
                    <a:gd name="connsiteY1-72" fmla="*/ 10004 h 10004"/>
                    <a:gd name="connsiteX2-73" fmla="*/ 328 w 10328"/>
                    <a:gd name="connsiteY2-74" fmla="*/ 4 h 10004"/>
                    <a:gd name="connsiteX3-75" fmla="*/ 10318 w 10328"/>
                    <a:gd name="connsiteY3-76" fmla="*/ 1136 h 10004"/>
                    <a:gd name="connsiteX0-77" fmla="*/ 9990 w 10000"/>
                    <a:gd name="connsiteY0-78" fmla="*/ 1136 h 10004"/>
                    <a:gd name="connsiteX1-79" fmla="*/ 666 w 10000"/>
                    <a:gd name="connsiteY1-80" fmla="*/ 10004 h 10004"/>
                    <a:gd name="connsiteX2-81" fmla="*/ 0 w 10000"/>
                    <a:gd name="connsiteY2-82" fmla="*/ 4 h 10004"/>
                    <a:gd name="connsiteX3-83" fmla="*/ 9990 w 10000"/>
                    <a:gd name="connsiteY3-84" fmla="*/ 1136 h 10004"/>
                    <a:gd name="connsiteX0-85" fmla="*/ 9990 w 10000"/>
                    <a:gd name="connsiteY0-86" fmla="*/ 1136 h 10004"/>
                    <a:gd name="connsiteX1-87" fmla="*/ 666 w 10000"/>
                    <a:gd name="connsiteY1-88" fmla="*/ 10004 h 10004"/>
                    <a:gd name="connsiteX2-89" fmla="*/ 0 w 10000"/>
                    <a:gd name="connsiteY2-90" fmla="*/ 4 h 10004"/>
                    <a:gd name="connsiteX3-91" fmla="*/ 9990 w 10000"/>
                    <a:gd name="connsiteY3-92" fmla="*/ 1136 h 10004"/>
                    <a:gd name="connsiteX0-93" fmla="*/ 9990 w 10000"/>
                    <a:gd name="connsiteY0-94" fmla="*/ 1136 h 10004"/>
                    <a:gd name="connsiteX1-95" fmla="*/ 666 w 10000"/>
                    <a:gd name="connsiteY1-96" fmla="*/ 10004 h 10004"/>
                    <a:gd name="connsiteX2-97" fmla="*/ 0 w 10000"/>
                    <a:gd name="connsiteY2-98" fmla="*/ 4 h 10004"/>
                    <a:gd name="connsiteX3-99" fmla="*/ 9990 w 10000"/>
                    <a:gd name="connsiteY3-100" fmla="*/ 1136 h 10004"/>
                    <a:gd name="connsiteX0-101" fmla="*/ 9990 w 10000"/>
                    <a:gd name="connsiteY0-102" fmla="*/ 1132 h 10000"/>
                    <a:gd name="connsiteX1-103" fmla="*/ 666 w 10000"/>
                    <a:gd name="connsiteY1-104" fmla="*/ 10000 h 10000"/>
                    <a:gd name="connsiteX2-105" fmla="*/ 0 w 10000"/>
                    <a:gd name="connsiteY2-106" fmla="*/ 0 h 10000"/>
                    <a:gd name="connsiteX3-107" fmla="*/ 9990 w 10000"/>
                    <a:gd name="connsiteY3-108" fmla="*/ 1132 h 10000"/>
                    <a:gd name="connsiteX0-109" fmla="*/ 9990 w 10000"/>
                    <a:gd name="connsiteY0-110" fmla="*/ 1132 h 10000"/>
                    <a:gd name="connsiteX1-111" fmla="*/ 666 w 10000"/>
                    <a:gd name="connsiteY1-112" fmla="*/ 10000 h 10000"/>
                    <a:gd name="connsiteX2-113" fmla="*/ 0 w 10000"/>
                    <a:gd name="connsiteY2-114" fmla="*/ 0 h 10000"/>
                    <a:gd name="connsiteX3-115" fmla="*/ 9990 w 10000"/>
                    <a:gd name="connsiteY3-116" fmla="*/ 1132 h 10000"/>
                  </a:gdLst>
                  <a:ahLst/>
                  <a:cxnLst>
                    <a:cxn ang="0">
                      <a:pos x="connsiteX0-1" y="connsiteY0-2"/>
                    </a:cxn>
                    <a:cxn ang="0">
                      <a:pos x="connsiteX1-3" y="connsiteY1-4"/>
                    </a:cxn>
                    <a:cxn ang="0">
                      <a:pos x="connsiteX2-5" y="connsiteY2-6"/>
                    </a:cxn>
                    <a:cxn ang="0">
                      <a:pos x="connsiteX3-7" y="connsiteY3-8"/>
                    </a:cxn>
                  </a:cxnLst>
                  <a:rect l="l" t="t" r="r" b="b"/>
                  <a:pathLst>
                    <a:path w="10000" h="10000">
                      <a:moveTo>
                        <a:pt x="9990" y="1132"/>
                      </a:moveTo>
                      <a:cubicBezTo>
                        <a:pt x="10370" y="5496"/>
                        <a:pt x="666" y="10000"/>
                        <a:pt x="666" y="10000"/>
                      </a:cubicBezTo>
                      <a:cubicBezTo>
                        <a:pt x="3045" y="4942"/>
                        <a:pt x="413" y="1523"/>
                        <a:pt x="0" y="0"/>
                      </a:cubicBezTo>
                      <a:lnTo>
                        <a:pt x="9990" y="1132"/>
                      </a:lnTo>
                      <a:close/>
                    </a:path>
                  </a:pathLst>
                </a:custGeom>
                <a:gradFill flip="none" rotWithShape="1">
                  <a:gsLst>
                    <a:gs pos="55000">
                      <a:sysClr val="window" lastClr="FFFFFF">
                        <a:alpha val="9000"/>
                      </a:sysClr>
                    </a:gs>
                    <a:gs pos="100000">
                      <a:srgbClr val="FF9443">
                        <a:alpha val="0"/>
                      </a:srgbClr>
                    </a:gs>
                    <a:gs pos="0">
                      <a:sysClr val="window" lastClr="FFFFFF"/>
                    </a:gs>
                    <a:gs pos="76000">
                      <a:srgbClr val="FF7711">
                        <a:alpha val="0"/>
                      </a:srgbClr>
                    </a:gs>
                  </a:gsLst>
                  <a:path path="circle">
                    <a:fillToRect l="50000" t="50000" r="50000" b="50000"/>
                  </a:path>
                  <a:tileRect/>
                </a:gradFill>
                <a:ln w="635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77860" name="Group 23"/>
              <p:cNvGrpSpPr>
                <a:grpSpLocks noChangeAspect="1"/>
              </p:cNvGrpSpPr>
              <p:nvPr/>
            </p:nvGrpSpPr>
            <p:grpSpPr>
              <a:xfrm>
                <a:off x="1854200" y="801688"/>
                <a:ext cx="3806826" cy="5230812"/>
                <a:chOff x="1180" y="505"/>
                <a:chExt cx="2398" cy="3295"/>
              </a:xfrm>
            </p:grpSpPr>
            <p:sp>
              <p:nvSpPr>
                <p:cNvPr id="34" name="Freeform 24"/>
                <p:cNvSpPr/>
                <p:nvPr/>
              </p:nvSpPr>
              <p:spPr bwMode="auto">
                <a:xfrm>
                  <a:off x="1229" y="667"/>
                  <a:ext cx="2144" cy="1160"/>
                </a:xfrm>
                <a:custGeom>
                  <a:avLst/>
                  <a:gdLst>
                    <a:gd name="T0" fmla="*/ 889 w 905"/>
                    <a:gd name="T1" fmla="*/ 492 h 492"/>
                    <a:gd name="T2" fmla="*/ 894 w 905"/>
                    <a:gd name="T3" fmla="*/ 329 h 492"/>
                    <a:gd name="T4" fmla="*/ 857 w 905"/>
                    <a:gd name="T5" fmla="*/ 179 h 492"/>
                    <a:gd name="T6" fmla="*/ 814 w 905"/>
                    <a:gd name="T7" fmla="*/ 112 h 492"/>
                    <a:gd name="T8" fmla="*/ 720 w 905"/>
                    <a:gd name="T9" fmla="*/ 43 h 492"/>
                    <a:gd name="T10" fmla="*/ 568 w 905"/>
                    <a:gd name="T11" fmla="*/ 22 h 492"/>
                    <a:gd name="T12" fmla="*/ 418 w 905"/>
                    <a:gd name="T13" fmla="*/ 58 h 492"/>
                    <a:gd name="T14" fmla="*/ 241 w 905"/>
                    <a:gd name="T15" fmla="*/ 152 h 492"/>
                    <a:gd name="T16" fmla="*/ 118 w 905"/>
                    <a:gd name="T17" fmla="*/ 248 h 492"/>
                    <a:gd name="T18" fmla="*/ 0 w 905"/>
                    <a:gd name="T19" fmla="*/ 361 h 492"/>
                    <a:gd name="T20" fmla="*/ 114 w 905"/>
                    <a:gd name="T21" fmla="*/ 243 h 492"/>
                    <a:gd name="T22" fmla="*/ 236 w 905"/>
                    <a:gd name="T23" fmla="*/ 144 h 492"/>
                    <a:gd name="T24" fmla="*/ 305 w 905"/>
                    <a:gd name="T25" fmla="*/ 100 h 492"/>
                    <a:gd name="T26" fmla="*/ 415 w 905"/>
                    <a:gd name="T27" fmla="*/ 49 h 492"/>
                    <a:gd name="T28" fmla="*/ 568 w 905"/>
                    <a:gd name="T29" fmla="*/ 12 h 492"/>
                    <a:gd name="T30" fmla="*/ 723 w 905"/>
                    <a:gd name="T31" fmla="*/ 34 h 492"/>
                    <a:gd name="T32" fmla="*/ 822 w 905"/>
                    <a:gd name="T33" fmla="*/ 106 h 492"/>
                    <a:gd name="T34" fmla="*/ 865 w 905"/>
                    <a:gd name="T35" fmla="*/ 175 h 492"/>
                    <a:gd name="T36" fmla="*/ 901 w 905"/>
                    <a:gd name="T37" fmla="*/ 329 h 492"/>
                    <a:gd name="T38" fmla="*/ 889 w 905"/>
                    <a:gd name="T39"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5" h="492">
                      <a:moveTo>
                        <a:pt x="889" y="492"/>
                      </a:moveTo>
                      <a:cubicBezTo>
                        <a:pt x="893" y="461"/>
                        <a:pt x="899" y="394"/>
                        <a:pt x="894" y="329"/>
                      </a:cubicBezTo>
                      <a:cubicBezTo>
                        <a:pt x="889" y="264"/>
                        <a:pt x="869" y="203"/>
                        <a:pt x="857" y="179"/>
                      </a:cubicBezTo>
                      <a:cubicBezTo>
                        <a:pt x="851" y="166"/>
                        <a:pt x="838" y="139"/>
                        <a:pt x="814" y="112"/>
                      </a:cubicBezTo>
                      <a:cubicBezTo>
                        <a:pt x="791" y="85"/>
                        <a:pt x="757" y="58"/>
                        <a:pt x="720" y="43"/>
                      </a:cubicBezTo>
                      <a:cubicBezTo>
                        <a:pt x="644" y="10"/>
                        <a:pt x="567" y="23"/>
                        <a:pt x="568" y="22"/>
                      </a:cubicBezTo>
                      <a:cubicBezTo>
                        <a:pt x="569" y="21"/>
                        <a:pt x="494" y="28"/>
                        <a:pt x="418" y="58"/>
                      </a:cubicBezTo>
                      <a:cubicBezTo>
                        <a:pt x="341" y="86"/>
                        <a:pt x="265" y="134"/>
                        <a:pt x="241" y="152"/>
                      </a:cubicBezTo>
                      <a:cubicBezTo>
                        <a:pt x="219" y="167"/>
                        <a:pt x="167" y="205"/>
                        <a:pt x="118" y="248"/>
                      </a:cubicBezTo>
                      <a:cubicBezTo>
                        <a:pt x="69" y="291"/>
                        <a:pt x="22" y="338"/>
                        <a:pt x="0" y="361"/>
                      </a:cubicBezTo>
                      <a:cubicBezTo>
                        <a:pt x="20" y="336"/>
                        <a:pt x="65" y="287"/>
                        <a:pt x="114" y="243"/>
                      </a:cubicBezTo>
                      <a:cubicBezTo>
                        <a:pt x="162" y="199"/>
                        <a:pt x="213" y="160"/>
                        <a:pt x="236" y="144"/>
                      </a:cubicBezTo>
                      <a:cubicBezTo>
                        <a:pt x="248" y="136"/>
                        <a:pt x="273" y="119"/>
                        <a:pt x="305" y="100"/>
                      </a:cubicBezTo>
                      <a:cubicBezTo>
                        <a:pt x="337" y="82"/>
                        <a:pt x="376" y="64"/>
                        <a:pt x="415" y="49"/>
                      </a:cubicBezTo>
                      <a:cubicBezTo>
                        <a:pt x="492" y="19"/>
                        <a:pt x="568" y="12"/>
                        <a:pt x="568" y="12"/>
                      </a:cubicBezTo>
                      <a:cubicBezTo>
                        <a:pt x="567" y="13"/>
                        <a:pt x="645" y="0"/>
                        <a:pt x="723" y="34"/>
                      </a:cubicBezTo>
                      <a:cubicBezTo>
                        <a:pt x="762" y="50"/>
                        <a:pt x="797" y="78"/>
                        <a:pt x="822" y="106"/>
                      </a:cubicBezTo>
                      <a:cubicBezTo>
                        <a:pt x="846" y="134"/>
                        <a:pt x="859" y="161"/>
                        <a:pt x="865" y="175"/>
                      </a:cubicBezTo>
                      <a:cubicBezTo>
                        <a:pt x="878" y="200"/>
                        <a:pt x="898" y="263"/>
                        <a:pt x="901" y="329"/>
                      </a:cubicBezTo>
                      <a:cubicBezTo>
                        <a:pt x="905" y="395"/>
                        <a:pt x="896" y="461"/>
                        <a:pt x="889" y="49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35" name="Freeform 25"/>
                <p:cNvSpPr/>
                <p:nvPr/>
              </p:nvSpPr>
              <p:spPr bwMode="auto">
                <a:xfrm>
                  <a:off x="3248" y="1754"/>
                  <a:ext cx="129" cy="2045"/>
                </a:xfrm>
                <a:custGeom>
                  <a:avLst/>
                  <a:gdLst>
                    <a:gd name="T0" fmla="*/ 0 w 55"/>
                    <a:gd name="T1" fmla="*/ 0 h 866"/>
                    <a:gd name="T2" fmla="*/ 37 w 55"/>
                    <a:gd name="T3" fmla="*/ 203 h 866"/>
                    <a:gd name="T4" fmla="*/ 49 w 55"/>
                    <a:gd name="T5" fmla="*/ 332 h 866"/>
                    <a:gd name="T6" fmla="*/ 53 w 55"/>
                    <a:gd name="T7" fmla="*/ 432 h 866"/>
                    <a:gd name="T8" fmla="*/ 55 w 55"/>
                    <a:gd name="T9" fmla="*/ 533 h 866"/>
                    <a:gd name="T10" fmla="*/ 50 w 55"/>
                    <a:gd name="T11" fmla="*/ 662 h 866"/>
                    <a:gd name="T12" fmla="*/ 21 w 55"/>
                    <a:gd name="T13" fmla="*/ 866 h 866"/>
                    <a:gd name="T14" fmla="*/ 40 w 55"/>
                    <a:gd name="T15" fmla="*/ 662 h 866"/>
                    <a:gd name="T16" fmla="*/ 45 w 55"/>
                    <a:gd name="T17" fmla="*/ 533 h 866"/>
                    <a:gd name="T18" fmla="*/ 44 w 55"/>
                    <a:gd name="T19" fmla="*/ 433 h 866"/>
                    <a:gd name="T20" fmla="*/ 39 w 55"/>
                    <a:gd name="T21" fmla="*/ 332 h 866"/>
                    <a:gd name="T22" fmla="*/ 27 w 55"/>
                    <a:gd name="T23" fmla="*/ 204 h 866"/>
                    <a:gd name="T24" fmla="*/ 0 w 55"/>
                    <a:gd name="T25"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866">
                      <a:moveTo>
                        <a:pt x="0" y="0"/>
                      </a:moveTo>
                      <a:cubicBezTo>
                        <a:pt x="13" y="40"/>
                        <a:pt x="34" y="168"/>
                        <a:pt x="37" y="203"/>
                      </a:cubicBezTo>
                      <a:cubicBezTo>
                        <a:pt x="39" y="222"/>
                        <a:pt x="45" y="279"/>
                        <a:pt x="49" y="332"/>
                      </a:cubicBezTo>
                      <a:cubicBezTo>
                        <a:pt x="52" y="384"/>
                        <a:pt x="53" y="432"/>
                        <a:pt x="53" y="432"/>
                      </a:cubicBezTo>
                      <a:cubicBezTo>
                        <a:pt x="53" y="432"/>
                        <a:pt x="55" y="480"/>
                        <a:pt x="55" y="533"/>
                      </a:cubicBezTo>
                      <a:cubicBezTo>
                        <a:pt x="54" y="586"/>
                        <a:pt x="51" y="643"/>
                        <a:pt x="50" y="662"/>
                      </a:cubicBezTo>
                      <a:cubicBezTo>
                        <a:pt x="49" y="698"/>
                        <a:pt x="33" y="827"/>
                        <a:pt x="21" y="866"/>
                      </a:cubicBezTo>
                      <a:cubicBezTo>
                        <a:pt x="27" y="826"/>
                        <a:pt x="39" y="697"/>
                        <a:pt x="40" y="662"/>
                      </a:cubicBezTo>
                      <a:cubicBezTo>
                        <a:pt x="42" y="643"/>
                        <a:pt x="45" y="585"/>
                        <a:pt x="45" y="533"/>
                      </a:cubicBezTo>
                      <a:cubicBezTo>
                        <a:pt x="46" y="480"/>
                        <a:pt x="44" y="433"/>
                        <a:pt x="44" y="433"/>
                      </a:cubicBezTo>
                      <a:cubicBezTo>
                        <a:pt x="44" y="433"/>
                        <a:pt x="43" y="385"/>
                        <a:pt x="39" y="332"/>
                      </a:cubicBezTo>
                      <a:cubicBezTo>
                        <a:pt x="36" y="280"/>
                        <a:pt x="30" y="223"/>
                        <a:pt x="27" y="204"/>
                      </a:cubicBezTo>
                      <a:cubicBezTo>
                        <a:pt x="24" y="169"/>
                        <a:pt x="7" y="41"/>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36" name="Freeform 26"/>
                <p:cNvSpPr/>
                <p:nvPr/>
              </p:nvSpPr>
              <p:spPr bwMode="auto">
                <a:xfrm>
                  <a:off x="1182" y="505"/>
                  <a:ext cx="2425" cy="1471"/>
                </a:xfrm>
                <a:custGeom>
                  <a:avLst/>
                  <a:gdLst>
                    <a:gd name="T0" fmla="*/ 0 w 1015"/>
                    <a:gd name="T1" fmla="*/ 395 h 624"/>
                    <a:gd name="T2" fmla="*/ 134 w 1015"/>
                    <a:gd name="T3" fmla="*/ 255 h 624"/>
                    <a:gd name="T4" fmla="*/ 281 w 1015"/>
                    <a:gd name="T5" fmla="*/ 140 h 624"/>
                    <a:gd name="T6" fmla="*/ 495 w 1015"/>
                    <a:gd name="T7" fmla="*/ 33 h 624"/>
                    <a:gd name="T8" fmla="*/ 679 w 1015"/>
                    <a:gd name="T9" fmla="*/ 1 h 624"/>
                    <a:gd name="T10" fmla="*/ 736 w 1015"/>
                    <a:gd name="T11" fmla="*/ 6 h 624"/>
                    <a:gd name="T12" fmla="*/ 858 w 1015"/>
                    <a:gd name="T13" fmla="*/ 52 h 624"/>
                    <a:gd name="T14" fmla="*/ 956 w 1015"/>
                    <a:gd name="T15" fmla="*/ 157 h 624"/>
                    <a:gd name="T16" fmla="*/ 993 w 1015"/>
                    <a:gd name="T17" fmla="*/ 247 h 624"/>
                    <a:gd name="T18" fmla="*/ 1012 w 1015"/>
                    <a:gd name="T19" fmla="*/ 432 h 624"/>
                    <a:gd name="T20" fmla="*/ 981 w 1015"/>
                    <a:gd name="T21" fmla="*/ 624 h 624"/>
                    <a:gd name="T22" fmla="*/ 1005 w 1015"/>
                    <a:gd name="T23" fmla="*/ 432 h 624"/>
                    <a:gd name="T24" fmla="*/ 984 w 1015"/>
                    <a:gd name="T25" fmla="*/ 249 h 624"/>
                    <a:gd name="T26" fmla="*/ 947 w 1015"/>
                    <a:gd name="T27" fmla="*/ 162 h 624"/>
                    <a:gd name="T28" fmla="*/ 852 w 1015"/>
                    <a:gd name="T29" fmla="*/ 60 h 624"/>
                    <a:gd name="T30" fmla="*/ 734 w 1015"/>
                    <a:gd name="T31" fmla="*/ 15 h 624"/>
                    <a:gd name="T32" fmla="*/ 679 w 1015"/>
                    <a:gd name="T33" fmla="*/ 11 h 624"/>
                    <a:gd name="T34" fmla="*/ 498 w 1015"/>
                    <a:gd name="T35" fmla="*/ 42 h 624"/>
                    <a:gd name="T36" fmla="*/ 287 w 1015"/>
                    <a:gd name="T37" fmla="*/ 148 h 624"/>
                    <a:gd name="T38" fmla="*/ 139 w 1015"/>
                    <a:gd name="T39" fmla="*/ 260 h 624"/>
                    <a:gd name="T40" fmla="*/ 0 w 1015"/>
                    <a:gd name="T41" fmla="*/ 395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15" h="624">
                      <a:moveTo>
                        <a:pt x="0" y="395"/>
                      </a:moveTo>
                      <a:cubicBezTo>
                        <a:pt x="23" y="365"/>
                        <a:pt x="76" y="307"/>
                        <a:pt x="134" y="255"/>
                      </a:cubicBezTo>
                      <a:cubicBezTo>
                        <a:pt x="192" y="203"/>
                        <a:pt x="254" y="158"/>
                        <a:pt x="281" y="140"/>
                      </a:cubicBezTo>
                      <a:cubicBezTo>
                        <a:pt x="311" y="120"/>
                        <a:pt x="402" y="64"/>
                        <a:pt x="495" y="33"/>
                      </a:cubicBezTo>
                      <a:cubicBezTo>
                        <a:pt x="588" y="0"/>
                        <a:pt x="679" y="0"/>
                        <a:pt x="679" y="1"/>
                      </a:cubicBezTo>
                      <a:cubicBezTo>
                        <a:pt x="679" y="1"/>
                        <a:pt x="702" y="1"/>
                        <a:pt x="736" y="6"/>
                      </a:cubicBezTo>
                      <a:cubicBezTo>
                        <a:pt x="770" y="11"/>
                        <a:pt x="816" y="25"/>
                        <a:pt x="858" y="52"/>
                      </a:cubicBezTo>
                      <a:cubicBezTo>
                        <a:pt x="899" y="79"/>
                        <a:pt x="934" y="119"/>
                        <a:pt x="956" y="157"/>
                      </a:cubicBezTo>
                      <a:cubicBezTo>
                        <a:pt x="977" y="195"/>
                        <a:pt x="988" y="229"/>
                        <a:pt x="993" y="247"/>
                      </a:cubicBezTo>
                      <a:cubicBezTo>
                        <a:pt x="1003" y="278"/>
                        <a:pt x="1015" y="355"/>
                        <a:pt x="1012" y="432"/>
                      </a:cubicBezTo>
                      <a:cubicBezTo>
                        <a:pt x="1009" y="510"/>
                        <a:pt x="993" y="588"/>
                        <a:pt x="981" y="624"/>
                      </a:cubicBezTo>
                      <a:cubicBezTo>
                        <a:pt x="990" y="587"/>
                        <a:pt x="1004" y="510"/>
                        <a:pt x="1005" y="432"/>
                      </a:cubicBezTo>
                      <a:cubicBezTo>
                        <a:pt x="1007" y="355"/>
                        <a:pt x="994" y="280"/>
                        <a:pt x="984" y="249"/>
                      </a:cubicBezTo>
                      <a:cubicBezTo>
                        <a:pt x="979" y="232"/>
                        <a:pt x="969" y="199"/>
                        <a:pt x="947" y="162"/>
                      </a:cubicBezTo>
                      <a:cubicBezTo>
                        <a:pt x="926" y="125"/>
                        <a:pt x="893" y="86"/>
                        <a:pt x="852" y="60"/>
                      </a:cubicBezTo>
                      <a:cubicBezTo>
                        <a:pt x="813" y="33"/>
                        <a:pt x="768" y="20"/>
                        <a:pt x="734" y="15"/>
                      </a:cubicBezTo>
                      <a:cubicBezTo>
                        <a:pt x="701" y="10"/>
                        <a:pt x="679" y="11"/>
                        <a:pt x="679" y="11"/>
                      </a:cubicBezTo>
                      <a:cubicBezTo>
                        <a:pt x="679" y="10"/>
                        <a:pt x="590" y="10"/>
                        <a:pt x="498" y="42"/>
                      </a:cubicBezTo>
                      <a:cubicBezTo>
                        <a:pt x="406" y="72"/>
                        <a:pt x="316" y="129"/>
                        <a:pt x="287" y="148"/>
                      </a:cubicBezTo>
                      <a:cubicBezTo>
                        <a:pt x="259" y="166"/>
                        <a:pt x="197" y="209"/>
                        <a:pt x="139" y="260"/>
                      </a:cubicBezTo>
                      <a:cubicBezTo>
                        <a:pt x="80" y="311"/>
                        <a:pt x="25" y="367"/>
                        <a:pt x="0" y="39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sp>
            <p:nvSpPr>
              <p:cNvPr id="18" name="Freeform 31"/>
              <p:cNvSpPr/>
              <p:nvPr/>
            </p:nvSpPr>
            <p:spPr bwMode="auto">
              <a:xfrm>
                <a:off x="315930" y="3137373"/>
                <a:ext cx="2116324" cy="846824"/>
              </a:xfrm>
              <a:custGeom>
                <a:avLst/>
                <a:gdLst>
                  <a:gd name="T0" fmla="*/ 0 w 565"/>
                  <a:gd name="T1" fmla="*/ 220 h 226"/>
                  <a:gd name="T2" fmla="*/ 541 w 565"/>
                  <a:gd name="T3" fmla="*/ 0 h 226"/>
                  <a:gd name="T4" fmla="*/ 565 w 565"/>
                  <a:gd name="T5" fmla="*/ 25 h 226"/>
                  <a:gd name="T6" fmla="*/ 530 w 565"/>
                  <a:gd name="T7" fmla="*/ 73 h 226"/>
                  <a:gd name="T8" fmla="*/ 127 w 565"/>
                  <a:gd name="T9" fmla="*/ 226 h 226"/>
                  <a:gd name="T10" fmla="*/ 0 w 565"/>
                  <a:gd name="T11" fmla="*/ 220 h 226"/>
                </a:gdLst>
                <a:ahLst/>
                <a:cxnLst>
                  <a:cxn ang="0">
                    <a:pos x="T0" y="T1"/>
                  </a:cxn>
                  <a:cxn ang="0">
                    <a:pos x="T2" y="T3"/>
                  </a:cxn>
                  <a:cxn ang="0">
                    <a:pos x="T4" y="T5"/>
                  </a:cxn>
                  <a:cxn ang="0">
                    <a:pos x="T6" y="T7"/>
                  </a:cxn>
                  <a:cxn ang="0">
                    <a:pos x="T8" y="T9"/>
                  </a:cxn>
                  <a:cxn ang="0">
                    <a:pos x="T10" y="T11"/>
                  </a:cxn>
                </a:cxnLst>
                <a:rect l="0" t="0" r="r" b="b"/>
                <a:pathLst>
                  <a:path w="565" h="226">
                    <a:moveTo>
                      <a:pt x="0" y="220"/>
                    </a:moveTo>
                    <a:cubicBezTo>
                      <a:pt x="230" y="87"/>
                      <a:pt x="541" y="0"/>
                      <a:pt x="541" y="0"/>
                    </a:cubicBezTo>
                    <a:cubicBezTo>
                      <a:pt x="565" y="25"/>
                      <a:pt x="565" y="25"/>
                      <a:pt x="565" y="25"/>
                    </a:cubicBezTo>
                    <a:cubicBezTo>
                      <a:pt x="530" y="73"/>
                      <a:pt x="530" y="73"/>
                      <a:pt x="530" y="73"/>
                    </a:cubicBezTo>
                    <a:cubicBezTo>
                      <a:pt x="530" y="73"/>
                      <a:pt x="270" y="150"/>
                      <a:pt x="127" y="226"/>
                    </a:cubicBezTo>
                    <a:lnTo>
                      <a:pt x="0" y="220"/>
                    </a:lnTo>
                    <a:close/>
                  </a:path>
                </a:pathLst>
              </a:custGeom>
              <a:gradFill flip="none" rotWithShape="1">
                <a:gsLst>
                  <a:gs pos="10000">
                    <a:srgbClr val="0083B8"/>
                  </a:gs>
                  <a:gs pos="56000">
                    <a:srgbClr val="21C0FF"/>
                  </a:gs>
                  <a:gs pos="100000">
                    <a:srgbClr val="9FE4FF"/>
                  </a:gs>
                </a:gsLst>
                <a:lin ang="10800000" scaled="1"/>
                <a:tileRect/>
              </a:gradFill>
              <a:ln w="635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Freeform 32"/>
              <p:cNvSpPr/>
              <p:nvPr/>
            </p:nvSpPr>
            <p:spPr bwMode="auto">
              <a:xfrm>
                <a:off x="315930" y="3926457"/>
                <a:ext cx="643800" cy="295105"/>
              </a:xfrm>
              <a:custGeom>
                <a:avLst/>
                <a:gdLst>
                  <a:gd name="T0" fmla="*/ 0 w 406"/>
                  <a:gd name="T1" fmla="*/ 21 h 187"/>
                  <a:gd name="T2" fmla="*/ 120 w 406"/>
                  <a:gd name="T3" fmla="*/ 0 h 187"/>
                  <a:gd name="T4" fmla="*/ 170 w 406"/>
                  <a:gd name="T5" fmla="*/ 2 h 187"/>
                  <a:gd name="T6" fmla="*/ 406 w 406"/>
                  <a:gd name="T7" fmla="*/ 154 h 187"/>
                  <a:gd name="T8" fmla="*/ 269 w 406"/>
                  <a:gd name="T9" fmla="*/ 187 h 187"/>
                  <a:gd name="T10" fmla="*/ 245 w 406"/>
                  <a:gd name="T11" fmla="*/ 175 h 187"/>
                  <a:gd name="T12" fmla="*/ 0 w 406"/>
                  <a:gd name="T13" fmla="*/ 21 h 187"/>
                </a:gdLst>
                <a:ahLst/>
                <a:cxnLst>
                  <a:cxn ang="0">
                    <a:pos x="T0" y="T1"/>
                  </a:cxn>
                  <a:cxn ang="0">
                    <a:pos x="T2" y="T3"/>
                  </a:cxn>
                  <a:cxn ang="0">
                    <a:pos x="T4" y="T5"/>
                  </a:cxn>
                  <a:cxn ang="0">
                    <a:pos x="T6" y="T7"/>
                  </a:cxn>
                  <a:cxn ang="0">
                    <a:pos x="T8" y="T9"/>
                  </a:cxn>
                  <a:cxn ang="0">
                    <a:pos x="T10" y="T11"/>
                  </a:cxn>
                  <a:cxn ang="0">
                    <a:pos x="T12" y="T13"/>
                  </a:cxn>
                </a:cxnLst>
                <a:rect l="0" t="0" r="r" b="b"/>
                <a:pathLst>
                  <a:path w="406" h="187">
                    <a:moveTo>
                      <a:pt x="0" y="21"/>
                    </a:moveTo>
                    <a:lnTo>
                      <a:pt x="120" y="0"/>
                    </a:lnTo>
                    <a:lnTo>
                      <a:pt x="170" y="2"/>
                    </a:lnTo>
                    <a:lnTo>
                      <a:pt x="406" y="154"/>
                    </a:lnTo>
                    <a:lnTo>
                      <a:pt x="269" y="187"/>
                    </a:lnTo>
                    <a:lnTo>
                      <a:pt x="245" y="175"/>
                    </a:lnTo>
                    <a:lnTo>
                      <a:pt x="0" y="21"/>
                    </a:lnTo>
                    <a:close/>
                  </a:path>
                </a:pathLst>
              </a:custGeom>
              <a:gradFill flip="none" rotWithShape="1">
                <a:gsLst>
                  <a:gs pos="17000">
                    <a:srgbClr val="005070"/>
                  </a:gs>
                  <a:gs pos="56000">
                    <a:srgbClr val="00B0F0">
                      <a:shade val="67500"/>
                      <a:satMod val="115000"/>
                    </a:srgbClr>
                  </a:gs>
                  <a:gs pos="100000">
                    <a:srgbClr val="00B0F0">
                      <a:shade val="100000"/>
                      <a:satMod val="115000"/>
                    </a:srgbClr>
                  </a:gs>
                </a:gsLst>
                <a:lin ang="18900000" scaled="1"/>
                <a:tileRect/>
              </a:gradFill>
              <a:ln w="635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Freeform 33"/>
              <p:cNvSpPr/>
              <p:nvPr/>
            </p:nvSpPr>
            <p:spPr bwMode="auto">
              <a:xfrm>
                <a:off x="3808889" y="5632936"/>
                <a:ext cx="1849214" cy="1347220"/>
              </a:xfrm>
              <a:custGeom>
                <a:avLst/>
                <a:gdLst>
                  <a:gd name="T0" fmla="*/ 1167 w 1167"/>
                  <a:gd name="T1" fmla="*/ 839 h 851"/>
                  <a:gd name="T2" fmla="*/ 1060 w 1167"/>
                  <a:gd name="T3" fmla="*/ 678 h 851"/>
                  <a:gd name="T4" fmla="*/ 14 w 1167"/>
                  <a:gd name="T5" fmla="*/ 0 h 851"/>
                  <a:gd name="T6" fmla="*/ 0 w 1167"/>
                  <a:gd name="T7" fmla="*/ 59 h 851"/>
                  <a:gd name="T8" fmla="*/ 101 w 1167"/>
                  <a:gd name="T9" fmla="*/ 225 h 851"/>
                  <a:gd name="T10" fmla="*/ 1082 w 1167"/>
                  <a:gd name="T11" fmla="*/ 851 h 851"/>
                  <a:gd name="T12" fmla="*/ 1167 w 1167"/>
                  <a:gd name="T13" fmla="*/ 839 h 851"/>
                </a:gdLst>
                <a:ahLst/>
                <a:cxnLst>
                  <a:cxn ang="0">
                    <a:pos x="T0" y="T1"/>
                  </a:cxn>
                  <a:cxn ang="0">
                    <a:pos x="T2" y="T3"/>
                  </a:cxn>
                  <a:cxn ang="0">
                    <a:pos x="T4" y="T5"/>
                  </a:cxn>
                  <a:cxn ang="0">
                    <a:pos x="T6" y="T7"/>
                  </a:cxn>
                  <a:cxn ang="0">
                    <a:pos x="T8" y="T9"/>
                  </a:cxn>
                  <a:cxn ang="0">
                    <a:pos x="T10" y="T11"/>
                  </a:cxn>
                  <a:cxn ang="0">
                    <a:pos x="T12" y="T13"/>
                  </a:cxn>
                </a:cxnLst>
                <a:rect l="0" t="0" r="r" b="b"/>
                <a:pathLst>
                  <a:path w="1167" h="851">
                    <a:moveTo>
                      <a:pt x="1167" y="839"/>
                    </a:moveTo>
                    <a:lnTo>
                      <a:pt x="1060" y="678"/>
                    </a:lnTo>
                    <a:lnTo>
                      <a:pt x="14" y="0"/>
                    </a:lnTo>
                    <a:lnTo>
                      <a:pt x="0" y="59"/>
                    </a:lnTo>
                    <a:lnTo>
                      <a:pt x="101" y="225"/>
                    </a:lnTo>
                    <a:lnTo>
                      <a:pt x="1082" y="851"/>
                    </a:lnTo>
                    <a:lnTo>
                      <a:pt x="1167" y="839"/>
                    </a:lnTo>
                    <a:close/>
                  </a:path>
                </a:pathLst>
              </a:custGeom>
              <a:gradFill flip="none" rotWithShape="1">
                <a:gsLst>
                  <a:gs pos="17000">
                    <a:srgbClr val="0083B8"/>
                  </a:gs>
                  <a:gs pos="56000">
                    <a:srgbClr val="2DC3FF"/>
                  </a:gs>
                  <a:gs pos="100000">
                    <a:srgbClr val="9FE4FF"/>
                  </a:gs>
                </a:gsLst>
                <a:lin ang="10800000" scaled="1"/>
                <a:tileRect/>
              </a:gradFill>
              <a:ln w="635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1" name="Freeform 34"/>
              <p:cNvSpPr/>
              <p:nvPr/>
            </p:nvSpPr>
            <p:spPr bwMode="auto">
              <a:xfrm>
                <a:off x="-115551" y="3227188"/>
                <a:ext cx="2773818" cy="4112228"/>
              </a:xfrm>
              <a:custGeom>
                <a:avLst/>
                <a:gdLst>
                  <a:gd name="T0" fmla="*/ 165 w 740"/>
                  <a:gd name="T1" fmla="*/ 186 h 1095"/>
                  <a:gd name="T2" fmla="*/ 679 w 740"/>
                  <a:gd name="T3" fmla="*/ 0 h 1095"/>
                  <a:gd name="T4" fmla="*/ 740 w 740"/>
                  <a:gd name="T5" fmla="*/ 546 h 1095"/>
                  <a:gd name="T6" fmla="*/ 656 w 740"/>
                  <a:gd name="T7" fmla="*/ 493 h 1095"/>
                  <a:gd name="T8" fmla="*/ 636 w 740"/>
                  <a:gd name="T9" fmla="*/ 916 h 1095"/>
                  <a:gd name="T10" fmla="*/ 628 w 740"/>
                  <a:gd name="T11" fmla="*/ 944 h 1095"/>
                  <a:gd name="T12" fmla="*/ 235 w 740"/>
                  <a:gd name="T13" fmla="*/ 270 h 1095"/>
                  <a:gd name="T14" fmla="*/ 266 w 740"/>
                  <a:gd name="T15" fmla="*/ 249 h 1095"/>
                  <a:gd name="T16" fmla="*/ 165 w 740"/>
                  <a:gd name="T17" fmla="*/ 186 h 1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0" h="1095">
                    <a:moveTo>
                      <a:pt x="165" y="186"/>
                    </a:moveTo>
                    <a:cubicBezTo>
                      <a:pt x="165" y="186"/>
                      <a:pt x="421" y="67"/>
                      <a:pt x="679" y="0"/>
                    </a:cubicBezTo>
                    <a:cubicBezTo>
                      <a:pt x="679" y="0"/>
                      <a:pt x="673" y="291"/>
                      <a:pt x="740" y="546"/>
                    </a:cubicBezTo>
                    <a:cubicBezTo>
                      <a:pt x="656" y="493"/>
                      <a:pt x="656" y="493"/>
                      <a:pt x="656" y="493"/>
                    </a:cubicBezTo>
                    <a:cubicBezTo>
                      <a:pt x="656" y="493"/>
                      <a:pt x="573" y="724"/>
                      <a:pt x="636" y="916"/>
                    </a:cubicBezTo>
                    <a:cubicBezTo>
                      <a:pt x="628" y="944"/>
                      <a:pt x="628" y="944"/>
                      <a:pt x="628" y="944"/>
                    </a:cubicBezTo>
                    <a:cubicBezTo>
                      <a:pt x="628" y="944"/>
                      <a:pt x="0" y="1095"/>
                      <a:pt x="235" y="270"/>
                    </a:cubicBezTo>
                    <a:cubicBezTo>
                      <a:pt x="266" y="249"/>
                      <a:pt x="266" y="249"/>
                      <a:pt x="266" y="249"/>
                    </a:cubicBezTo>
                    <a:lnTo>
                      <a:pt x="165" y="186"/>
                    </a:lnTo>
                    <a:close/>
                  </a:path>
                </a:pathLst>
              </a:custGeom>
              <a:gradFill flip="none" rotWithShape="1">
                <a:gsLst>
                  <a:gs pos="0">
                    <a:srgbClr val="005070"/>
                  </a:gs>
                  <a:gs pos="34000">
                    <a:srgbClr val="005070"/>
                  </a:gs>
                  <a:gs pos="100000">
                    <a:srgbClr val="00B0F0">
                      <a:shade val="100000"/>
                      <a:satMod val="115000"/>
                    </a:srgbClr>
                  </a:gs>
                </a:gsLst>
                <a:lin ang="18900000" scaled="1"/>
                <a:tileRect/>
              </a:gradFill>
              <a:ln w="635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2" name="Freeform 35"/>
              <p:cNvSpPr/>
              <p:nvPr/>
            </p:nvSpPr>
            <p:spPr bwMode="auto">
              <a:xfrm>
                <a:off x="1117258" y="5870306"/>
                <a:ext cx="4540844" cy="2181214"/>
              </a:xfrm>
              <a:custGeom>
                <a:avLst/>
                <a:gdLst>
                  <a:gd name="T0" fmla="*/ 740 w 1211"/>
                  <a:gd name="T1" fmla="*/ 0 h 581"/>
                  <a:gd name="T2" fmla="*/ 763 w 1211"/>
                  <a:gd name="T3" fmla="*/ 3 h 581"/>
                  <a:gd name="T4" fmla="*/ 1211 w 1211"/>
                  <a:gd name="T5" fmla="*/ 290 h 581"/>
                  <a:gd name="T6" fmla="*/ 830 w 1211"/>
                  <a:gd name="T7" fmla="*/ 530 h 581"/>
                  <a:gd name="T8" fmla="*/ 474 w 1211"/>
                  <a:gd name="T9" fmla="*/ 529 h 581"/>
                  <a:gd name="T10" fmla="*/ 0 w 1211"/>
                  <a:gd name="T11" fmla="*/ 300 h 581"/>
                  <a:gd name="T12" fmla="*/ 22 w 1211"/>
                  <a:gd name="T13" fmla="*/ 251 h 581"/>
                  <a:gd name="T14" fmla="*/ 740 w 1211"/>
                  <a:gd name="T15" fmla="*/ 0 h 5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1" h="581">
                    <a:moveTo>
                      <a:pt x="740" y="0"/>
                    </a:moveTo>
                    <a:cubicBezTo>
                      <a:pt x="763" y="3"/>
                      <a:pt x="763" y="3"/>
                      <a:pt x="763" y="3"/>
                    </a:cubicBezTo>
                    <a:cubicBezTo>
                      <a:pt x="1211" y="290"/>
                      <a:pt x="1211" y="290"/>
                      <a:pt x="1211" y="290"/>
                    </a:cubicBezTo>
                    <a:cubicBezTo>
                      <a:pt x="1211" y="290"/>
                      <a:pt x="1051" y="459"/>
                      <a:pt x="830" y="530"/>
                    </a:cubicBezTo>
                    <a:cubicBezTo>
                      <a:pt x="672" y="581"/>
                      <a:pt x="546" y="563"/>
                      <a:pt x="474" y="529"/>
                    </a:cubicBezTo>
                    <a:cubicBezTo>
                      <a:pt x="0" y="300"/>
                      <a:pt x="0" y="300"/>
                      <a:pt x="0" y="300"/>
                    </a:cubicBezTo>
                    <a:cubicBezTo>
                      <a:pt x="22" y="251"/>
                      <a:pt x="22" y="251"/>
                      <a:pt x="22" y="251"/>
                    </a:cubicBezTo>
                    <a:cubicBezTo>
                      <a:pt x="22" y="251"/>
                      <a:pt x="306" y="406"/>
                      <a:pt x="740" y="0"/>
                    </a:cubicBezTo>
                    <a:close/>
                  </a:path>
                </a:pathLst>
              </a:custGeom>
              <a:gradFill flip="none" rotWithShape="1">
                <a:gsLst>
                  <a:gs pos="17000">
                    <a:srgbClr val="005070"/>
                  </a:gs>
                  <a:gs pos="56000">
                    <a:srgbClr val="00B0F0">
                      <a:shade val="67500"/>
                      <a:satMod val="115000"/>
                    </a:srgbClr>
                  </a:gs>
                  <a:gs pos="100000">
                    <a:srgbClr val="00B0F0">
                      <a:shade val="100000"/>
                      <a:satMod val="115000"/>
                    </a:srgbClr>
                  </a:gs>
                </a:gsLst>
                <a:lin ang="18900000" scaled="1"/>
                <a:tileRect/>
              </a:gradFill>
              <a:ln w="635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3" name="Freeform 36"/>
              <p:cNvSpPr/>
              <p:nvPr/>
            </p:nvSpPr>
            <p:spPr bwMode="auto">
              <a:xfrm>
                <a:off x="1117258" y="5870306"/>
                <a:ext cx="3718972" cy="1757802"/>
              </a:xfrm>
              <a:custGeom>
                <a:avLst/>
                <a:gdLst>
                  <a:gd name="T0" fmla="*/ 348 w 992"/>
                  <a:gd name="T1" fmla="*/ 468 h 468"/>
                  <a:gd name="T2" fmla="*/ 0 w 992"/>
                  <a:gd name="T3" fmla="*/ 300 h 468"/>
                  <a:gd name="T4" fmla="*/ 22 w 992"/>
                  <a:gd name="T5" fmla="*/ 251 h 468"/>
                  <a:gd name="T6" fmla="*/ 740 w 992"/>
                  <a:gd name="T7" fmla="*/ 0 h 468"/>
                  <a:gd name="T8" fmla="*/ 763 w 992"/>
                  <a:gd name="T9" fmla="*/ 3 h 468"/>
                  <a:gd name="T10" fmla="*/ 992 w 992"/>
                  <a:gd name="T11" fmla="*/ 149 h 468"/>
                  <a:gd name="T12" fmla="*/ 348 w 992"/>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992" h="468">
                    <a:moveTo>
                      <a:pt x="348" y="468"/>
                    </a:moveTo>
                    <a:cubicBezTo>
                      <a:pt x="0" y="300"/>
                      <a:pt x="0" y="300"/>
                      <a:pt x="0" y="300"/>
                    </a:cubicBezTo>
                    <a:cubicBezTo>
                      <a:pt x="22" y="251"/>
                      <a:pt x="22" y="251"/>
                      <a:pt x="22" y="251"/>
                    </a:cubicBezTo>
                    <a:cubicBezTo>
                      <a:pt x="22" y="251"/>
                      <a:pt x="306" y="406"/>
                      <a:pt x="740" y="0"/>
                    </a:cubicBezTo>
                    <a:cubicBezTo>
                      <a:pt x="763" y="3"/>
                      <a:pt x="763" y="3"/>
                      <a:pt x="763" y="3"/>
                    </a:cubicBezTo>
                    <a:cubicBezTo>
                      <a:pt x="992" y="149"/>
                      <a:pt x="992" y="149"/>
                      <a:pt x="992" y="149"/>
                    </a:cubicBezTo>
                    <a:cubicBezTo>
                      <a:pt x="947" y="194"/>
                      <a:pt x="665" y="462"/>
                      <a:pt x="348" y="468"/>
                    </a:cubicBezTo>
                    <a:close/>
                  </a:path>
                </a:pathLst>
              </a:custGeom>
              <a:gradFill flip="none" rotWithShape="1">
                <a:gsLst>
                  <a:gs pos="17000">
                    <a:srgbClr val="005070"/>
                  </a:gs>
                  <a:gs pos="56000">
                    <a:srgbClr val="00B0F0">
                      <a:shade val="67500"/>
                      <a:satMod val="115000"/>
                    </a:srgbClr>
                  </a:gs>
                  <a:gs pos="100000">
                    <a:srgbClr val="00B0F0">
                      <a:shade val="100000"/>
                      <a:satMod val="115000"/>
                    </a:srgbClr>
                  </a:gs>
                </a:gsLst>
                <a:lin ang="18900000" scaled="1"/>
                <a:tileRect/>
              </a:gradFill>
              <a:ln w="635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4" name="Freeform 47"/>
              <p:cNvSpPr/>
              <p:nvPr/>
            </p:nvSpPr>
            <p:spPr bwMode="auto">
              <a:xfrm>
                <a:off x="487155" y="3240018"/>
                <a:ext cx="1931401" cy="692856"/>
              </a:xfrm>
              <a:custGeom>
                <a:avLst/>
                <a:gdLst>
                  <a:gd name="T0" fmla="*/ 0 w 514"/>
                  <a:gd name="T1" fmla="*/ 186 h 186"/>
                  <a:gd name="T2" fmla="*/ 117 w 514"/>
                  <a:gd name="T3" fmla="*/ 132 h 186"/>
                  <a:gd name="T4" fmla="*/ 252 w 514"/>
                  <a:gd name="T5" fmla="*/ 80 h 186"/>
                  <a:gd name="T6" fmla="*/ 389 w 514"/>
                  <a:gd name="T7" fmla="*/ 33 h 186"/>
                  <a:gd name="T8" fmla="*/ 514 w 514"/>
                  <a:gd name="T9" fmla="*/ 0 h 186"/>
                  <a:gd name="T10" fmla="*/ 391 w 514"/>
                  <a:gd name="T11" fmla="*/ 39 h 186"/>
                  <a:gd name="T12" fmla="*/ 254 w 514"/>
                  <a:gd name="T13" fmla="*/ 86 h 186"/>
                  <a:gd name="T14" fmla="*/ 120 w 514"/>
                  <a:gd name="T15" fmla="*/ 138 h 186"/>
                  <a:gd name="T16" fmla="*/ 0 w 514"/>
                  <a:gd name="T17"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4" h="186">
                    <a:moveTo>
                      <a:pt x="0" y="186"/>
                    </a:moveTo>
                    <a:cubicBezTo>
                      <a:pt x="22" y="173"/>
                      <a:pt x="97" y="140"/>
                      <a:pt x="117" y="132"/>
                    </a:cubicBezTo>
                    <a:cubicBezTo>
                      <a:pt x="139" y="122"/>
                      <a:pt x="252" y="79"/>
                      <a:pt x="252" y="80"/>
                    </a:cubicBezTo>
                    <a:cubicBezTo>
                      <a:pt x="252" y="79"/>
                      <a:pt x="365" y="39"/>
                      <a:pt x="389" y="33"/>
                    </a:cubicBezTo>
                    <a:cubicBezTo>
                      <a:pt x="410" y="26"/>
                      <a:pt x="488" y="4"/>
                      <a:pt x="514" y="0"/>
                    </a:cubicBezTo>
                    <a:cubicBezTo>
                      <a:pt x="489" y="8"/>
                      <a:pt x="412" y="32"/>
                      <a:pt x="391" y="39"/>
                    </a:cubicBezTo>
                    <a:cubicBezTo>
                      <a:pt x="368" y="46"/>
                      <a:pt x="254" y="85"/>
                      <a:pt x="254" y="86"/>
                    </a:cubicBezTo>
                    <a:cubicBezTo>
                      <a:pt x="254" y="85"/>
                      <a:pt x="142" y="128"/>
                      <a:pt x="120" y="138"/>
                    </a:cubicBezTo>
                    <a:cubicBezTo>
                      <a:pt x="99" y="146"/>
                      <a:pt x="24" y="177"/>
                      <a:pt x="0" y="186"/>
                    </a:cubicBez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nvGrpSpPr>
              <p:cNvPr id="77868" name="Group 54"/>
              <p:cNvGrpSpPr>
                <a:grpSpLocks noChangeAspect="1"/>
              </p:cNvGrpSpPr>
              <p:nvPr/>
            </p:nvGrpSpPr>
            <p:grpSpPr>
              <a:xfrm>
                <a:off x="2146301" y="3247231"/>
                <a:ext cx="3479800" cy="4767262"/>
                <a:chOff x="1788" y="657"/>
                <a:chExt cx="2192" cy="3003"/>
              </a:xfrm>
            </p:grpSpPr>
            <p:sp>
              <p:nvSpPr>
                <p:cNvPr id="31" name="Freeform 55"/>
                <p:cNvSpPr/>
                <p:nvPr/>
              </p:nvSpPr>
              <p:spPr bwMode="auto">
                <a:xfrm>
                  <a:off x="1804" y="1820"/>
                  <a:ext cx="488" cy="1677"/>
                </a:xfrm>
                <a:custGeom>
                  <a:avLst/>
                  <a:gdLst>
                    <a:gd name="T0" fmla="*/ 50 w 206"/>
                    <a:gd name="T1" fmla="*/ 0 h 710"/>
                    <a:gd name="T2" fmla="*/ 29 w 206"/>
                    <a:gd name="T3" fmla="*/ 90 h 710"/>
                    <a:gd name="T4" fmla="*/ 16 w 206"/>
                    <a:gd name="T5" fmla="*/ 178 h 710"/>
                    <a:gd name="T6" fmla="*/ 12 w 206"/>
                    <a:gd name="T7" fmla="*/ 292 h 710"/>
                    <a:gd name="T8" fmla="*/ 23 w 206"/>
                    <a:gd name="T9" fmla="*/ 379 h 710"/>
                    <a:gd name="T10" fmla="*/ 49 w 206"/>
                    <a:gd name="T11" fmla="*/ 463 h 710"/>
                    <a:gd name="T12" fmla="*/ 98 w 206"/>
                    <a:gd name="T13" fmla="*/ 566 h 710"/>
                    <a:gd name="T14" fmla="*/ 145 w 206"/>
                    <a:gd name="T15" fmla="*/ 641 h 710"/>
                    <a:gd name="T16" fmla="*/ 206 w 206"/>
                    <a:gd name="T17" fmla="*/ 710 h 710"/>
                    <a:gd name="T18" fmla="*/ 139 w 206"/>
                    <a:gd name="T19" fmla="*/ 645 h 710"/>
                    <a:gd name="T20" fmla="*/ 89 w 206"/>
                    <a:gd name="T21" fmla="*/ 570 h 710"/>
                    <a:gd name="T22" fmla="*/ 41 w 206"/>
                    <a:gd name="T23" fmla="*/ 466 h 710"/>
                    <a:gd name="T24" fmla="*/ 14 w 206"/>
                    <a:gd name="T25" fmla="*/ 381 h 710"/>
                    <a:gd name="T26" fmla="*/ 2 w 206"/>
                    <a:gd name="T27" fmla="*/ 292 h 710"/>
                    <a:gd name="T28" fmla="*/ 7 w 206"/>
                    <a:gd name="T29" fmla="*/ 177 h 710"/>
                    <a:gd name="T30" fmla="*/ 22 w 206"/>
                    <a:gd name="T31" fmla="*/ 89 h 710"/>
                    <a:gd name="T32" fmla="*/ 50 w 206"/>
                    <a:gd name="T33" fmla="*/ 0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6" h="710">
                      <a:moveTo>
                        <a:pt x="50" y="0"/>
                      </a:moveTo>
                      <a:cubicBezTo>
                        <a:pt x="46" y="18"/>
                        <a:pt x="36" y="54"/>
                        <a:pt x="29" y="90"/>
                      </a:cubicBezTo>
                      <a:cubicBezTo>
                        <a:pt x="22" y="127"/>
                        <a:pt x="18" y="163"/>
                        <a:pt x="16" y="178"/>
                      </a:cubicBezTo>
                      <a:cubicBezTo>
                        <a:pt x="14" y="195"/>
                        <a:pt x="9" y="245"/>
                        <a:pt x="12" y="292"/>
                      </a:cubicBezTo>
                      <a:cubicBezTo>
                        <a:pt x="14" y="338"/>
                        <a:pt x="23" y="379"/>
                        <a:pt x="23" y="379"/>
                      </a:cubicBezTo>
                      <a:cubicBezTo>
                        <a:pt x="23" y="379"/>
                        <a:pt x="32" y="420"/>
                        <a:pt x="49" y="463"/>
                      </a:cubicBezTo>
                      <a:cubicBezTo>
                        <a:pt x="66" y="506"/>
                        <a:pt x="89" y="551"/>
                        <a:pt x="98" y="566"/>
                      </a:cubicBezTo>
                      <a:cubicBezTo>
                        <a:pt x="105" y="579"/>
                        <a:pt x="123" y="611"/>
                        <a:pt x="145" y="641"/>
                      </a:cubicBezTo>
                      <a:cubicBezTo>
                        <a:pt x="166" y="671"/>
                        <a:pt x="193" y="697"/>
                        <a:pt x="206" y="710"/>
                      </a:cubicBezTo>
                      <a:cubicBezTo>
                        <a:pt x="191" y="700"/>
                        <a:pt x="162" y="674"/>
                        <a:pt x="139" y="645"/>
                      </a:cubicBezTo>
                      <a:cubicBezTo>
                        <a:pt x="116" y="616"/>
                        <a:pt x="97" y="584"/>
                        <a:pt x="89" y="570"/>
                      </a:cubicBezTo>
                      <a:cubicBezTo>
                        <a:pt x="81" y="556"/>
                        <a:pt x="57" y="510"/>
                        <a:pt x="41" y="466"/>
                      </a:cubicBezTo>
                      <a:cubicBezTo>
                        <a:pt x="23" y="423"/>
                        <a:pt x="13" y="381"/>
                        <a:pt x="14" y="381"/>
                      </a:cubicBezTo>
                      <a:cubicBezTo>
                        <a:pt x="14" y="381"/>
                        <a:pt x="4" y="339"/>
                        <a:pt x="2" y="292"/>
                      </a:cubicBezTo>
                      <a:cubicBezTo>
                        <a:pt x="0" y="245"/>
                        <a:pt x="5" y="194"/>
                        <a:pt x="7" y="177"/>
                      </a:cubicBezTo>
                      <a:cubicBezTo>
                        <a:pt x="8" y="162"/>
                        <a:pt x="14" y="125"/>
                        <a:pt x="22" y="89"/>
                      </a:cubicBezTo>
                      <a:cubicBezTo>
                        <a:pt x="31" y="53"/>
                        <a:pt x="43" y="17"/>
                        <a:pt x="50" y="0"/>
                      </a:cubicBezTo>
                      <a:close/>
                    </a:path>
                  </a:pathLst>
                </a:custGeom>
                <a:solidFill>
                  <a:srgbClr val="00507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32" name="Freeform 56"/>
                <p:cNvSpPr/>
                <p:nvPr/>
              </p:nvSpPr>
              <p:spPr bwMode="auto">
                <a:xfrm>
                  <a:off x="1968" y="656"/>
                  <a:ext cx="151" cy="1289"/>
                </a:xfrm>
                <a:custGeom>
                  <a:avLst/>
                  <a:gdLst>
                    <a:gd name="T0" fmla="*/ 3 w 64"/>
                    <a:gd name="T1" fmla="*/ 0 h 546"/>
                    <a:gd name="T2" fmla="*/ 9 w 64"/>
                    <a:gd name="T3" fmla="*/ 130 h 546"/>
                    <a:gd name="T4" fmla="*/ 20 w 64"/>
                    <a:gd name="T5" fmla="*/ 275 h 546"/>
                    <a:gd name="T6" fmla="*/ 40 w 64"/>
                    <a:gd name="T7" fmla="*/ 418 h 546"/>
                    <a:gd name="T8" fmla="*/ 64 w 64"/>
                    <a:gd name="T9" fmla="*/ 546 h 546"/>
                    <a:gd name="T10" fmla="*/ 33 w 64"/>
                    <a:gd name="T11" fmla="*/ 419 h 546"/>
                    <a:gd name="T12" fmla="*/ 13 w 64"/>
                    <a:gd name="T13" fmla="*/ 275 h 546"/>
                    <a:gd name="T14" fmla="*/ 2 w 64"/>
                    <a:gd name="T15" fmla="*/ 130 h 546"/>
                    <a:gd name="T16" fmla="*/ 3 w 64"/>
                    <a:gd name="T17" fmla="*/ 0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546">
                      <a:moveTo>
                        <a:pt x="3" y="0"/>
                      </a:moveTo>
                      <a:cubicBezTo>
                        <a:pt x="4" y="26"/>
                        <a:pt x="7" y="108"/>
                        <a:pt x="9" y="130"/>
                      </a:cubicBezTo>
                      <a:cubicBezTo>
                        <a:pt x="9" y="154"/>
                        <a:pt x="19" y="275"/>
                        <a:pt x="20" y="275"/>
                      </a:cubicBezTo>
                      <a:cubicBezTo>
                        <a:pt x="19" y="275"/>
                        <a:pt x="35" y="395"/>
                        <a:pt x="40" y="418"/>
                      </a:cubicBezTo>
                      <a:cubicBezTo>
                        <a:pt x="43" y="440"/>
                        <a:pt x="59" y="520"/>
                        <a:pt x="64" y="546"/>
                      </a:cubicBezTo>
                      <a:cubicBezTo>
                        <a:pt x="55" y="522"/>
                        <a:pt x="37" y="441"/>
                        <a:pt x="33" y="419"/>
                      </a:cubicBezTo>
                      <a:cubicBezTo>
                        <a:pt x="28" y="396"/>
                        <a:pt x="12" y="275"/>
                        <a:pt x="13" y="275"/>
                      </a:cubicBezTo>
                      <a:cubicBezTo>
                        <a:pt x="12" y="275"/>
                        <a:pt x="2" y="155"/>
                        <a:pt x="2" y="130"/>
                      </a:cubicBezTo>
                      <a:cubicBezTo>
                        <a:pt x="1" y="108"/>
                        <a:pt x="0" y="26"/>
                        <a:pt x="3" y="0"/>
                      </a:cubicBezTo>
                      <a:close/>
                    </a:path>
                  </a:pathLst>
                </a:custGeom>
                <a:solidFill>
                  <a:srgbClr val="00507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33" name="Freeform 57"/>
                <p:cNvSpPr/>
                <p:nvPr/>
              </p:nvSpPr>
              <p:spPr bwMode="auto">
                <a:xfrm>
                  <a:off x="2257" y="3008"/>
                  <a:ext cx="1765" cy="651"/>
                </a:xfrm>
                <a:custGeom>
                  <a:avLst/>
                  <a:gdLst>
                    <a:gd name="T0" fmla="*/ 737 w 737"/>
                    <a:gd name="T1" fmla="*/ 0 h 276"/>
                    <a:gd name="T2" fmla="*/ 666 w 737"/>
                    <a:gd name="T3" fmla="*/ 68 h 276"/>
                    <a:gd name="T4" fmla="*/ 591 w 737"/>
                    <a:gd name="T5" fmla="*/ 127 h 276"/>
                    <a:gd name="T6" fmla="*/ 487 w 737"/>
                    <a:gd name="T7" fmla="*/ 190 h 276"/>
                    <a:gd name="T8" fmla="*/ 400 w 737"/>
                    <a:gd name="T9" fmla="*/ 230 h 276"/>
                    <a:gd name="T10" fmla="*/ 310 w 737"/>
                    <a:gd name="T11" fmla="*/ 259 h 276"/>
                    <a:gd name="T12" fmla="*/ 189 w 737"/>
                    <a:gd name="T13" fmla="*/ 276 h 276"/>
                    <a:gd name="T14" fmla="*/ 94 w 737"/>
                    <a:gd name="T15" fmla="*/ 269 h 276"/>
                    <a:gd name="T16" fmla="*/ 0 w 737"/>
                    <a:gd name="T17" fmla="*/ 239 h 276"/>
                    <a:gd name="T18" fmla="*/ 94 w 737"/>
                    <a:gd name="T19" fmla="*/ 264 h 276"/>
                    <a:gd name="T20" fmla="*/ 188 w 737"/>
                    <a:gd name="T21" fmla="*/ 268 h 276"/>
                    <a:gd name="T22" fmla="*/ 307 w 737"/>
                    <a:gd name="T23" fmla="*/ 249 h 276"/>
                    <a:gd name="T24" fmla="*/ 397 w 737"/>
                    <a:gd name="T25" fmla="*/ 221 h 276"/>
                    <a:gd name="T26" fmla="*/ 482 w 737"/>
                    <a:gd name="T27" fmla="*/ 182 h 276"/>
                    <a:gd name="T28" fmla="*/ 586 w 737"/>
                    <a:gd name="T29" fmla="*/ 119 h 276"/>
                    <a:gd name="T30" fmla="*/ 662 w 737"/>
                    <a:gd name="T31" fmla="*/ 63 h 276"/>
                    <a:gd name="T32" fmla="*/ 737 w 737"/>
                    <a:gd name="T33"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7" h="276">
                      <a:moveTo>
                        <a:pt x="737" y="0"/>
                      </a:moveTo>
                      <a:cubicBezTo>
                        <a:pt x="725" y="14"/>
                        <a:pt x="697" y="43"/>
                        <a:pt x="666" y="68"/>
                      </a:cubicBezTo>
                      <a:cubicBezTo>
                        <a:pt x="636" y="94"/>
                        <a:pt x="605" y="117"/>
                        <a:pt x="591" y="127"/>
                      </a:cubicBezTo>
                      <a:cubicBezTo>
                        <a:pt x="576" y="137"/>
                        <a:pt x="531" y="167"/>
                        <a:pt x="487" y="190"/>
                      </a:cubicBezTo>
                      <a:cubicBezTo>
                        <a:pt x="443" y="213"/>
                        <a:pt x="400" y="229"/>
                        <a:pt x="400" y="230"/>
                      </a:cubicBezTo>
                      <a:cubicBezTo>
                        <a:pt x="400" y="229"/>
                        <a:pt x="358" y="247"/>
                        <a:pt x="310" y="259"/>
                      </a:cubicBezTo>
                      <a:cubicBezTo>
                        <a:pt x="261" y="271"/>
                        <a:pt x="207" y="275"/>
                        <a:pt x="189" y="276"/>
                      </a:cubicBezTo>
                      <a:cubicBezTo>
                        <a:pt x="172" y="276"/>
                        <a:pt x="133" y="276"/>
                        <a:pt x="94" y="269"/>
                      </a:cubicBezTo>
                      <a:cubicBezTo>
                        <a:pt x="54" y="263"/>
                        <a:pt x="17" y="248"/>
                        <a:pt x="0" y="239"/>
                      </a:cubicBezTo>
                      <a:cubicBezTo>
                        <a:pt x="18" y="247"/>
                        <a:pt x="55" y="259"/>
                        <a:pt x="94" y="264"/>
                      </a:cubicBezTo>
                      <a:cubicBezTo>
                        <a:pt x="133" y="269"/>
                        <a:pt x="172" y="269"/>
                        <a:pt x="188" y="268"/>
                      </a:cubicBezTo>
                      <a:cubicBezTo>
                        <a:pt x="206" y="267"/>
                        <a:pt x="260" y="262"/>
                        <a:pt x="307" y="249"/>
                      </a:cubicBezTo>
                      <a:cubicBezTo>
                        <a:pt x="355" y="238"/>
                        <a:pt x="397" y="221"/>
                        <a:pt x="397" y="221"/>
                      </a:cubicBezTo>
                      <a:cubicBezTo>
                        <a:pt x="397" y="221"/>
                        <a:pt x="439" y="205"/>
                        <a:pt x="482" y="182"/>
                      </a:cubicBezTo>
                      <a:cubicBezTo>
                        <a:pt x="526" y="159"/>
                        <a:pt x="571" y="129"/>
                        <a:pt x="586" y="119"/>
                      </a:cubicBezTo>
                      <a:cubicBezTo>
                        <a:pt x="599" y="110"/>
                        <a:pt x="631" y="88"/>
                        <a:pt x="662" y="63"/>
                      </a:cubicBezTo>
                      <a:cubicBezTo>
                        <a:pt x="693" y="39"/>
                        <a:pt x="723" y="12"/>
                        <a:pt x="737" y="0"/>
                      </a:cubicBezTo>
                      <a:close/>
                    </a:path>
                  </a:pathLst>
                </a:custGeom>
                <a:solidFill>
                  <a:srgbClr val="00507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sp>
            <p:nvSpPr>
              <p:cNvPr id="26" name="Freeform 36"/>
              <p:cNvSpPr/>
              <p:nvPr/>
            </p:nvSpPr>
            <p:spPr bwMode="auto">
              <a:xfrm>
                <a:off x="1192594" y="5928042"/>
                <a:ext cx="3725823" cy="1757802"/>
              </a:xfrm>
              <a:custGeom>
                <a:avLst/>
                <a:gdLst>
                  <a:gd name="T0" fmla="*/ 348 w 992"/>
                  <a:gd name="T1" fmla="*/ 468 h 468"/>
                  <a:gd name="T2" fmla="*/ 0 w 992"/>
                  <a:gd name="T3" fmla="*/ 300 h 468"/>
                  <a:gd name="T4" fmla="*/ 22 w 992"/>
                  <a:gd name="T5" fmla="*/ 251 h 468"/>
                  <a:gd name="T6" fmla="*/ 740 w 992"/>
                  <a:gd name="T7" fmla="*/ 0 h 468"/>
                  <a:gd name="T8" fmla="*/ 763 w 992"/>
                  <a:gd name="T9" fmla="*/ 3 h 468"/>
                  <a:gd name="T10" fmla="*/ 992 w 992"/>
                  <a:gd name="T11" fmla="*/ 149 h 468"/>
                  <a:gd name="T12" fmla="*/ 348 w 992"/>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992" h="468">
                    <a:moveTo>
                      <a:pt x="348" y="468"/>
                    </a:moveTo>
                    <a:cubicBezTo>
                      <a:pt x="0" y="300"/>
                      <a:pt x="0" y="300"/>
                      <a:pt x="0" y="300"/>
                    </a:cubicBezTo>
                    <a:cubicBezTo>
                      <a:pt x="22" y="251"/>
                      <a:pt x="22" y="251"/>
                      <a:pt x="22" y="251"/>
                    </a:cubicBezTo>
                    <a:cubicBezTo>
                      <a:pt x="22" y="251"/>
                      <a:pt x="306" y="406"/>
                      <a:pt x="740" y="0"/>
                    </a:cubicBezTo>
                    <a:cubicBezTo>
                      <a:pt x="763" y="3"/>
                      <a:pt x="763" y="3"/>
                      <a:pt x="763" y="3"/>
                    </a:cubicBezTo>
                    <a:cubicBezTo>
                      <a:pt x="992" y="149"/>
                      <a:pt x="992" y="149"/>
                      <a:pt x="992" y="149"/>
                    </a:cubicBezTo>
                    <a:cubicBezTo>
                      <a:pt x="947" y="194"/>
                      <a:pt x="665" y="462"/>
                      <a:pt x="348" y="468"/>
                    </a:cubicBezTo>
                    <a:close/>
                  </a:path>
                </a:pathLst>
              </a:custGeom>
              <a:gradFill flip="none" rotWithShape="1">
                <a:gsLst>
                  <a:gs pos="17000">
                    <a:srgbClr val="005070"/>
                  </a:gs>
                  <a:gs pos="56000">
                    <a:srgbClr val="00B0F0">
                      <a:shade val="67500"/>
                      <a:satMod val="115000"/>
                    </a:srgbClr>
                  </a:gs>
                  <a:gs pos="100000">
                    <a:srgbClr val="9FE4FF"/>
                  </a:gs>
                </a:gsLst>
                <a:lin ang="18900000" scaled="1"/>
                <a:tileRect/>
              </a:gradFill>
              <a:ln w="635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7" name="Freeform 37"/>
              <p:cNvSpPr/>
              <p:nvPr/>
            </p:nvSpPr>
            <p:spPr bwMode="auto">
              <a:xfrm>
                <a:off x="192649" y="4163827"/>
                <a:ext cx="3787465" cy="3105022"/>
              </a:xfrm>
              <a:custGeom>
                <a:avLst/>
                <a:gdLst>
                  <a:gd name="T0" fmla="*/ 1010 w 1010"/>
                  <a:gd name="T1" fmla="*/ 459 h 828"/>
                  <a:gd name="T2" fmla="*/ 970 w 1010"/>
                  <a:gd name="T3" fmla="*/ 391 h 828"/>
                  <a:gd name="T4" fmla="*/ 608 w 1010"/>
                  <a:gd name="T5" fmla="*/ 646 h 828"/>
                  <a:gd name="T6" fmla="*/ 152 w 1010"/>
                  <a:gd name="T7" fmla="*/ 517 h 828"/>
                  <a:gd name="T8" fmla="*/ 185 w 1010"/>
                  <a:gd name="T9" fmla="*/ 0 h 828"/>
                  <a:gd name="T10" fmla="*/ 137 w 1010"/>
                  <a:gd name="T11" fmla="*/ 11 h 828"/>
                  <a:gd name="T12" fmla="*/ 90 w 1010"/>
                  <a:gd name="T13" fmla="*/ 575 h 828"/>
                  <a:gd name="T14" fmla="*/ 657 w 1010"/>
                  <a:gd name="T15" fmla="*/ 720 h 828"/>
                  <a:gd name="T16" fmla="*/ 1010 w 1010"/>
                  <a:gd name="T17" fmla="*/ 459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0" h="828">
                    <a:moveTo>
                      <a:pt x="1010" y="459"/>
                    </a:moveTo>
                    <a:cubicBezTo>
                      <a:pt x="970" y="391"/>
                      <a:pt x="970" y="391"/>
                      <a:pt x="970" y="391"/>
                    </a:cubicBezTo>
                    <a:cubicBezTo>
                      <a:pt x="880" y="482"/>
                      <a:pt x="755" y="585"/>
                      <a:pt x="608" y="646"/>
                    </a:cubicBezTo>
                    <a:cubicBezTo>
                      <a:pt x="462" y="707"/>
                      <a:pt x="247" y="727"/>
                      <a:pt x="152" y="517"/>
                    </a:cubicBezTo>
                    <a:cubicBezTo>
                      <a:pt x="57" y="306"/>
                      <a:pt x="185" y="0"/>
                      <a:pt x="185" y="0"/>
                    </a:cubicBezTo>
                    <a:cubicBezTo>
                      <a:pt x="137" y="11"/>
                      <a:pt x="137" y="11"/>
                      <a:pt x="137" y="11"/>
                    </a:cubicBezTo>
                    <a:cubicBezTo>
                      <a:pt x="137" y="11"/>
                      <a:pt x="0" y="327"/>
                      <a:pt x="90" y="575"/>
                    </a:cubicBezTo>
                    <a:cubicBezTo>
                      <a:pt x="180" y="823"/>
                      <a:pt x="436" y="828"/>
                      <a:pt x="657" y="720"/>
                    </a:cubicBezTo>
                    <a:cubicBezTo>
                      <a:pt x="878" y="612"/>
                      <a:pt x="1010" y="459"/>
                      <a:pt x="1010" y="459"/>
                    </a:cubicBezTo>
                    <a:close/>
                  </a:path>
                </a:pathLst>
              </a:custGeom>
              <a:gradFill flip="none" rotWithShape="1">
                <a:gsLst>
                  <a:gs pos="0">
                    <a:srgbClr val="005070"/>
                  </a:gs>
                  <a:gs pos="54591">
                    <a:srgbClr val="8FDFFF"/>
                  </a:gs>
                  <a:gs pos="85000">
                    <a:srgbClr val="2DC3FF"/>
                  </a:gs>
                  <a:gs pos="32000">
                    <a:srgbClr val="9FE4FF"/>
                  </a:gs>
                </a:gsLst>
                <a:lin ang="0" scaled="1"/>
                <a:tileRect/>
              </a:gradFill>
              <a:ln w="635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8" name="Freeform 49"/>
              <p:cNvSpPr/>
              <p:nvPr/>
            </p:nvSpPr>
            <p:spPr bwMode="auto">
              <a:xfrm>
                <a:off x="384419" y="4215149"/>
                <a:ext cx="3581997" cy="2925393"/>
              </a:xfrm>
              <a:custGeom>
                <a:avLst/>
                <a:gdLst>
                  <a:gd name="T0" fmla="*/ 82 w 955"/>
                  <a:gd name="T1" fmla="*/ 0 h 782"/>
                  <a:gd name="T2" fmla="*/ 26 w 955"/>
                  <a:gd name="T3" fmla="*/ 195 h 782"/>
                  <a:gd name="T4" fmla="*/ 8 w 955"/>
                  <a:gd name="T5" fmla="*/ 389 h 782"/>
                  <a:gd name="T6" fmla="*/ 69 w 955"/>
                  <a:gd name="T7" fmla="*/ 628 h 782"/>
                  <a:gd name="T8" fmla="*/ 160 w 955"/>
                  <a:gd name="T9" fmla="*/ 724 h 782"/>
                  <a:gd name="T10" fmla="*/ 212 w 955"/>
                  <a:gd name="T11" fmla="*/ 751 h 782"/>
                  <a:gd name="T12" fmla="*/ 269 w 955"/>
                  <a:gd name="T13" fmla="*/ 767 h 782"/>
                  <a:gd name="T14" fmla="*/ 403 w 955"/>
                  <a:gd name="T15" fmla="*/ 768 h 782"/>
                  <a:gd name="T16" fmla="*/ 638 w 955"/>
                  <a:gd name="T17" fmla="*/ 687 h 782"/>
                  <a:gd name="T18" fmla="*/ 802 w 955"/>
                  <a:gd name="T19" fmla="*/ 582 h 782"/>
                  <a:gd name="T20" fmla="*/ 955 w 955"/>
                  <a:gd name="T21" fmla="*/ 448 h 782"/>
                  <a:gd name="T22" fmla="*/ 805 w 955"/>
                  <a:gd name="T23" fmla="*/ 586 h 782"/>
                  <a:gd name="T24" fmla="*/ 641 w 955"/>
                  <a:gd name="T25" fmla="*/ 693 h 782"/>
                  <a:gd name="T26" fmla="*/ 404 w 955"/>
                  <a:gd name="T27" fmla="*/ 775 h 782"/>
                  <a:gd name="T28" fmla="*/ 268 w 955"/>
                  <a:gd name="T29" fmla="*/ 773 h 782"/>
                  <a:gd name="T30" fmla="*/ 210 w 955"/>
                  <a:gd name="T31" fmla="*/ 757 h 782"/>
                  <a:gd name="T32" fmla="*/ 157 w 955"/>
                  <a:gd name="T33" fmla="*/ 730 h 782"/>
                  <a:gd name="T34" fmla="*/ 63 w 955"/>
                  <a:gd name="T35" fmla="*/ 631 h 782"/>
                  <a:gd name="T36" fmla="*/ 1 w 955"/>
                  <a:gd name="T37" fmla="*/ 389 h 782"/>
                  <a:gd name="T38" fmla="*/ 21 w 955"/>
                  <a:gd name="T39" fmla="*/ 194 h 782"/>
                  <a:gd name="T40" fmla="*/ 82 w 955"/>
                  <a:gd name="T41"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55" h="782">
                    <a:moveTo>
                      <a:pt x="82" y="0"/>
                    </a:moveTo>
                    <a:cubicBezTo>
                      <a:pt x="68" y="36"/>
                      <a:pt x="42" y="115"/>
                      <a:pt x="26" y="195"/>
                    </a:cubicBezTo>
                    <a:cubicBezTo>
                      <a:pt x="10" y="275"/>
                      <a:pt x="7" y="355"/>
                      <a:pt x="8" y="389"/>
                    </a:cubicBezTo>
                    <a:cubicBezTo>
                      <a:pt x="8" y="425"/>
                      <a:pt x="15" y="540"/>
                      <a:pt x="69" y="628"/>
                    </a:cubicBezTo>
                    <a:cubicBezTo>
                      <a:pt x="94" y="671"/>
                      <a:pt x="130" y="705"/>
                      <a:pt x="160" y="724"/>
                    </a:cubicBezTo>
                    <a:cubicBezTo>
                      <a:pt x="190" y="743"/>
                      <a:pt x="213" y="750"/>
                      <a:pt x="212" y="751"/>
                    </a:cubicBezTo>
                    <a:cubicBezTo>
                      <a:pt x="213" y="750"/>
                      <a:pt x="234" y="760"/>
                      <a:pt x="269" y="767"/>
                    </a:cubicBezTo>
                    <a:cubicBezTo>
                      <a:pt x="304" y="773"/>
                      <a:pt x="353" y="776"/>
                      <a:pt x="403" y="768"/>
                    </a:cubicBezTo>
                    <a:cubicBezTo>
                      <a:pt x="505" y="756"/>
                      <a:pt x="606" y="705"/>
                      <a:pt x="638" y="687"/>
                    </a:cubicBezTo>
                    <a:cubicBezTo>
                      <a:pt x="668" y="671"/>
                      <a:pt x="737" y="631"/>
                      <a:pt x="802" y="582"/>
                    </a:cubicBezTo>
                    <a:cubicBezTo>
                      <a:pt x="868" y="534"/>
                      <a:pt x="928" y="477"/>
                      <a:pt x="955" y="448"/>
                    </a:cubicBezTo>
                    <a:cubicBezTo>
                      <a:pt x="930" y="479"/>
                      <a:pt x="870" y="537"/>
                      <a:pt x="805" y="586"/>
                    </a:cubicBezTo>
                    <a:cubicBezTo>
                      <a:pt x="741" y="636"/>
                      <a:pt x="671" y="677"/>
                      <a:pt x="641" y="693"/>
                    </a:cubicBezTo>
                    <a:cubicBezTo>
                      <a:pt x="609" y="711"/>
                      <a:pt x="507" y="763"/>
                      <a:pt x="404" y="775"/>
                    </a:cubicBezTo>
                    <a:cubicBezTo>
                      <a:pt x="353" y="782"/>
                      <a:pt x="303" y="780"/>
                      <a:pt x="268" y="773"/>
                    </a:cubicBezTo>
                    <a:cubicBezTo>
                      <a:pt x="232" y="766"/>
                      <a:pt x="210" y="757"/>
                      <a:pt x="210" y="757"/>
                    </a:cubicBezTo>
                    <a:cubicBezTo>
                      <a:pt x="210" y="757"/>
                      <a:pt x="187" y="750"/>
                      <a:pt x="157" y="730"/>
                    </a:cubicBezTo>
                    <a:cubicBezTo>
                      <a:pt x="126" y="711"/>
                      <a:pt x="89" y="676"/>
                      <a:pt x="63" y="631"/>
                    </a:cubicBezTo>
                    <a:cubicBezTo>
                      <a:pt x="8" y="541"/>
                      <a:pt x="1" y="425"/>
                      <a:pt x="1" y="389"/>
                    </a:cubicBezTo>
                    <a:cubicBezTo>
                      <a:pt x="0" y="355"/>
                      <a:pt x="4" y="274"/>
                      <a:pt x="21" y="194"/>
                    </a:cubicBezTo>
                    <a:cubicBezTo>
                      <a:pt x="38" y="114"/>
                      <a:pt x="66" y="36"/>
                      <a:pt x="82" y="0"/>
                    </a:cubicBez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9" name="Freeform 50"/>
              <p:cNvSpPr/>
              <p:nvPr/>
            </p:nvSpPr>
            <p:spPr bwMode="auto">
              <a:xfrm>
                <a:off x="596739" y="4176657"/>
                <a:ext cx="3219001" cy="2591796"/>
              </a:xfrm>
              <a:custGeom>
                <a:avLst/>
                <a:gdLst>
                  <a:gd name="T0" fmla="*/ 857 w 857"/>
                  <a:gd name="T1" fmla="*/ 391 h 693"/>
                  <a:gd name="T2" fmla="*/ 723 w 857"/>
                  <a:gd name="T3" fmla="*/ 514 h 693"/>
                  <a:gd name="T4" fmla="*/ 577 w 857"/>
                  <a:gd name="T5" fmla="*/ 610 h 693"/>
                  <a:gd name="T6" fmla="*/ 367 w 857"/>
                  <a:gd name="T7" fmla="*/ 686 h 693"/>
                  <a:gd name="T8" fmla="*/ 245 w 857"/>
                  <a:gd name="T9" fmla="*/ 686 h 693"/>
                  <a:gd name="T10" fmla="*/ 193 w 857"/>
                  <a:gd name="T11" fmla="*/ 672 h 693"/>
                  <a:gd name="T12" fmla="*/ 146 w 857"/>
                  <a:gd name="T13" fmla="*/ 649 h 693"/>
                  <a:gd name="T14" fmla="*/ 60 w 857"/>
                  <a:gd name="T15" fmla="*/ 562 h 693"/>
                  <a:gd name="T16" fmla="*/ 11 w 857"/>
                  <a:gd name="T17" fmla="*/ 438 h 693"/>
                  <a:gd name="T18" fmla="*/ 1 w 857"/>
                  <a:gd name="T19" fmla="*/ 348 h 693"/>
                  <a:gd name="T20" fmla="*/ 19 w 857"/>
                  <a:gd name="T21" fmla="*/ 174 h 693"/>
                  <a:gd name="T22" fmla="*/ 72 w 857"/>
                  <a:gd name="T23" fmla="*/ 0 h 693"/>
                  <a:gd name="T24" fmla="*/ 23 w 857"/>
                  <a:gd name="T25" fmla="*/ 175 h 693"/>
                  <a:gd name="T26" fmla="*/ 8 w 857"/>
                  <a:gd name="T27" fmla="*/ 348 h 693"/>
                  <a:gd name="T28" fmla="*/ 66 w 857"/>
                  <a:gd name="T29" fmla="*/ 559 h 693"/>
                  <a:gd name="T30" fmla="*/ 149 w 857"/>
                  <a:gd name="T31" fmla="*/ 643 h 693"/>
                  <a:gd name="T32" fmla="*/ 196 w 857"/>
                  <a:gd name="T33" fmla="*/ 666 h 693"/>
                  <a:gd name="T34" fmla="*/ 246 w 857"/>
                  <a:gd name="T35" fmla="*/ 679 h 693"/>
                  <a:gd name="T36" fmla="*/ 366 w 857"/>
                  <a:gd name="T37" fmla="*/ 679 h 693"/>
                  <a:gd name="T38" fmla="*/ 574 w 857"/>
                  <a:gd name="T39" fmla="*/ 604 h 693"/>
                  <a:gd name="T40" fmla="*/ 720 w 857"/>
                  <a:gd name="T41" fmla="*/ 510 h 693"/>
                  <a:gd name="T42" fmla="*/ 857 w 857"/>
                  <a:gd name="T43" fmla="*/ 391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57" h="693">
                    <a:moveTo>
                      <a:pt x="857" y="391"/>
                    </a:moveTo>
                    <a:cubicBezTo>
                      <a:pt x="833" y="417"/>
                      <a:pt x="780" y="469"/>
                      <a:pt x="723" y="514"/>
                    </a:cubicBezTo>
                    <a:cubicBezTo>
                      <a:pt x="666" y="559"/>
                      <a:pt x="604" y="596"/>
                      <a:pt x="577" y="610"/>
                    </a:cubicBezTo>
                    <a:cubicBezTo>
                      <a:pt x="549" y="626"/>
                      <a:pt x="459" y="673"/>
                      <a:pt x="367" y="686"/>
                    </a:cubicBezTo>
                    <a:cubicBezTo>
                      <a:pt x="321" y="693"/>
                      <a:pt x="277" y="691"/>
                      <a:pt x="245" y="686"/>
                    </a:cubicBezTo>
                    <a:cubicBezTo>
                      <a:pt x="213" y="680"/>
                      <a:pt x="193" y="672"/>
                      <a:pt x="193" y="672"/>
                    </a:cubicBezTo>
                    <a:cubicBezTo>
                      <a:pt x="194" y="672"/>
                      <a:pt x="173" y="666"/>
                      <a:pt x="146" y="649"/>
                    </a:cubicBezTo>
                    <a:cubicBezTo>
                      <a:pt x="118" y="632"/>
                      <a:pt x="84" y="602"/>
                      <a:pt x="60" y="562"/>
                    </a:cubicBezTo>
                    <a:cubicBezTo>
                      <a:pt x="35" y="523"/>
                      <a:pt x="18" y="478"/>
                      <a:pt x="11" y="438"/>
                    </a:cubicBezTo>
                    <a:cubicBezTo>
                      <a:pt x="2" y="398"/>
                      <a:pt x="1" y="364"/>
                      <a:pt x="1" y="348"/>
                    </a:cubicBezTo>
                    <a:cubicBezTo>
                      <a:pt x="0" y="317"/>
                      <a:pt x="3" y="245"/>
                      <a:pt x="19" y="174"/>
                    </a:cubicBezTo>
                    <a:cubicBezTo>
                      <a:pt x="33" y="103"/>
                      <a:pt x="58" y="33"/>
                      <a:pt x="72" y="0"/>
                    </a:cubicBezTo>
                    <a:cubicBezTo>
                      <a:pt x="60" y="33"/>
                      <a:pt x="37" y="104"/>
                      <a:pt x="23" y="175"/>
                    </a:cubicBezTo>
                    <a:cubicBezTo>
                      <a:pt x="9" y="246"/>
                      <a:pt x="6" y="317"/>
                      <a:pt x="8" y="348"/>
                    </a:cubicBezTo>
                    <a:cubicBezTo>
                      <a:pt x="8" y="380"/>
                      <a:pt x="14" y="482"/>
                      <a:pt x="66" y="559"/>
                    </a:cubicBezTo>
                    <a:cubicBezTo>
                      <a:pt x="89" y="597"/>
                      <a:pt x="122" y="627"/>
                      <a:pt x="149" y="643"/>
                    </a:cubicBezTo>
                    <a:cubicBezTo>
                      <a:pt x="176" y="660"/>
                      <a:pt x="196" y="666"/>
                      <a:pt x="196" y="666"/>
                    </a:cubicBezTo>
                    <a:cubicBezTo>
                      <a:pt x="196" y="666"/>
                      <a:pt x="215" y="674"/>
                      <a:pt x="246" y="679"/>
                    </a:cubicBezTo>
                    <a:cubicBezTo>
                      <a:pt x="277" y="685"/>
                      <a:pt x="321" y="686"/>
                      <a:pt x="366" y="679"/>
                    </a:cubicBezTo>
                    <a:cubicBezTo>
                      <a:pt x="456" y="667"/>
                      <a:pt x="545" y="620"/>
                      <a:pt x="574" y="604"/>
                    </a:cubicBezTo>
                    <a:cubicBezTo>
                      <a:pt x="601" y="590"/>
                      <a:pt x="662" y="554"/>
                      <a:pt x="720" y="510"/>
                    </a:cubicBezTo>
                    <a:cubicBezTo>
                      <a:pt x="778" y="466"/>
                      <a:pt x="831" y="415"/>
                      <a:pt x="857" y="391"/>
                    </a:cubicBez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30" name="Freeform 48"/>
              <p:cNvSpPr/>
              <p:nvPr/>
            </p:nvSpPr>
            <p:spPr bwMode="auto">
              <a:xfrm>
                <a:off x="3966416" y="5889550"/>
                <a:ext cx="1677988" cy="1077776"/>
              </a:xfrm>
              <a:custGeom>
                <a:avLst/>
                <a:gdLst>
                  <a:gd name="T0" fmla="*/ 0 w 448"/>
                  <a:gd name="T1" fmla="*/ 0 h 287"/>
                  <a:gd name="T2" fmla="*/ 108 w 448"/>
                  <a:gd name="T3" fmla="*/ 65 h 287"/>
                  <a:gd name="T4" fmla="*/ 226 w 448"/>
                  <a:gd name="T5" fmla="*/ 140 h 287"/>
                  <a:gd name="T6" fmla="*/ 344 w 448"/>
                  <a:gd name="T7" fmla="*/ 216 h 287"/>
                  <a:gd name="T8" fmla="*/ 448 w 448"/>
                  <a:gd name="T9" fmla="*/ 287 h 287"/>
                  <a:gd name="T10" fmla="*/ 341 w 448"/>
                  <a:gd name="T11" fmla="*/ 222 h 287"/>
                  <a:gd name="T12" fmla="*/ 223 w 448"/>
                  <a:gd name="T13" fmla="*/ 147 h 287"/>
                  <a:gd name="T14" fmla="*/ 104 w 448"/>
                  <a:gd name="T15" fmla="*/ 71 h 287"/>
                  <a:gd name="T16" fmla="*/ 0 w 448"/>
                  <a:gd name="T17"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8" h="287">
                    <a:moveTo>
                      <a:pt x="0" y="0"/>
                    </a:moveTo>
                    <a:cubicBezTo>
                      <a:pt x="23" y="11"/>
                      <a:pt x="90" y="53"/>
                      <a:pt x="108" y="65"/>
                    </a:cubicBezTo>
                    <a:cubicBezTo>
                      <a:pt x="128" y="77"/>
                      <a:pt x="226" y="140"/>
                      <a:pt x="226" y="140"/>
                    </a:cubicBezTo>
                    <a:cubicBezTo>
                      <a:pt x="226" y="140"/>
                      <a:pt x="325" y="203"/>
                      <a:pt x="344" y="216"/>
                    </a:cubicBezTo>
                    <a:cubicBezTo>
                      <a:pt x="363" y="227"/>
                      <a:pt x="429" y="271"/>
                      <a:pt x="448" y="287"/>
                    </a:cubicBezTo>
                    <a:cubicBezTo>
                      <a:pt x="426" y="276"/>
                      <a:pt x="359" y="234"/>
                      <a:pt x="341" y="222"/>
                    </a:cubicBezTo>
                    <a:cubicBezTo>
                      <a:pt x="321" y="210"/>
                      <a:pt x="223" y="147"/>
                      <a:pt x="223" y="147"/>
                    </a:cubicBezTo>
                    <a:cubicBezTo>
                      <a:pt x="223" y="147"/>
                      <a:pt x="124" y="84"/>
                      <a:pt x="104" y="71"/>
                    </a:cubicBezTo>
                    <a:cubicBezTo>
                      <a:pt x="86" y="60"/>
                      <a:pt x="19" y="16"/>
                      <a:pt x="0" y="0"/>
                    </a:cubicBez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sp>
          <p:nvSpPr>
            <p:cNvPr id="11" name="椭圆 10"/>
            <p:cNvSpPr/>
            <p:nvPr/>
          </p:nvSpPr>
          <p:spPr>
            <a:xfrm>
              <a:off x="1800649" y="5096052"/>
              <a:ext cx="5617122" cy="877290"/>
            </a:xfrm>
            <a:prstGeom prst="ellipse">
              <a:avLst/>
            </a:prstGeom>
            <a:gradFill flip="none" rotWithShape="1">
              <a:gsLst>
                <a:gs pos="51000">
                  <a:sysClr val="windowText" lastClr="000000">
                    <a:lumMod val="50000"/>
                    <a:lumOff val="50000"/>
                    <a:alpha val="41000"/>
                  </a:sysClr>
                </a:gs>
                <a:gs pos="0">
                  <a:sysClr val="windowText" lastClr="000000">
                    <a:lumMod val="75000"/>
                    <a:lumOff val="25000"/>
                  </a:sysClr>
                </a:gs>
                <a:gs pos="78000">
                  <a:sysClr val="window" lastClr="FFFFFF">
                    <a:lumMod val="95000"/>
                    <a:alpha val="0"/>
                  </a:sysClr>
                </a:gs>
                <a:gs pos="100000">
                  <a:sysClr val="window" lastClr="FFFFFF">
                    <a:alpha val="0"/>
                  </a:sysClr>
                </a:gs>
              </a:gsLst>
              <a:path path="shape">
                <a:fillToRect l="50000" t="50000" r="50000" b="50000"/>
              </a:path>
              <a:tileRect/>
            </a:gradFill>
            <a:ln w="635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6" name="组合 5"/>
          <p:cNvGrpSpPr/>
          <p:nvPr/>
        </p:nvGrpSpPr>
        <p:grpSpPr>
          <a:xfrm>
            <a:off x="4954588" y="1387475"/>
            <a:ext cx="3571875" cy="1989138"/>
            <a:chOff x="4955370" y="1387155"/>
            <a:chExt cx="3570317" cy="1989301"/>
          </a:xfrm>
        </p:grpSpPr>
        <p:grpSp>
          <p:nvGrpSpPr>
            <p:cNvPr id="77842" name="组合 49"/>
            <p:cNvGrpSpPr/>
            <p:nvPr/>
          </p:nvGrpSpPr>
          <p:grpSpPr>
            <a:xfrm>
              <a:off x="4955370" y="1387155"/>
              <a:ext cx="3570317" cy="1989301"/>
              <a:chOff x="5733733" y="2116014"/>
              <a:chExt cx="2233614" cy="1150937"/>
            </a:xfrm>
          </p:grpSpPr>
          <p:grpSp>
            <p:nvGrpSpPr>
              <p:cNvPr id="77844" name="Group 61"/>
              <p:cNvGrpSpPr>
                <a:grpSpLocks noChangeAspect="1"/>
              </p:cNvGrpSpPr>
              <p:nvPr/>
            </p:nvGrpSpPr>
            <p:grpSpPr>
              <a:xfrm>
                <a:off x="5733733" y="2116014"/>
                <a:ext cx="2233614" cy="1150937"/>
                <a:chOff x="3766" y="981"/>
                <a:chExt cx="1407" cy="725"/>
              </a:xfrm>
            </p:grpSpPr>
            <p:sp>
              <p:nvSpPr>
                <p:cNvPr id="54" name="Freeform 63"/>
                <p:cNvSpPr/>
                <p:nvPr/>
              </p:nvSpPr>
              <p:spPr bwMode="auto">
                <a:xfrm rot="8706141">
                  <a:off x="3766" y="1144"/>
                  <a:ext cx="252" cy="94"/>
                </a:xfrm>
                <a:custGeom>
                  <a:avLst/>
                  <a:gdLst>
                    <a:gd name="T0" fmla="*/ 14 w 42"/>
                    <a:gd name="T1" fmla="*/ 0 h 15"/>
                    <a:gd name="T2" fmla="*/ 0 w 42"/>
                    <a:gd name="T3" fmla="*/ 15 h 15"/>
                    <a:gd name="T4" fmla="*/ 42 w 42"/>
                    <a:gd name="T5" fmla="*/ 0 h 15"/>
                    <a:gd name="T6" fmla="*/ 14 w 42"/>
                    <a:gd name="T7" fmla="*/ 0 h 15"/>
                  </a:gdLst>
                  <a:ahLst/>
                  <a:cxnLst>
                    <a:cxn ang="0">
                      <a:pos x="T0" y="T1"/>
                    </a:cxn>
                    <a:cxn ang="0">
                      <a:pos x="T2" y="T3"/>
                    </a:cxn>
                    <a:cxn ang="0">
                      <a:pos x="T4" y="T5"/>
                    </a:cxn>
                    <a:cxn ang="0">
                      <a:pos x="T6" y="T7"/>
                    </a:cxn>
                  </a:cxnLst>
                  <a:rect l="0" t="0" r="r" b="b"/>
                  <a:pathLst>
                    <a:path w="42" h="15">
                      <a:moveTo>
                        <a:pt x="14" y="0"/>
                      </a:moveTo>
                      <a:cubicBezTo>
                        <a:pt x="12" y="0"/>
                        <a:pt x="0" y="15"/>
                        <a:pt x="0" y="15"/>
                      </a:cubicBezTo>
                      <a:cubicBezTo>
                        <a:pt x="42" y="0"/>
                        <a:pt x="42" y="0"/>
                        <a:pt x="42" y="0"/>
                      </a:cubicBezTo>
                      <a:lnTo>
                        <a:pt x="14" y="0"/>
                      </a:lnTo>
                      <a:close/>
                    </a:path>
                  </a:pathLst>
                </a:custGeom>
                <a:gradFill flip="none" rotWithShape="1">
                  <a:gsLst>
                    <a:gs pos="55000">
                      <a:srgbClr val="EA6400"/>
                    </a:gs>
                    <a:gs pos="100000">
                      <a:srgbClr val="FF9443"/>
                    </a:gs>
                    <a:gs pos="0">
                      <a:srgbClr val="5B1D01"/>
                    </a:gs>
                    <a:gs pos="76000">
                      <a:srgbClr val="FF7711"/>
                    </a:gs>
                  </a:gsLst>
                  <a:lin ang="8100000" scaled="1"/>
                  <a:tileRect/>
                </a:gradFill>
                <a:ln w="635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5" name="Rectangle 62"/>
                <p:cNvSpPr>
                  <a:spLocks noChangeArrowheads="1"/>
                </p:cNvSpPr>
                <p:nvPr/>
              </p:nvSpPr>
              <p:spPr bwMode="auto">
                <a:xfrm>
                  <a:off x="3955" y="1203"/>
                  <a:ext cx="1218" cy="503"/>
                </a:xfrm>
                <a:prstGeom prst="rect">
                  <a:avLst/>
                </a:prstGeom>
                <a:solidFill>
                  <a:sysClr val="window" lastClr="FFFFFF">
                    <a:alpha val="65000"/>
                  </a:sysClr>
                </a:solidFill>
                <a:ln w="9525">
                  <a:gradFill flip="none" rotWithShape="1">
                    <a:gsLst>
                      <a:gs pos="0">
                        <a:srgbClr val="C85600"/>
                      </a:gs>
                      <a:gs pos="50000">
                        <a:srgbClr val="FF7711"/>
                      </a:gs>
                      <a:gs pos="100000">
                        <a:srgbClr val="CC5700"/>
                      </a:gs>
                    </a:gsLst>
                    <a:lin ang="2700000" scaled="1"/>
                    <a:tileRect/>
                  </a:grad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6" name="Freeform 64"/>
                <p:cNvSpPr/>
                <p:nvPr/>
              </p:nvSpPr>
              <p:spPr bwMode="auto">
                <a:xfrm>
                  <a:off x="3955" y="981"/>
                  <a:ext cx="858" cy="222"/>
                </a:xfrm>
                <a:custGeom>
                  <a:avLst/>
                  <a:gdLst>
                    <a:gd name="T0" fmla="*/ 750 w 858"/>
                    <a:gd name="T1" fmla="*/ 0 h 108"/>
                    <a:gd name="T2" fmla="*/ 0 w 858"/>
                    <a:gd name="T3" fmla="*/ 0 h 108"/>
                    <a:gd name="T4" fmla="*/ 0 w 858"/>
                    <a:gd name="T5" fmla="*/ 108 h 108"/>
                    <a:gd name="T6" fmla="*/ 858 w 858"/>
                    <a:gd name="T7" fmla="*/ 108 h 108"/>
                    <a:gd name="T8" fmla="*/ 750 w 858"/>
                    <a:gd name="T9" fmla="*/ 0 h 108"/>
                  </a:gdLst>
                  <a:ahLst/>
                  <a:cxnLst>
                    <a:cxn ang="0">
                      <a:pos x="T0" y="T1"/>
                    </a:cxn>
                    <a:cxn ang="0">
                      <a:pos x="T2" y="T3"/>
                    </a:cxn>
                    <a:cxn ang="0">
                      <a:pos x="T4" y="T5"/>
                    </a:cxn>
                    <a:cxn ang="0">
                      <a:pos x="T6" y="T7"/>
                    </a:cxn>
                    <a:cxn ang="0">
                      <a:pos x="T8" y="T9"/>
                    </a:cxn>
                  </a:cxnLst>
                  <a:rect l="0" t="0" r="r" b="b"/>
                  <a:pathLst>
                    <a:path w="858" h="108">
                      <a:moveTo>
                        <a:pt x="750" y="0"/>
                      </a:moveTo>
                      <a:lnTo>
                        <a:pt x="0" y="0"/>
                      </a:lnTo>
                      <a:lnTo>
                        <a:pt x="0" y="108"/>
                      </a:lnTo>
                      <a:lnTo>
                        <a:pt x="858" y="108"/>
                      </a:lnTo>
                      <a:lnTo>
                        <a:pt x="750" y="0"/>
                      </a:lnTo>
                      <a:close/>
                    </a:path>
                  </a:pathLst>
                </a:custGeom>
                <a:gradFill flip="none" rotWithShape="1">
                  <a:gsLst>
                    <a:gs pos="55000">
                      <a:srgbClr val="EA6400"/>
                    </a:gs>
                    <a:gs pos="100000">
                      <a:srgbClr val="FF9443"/>
                    </a:gs>
                    <a:gs pos="0">
                      <a:srgbClr val="5B1D01"/>
                    </a:gs>
                    <a:gs pos="76000">
                      <a:srgbClr val="FF7711"/>
                    </a:gs>
                  </a:gsLst>
                  <a:lin ang="8100000" scaled="1"/>
                  <a:tileRect/>
                </a:gradFill>
                <a:ln w="635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52" name="TextBox 11"/>
              <p:cNvSpPr txBox="1">
                <a:spLocks noChangeArrowheads="1"/>
              </p:cNvSpPr>
              <p:nvPr/>
            </p:nvSpPr>
            <p:spPr bwMode="auto">
              <a:xfrm flipH="1">
                <a:off x="5783369" y="2169290"/>
                <a:ext cx="1455324" cy="214021"/>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  </a:t>
                </a:r>
                <a:r>
                  <a:rPr kumimoji="0" lang="en-US" altLang="zh-CN" sz="1800" b="1"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1</a:t>
                </a:r>
                <a:r>
                  <a:rPr kumimoji="0" lang="zh-CN" altLang="en-US" sz="1800" b="1"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、编译时异常</a:t>
                </a:r>
                <a:endParaRPr kumimoji="0" lang="en-US" altLang="zh-CN" sz="1800" b="1"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7843" name="矩形 1"/>
            <p:cNvSpPr/>
            <p:nvPr/>
          </p:nvSpPr>
          <p:spPr>
            <a:xfrm>
              <a:off x="5434965" y="2028151"/>
              <a:ext cx="3090722" cy="133882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50000"/>
                </a:lnSpc>
                <a:spcBef>
                  <a:spcPct val="0"/>
                </a:spcBef>
                <a:buFontTx/>
                <a:buNone/>
              </a:pPr>
              <a:r>
                <a:rPr lang="en-US" altLang="zh-CN" sz="1800" dirty="0">
                  <a:latin typeface="Arial" panose="020B0604020202020204" pitchFamily="34" charset="0"/>
                  <a:ea typeface="宋体" panose="02010600030101010101" pitchFamily="2" charset="-122"/>
                </a:rPr>
                <a:t>      </a:t>
              </a:r>
              <a:r>
                <a:rPr lang="zh-CN" altLang="zh-CN" sz="1800" dirty="0">
                  <a:latin typeface="Arial" panose="020B0604020202020204" pitchFamily="34" charset="0"/>
                  <a:ea typeface="宋体" panose="02010600030101010101" pitchFamily="2" charset="-122"/>
                </a:rPr>
                <a:t>在程序编译时期产生</a:t>
              </a:r>
              <a:r>
                <a:rPr lang="zh-CN" altLang="en-US" sz="1800" dirty="0">
                  <a:latin typeface="Arial" panose="020B0604020202020204" pitchFamily="34" charset="0"/>
                  <a:ea typeface="宋体" panose="02010600030101010101" pitchFamily="2" charset="-122"/>
                </a:rPr>
                <a:t>的</a:t>
              </a:r>
              <a:r>
                <a:rPr lang="zh-CN" altLang="zh-CN" sz="1800" dirty="0">
                  <a:latin typeface="Arial" panose="020B0604020202020204" pitchFamily="34" charset="0"/>
                  <a:ea typeface="宋体" panose="02010600030101010101" pitchFamily="2" charset="-122"/>
                </a:rPr>
                <a:t>异常，而这些异常必须要进行处理，也称为</a:t>
              </a:r>
              <a:r>
                <a:rPr lang="en-US" altLang="zh-CN" sz="1800" dirty="0">
                  <a:latin typeface="Arial" panose="020B0604020202020204" pitchFamily="34" charset="0"/>
                  <a:ea typeface="宋体" panose="02010600030101010101" pitchFamily="2" charset="-122"/>
                </a:rPr>
                <a:t>checked</a:t>
              </a:r>
              <a:r>
                <a:rPr lang="zh-CN" altLang="zh-CN" sz="1800" dirty="0">
                  <a:latin typeface="Arial" panose="020B0604020202020204" pitchFamily="34" charset="0"/>
                  <a:ea typeface="宋体" panose="02010600030101010101" pitchFamily="2" charset="-122"/>
                </a:rPr>
                <a:t>异常</a:t>
              </a:r>
              <a:r>
                <a:rPr lang="zh-CN" altLang="en-US" sz="1800" dirty="0">
                  <a:latin typeface="Arial" panose="020B0604020202020204" pitchFamily="34" charset="0"/>
                  <a:ea typeface="宋体" panose="02010600030101010101" pitchFamily="2" charset="-122"/>
                </a:rPr>
                <a:t>。</a:t>
              </a:r>
              <a:endParaRPr lang="zh-CN" altLang="en-US" sz="1800" dirty="0">
                <a:latin typeface="Arial" panose="020B0604020202020204" pitchFamily="34" charset="0"/>
                <a:ea typeface="宋体" panose="02010600030101010101" pitchFamily="2" charset="-122"/>
              </a:endParaRPr>
            </a:p>
          </p:txBody>
        </p:sp>
      </p:grpSp>
      <p:grpSp>
        <p:nvGrpSpPr>
          <p:cNvPr id="5" name="组合 4"/>
          <p:cNvGrpSpPr/>
          <p:nvPr/>
        </p:nvGrpSpPr>
        <p:grpSpPr>
          <a:xfrm>
            <a:off x="147638" y="2687638"/>
            <a:ext cx="3403600" cy="2478087"/>
            <a:chOff x="148046" y="2687434"/>
            <a:chExt cx="3402946" cy="2478844"/>
          </a:xfrm>
        </p:grpSpPr>
        <p:grpSp>
          <p:nvGrpSpPr>
            <p:cNvPr id="77833" name="组合 42"/>
            <p:cNvGrpSpPr/>
            <p:nvPr/>
          </p:nvGrpSpPr>
          <p:grpSpPr>
            <a:xfrm>
              <a:off x="148046" y="2687434"/>
              <a:ext cx="3402946" cy="2476749"/>
              <a:chOff x="833121" y="3945115"/>
              <a:chExt cx="2241789" cy="1150937"/>
            </a:xfrm>
          </p:grpSpPr>
          <p:grpSp>
            <p:nvGrpSpPr>
              <p:cNvPr id="77835" name="Group 61"/>
              <p:cNvGrpSpPr>
                <a:grpSpLocks noChangeAspect="1"/>
              </p:cNvGrpSpPr>
              <p:nvPr/>
            </p:nvGrpSpPr>
            <p:grpSpPr>
              <a:xfrm flipV="1">
                <a:off x="976235" y="3945115"/>
                <a:ext cx="2098675" cy="1150937"/>
                <a:chOff x="3976" y="1203"/>
                <a:chExt cx="1322" cy="725"/>
              </a:xfrm>
            </p:grpSpPr>
            <p:sp>
              <p:nvSpPr>
                <p:cNvPr id="47" name="Rectangle 62"/>
                <p:cNvSpPr>
                  <a:spLocks noChangeArrowheads="1"/>
                </p:cNvSpPr>
                <p:nvPr/>
              </p:nvSpPr>
              <p:spPr bwMode="auto">
                <a:xfrm>
                  <a:off x="3976" y="1203"/>
                  <a:ext cx="1218" cy="503"/>
                </a:xfrm>
                <a:prstGeom prst="rect">
                  <a:avLst/>
                </a:prstGeom>
                <a:solidFill>
                  <a:sysClr val="window" lastClr="FFFFFF">
                    <a:alpha val="65000"/>
                  </a:sysClr>
                </a:solidFill>
                <a:ln w="9525">
                  <a:gradFill flip="none" rotWithShape="1">
                    <a:gsLst>
                      <a:gs pos="0">
                        <a:srgbClr val="006B96"/>
                      </a:gs>
                      <a:gs pos="50000">
                        <a:srgbClr val="0083B8"/>
                      </a:gs>
                      <a:gs pos="100000">
                        <a:srgbClr val="006892"/>
                      </a:gs>
                    </a:gsLst>
                    <a:lin ang="2700000" scaled="1"/>
                    <a:tileRect/>
                  </a:gradFill>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8" name="Freeform 63"/>
                <p:cNvSpPr/>
                <p:nvPr/>
              </p:nvSpPr>
              <p:spPr bwMode="auto">
                <a:xfrm rot="16200000">
                  <a:off x="5127" y="1421"/>
                  <a:ext cx="252" cy="90"/>
                </a:xfrm>
                <a:custGeom>
                  <a:avLst/>
                  <a:gdLst>
                    <a:gd name="T0" fmla="*/ 14 w 42"/>
                    <a:gd name="T1" fmla="*/ 0 h 15"/>
                    <a:gd name="T2" fmla="*/ 0 w 42"/>
                    <a:gd name="T3" fmla="*/ 15 h 15"/>
                    <a:gd name="T4" fmla="*/ 42 w 42"/>
                    <a:gd name="T5" fmla="*/ 0 h 15"/>
                    <a:gd name="T6" fmla="*/ 14 w 42"/>
                    <a:gd name="T7" fmla="*/ 0 h 15"/>
                  </a:gdLst>
                  <a:ahLst/>
                  <a:cxnLst>
                    <a:cxn ang="0">
                      <a:pos x="T0" y="T1"/>
                    </a:cxn>
                    <a:cxn ang="0">
                      <a:pos x="T2" y="T3"/>
                    </a:cxn>
                    <a:cxn ang="0">
                      <a:pos x="T4" y="T5"/>
                    </a:cxn>
                    <a:cxn ang="0">
                      <a:pos x="T6" y="T7"/>
                    </a:cxn>
                  </a:cxnLst>
                  <a:rect l="0" t="0" r="r" b="b"/>
                  <a:pathLst>
                    <a:path w="42" h="15">
                      <a:moveTo>
                        <a:pt x="14" y="0"/>
                      </a:moveTo>
                      <a:cubicBezTo>
                        <a:pt x="12" y="0"/>
                        <a:pt x="0" y="15"/>
                        <a:pt x="0" y="15"/>
                      </a:cubicBezTo>
                      <a:cubicBezTo>
                        <a:pt x="42" y="0"/>
                        <a:pt x="42" y="0"/>
                        <a:pt x="42" y="0"/>
                      </a:cubicBezTo>
                      <a:lnTo>
                        <a:pt x="14" y="0"/>
                      </a:lnTo>
                      <a:close/>
                    </a:path>
                  </a:pathLst>
                </a:custGeom>
                <a:gradFill flip="none" rotWithShape="1">
                  <a:gsLst>
                    <a:gs pos="0">
                      <a:srgbClr val="005070"/>
                    </a:gs>
                    <a:gs pos="34000">
                      <a:srgbClr val="005070"/>
                    </a:gs>
                    <a:gs pos="100000">
                      <a:srgbClr val="00B0F0">
                        <a:shade val="100000"/>
                        <a:satMod val="115000"/>
                      </a:srgbClr>
                    </a:gs>
                  </a:gsLst>
                  <a:lin ang="10800000" scaled="1"/>
                  <a:tileRect/>
                </a:gradFill>
                <a:ln w="635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9" name="Freeform 64"/>
                <p:cNvSpPr/>
                <p:nvPr/>
              </p:nvSpPr>
              <p:spPr bwMode="auto">
                <a:xfrm flipV="1">
                  <a:off x="3976" y="1706"/>
                  <a:ext cx="858" cy="222"/>
                </a:xfrm>
                <a:custGeom>
                  <a:avLst/>
                  <a:gdLst>
                    <a:gd name="T0" fmla="*/ 750 w 858"/>
                    <a:gd name="T1" fmla="*/ 0 h 108"/>
                    <a:gd name="T2" fmla="*/ 0 w 858"/>
                    <a:gd name="T3" fmla="*/ 0 h 108"/>
                    <a:gd name="T4" fmla="*/ 0 w 858"/>
                    <a:gd name="T5" fmla="*/ 108 h 108"/>
                    <a:gd name="T6" fmla="*/ 858 w 858"/>
                    <a:gd name="T7" fmla="*/ 108 h 108"/>
                    <a:gd name="T8" fmla="*/ 750 w 858"/>
                    <a:gd name="T9" fmla="*/ 0 h 108"/>
                  </a:gdLst>
                  <a:ahLst/>
                  <a:cxnLst>
                    <a:cxn ang="0">
                      <a:pos x="T0" y="T1"/>
                    </a:cxn>
                    <a:cxn ang="0">
                      <a:pos x="T2" y="T3"/>
                    </a:cxn>
                    <a:cxn ang="0">
                      <a:pos x="T4" y="T5"/>
                    </a:cxn>
                    <a:cxn ang="0">
                      <a:pos x="T6" y="T7"/>
                    </a:cxn>
                    <a:cxn ang="0">
                      <a:pos x="T8" y="T9"/>
                    </a:cxn>
                  </a:cxnLst>
                  <a:rect l="0" t="0" r="r" b="b"/>
                  <a:pathLst>
                    <a:path w="858" h="108">
                      <a:moveTo>
                        <a:pt x="750" y="0"/>
                      </a:moveTo>
                      <a:lnTo>
                        <a:pt x="0" y="0"/>
                      </a:lnTo>
                      <a:lnTo>
                        <a:pt x="0" y="108"/>
                      </a:lnTo>
                      <a:lnTo>
                        <a:pt x="858" y="108"/>
                      </a:lnTo>
                      <a:lnTo>
                        <a:pt x="750" y="0"/>
                      </a:lnTo>
                      <a:close/>
                    </a:path>
                  </a:pathLst>
                </a:custGeom>
                <a:gradFill flip="none" rotWithShape="1">
                  <a:gsLst>
                    <a:gs pos="0">
                      <a:srgbClr val="005070"/>
                    </a:gs>
                    <a:gs pos="34000">
                      <a:srgbClr val="005070"/>
                    </a:gs>
                    <a:gs pos="100000">
                      <a:srgbClr val="00B0F0">
                        <a:shade val="100000"/>
                        <a:satMod val="115000"/>
                      </a:srgbClr>
                    </a:gs>
                  </a:gsLst>
                  <a:lin ang="18900000" scaled="1"/>
                  <a:tileRect/>
                </a:gradFill>
                <a:ln w="635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45" name="TextBox 11"/>
              <p:cNvSpPr txBox="1">
                <a:spLocks noChangeArrowheads="1"/>
              </p:cNvSpPr>
              <p:nvPr/>
            </p:nvSpPr>
            <p:spPr bwMode="auto">
              <a:xfrm flipH="1">
                <a:off x="833121" y="4002674"/>
                <a:ext cx="1455490" cy="251634"/>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2</a:t>
                </a:r>
                <a:r>
                  <a:rPr kumimoji="0" lang="zh-CN" altLang="en-US" sz="1800" b="1"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、运行时异常</a:t>
                </a:r>
                <a:endParaRPr kumimoji="0" lang="en-US" altLang="zh-CN" sz="1800" b="1"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7834" name="矩形 2"/>
            <p:cNvSpPr/>
            <p:nvPr/>
          </p:nvSpPr>
          <p:spPr>
            <a:xfrm>
              <a:off x="376656" y="3411952"/>
              <a:ext cx="2923721" cy="1754326"/>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50000"/>
                </a:lnSpc>
                <a:spcBef>
                  <a:spcPct val="0"/>
                </a:spcBef>
                <a:buFontTx/>
                <a:buNone/>
              </a:pPr>
              <a:r>
                <a:rPr lang="en-US" altLang="zh-CN" sz="1800" dirty="0">
                  <a:latin typeface="Arial" panose="020B0604020202020204" pitchFamily="34" charset="0"/>
                  <a:ea typeface="宋体" panose="02010600030101010101" pitchFamily="2" charset="-122"/>
                </a:rPr>
                <a:t>       </a:t>
              </a:r>
              <a:r>
                <a:rPr lang="zh-CN" altLang="zh-CN" sz="1800" dirty="0">
                  <a:latin typeface="Arial" panose="020B0604020202020204" pitchFamily="34" charset="0"/>
                  <a:ea typeface="宋体" panose="02010600030101010101" pitchFamily="2" charset="-122"/>
                </a:rPr>
                <a:t>这种异常即使不编写异常处理代码，依然可以通过编译，也称为</a:t>
              </a:r>
              <a:r>
                <a:rPr lang="en-US" altLang="zh-CN" sz="1800" dirty="0">
                  <a:latin typeface="Arial" panose="020B0604020202020204" pitchFamily="34" charset="0"/>
                  <a:ea typeface="宋体" panose="02010600030101010101" pitchFamily="2" charset="-122"/>
                </a:rPr>
                <a:t>unchecked</a:t>
              </a:r>
              <a:r>
                <a:rPr lang="zh-CN" altLang="zh-CN" sz="1800" dirty="0">
                  <a:latin typeface="Arial" panose="020B0604020202020204" pitchFamily="34" charset="0"/>
                  <a:ea typeface="宋体" panose="02010600030101010101" pitchFamily="2" charset="-122"/>
                </a:rPr>
                <a:t>异常</a:t>
              </a:r>
              <a:r>
                <a:rPr lang="zh-CN" altLang="en-US" sz="1800" dirty="0">
                  <a:latin typeface="Arial" panose="020B0604020202020204" pitchFamily="34" charset="0"/>
                  <a:ea typeface="宋体" panose="02010600030101010101" pitchFamily="2" charset="-122"/>
                </a:rPr>
                <a:t>。</a:t>
              </a:r>
              <a:endParaRPr lang="zh-CN" altLang="en-US" sz="1800" dirty="0">
                <a:latin typeface="Arial" panose="020B0604020202020204" pitchFamily="34" charset="0"/>
                <a:ea typeface="宋体" panose="02010600030101010101"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charRg st="0" end="12"/>
                                            </p:txEl>
                                          </p:spTgt>
                                        </p:tgtEl>
                                        <p:attrNameLst>
                                          <p:attrName>style.visibility</p:attrName>
                                        </p:attrNameLst>
                                      </p:cBhvr>
                                      <p:to>
                                        <p:strVal val="visible"/>
                                      </p:to>
                                    </p:set>
                                    <p:animEffect transition="in" filter="fade">
                                      <p:cBhvr>
                                        <p:cTn id="7" dur="500"/>
                                        <p:tgtEl>
                                          <p:spTgt spid="9">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heel(1)">
                                      <p:cBhvr>
                                        <p:cTn id="12" dur="750"/>
                                        <p:tgtEl>
                                          <p:spTgt spid="7"/>
                                        </p:tgtEl>
                                      </p:cBhvr>
                                    </p:animEffect>
                                  </p:childTnLst>
                                </p:cTn>
                              </p:par>
                            </p:childTnLst>
                          </p:cTn>
                        </p:par>
                        <p:par>
                          <p:cTn id="13" fill="hold">
                            <p:stCondLst>
                              <p:cond delay="1000"/>
                            </p:stCondLst>
                            <p:childTnLst>
                              <p:par>
                                <p:cTn id="14" presetID="2" presetClass="entr" presetSubtype="2"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1+#ppt_w/2"/>
                                          </p:val>
                                        </p:tav>
                                        <p:tav tm="100000">
                                          <p:val>
                                            <p:strVal val="#ppt_x"/>
                                          </p:val>
                                        </p:tav>
                                      </p:tavLst>
                                    </p:anim>
                                    <p:anim calcmode="lin" valueType="num">
                                      <p:cBhvr additive="base">
                                        <p:cTn id="17" dur="500" fill="hold"/>
                                        <p:tgtEl>
                                          <p:spTgt spid="6"/>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8"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FontTx/>
              <a:buNone/>
            </a:pP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4.7 </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异常</a:t>
            </a:r>
            <a:endPar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8851"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78852"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57" name="矩形 56"/>
          <p:cNvSpPr/>
          <p:nvPr/>
        </p:nvSpPr>
        <p:spPr>
          <a:xfrm>
            <a:off x="496888" y="1881823"/>
            <a:ext cx="8153400" cy="33274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200000"/>
              </a:lnSpc>
              <a:spcBef>
                <a:spcPct val="0"/>
              </a:spcBef>
              <a:buFontTx/>
              <a:buNone/>
            </a:pPr>
            <a:r>
              <a:rPr lang="zh-CN" altLang="en-US" sz="1800" b="1" u="sng" dirty="0">
                <a:solidFill>
                  <a:srgbClr val="006BA9"/>
                </a:solidFill>
                <a:cs typeface="Arial" panose="020B0604020202020204" pitchFamily="34" charset="0"/>
              </a:rPr>
              <a:t>异常类汇总</a:t>
            </a:r>
            <a:r>
              <a:rPr lang="zh-CN" altLang="en-US" sz="1800" dirty="0">
                <a:latin typeface="Arial" panose="020B0604020202020204" pitchFamily="34" charset="0"/>
                <a:ea typeface="宋体" panose="02010600030101010101" pitchFamily="2" charset="-122"/>
              </a:rPr>
              <a:t>：</a:t>
            </a:r>
            <a:r>
              <a:rPr lang="zh-CN" altLang="zh-CN" sz="1800" dirty="0">
                <a:latin typeface="Arial" panose="020B0604020202020204" pitchFamily="34" charset="0"/>
                <a:ea typeface="宋体" panose="02010600030101010101" pitchFamily="2" charset="-122"/>
              </a:rPr>
              <a:t>在</a:t>
            </a:r>
            <a:r>
              <a:rPr lang="en-US" altLang="zh-CN" sz="1800" dirty="0">
                <a:latin typeface="Arial" panose="020B0604020202020204" pitchFamily="34" charset="0"/>
                <a:ea typeface="宋体" panose="02010600030101010101" pitchFamily="2" charset="-122"/>
              </a:rPr>
              <a:t>Exception</a:t>
            </a:r>
            <a:r>
              <a:rPr lang="zh-CN" altLang="zh-CN" sz="1800" dirty="0">
                <a:latin typeface="Arial" panose="020B0604020202020204" pitchFamily="34" charset="0"/>
                <a:ea typeface="宋体" panose="02010600030101010101" pitchFamily="2" charset="-122"/>
              </a:rPr>
              <a:t>的子类中，除了</a:t>
            </a:r>
            <a:r>
              <a:rPr lang="en-US" altLang="zh-CN" sz="1800" dirty="0">
                <a:latin typeface="Arial" panose="020B0604020202020204" pitchFamily="34" charset="0"/>
                <a:ea typeface="宋体" panose="02010600030101010101" pitchFamily="2" charset="-122"/>
              </a:rPr>
              <a:t>RuntimeException</a:t>
            </a:r>
            <a:r>
              <a:rPr lang="zh-CN" altLang="zh-CN" sz="1800" dirty="0">
                <a:latin typeface="Arial" panose="020B0604020202020204" pitchFamily="34" charset="0"/>
                <a:ea typeface="宋体" panose="02010600030101010101" pitchFamily="2" charset="-122"/>
              </a:rPr>
              <a:t>类及其子类外，其他子类都是编译时异常。</a:t>
            </a:r>
            <a:endParaRPr lang="en-US" altLang="zh-CN" sz="1800" dirty="0">
              <a:latin typeface="Arial" panose="020B0604020202020204" pitchFamily="34" charset="0"/>
              <a:ea typeface="宋体" panose="02010600030101010101" pitchFamily="2" charset="-122"/>
            </a:endParaRPr>
          </a:p>
          <a:p>
            <a:pPr marL="0" lvl="0" indent="0" eaLnBrk="1" hangingPunct="1">
              <a:lnSpc>
                <a:spcPct val="200000"/>
              </a:lnSpc>
              <a:spcBef>
                <a:spcPct val="0"/>
              </a:spcBef>
              <a:buFontTx/>
              <a:buNone/>
            </a:pPr>
            <a:endParaRPr lang="en-US" altLang="zh-CN" sz="1800" dirty="0">
              <a:latin typeface="Arial" panose="020B0604020202020204" pitchFamily="34" charset="0"/>
              <a:ea typeface="宋体" panose="02010600030101010101" pitchFamily="2" charset="-122"/>
            </a:endParaRPr>
          </a:p>
          <a:p>
            <a:pPr marL="0" lvl="0" indent="0" eaLnBrk="1" hangingPunct="1">
              <a:lnSpc>
                <a:spcPct val="200000"/>
              </a:lnSpc>
              <a:spcBef>
                <a:spcPct val="0"/>
              </a:spcBef>
              <a:buFontTx/>
              <a:buNone/>
            </a:pPr>
            <a:r>
              <a:rPr lang="zh-CN" altLang="en-US" sz="1800" b="1" u="sng" dirty="0">
                <a:solidFill>
                  <a:srgbClr val="006BA9"/>
                </a:solidFill>
                <a:cs typeface="Arial" panose="020B0604020202020204" pitchFamily="34" charset="0"/>
              </a:rPr>
              <a:t>特点</a:t>
            </a:r>
            <a:r>
              <a:rPr lang="zh-CN" altLang="en-US" sz="1800" dirty="0">
                <a:latin typeface="Arial" panose="020B0604020202020204" pitchFamily="34" charset="0"/>
                <a:ea typeface="宋体" panose="02010600030101010101" pitchFamily="2" charset="-122"/>
              </a:rPr>
              <a:t>：</a:t>
            </a:r>
            <a:r>
              <a:rPr lang="zh-CN" altLang="zh-CN" sz="1800" dirty="0">
                <a:latin typeface="Arial" panose="020B0604020202020204" pitchFamily="34" charset="0"/>
                <a:ea typeface="宋体" panose="02010600030101010101" pitchFamily="2" charset="-122"/>
              </a:rPr>
              <a:t>编译时异常的特点是在程序编写过程中，</a:t>
            </a:r>
            <a:r>
              <a:rPr lang="en-US" altLang="zh-CN" sz="1800" dirty="0">
                <a:latin typeface="Arial" panose="020B0604020202020204" pitchFamily="34" charset="0"/>
                <a:ea typeface="宋体" panose="02010600030101010101" pitchFamily="2" charset="-122"/>
              </a:rPr>
              <a:t>Java</a:t>
            </a:r>
            <a:r>
              <a:rPr lang="zh-CN" altLang="zh-CN" sz="1800" dirty="0">
                <a:latin typeface="Arial" panose="020B0604020202020204" pitchFamily="34" charset="0"/>
                <a:ea typeface="宋体" panose="02010600030101010101" pitchFamily="2" charset="-122"/>
              </a:rPr>
              <a:t>编译器就会对编写的代码进行检查，如果出现比较明显的异常就必须对异常进行处理，否则程序无法通过编译。</a:t>
            </a:r>
            <a:endParaRPr lang="zh-CN" altLang="en-US" sz="1800" dirty="0">
              <a:latin typeface="Arial" panose="020B0604020202020204" pitchFamily="34" charset="0"/>
              <a:ea typeface="宋体" panose="02010600030101010101" pitchFamily="2" charset="-122"/>
            </a:endParaRPr>
          </a:p>
        </p:txBody>
      </p:sp>
      <p:sp>
        <p:nvSpPr>
          <p:cNvPr id="58" name="TextBox 57"/>
          <p:cNvSpPr txBox="1">
            <a:spLocks noChangeArrowheads="1"/>
          </p:cNvSpPr>
          <p:nvPr/>
        </p:nvSpPr>
        <p:spPr bwMode="auto">
          <a:xfrm>
            <a:off x="485775" y="1537335"/>
            <a:ext cx="81422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charset="-122"/>
                <a:cs typeface="等线" panose="02010600030101010101"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charset="-122"/>
                <a:cs typeface="等线" panose="02010600030101010101"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charset="-122"/>
                <a:cs typeface="等线" panose="02010600030101010101" charset="-122"/>
              </a:defRPr>
            </a:lvl3pPr>
            <a:lvl4pPr marL="16002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4pPr>
            <a:lvl5pPr marL="20574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9pPr>
          </a:lstStyle>
          <a:p>
            <a:pPr marL="342900" marR="0" lvl="0" indent="-342900" algn="l" defTabSz="914400" rtl="0" eaLnBrk="1" fontAlgn="base" latinLnBrk="0" hangingPunct="1">
              <a:lnSpc>
                <a:spcPct val="100000"/>
              </a:lnSpc>
              <a:spcBef>
                <a:spcPct val="0"/>
              </a:spcBef>
              <a:spcAft>
                <a:spcPct val="0"/>
              </a:spcAft>
              <a:buClrTx/>
              <a:buSzTx/>
              <a:buFont typeface="Calibri Light" panose="020F0302020204030204" pitchFamily="34" charset="0"/>
              <a:buAutoNum type="arabicPeriod"/>
              <a:defRPr/>
            </a:pPr>
            <a:r>
              <a:rPr kumimoji="0" lang="zh-CN" altLang="en-US" sz="1800" b="1" i="0" u="none" strike="noStrike" kern="1200" cap="none" spc="0" normalizeH="0" baseline="0" noProof="0" dirty="0" smtClean="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cs typeface="+mn-cs"/>
              </a:rPr>
              <a:t>编译时异常</a:t>
            </a:r>
            <a:endParaRPr kumimoji="0" lang="zh-CN" altLang="en-US" sz="1800" b="1" i="0" u="none" strike="noStrike" kern="1200" cap="none" spc="0" normalizeH="0" baseline="0" noProof="0" dirty="0" smtClean="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7">
                                            <p:txEl>
                                              <p:charRg st="0" end="59"/>
                                            </p:txEl>
                                          </p:spTgt>
                                        </p:tgtEl>
                                        <p:attrNameLst>
                                          <p:attrName>style.visibility</p:attrName>
                                        </p:attrNameLst>
                                      </p:cBhvr>
                                      <p:to>
                                        <p:strVal val="visible"/>
                                      </p:to>
                                    </p:set>
                                    <p:animEffect transition="in" filter="wipe(left)">
                                      <p:cBhvr>
                                        <p:cTn id="12" dur="500"/>
                                        <p:tgtEl>
                                          <p:spTgt spid="57">
                                            <p:txEl>
                                              <p:charRg st="0" end="5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7">
                                            <p:txEl>
                                              <p:charRg st="60" end="135"/>
                                            </p:txEl>
                                          </p:spTgt>
                                        </p:tgtEl>
                                        <p:attrNameLst>
                                          <p:attrName>style.visibility</p:attrName>
                                        </p:attrNameLst>
                                      </p:cBhvr>
                                      <p:to>
                                        <p:strVal val="visible"/>
                                      </p:to>
                                    </p:set>
                                    <p:animEffect transition="in" filter="wipe(left)">
                                      <p:cBhvr>
                                        <p:cTn id="17" dur="500"/>
                                        <p:tgtEl>
                                          <p:spTgt spid="57">
                                            <p:txEl>
                                              <p:charRg st="60" end="13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FontTx/>
              <a:buNone/>
            </a:pP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4.7 </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异常</a:t>
            </a:r>
            <a:endPar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9875"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79876"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58" name="TextBox 57"/>
          <p:cNvSpPr txBox="1">
            <a:spLocks noChangeArrowheads="1"/>
          </p:cNvSpPr>
          <p:nvPr/>
        </p:nvSpPr>
        <p:spPr bwMode="auto">
          <a:xfrm>
            <a:off x="485775" y="1635125"/>
            <a:ext cx="81422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charset="-122"/>
                <a:cs typeface="等线" panose="02010600030101010101"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charset="-122"/>
                <a:cs typeface="等线" panose="02010600030101010101"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charset="-122"/>
                <a:cs typeface="等线" panose="02010600030101010101" charset="-122"/>
              </a:defRPr>
            </a:lvl3pPr>
            <a:lvl4pPr marL="16002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4pPr>
            <a:lvl5pPr marL="20574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9pPr>
          </a:lstStyle>
          <a:p>
            <a:pPr marL="342900" marR="0" lvl="0" indent="-342900" algn="l" defTabSz="914400" rtl="0" eaLnBrk="1" fontAlgn="base" latinLnBrk="0" hangingPunct="1">
              <a:lnSpc>
                <a:spcPct val="100000"/>
              </a:lnSpc>
              <a:spcBef>
                <a:spcPct val="0"/>
              </a:spcBef>
              <a:spcAft>
                <a:spcPct val="0"/>
              </a:spcAft>
              <a:buClrTx/>
              <a:buSzTx/>
              <a:buFont typeface="Calibri Light" panose="020F0302020204030204" pitchFamily="34" charset="0"/>
              <a:buAutoNum type="arabicPeriod"/>
              <a:defRPr/>
            </a:pPr>
            <a:r>
              <a:rPr kumimoji="0" lang="zh-CN" altLang="en-US" sz="1800" b="1" i="0" u="none" strike="noStrike" kern="1200" cap="none" spc="0" normalizeH="0" baseline="0" noProof="0" dirty="0" smtClean="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cs typeface="+mn-cs"/>
              </a:rPr>
              <a:t>编译时异常</a:t>
            </a:r>
            <a:endParaRPr kumimoji="0" lang="zh-CN" altLang="en-US" sz="1800" b="1" i="0" u="none" strike="noStrike" kern="1200" cap="none" spc="0" normalizeH="0" baseline="0" noProof="0" dirty="0" smtClean="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495300" y="2005013"/>
            <a:ext cx="8153400" cy="64611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285750" lvl="0" indent="-285750" eaLnBrk="1" hangingPunct="1">
              <a:lnSpc>
                <a:spcPct val="200000"/>
              </a:lnSpc>
              <a:spcBef>
                <a:spcPct val="0"/>
              </a:spcBef>
              <a:buFont typeface="Wingdings" panose="05000000000000000000" pitchFamily="2" charset="2"/>
              <a:buChar char="Ø"/>
            </a:pPr>
            <a:r>
              <a:rPr lang="zh-CN" altLang="en-US" sz="1800" dirty="0">
                <a:latin typeface="Arial" panose="020B0604020202020204" pitchFamily="34" charset="0"/>
                <a:ea typeface="宋体" panose="02010600030101010101" pitchFamily="2" charset="-122"/>
              </a:rPr>
              <a:t>处理编译时异常的方式如下：</a:t>
            </a:r>
            <a:endParaRPr lang="zh-CN" altLang="en-US" sz="1800" dirty="0">
              <a:latin typeface="Arial" panose="020B0604020202020204" pitchFamily="34" charset="0"/>
              <a:ea typeface="宋体" panose="02010600030101010101" pitchFamily="2" charset="-122"/>
            </a:endParaRPr>
          </a:p>
        </p:txBody>
      </p:sp>
      <p:sp>
        <p:nvSpPr>
          <p:cNvPr id="79879" name="矩形 7"/>
          <p:cNvSpPr/>
          <p:nvPr/>
        </p:nvSpPr>
        <p:spPr>
          <a:xfrm>
            <a:off x="1639888" y="4006850"/>
            <a:ext cx="3581400" cy="33813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0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init(FilterConfig filterConfig)</a:t>
            </a:r>
            <a:endParaRPr lang="zh-CN" altLang="en-US" sz="1600" dirty="0">
              <a:solidFill>
                <a:schemeClr val="bg1"/>
              </a:solidFill>
              <a:latin typeface="Arial" panose="020B0604020202020204" pitchFamily="34" charset="0"/>
              <a:ea typeface="宋体" panose="02010600030101010101" pitchFamily="2" charset="-122"/>
            </a:endParaRPr>
          </a:p>
        </p:txBody>
      </p:sp>
      <p:grpSp>
        <p:nvGrpSpPr>
          <p:cNvPr id="9" name="组合 8"/>
          <p:cNvGrpSpPr/>
          <p:nvPr/>
        </p:nvGrpSpPr>
        <p:grpSpPr>
          <a:xfrm>
            <a:off x="633413" y="3152775"/>
            <a:ext cx="7994650" cy="1249363"/>
            <a:chOff x="1910363" y="2286295"/>
            <a:chExt cx="6096000" cy="1127125"/>
          </a:xfrm>
        </p:grpSpPr>
        <p:sp>
          <p:nvSpPr>
            <p:cNvPr id="10" name="任意多边形 9"/>
            <p:cNvSpPr/>
            <p:nvPr/>
          </p:nvSpPr>
          <p:spPr>
            <a:xfrm>
              <a:off x="1910363" y="2286295"/>
              <a:ext cx="788025" cy="1127125"/>
            </a:xfrm>
            <a:custGeom>
              <a:avLst/>
              <a:gdLst>
                <a:gd name="connsiteX0" fmla="*/ 0 w 1127124"/>
                <a:gd name="connsiteY0" fmla="*/ 0 h 788987"/>
                <a:gd name="connsiteX1" fmla="*/ 732631 w 1127124"/>
                <a:gd name="connsiteY1" fmla="*/ 0 h 788987"/>
                <a:gd name="connsiteX2" fmla="*/ 1127124 w 1127124"/>
                <a:gd name="connsiteY2" fmla="*/ 394494 h 788987"/>
                <a:gd name="connsiteX3" fmla="*/ 732631 w 1127124"/>
                <a:gd name="connsiteY3" fmla="*/ 788987 h 788987"/>
                <a:gd name="connsiteX4" fmla="*/ 0 w 1127124"/>
                <a:gd name="connsiteY4" fmla="*/ 788987 h 788987"/>
                <a:gd name="connsiteX5" fmla="*/ 394494 w 1127124"/>
                <a:gd name="connsiteY5" fmla="*/ 394494 h 788987"/>
                <a:gd name="connsiteX6" fmla="*/ 0 w 1127124"/>
                <a:gd name="connsiteY6" fmla="*/ 0 h 788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7124" h="788987">
                  <a:moveTo>
                    <a:pt x="1127123" y="0"/>
                  </a:moveTo>
                  <a:lnTo>
                    <a:pt x="1127123" y="512842"/>
                  </a:lnTo>
                  <a:lnTo>
                    <a:pt x="563561" y="788987"/>
                  </a:lnTo>
                  <a:lnTo>
                    <a:pt x="1" y="512842"/>
                  </a:lnTo>
                  <a:lnTo>
                    <a:pt x="1" y="0"/>
                  </a:lnTo>
                  <a:lnTo>
                    <a:pt x="563561" y="276146"/>
                  </a:lnTo>
                  <a:lnTo>
                    <a:pt x="1127123" y="0"/>
                  </a:lnTo>
                  <a:close/>
                </a:path>
              </a:pathLst>
            </a:custGeom>
            <a:solidFill>
              <a:srgbClr val="8064A2"/>
            </a:solidFill>
            <a:ln w="3175">
              <a:solidFill>
                <a:srgbClr val="8064A2"/>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701" tIns="407195" rIns="12700" bIns="407193" spcCol="1270" anchor="ctr"/>
            <a:lstStyle/>
            <a:p>
              <a:pPr marL="0" marR="0" lvl="0" indent="0" algn="ctr" defTabSz="889000" rtl="0" eaLnBrk="1" fontAlgn="base" latinLnBrk="0" hangingPunct="1">
                <a:lnSpc>
                  <a:spcPct val="90000"/>
                </a:lnSpc>
                <a:spcBef>
                  <a:spcPct val="0"/>
                </a:spcBef>
                <a:spcAft>
                  <a:spcPct val="35000"/>
                </a:spcAft>
                <a:buClrTx/>
                <a:buSzTx/>
                <a:buFontTx/>
                <a:buNone/>
                <a:defRPr/>
              </a:pPr>
              <a:endParaRPr kumimoji="0" lang="en-US" altLang="zh-CN" sz="1200" b="0" i="0" u="none" strike="noStrike" kern="1200" cap="none" spc="0" normalizeH="0" baseline="0" noProof="0" dirty="0">
                <a:ln>
                  <a:noFill/>
                </a:ln>
                <a:solidFill>
                  <a:schemeClr val="lt1"/>
                </a:solidFill>
                <a:effectLst/>
                <a:uLnTx/>
                <a:uFillTx/>
                <a:latin typeface="+mn-lt"/>
                <a:ea typeface="+mn-ea"/>
                <a:cs typeface="+mn-cs"/>
              </a:endParaRPr>
            </a:p>
            <a:p>
              <a:pPr marL="0" marR="0" lvl="0" indent="0" algn="ctr" defTabSz="889000" rtl="0" eaLnBrk="1" fontAlgn="base" latinLnBrk="0" hangingPunct="1">
                <a:lnSpc>
                  <a:spcPct val="90000"/>
                </a:lnSpc>
                <a:spcBef>
                  <a:spcPct val="0"/>
                </a:spcBef>
                <a:spcAft>
                  <a:spcPct val="35000"/>
                </a:spcAft>
                <a:buClrTx/>
                <a:buSzTx/>
                <a:buFontTx/>
                <a:buNone/>
                <a:defRPr/>
              </a:pPr>
              <a:r>
                <a:rPr kumimoji="0" lang="en-US" altLang="zh-CN" sz="3200" b="0" i="0" u="none" strike="noStrike" kern="1200" cap="none" spc="0" normalizeH="0" baseline="0" noProof="0" dirty="0">
                  <a:ln>
                    <a:noFill/>
                  </a:ln>
                  <a:solidFill>
                    <a:schemeClr val="lt1"/>
                  </a:solidFill>
                  <a:effectLst/>
                  <a:uLnTx/>
                  <a:uFillTx/>
                  <a:latin typeface="+mn-lt"/>
                  <a:ea typeface="+mn-ea"/>
                  <a:cs typeface="+mn-cs"/>
                </a:rPr>
                <a:t>1</a:t>
              </a:r>
              <a:endParaRPr kumimoji="0" lang="zh-CN" altLang="en-US" sz="3200" b="0" i="0" u="none" strike="noStrike" kern="1200" cap="none" spc="0" normalizeH="0" baseline="0" noProof="0" dirty="0">
                <a:ln>
                  <a:noFill/>
                </a:ln>
                <a:solidFill>
                  <a:schemeClr val="lt1"/>
                </a:solidFill>
                <a:effectLst/>
                <a:uLnTx/>
                <a:uFillTx/>
                <a:latin typeface="+mn-lt"/>
                <a:ea typeface="+mn-ea"/>
                <a:cs typeface="+mn-cs"/>
              </a:endParaRPr>
            </a:p>
          </p:txBody>
        </p:sp>
        <p:sp>
          <p:nvSpPr>
            <p:cNvPr id="11" name="任意多边形 10"/>
            <p:cNvSpPr/>
            <p:nvPr/>
          </p:nvSpPr>
          <p:spPr>
            <a:xfrm>
              <a:off x="2698388" y="2286295"/>
              <a:ext cx="5307975" cy="733275"/>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ln w="3175">
              <a:solidFill>
                <a:schemeClr val="bg2">
                  <a:lumMod val="90000"/>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135129" tIns="47829" rIns="47829" bIns="47830" spcCol="1270" anchor="ctr"/>
            <a:lstStyle/>
            <a:p>
              <a:pPr marL="171450" marR="0" lvl="1" indent="-171450" algn="l" defTabSz="844550" rtl="0" eaLnBrk="1" fontAlgn="base" latinLnBrk="0" hangingPunct="1">
                <a:lnSpc>
                  <a:spcPct val="90000"/>
                </a:lnSpc>
                <a:spcBef>
                  <a:spcPct val="0"/>
                </a:spcBef>
                <a:spcAft>
                  <a:spcPct val="15000"/>
                </a:spcAft>
                <a:buClrTx/>
                <a:buSzTx/>
                <a:buFontTx/>
                <a:buChar char="•"/>
                <a:defRPr/>
              </a:pPr>
              <a:endParaRPr kumimoji="0" lang="zh-CN" altLang="en-US" sz="1900" b="0" i="0" u="none" strike="noStrike" kern="1200" cap="none" spc="0" normalizeH="0" baseline="0" noProof="0" dirty="0">
                <a:ln>
                  <a:noFill/>
                </a:ln>
                <a:solidFill>
                  <a:schemeClr val="dk1">
                    <a:hueOff val="0"/>
                    <a:satOff val="0"/>
                    <a:lumOff val="0"/>
                    <a:alphaOff val="0"/>
                  </a:schemeClr>
                </a:solidFill>
                <a:effectLst/>
                <a:uLnTx/>
                <a:uFillTx/>
                <a:latin typeface="+mn-lt"/>
                <a:ea typeface="+mn-ea"/>
                <a:cs typeface="+mn-cs"/>
              </a:endParaRPr>
            </a:p>
            <a:p>
              <a:pPr marL="0" marR="0" lvl="1" indent="0" algn="l" defTabSz="844550" rtl="0" eaLnBrk="1" fontAlgn="base" latinLnBrk="0" hangingPunct="1">
                <a:lnSpc>
                  <a:spcPct val="90000"/>
                </a:lnSpc>
                <a:spcBef>
                  <a:spcPct val="0"/>
                </a:spcBef>
                <a:spcAft>
                  <a:spcPct val="15000"/>
                </a:spcAft>
                <a:buClrTx/>
                <a:buSzTx/>
                <a:buFontTx/>
                <a:buNone/>
                <a:defRPr/>
              </a:pPr>
              <a:r>
                <a:rPr kumimoji="0" lang="en-US" altLang="zh-CN" sz="1900" b="0" i="0" u="none" strike="noStrike" kern="1200" cap="none" spc="0" normalizeH="0" baseline="0" noProof="0" dirty="0">
                  <a:ln>
                    <a:noFill/>
                  </a:ln>
                  <a:solidFill>
                    <a:schemeClr val="dk1">
                      <a:hueOff val="0"/>
                      <a:satOff val="0"/>
                      <a:lumOff val="0"/>
                      <a:alphaOff val="0"/>
                    </a:schemeClr>
                  </a:solidFill>
                  <a:effectLst/>
                  <a:uLnTx/>
                  <a:uFillTx/>
                  <a:latin typeface="+mn-lt"/>
                  <a:ea typeface="+mn-ea"/>
                  <a:cs typeface="+mn-cs"/>
                </a:rPr>
                <a:t>         </a:t>
              </a:r>
              <a:endParaRPr kumimoji="0" lang="en-US" altLang="zh-CN" sz="1900" b="0" i="0" u="none" strike="noStrike" kern="1200" cap="none" spc="0" normalizeH="0" baseline="0" noProof="0" dirty="0">
                <a:ln>
                  <a:noFill/>
                </a:ln>
                <a:solidFill>
                  <a:schemeClr val="dk1">
                    <a:hueOff val="0"/>
                    <a:satOff val="0"/>
                    <a:lumOff val="0"/>
                    <a:alphaOff val="0"/>
                  </a:schemeClr>
                </a:solidFill>
                <a:effectLst/>
                <a:uLnTx/>
                <a:uFillTx/>
                <a:latin typeface="+mn-lt"/>
                <a:ea typeface="+mn-ea"/>
                <a:cs typeface="+mn-cs"/>
              </a:endParaRPr>
            </a:p>
          </p:txBody>
        </p:sp>
        <p:sp>
          <p:nvSpPr>
            <p:cNvPr id="12" name="矩形 19"/>
            <p:cNvSpPr>
              <a:spLocks noChangeArrowheads="1"/>
            </p:cNvSpPr>
            <p:nvPr/>
          </p:nvSpPr>
          <p:spPr bwMode="auto">
            <a:xfrm>
              <a:off x="2893276" y="2448132"/>
              <a:ext cx="5113087" cy="360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l"/>
                <a:defRPr/>
              </a:pPr>
              <a:r>
                <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使用</a:t>
              </a:r>
              <a:r>
                <a:rPr kumimoji="0"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try...catch</a:t>
              </a:r>
              <a:r>
                <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语句对异常进行捕获处理</a:t>
              </a:r>
              <a:r>
                <a:rPr kumimoji="0" lang="zh-CN" altLang="en-US" sz="2000" b="0" i="0" u="none" strike="noStrike" kern="1200" cap="none" spc="0" normalizeH="0" baseline="0" noProof="0" dirty="0">
                  <a:ln>
                    <a:noFill/>
                  </a:ln>
                  <a:solidFill>
                    <a:schemeClr val="tx1"/>
                  </a:solidFill>
                  <a:effectLst/>
                  <a:uLnTx/>
                  <a:uFillTx/>
                  <a:latin typeface="+mn-ea"/>
                  <a:ea typeface="宋体" panose="02010600030101010101" pitchFamily="2" charset="-122"/>
                  <a:cs typeface="+mn-cs"/>
                </a:rPr>
                <a:t>；</a:t>
              </a:r>
              <a:endParaRPr kumimoji="0" lang="zh-CN" altLang="zh-CN" sz="2000" b="0" i="0" u="none" strike="noStrike" kern="1200" cap="none" spc="0" normalizeH="0" baseline="0" noProof="0" dirty="0">
                <a:ln>
                  <a:noFill/>
                </a:ln>
                <a:solidFill>
                  <a:schemeClr val="tx1"/>
                </a:solidFill>
                <a:effectLst/>
                <a:uLnTx/>
                <a:uFillTx/>
                <a:latin typeface="+mn-ea"/>
                <a:ea typeface="宋体" panose="02010600030101010101" pitchFamily="2" charset="-122"/>
                <a:cs typeface="+mn-cs"/>
              </a:endParaRPr>
            </a:p>
          </p:txBody>
        </p:sp>
      </p:grpSp>
      <p:grpSp>
        <p:nvGrpSpPr>
          <p:cNvPr id="13" name="组合 12"/>
          <p:cNvGrpSpPr/>
          <p:nvPr/>
        </p:nvGrpSpPr>
        <p:grpSpPr>
          <a:xfrm>
            <a:off x="633413" y="4146550"/>
            <a:ext cx="7994650" cy="1262063"/>
            <a:chOff x="1910363" y="3265414"/>
            <a:chExt cx="6096000" cy="1126563"/>
          </a:xfrm>
        </p:grpSpPr>
        <p:sp>
          <p:nvSpPr>
            <p:cNvPr id="14" name="任意多边形 13"/>
            <p:cNvSpPr/>
            <p:nvPr/>
          </p:nvSpPr>
          <p:spPr>
            <a:xfrm>
              <a:off x="1910363" y="3265414"/>
              <a:ext cx="788025" cy="1126563"/>
            </a:xfrm>
            <a:custGeom>
              <a:avLst/>
              <a:gdLst>
                <a:gd name="connsiteX0" fmla="*/ 0 w 1127124"/>
                <a:gd name="connsiteY0" fmla="*/ 0 h 788987"/>
                <a:gd name="connsiteX1" fmla="*/ 732631 w 1127124"/>
                <a:gd name="connsiteY1" fmla="*/ 0 h 788987"/>
                <a:gd name="connsiteX2" fmla="*/ 1127124 w 1127124"/>
                <a:gd name="connsiteY2" fmla="*/ 394494 h 788987"/>
                <a:gd name="connsiteX3" fmla="*/ 732631 w 1127124"/>
                <a:gd name="connsiteY3" fmla="*/ 788987 h 788987"/>
                <a:gd name="connsiteX4" fmla="*/ 0 w 1127124"/>
                <a:gd name="connsiteY4" fmla="*/ 788987 h 788987"/>
                <a:gd name="connsiteX5" fmla="*/ 394494 w 1127124"/>
                <a:gd name="connsiteY5" fmla="*/ 394494 h 788987"/>
                <a:gd name="connsiteX6" fmla="*/ 0 w 1127124"/>
                <a:gd name="connsiteY6" fmla="*/ 0 h 788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7124" h="788987">
                  <a:moveTo>
                    <a:pt x="1127123" y="0"/>
                  </a:moveTo>
                  <a:lnTo>
                    <a:pt x="1127123" y="512842"/>
                  </a:lnTo>
                  <a:lnTo>
                    <a:pt x="563561" y="788987"/>
                  </a:lnTo>
                  <a:lnTo>
                    <a:pt x="1" y="512842"/>
                  </a:lnTo>
                  <a:lnTo>
                    <a:pt x="1" y="0"/>
                  </a:lnTo>
                  <a:lnTo>
                    <a:pt x="563561" y="276146"/>
                  </a:lnTo>
                  <a:lnTo>
                    <a:pt x="1127123" y="0"/>
                  </a:lnTo>
                  <a:close/>
                </a:path>
              </a:pathLst>
            </a:custGeom>
            <a:solidFill>
              <a:srgbClr val="685DAB"/>
            </a:solidFill>
            <a:ln w="3175">
              <a:solidFill>
                <a:srgbClr val="685DAB"/>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701" tIns="407195" rIns="12700" bIns="407193" spcCol="1270" anchor="ctr"/>
            <a:lstStyle/>
            <a:p>
              <a:pPr marL="0" marR="0" lvl="0" indent="0" algn="ctr" defTabSz="889000" rtl="0" eaLnBrk="1" fontAlgn="base" latinLnBrk="0" hangingPunct="1">
                <a:lnSpc>
                  <a:spcPct val="90000"/>
                </a:lnSpc>
                <a:spcBef>
                  <a:spcPct val="0"/>
                </a:spcBef>
                <a:spcAft>
                  <a:spcPct val="35000"/>
                </a:spcAft>
                <a:buClrTx/>
                <a:buSzTx/>
                <a:buFontTx/>
                <a:buNone/>
                <a:defRPr/>
              </a:pPr>
              <a:endParaRPr kumimoji="0" lang="en-US" altLang="zh-CN" sz="1200" b="0" i="0" u="none" strike="noStrike" kern="1200" cap="none" spc="0" normalizeH="0" baseline="0" noProof="0" dirty="0">
                <a:ln>
                  <a:noFill/>
                </a:ln>
                <a:solidFill>
                  <a:schemeClr val="lt1"/>
                </a:solidFill>
                <a:effectLst/>
                <a:uLnTx/>
                <a:uFillTx/>
                <a:latin typeface="+mn-lt"/>
                <a:ea typeface="+mn-ea"/>
                <a:cs typeface="+mn-cs"/>
              </a:endParaRPr>
            </a:p>
            <a:p>
              <a:pPr marL="0" marR="0" lvl="0" indent="0" algn="ctr" defTabSz="889000" rtl="0" eaLnBrk="1" fontAlgn="base" latinLnBrk="0" hangingPunct="1">
                <a:lnSpc>
                  <a:spcPct val="90000"/>
                </a:lnSpc>
                <a:spcBef>
                  <a:spcPct val="0"/>
                </a:spcBef>
                <a:spcAft>
                  <a:spcPct val="35000"/>
                </a:spcAft>
                <a:buClrTx/>
                <a:buSzTx/>
                <a:buFontTx/>
                <a:buNone/>
                <a:defRPr/>
              </a:pPr>
              <a:r>
                <a:rPr kumimoji="0" lang="en-US" altLang="zh-CN" sz="3200" b="0" i="0" u="none" strike="noStrike" kern="1200" cap="none" spc="0" normalizeH="0" baseline="0" noProof="0" dirty="0">
                  <a:ln>
                    <a:noFill/>
                  </a:ln>
                  <a:solidFill>
                    <a:schemeClr val="lt1"/>
                  </a:solidFill>
                  <a:effectLst/>
                  <a:uLnTx/>
                  <a:uFillTx/>
                  <a:latin typeface="+mn-lt"/>
                  <a:ea typeface="+mn-ea"/>
                  <a:cs typeface="+mn-cs"/>
                </a:rPr>
                <a:t>2</a:t>
              </a:r>
              <a:endParaRPr kumimoji="0" lang="zh-CN" altLang="en-US" sz="3200" b="0" i="0" u="none" strike="noStrike" kern="1200" cap="none" spc="0" normalizeH="0" baseline="0" noProof="0" dirty="0">
                <a:ln>
                  <a:noFill/>
                </a:ln>
                <a:solidFill>
                  <a:schemeClr val="lt1"/>
                </a:solidFill>
                <a:effectLst/>
                <a:uLnTx/>
                <a:uFillTx/>
                <a:latin typeface="+mn-lt"/>
                <a:ea typeface="+mn-ea"/>
                <a:cs typeface="+mn-cs"/>
              </a:endParaRPr>
            </a:p>
          </p:txBody>
        </p:sp>
        <p:sp>
          <p:nvSpPr>
            <p:cNvPr id="15" name="任意多边形 14"/>
            <p:cNvSpPr/>
            <p:nvPr/>
          </p:nvSpPr>
          <p:spPr>
            <a:xfrm>
              <a:off x="2698388" y="3265414"/>
              <a:ext cx="5307975" cy="731203"/>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ln w="3175">
              <a:solidFill>
                <a:schemeClr val="bg2">
                  <a:lumMod val="90000"/>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135129" tIns="47829" rIns="47829" bIns="47830" spcCol="1270" anchor="ctr"/>
            <a:lstStyle/>
            <a:p>
              <a:pPr marL="171450" marR="0" lvl="1" indent="-171450" algn="l" defTabSz="844550" rtl="0" eaLnBrk="1" fontAlgn="base" latinLnBrk="0" hangingPunct="1">
                <a:lnSpc>
                  <a:spcPct val="90000"/>
                </a:lnSpc>
                <a:spcBef>
                  <a:spcPct val="0"/>
                </a:spcBef>
                <a:spcAft>
                  <a:spcPct val="15000"/>
                </a:spcAft>
                <a:buClrTx/>
                <a:buSzTx/>
                <a:buFontTx/>
                <a:buChar char="•"/>
                <a:defRPr/>
              </a:pPr>
              <a:endParaRPr kumimoji="0" lang="zh-CN" altLang="en-US" sz="1900" b="0" i="0" u="none" strike="noStrike" kern="1200" cap="none" spc="0" normalizeH="0" baseline="0" noProof="0">
                <a:ln>
                  <a:noFill/>
                </a:ln>
                <a:solidFill>
                  <a:schemeClr val="dk1">
                    <a:hueOff val="0"/>
                    <a:satOff val="0"/>
                    <a:lumOff val="0"/>
                    <a:alphaOff val="0"/>
                  </a:schemeClr>
                </a:solidFill>
                <a:effectLst/>
                <a:uLnTx/>
                <a:uFillTx/>
                <a:latin typeface="+mn-lt"/>
                <a:ea typeface="+mn-ea"/>
                <a:cs typeface="+mn-cs"/>
              </a:endParaRPr>
            </a:p>
            <a:p>
              <a:pPr marL="171450" marR="0" lvl="1" indent="-171450" algn="l" defTabSz="844550" rtl="0" eaLnBrk="1" fontAlgn="base" latinLnBrk="0" hangingPunct="1">
                <a:lnSpc>
                  <a:spcPct val="90000"/>
                </a:lnSpc>
                <a:spcBef>
                  <a:spcPct val="0"/>
                </a:spcBef>
                <a:spcAft>
                  <a:spcPct val="15000"/>
                </a:spcAft>
                <a:buClrTx/>
                <a:buSzTx/>
                <a:buFontTx/>
                <a:buChar char="•"/>
                <a:defRPr/>
              </a:pPr>
              <a:endParaRPr kumimoji="0" lang="zh-CN" altLang="en-US" sz="1900" b="0" i="0" u="none" strike="noStrike" kern="1200" cap="none" spc="0" normalizeH="0" baseline="0" noProof="0">
                <a:ln>
                  <a:noFill/>
                </a:ln>
                <a:solidFill>
                  <a:schemeClr val="dk1">
                    <a:hueOff val="0"/>
                    <a:satOff val="0"/>
                    <a:lumOff val="0"/>
                    <a:alphaOff val="0"/>
                  </a:schemeClr>
                </a:solidFill>
                <a:effectLst/>
                <a:uLnTx/>
                <a:uFillTx/>
                <a:latin typeface="+mn-lt"/>
                <a:ea typeface="+mn-ea"/>
                <a:cs typeface="+mn-cs"/>
              </a:endParaRPr>
            </a:p>
          </p:txBody>
        </p:sp>
        <p:sp>
          <p:nvSpPr>
            <p:cNvPr id="79884" name="矩形 20"/>
            <p:cNvSpPr/>
            <p:nvPr/>
          </p:nvSpPr>
          <p:spPr>
            <a:xfrm>
              <a:off x="2892689" y="3409277"/>
              <a:ext cx="5113673" cy="357153"/>
            </a:xfrm>
            <a:prstGeom prst="rect">
              <a:avLst/>
            </a:prstGeom>
            <a:noFill/>
            <a:ln w="317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285750" lvl="0" indent="-285750" eaLnBrk="1" hangingPunct="1">
                <a:lnSpc>
                  <a:spcPct val="100000"/>
                </a:lnSpc>
                <a:spcBef>
                  <a:spcPct val="0"/>
                </a:spcBef>
                <a:buFont typeface="Wingdings" panose="05000000000000000000" pitchFamily="2" charset="2"/>
                <a:buChar char="l"/>
              </a:pPr>
              <a:r>
                <a:rPr lang="zh-CN" altLang="en-US" sz="1800" dirty="0">
                  <a:latin typeface="Arial" panose="020B0604020202020204" pitchFamily="34" charset="0"/>
                  <a:ea typeface="宋体" panose="02010600030101010101" pitchFamily="2" charset="-122"/>
                </a:rPr>
                <a:t>使用</a:t>
              </a:r>
              <a:r>
                <a:rPr lang="en-US" altLang="zh-CN" sz="1800" dirty="0">
                  <a:latin typeface="Arial" panose="020B0604020202020204" pitchFamily="34" charset="0"/>
                  <a:ea typeface="宋体" panose="02010600030101010101" pitchFamily="2" charset="-122"/>
                </a:rPr>
                <a:t>throws</a:t>
              </a:r>
              <a:r>
                <a:rPr lang="zh-CN" altLang="en-US" sz="1800" dirty="0">
                  <a:latin typeface="Arial" panose="020B0604020202020204" pitchFamily="34" charset="0"/>
                  <a:ea typeface="宋体" panose="02010600030101010101" pitchFamily="2" charset="-122"/>
                </a:rPr>
                <a:t>关键字声明抛出异常，让调用者处理</a:t>
              </a:r>
              <a:r>
                <a:rPr lang="zh-CN" altLang="en-US" sz="2000" dirty="0">
                  <a:latin typeface="Times New Roman" panose="02020603050405020304" pitchFamily="18" charset="0"/>
                  <a:ea typeface="宋体" panose="02010600030101010101" pitchFamily="2" charset="-122"/>
                </a:rPr>
                <a:t>。</a:t>
              </a:r>
              <a:endParaRPr lang="zh-CN" altLang="zh-CN" sz="2000" dirty="0">
                <a:latin typeface="Times New Roman" panose="02020603050405020304" pitchFamily="18" charset="0"/>
                <a:ea typeface="宋体" panose="02010600030101010101"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charRg st="0" end="14"/>
                                            </p:txEl>
                                          </p:spTgt>
                                        </p:tgtEl>
                                        <p:attrNameLst>
                                          <p:attrName>style.visibility</p:attrName>
                                        </p:attrNameLst>
                                      </p:cBhvr>
                                      <p:to>
                                        <p:strVal val="visible"/>
                                      </p:to>
                                    </p:set>
                                    <p:animEffect transition="in" filter="wipe(left)">
                                      <p:cBhvr>
                                        <p:cTn id="12" dur="500"/>
                                        <p:tgtEl>
                                          <p:spTgt spid="7">
                                            <p:txEl>
                                              <p:charRg st="0" end="14"/>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750"/>
                                        <p:tgtEl>
                                          <p:spTgt spid="9"/>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5" name="AutoShape 207"/>
          <p:cNvSpPr>
            <a:spLocks noChangeArrowheads="1"/>
          </p:cNvSpPr>
          <p:nvPr/>
        </p:nvSpPr>
        <p:spPr bwMode="auto">
          <a:xfrm>
            <a:off x="233680" y="1530985"/>
            <a:ext cx="8724900" cy="4819015"/>
          </a:xfrm>
          <a:prstGeom prst="roundRect">
            <a:avLst>
              <a:gd name="adj" fmla="val 4171"/>
            </a:avLst>
          </a:prstGeom>
          <a:solidFill>
            <a:schemeClr val="bg1"/>
          </a:solidFill>
          <a:ln w="19050" algn="ctr">
            <a:solidFill>
              <a:schemeClr val="bg1">
                <a:lumMod val="95000"/>
              </a:schemeClr>
            </a:solidFill>
            <a:round/>
          </a:ln>
        </p:spPr>
        <p:txBody>
          <a:bodyPr wrap="none" anchor="ctr"/>
          <a:lstStyle/>
          <a:p>
            <a:pPr marL="0" marR="0" lvl="0" indent="0" algn="l" defTabSz="914400" rtl="0" eaLnBrk="0" fontAlgn="base" latinLnBrk="1" hangingPunct="0">
              <a:lnSpc>
                <a:spcPct val="100000"/>
              </a:lnSpc>
              <a:spcBef>
                <a:spcPct val="0"/>
              </a:spcBef>
              <a:spcAft>
                <a:spcPct val="0"/>
              </a:spcAft>
              <a:buClrTx/>
              <a:buSzTx/>
              <a:buFontTx/>
              <a:buNone/>
              <a:defRPr/>
            </a:pPr>
            <a:endParaRPr kumimoji="1" lang="ko-KR"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6" name="AutoShape 132"/>
          <p:cNvSpPr>
            <a:spLocks noChangeArrowheads="1"/>
          </p:cNvSpPr>
          <p:nvPr/>
        </p:nvSpPr>
        <p:spPr bwMode="auto">
          <a:xfrm>
            <a:off x="392113" y="1301174"/>
            <a:ext cx="2016125" cy="5178435"/>
          </a:xfrm>
          <a:prstGeom prst="upArrow">
            <a:avLst>
              <a:gd name="adj1" fmla="val 66296"/>
              <a:gd name="adj2" fmla="val 58426"/>
            </a:avLst>
          </a:prstGeom>
          <a:gradFill flip="none" rotWithShape="1">
            <a:gsLst>
              <a:gs pos="0">
                <a:srgbClr val="D5F4FF"/>
              </a:gs>
              <a:gs pos="100000">
                <a:srgbClr val="764718">
                  <a:alpha val="0"/>
                </a:srgbClr>
              </a:gs>
            </a:gsLst>
            <a:path path="circle">
              <a:fillToRect l="100000" b="100000"/>
            </a:path>
            <a:tileRect t="-100000" r="-100000"/>
          </a:gradFill>
          <a:ln>
            <a:noFill/>
          </a:ln>
        </p:spPr>
        <p:txBody>
          <a:bodyPr wrap="none" anchor="ctr"/>
          <a:lstStyle/>
          <a:p>
            <a:pPr marL="0" marR="0" lvl="0" indent="0" algn="l" defTabSz="914400" rtl="0" eaLnBrk="0" fontAlgn="base" latinLnBrk="1" hangingPunct="0">
              <a:lnSpc>
                <a:spcPct val="100000"/>
              </a:lnSpc>
              <a:spcBef>
                <a:spcPct val="0"/>
              </a:spcBef>
              <a:spcAft>
                <a:spcPct val="0"/>
              </a:spcAft>
              <a:buClrTx/>
              <a:buSzTx/>
              <a:buFontTx/>
              <a:buNone/>
              <a:defRPr/>
            </a:pPr>
            <a:endParaRPr kumimoji="1" lang="ko-KR"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7" name="AutoShape 208"/>
          <p:cNvSpPr>
            <a:spLocks noChangeArrowheads="1"/>
          </p:cNvSpPr>
          <p:nvPr/>
        </p:nvSpPr>
        <p:spPr bwMode="auto">
          <a:xfrm>
            <a:off x="2670175" y="1530350"/>
            <a:ext cx="5976938" cy="850900"/>
          </a:xfrm>
          <a:prstGeom prst="roundRect">
            <a:avLst>
              <a:gd name="adj" fmla="val 17352"/>
            </a:avLst>
          </a:prstGeom>
          <a:solidFill>
            <a:srgbClr val="FFFFFF"/>
          </a:solidFill>
          <a:ln w="19050" algn="ctr">
            <a:solidFill>
              <a:schemeClr val="bg1">
                <a:lumMod val="95000"/>
              </a:schemeClr>
            </a:solidFill>
            <a:round/>
          </a:ln>
          <a:effectLst>
            <a:outerShdw blurRad="76200" dir="13500000" sy="23000" kx="1200000" algn="br" rotWithShape="0">
              <a:prstClr val="black">
                <a:alpha val="20000"/>
              </a:prstClr>
            </a:outerShdw>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nvGrpSpPr>
          <p:cNvPr id="25607" name="组合 311"/>
          <p:cNvGrpSpPr/>
          <p:nvPr/>
        </p:nvGrpSpPr>
        <p:grpSpPr>
          <a:xfrm>
            <a:off x="1106488" y="2676525"/>
            <a:ext cx="7629525" cy="668338"/>
            <a:chOff x="1029300" y="5045322"/>
            <a:chExt cx="7628925" cy="669008"/>
          </a:xfrm>
        </p:grpSpPr>
        <p:grpSp>
          <p:nvGrpSpPr>
            <p:cNvPr id="25640" name="组合 345"/>
            <p:cNvGrpSpPr/>
            <p:nvPr/>
          </p:nvGrpSpPr>
          <p:grpSpPr>
            <a:xfrm>
              <a:off x="2520950" y="5045323"/>
              <a:ext cx="6137275" cy="669007"/>
              <a:chOff x="2520950" y="4924673"/>
              <a:chExt cx="6137275" cy="789657"/>
            </a:xfrm>
          </p:grpSpPr>
          <p:sp>
            <p:nvSpPr>
              <p:cNvPr id="47" name="AutoShape 218"/>
              <p:cNvSpPr>
                <a:spLocks noChangeArrowheads="1"/>
              </p:cNvSpPr>
              <p:nvPr/>
            </p:nvSpPr>
            <p:spPr bwMode="auto">
              <a:xfrm>
                <a:off x="2721442" y="5393590"/>
                <a:ext cx="5806618"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nvGrpSpPr>
              <p:cNvPr id="25646" name="组合 351"/>
              <p:cNvGrpSpPr/>
              <p:nvPr/>
            </p:nvGrpSpPr>
            <p:grpSpPr>
              <a:xfrm>
                <a:off x="2520950" y="4924673"/>
                <a:ext cx="6137275" cy="664245"/>
                <a:chOff x="2520950" y="4868193"/>
                <a:chExt cx="6137275" cy="720725"/>
              </a:xfrm>
            </p:grpSpPr>
            <p:sp>
              <p:nvSpPr>
                <p:cNvPr id="49" name="AutoShape 181"/>
                <p:cNvSpPr>
                  <a:spLocks noChangeArrowheads="1"/>
                </p:cNvSpPr>
                <p:nvPr/>
              </p:nvSpPr>
              <p:spPr bwMode="auto">
                <a:xfrm>
                  <a:off x="2521433" y="4868192"/>
                  <a:ext cx="6136792" cy="720446"/>
                </a:xfrm>
                <a:prstGeom prst="roundRect">
                  <a:avLst>
                    <a:gd name="adj" fmla="val 50000"/>
                  </a:avLst>
                </a:prstGeom>
                <a:solidFill>
                  <a:srgbClr val="D5F4FF"/>
                </a:solidFill>
                <a:ln w="19050" algn="ctr">
                  <a:solidFill>
                    <a:srgbClr val="FFFFFF"/>
                  </a:solidFill>
                  <a:roun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50" name="AutoShape 202"/>
                <p:cNvSpPr>
                  <a:spLocks noChangeArrowheads="1"/>
                </p:cNvSpPr>
                <p:nvPr/>
              </p:nvSpPr>
              <p:spPr bwMode="auto">
                <a:xfrm>
                  <a:off x="2762714" y="4984196"/>
                  <a:ext cx="5689152" cy="490472"/>
                </a:xfrm>
                <a:prstGeom prst="roundRect">
                  <a:avLst>
                    <a:gd name="adj" fmla="val 50000"/>
                  </a:avLst>
                </a:prstGeom>
                <a:solidFill>
                  <a:srgbClr val="FFFFFF">
                    <a:alpha val="45882"/>
                  </a:srgbClr>
                </a:solidFill>
                <a:ln w="19050" algn="ctr">
                  <a:solidFill>
                    <a:srgbClr val="FFFFFF"/>
                  </a:solidFill>
                  <a:roun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grpSp>
        <p:sp>
          <p:nvSpPr>
            <p:cNvPr id="43" name="Line 188"/>
            <p:cNvSpPr>
              <a:spLocks noChangeShapeType="1"/>
            </p:cNvSpPr>
            <p:nvPr/>
          </p:nvSpPr>
          <p:spPr bwMode="auto">
            <a:xfrm flipH="1">
              <a:off x="1500750" y="5329770"/>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1"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nvGrpSpPr>
            <p:cNvPr id="25642" name="组合 347"/>
            <p:cNvGrpSpPr/>
            <p:nvPr/>
          </p:nvGrpSpPr>
          <p:grpSpPr>
            <a:xfrm>
              <a:off x="1029300" y="5045322"/>
              <a:ext cx="635025" cy="637257"/>
              <a:chOff x="1098627" y="4776118"/>
              <a:chExt cx="903287" cy="906462"/>
            </a:xfrm>
          </p:grpSpPr>
          <p:sp>
            <p:nvSpPr>
              <p:cNvPr id="45" name="Oval 148"/>
              <p:cNvSpPr>
                <a:spLocks noChangeArrowheads="1"/>
              </p:cNvSpPr>
              <p:nvPr/>
            </p:nvSpPr>
            <p:spPr bwMode="auto">
              <a:xfrm>
                <a:off x="1098627" y="4776118"/>
                <a:ext cx="903180" cy="906418"/>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Arial Black" panose="020B0A04020102020204" pitchFamily="34" charset="0"/>
                  <a:ea typeface="Gulim" panose="020B0600000101010101" pitchFamily="34" charset="-127"/>
                  <a:cs typeface="+mn-cs"/>
                </a:endParaRPr>
              </a:p>
            </p:txBody>
          </p:sp>
          <p:sp>
            <p:nvSpPr>
              <p:cNvPr id="46" name="Oval 151"/>
              <p:cNvSpPr>
                <a:spLocks noChangeArrowheads="1"/>
              </p:cNvSpPr>
              <p:nvPr/>
            </p:nvSpPr>
            <p:spPr bwMode="auto">
              <a:xfrm>
                <a:off x="1414740" y="4803243"/>
                <a:ext cx="241600" cy="24186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grpSp>
      <p:sp>
        <p:nvSpPr>
          <p:cNvPr id="25608" name="TextBox 312"/>
          <p:cNvSpPr txBox="1">
            <a:spLocks noChangeArrowheads="1"/>
          </p:cNvSpPr>
          <p:nvPr/>
        </p:nvSpPr>
        <p:spPr bwMode="auto">
          <a:xfrm>
            <a:off x="3532188" y="1700213"/>
            <a:ext cx="4337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charset="-122"/>
                <a:cs typeface="等线" panose="02010600030101010101"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charset="-122"/>
                <a:cs typeface="等线" panose="02010600030101010101"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charset="-122"/>
                <a:cs typeface="等线" panose="02010600030101010101" charset="-122"/>
              </a:defRPr>
            </a:lvl3pPr>
            <a:lvl4pPr marL="16002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4pPr>
            <a:lvl5pPr marL="20574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等线" panose="02010600030101010101" charset="-122"/>
              </a:rPr>
              <a:t>4.2  </a:t>
            </a:r>
            <a:r>
              <a:rPr kumimoji="0" lang="en-US" altLang="zh-CN" sz="2800" b="1" i="0" u="none" strike="noStrike" kern="1200" cap="none" spc="0" normalizeH="0" baseline="0" noProof="0" dirty="0" smtClean="0">
                <a:ln>
                  <a:noFill/>
                </a:ln>
                <a:solidFill>
                  <a:srgbClr val="006BA9"/>
                </a:solidFill>
                <a:effectLst/>
                <a:uLnTx/>
                <a:uFillTx/>
                <a:latin typeface="微软雅黑" panose="020B0503020204020204" pitchFamily="34" charset="-122"/>
                <a:ea typeface="微软雅黑" panose="020B0503020204020204" pitchFamily="34" charset="-122"/>
                <a:cs typeface="+mn-cs"/>
              </a:rPr>
              <a:t>final</a:t>
            </a:r>
            <a:r>
              <a:rPr kumimoji="0" lang="zh-CN" altLang="en-US" sz="2800" b="1" i="0" u="none" strike="noStrike" kern="1200" cap="none" spc="0" normalizeH="0" baseline="0" noProof="0" dirty="0" smtClean="0">
                <a:ln>
                  <a:noFill/>
                </a:ln>
                <a:solidFill>
                  <a:srgbClr val="006BA9"/>
                </a:solidFill>
                <a:effectLst/>
                <a:uLnTx/>
                <a:uFillTx/>
                <a:latin typeface="微软雅黑" panose="020B0503020204020204" pitchFamily="34" charset="-122"/>
                <a:ea typeface="微软雅黑" panose="020B0503020204020204" pitchFamily="34" charset="-122"/>
                <a:cs typeface="+mn-cs"/>
              </a:rPr>
              <a:t>关键字</a:t>
            </a:r>
            <a:endParaRPr kumimoji="0" lang="zh-CN" altLang="en-US" sz="2800" b="1" i="0" u="none" strike="noStrike" kern="1200" cap="none" spc="0" normalizeH="0" baseline="0" noProof="0" dirty="0" smtClean="0">
              <a:ln>
                <a:noFill/>
              </a:ln>
              <a:solidFill>
                <a:srgbClr val="006BA9"/>
              </a:solidFill>
              <a:effectLst/>
              <a:uLnTx/>
              <a:uFillTx/>
              <a:latin typeface="微软雅黑" panose="020B0503020204020204" pitchFamily="34" charset="-122"/>
              <a:ea typeface="微软雅黑" panose="020B0503020204020204" pitchFamily="34" charset="-122"/>
              <a:cs typeface="+mn-cs"/>
            </a:endParaRPr>
          </a:p>
        </p:txBody>
      </p:sp>
      <p:grpSp>
        <p:nvGrpSpPr>
          <p:cNvPr id="25609" name="组合 313"/>
          <p:cNvGrpSpPr/>
          <p:nvPr/>
        </p:nvGrpSpPr>
        <p:grpSpPr>
          <a:xfrm>
            <a:off x="1328738" y="3452813"/>
            <a:ext cx="7407275" cy="668337"/>
            <a:chOff x="1252258" y="5045323"/>
            <a:chExt cx="7405967" cy="669007"/>
          </a:xfrm>
        </p:grpSpPr>
        <p:grpSp>
          <p:nvGrpSpPr>
            <p:cNvPr id="25633" name="组合 338"/>
            <p:cNvGrpSpPr/>
            <p:nvPr/>
          </p:nvGrpSpPr>
          <p:grpSpPr>
            <a:xfrm>
              <a:off x="2520950" y="5045323"/>
              <a:ext cx="6137275" cy="669007"/>
              <a:chOff x="2520950" y="4924673"/>
              <a:chExt cx="6137275" cy="789657"/>
            </a:xfrm>
          </p:grpSpPr>
          <p:sp>
            <p:nvSpPr>
              <p:cNvPr id="38" name="AutoShape 218"/>
              <p:cNvSpPr>
                <a:spLocks noChangeArrowheads="1"/>
              </p:cNvSpPr>
              <p:nvPr/>
            </p:nvSpPr>
            <p:spPr bwMode="auto">
              <a:xfrm>
                <a:off x="2720436" y="5393591"/>
                <a:ext cx="5807637" cy="320739"/>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nvGrpSpPr>
              <p:cNvPr id="25637" name="组合 342"/>
              <p:cNvGrpSpPr/>
              <p:nvPr/>
            </p:nvGrpSpPr>
            <p:grpSpPr>
              <a:xfrm>
                <a:off x="2520950" y="4924673"/>
                <a:ext cx="6137275" cy="664245"/>
                <a:chOff x="2520950" y="4868193"/>
                <a:chExt cx="6137275" cy="720725"/>
              </a:xfrm>
            </p:grpSpPr>
            <p:sp>
              <p:nvSpPr>
                <p:cNvPr id="40" name="AutoShape 181"/>
                <p:cNvSpPr>
                  <a:spLocks noChangeArrowheads="1"/>
                </p:cNvSpPr>
                <p:nvPr/>
              </p:nvSpPr>
              <p:spPr bwMode="auto">
                <a:xfrm>
                  <a:off x="2517272" y="4868193"/>
                  <a:ext cx="6140953" cy="720446"/>
                </a:xfrm>
                <a:prstGeom prst="roundRect">
                  <a:avLst>
                    <a:gd name="adj" fmla="val 50000"/>
                  </a:avLst>
                </a:prstGeom>
                <a:solidFill>
                  <a:srgbClr val="D5EBFF"/>
                </a:solidFill>
                <a:ln w="19050" algn="ctr">
                  <a:solidFill>
                    <a:srgbClr val="FFFFFF"/>
                  </a:solidFill>
                  <a:roun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41" name="AutoShape 202"/>
                <p:cNvSpPr>
                  <a:spLocks noChangeArrowheads="1"/>
                </p:cNvSpPr>
                <p:nvPr/>
              </p:nvSpPr>
              <p:spPr bwMode="auto">
                <a:xfrm>
                  <a:off x="2761703" y="4984196"/>
                  <a:ext cx="5690183" cy="490473"/>
                </a:xfrm>
                <a:prstGeom prst="roundRect">
                  <a:avLst>
                    <a:gd name="adj" fmla="val 50000"/>
                  </a:avLst>
                </a:prstGeom>
                <a:solidFill>
                  <a:srgbClr val="FFFFFF">
                    <a:alpha val="45882"/>
                  </a:srgbClr>
                </a:solidFill>
                <a:ln w="19050" algn="ctr">
                  <a:solidFill>
                    <a:srgbClr val="FFFFFF"/>
                  </a:solidFill>
                  <a:roun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grpSp>
        <p:sp>
          <p:nvSpPr>
            <p:cNvPr id="36"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1"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37" name="Oval 151"/>
            <p:cNvSpPr>
              <a:spLocks noChangeArrowheads="1"/>
            </p:cNvSpPr>
            <p:nvPr/>
          </p:nvSpPr>
          <p:spPr bwMode="auto">
            <a:xfrm>
              <a:off x="1252258" y="5064392"/>
              <a:ext cx="169832" cy="17003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grpSp>
        <p:nvGrpSpPr>
          <p:cNvPr id="25610" name="组合 315"/>
          <p:cNvGrpSpPr/>
          <p:nvPr/>
        </p:nvGrpSpPr>
        <p:grpSpPr>
          <a:xfrm>
            <a:off x="1112838" y="3417888"/>
            <a:ext cx="635000" cy="638175"/>
            <a:chOff x="1190461" y="2772022"/>
            <a:chExt cx="635025" cy="637257"/>
          </a:xfrm>
        </p:grpSpPr>
        <p:sp>
          <p:nvSpPr>
            <p:cNvPr id="26"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Arial Black" panose="020B0A04020102020204" pitchFamily="34" charset="0"/>
                <a:ea typeface="Gulim" panose="020B0600000101010101" pitchFamily="34" charset="-127"/>
                <a:cs typeface="+mn-cs"/>
              </a:endParaRPr>
            </a:p>
          </p:txBody>
        </p:sp>
        <p:sp>
          <p:nvSpPr>
            <p:cNvPr id="27" name="Oval 151"/>
            <p:cNvSpPr>
              <a:spLocks noChangeArrowheads="1"/>
            </p:cNvSpPr>
            <p:nvPr/>
          </p:nvSpPr>
          <p:spPr bwMode="auto">
            <a:xfrm>
              <a:off x="1412720" y="2791045"/>
              <a:ext cx="169869" cy="169618"/>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sp>
        <p:nvSpPr>
          <p:cNvPr id="25611" name="TextBox 317"/>
          <p:cNvSpPr txBox="1"/>
          <p:nvPr/>
        </p:nvSpPr>
        <p:spPr>
          <a:xfrm>
            <a:off x="1055688" y="2794000"/>
            <a:ext cx="792162" cy="3698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nSpc>
                <a:spcPct val="100000"/>
              </a:lnSpc>
              <a:spcBef>
                <a:spcPct val="0"/>
              </a:spcBef>
              <a:buFontTx/>
              <a:buNone/>
            </a:pPr>
            <a:r>
              <a:rPr lang="en-US" altLang="zh-CN" sz="1800" dirty="0">
                <a:latin typeface="Arial" panose="020B0604020202020204" pitchFamily="34" charset="0"/>
                <a:ea typeface="宋体" panose="02010600030101010101" pitchFamily="2" charset="-122"/>
              </a:rPr>
              <a:t>4.2.1</a:t>
            </a:r>
            <a:endParaRPr lang="zh-CN" altLang="en-US" sz="1800" dirty="0">
              <a:latin typeface="Arial" panose="020B0604020202020204" pitchFamily="34" charset="0"/>
              <a:ea typeface="宋体" panose="02010600030101010101" pitchFamily="2" charset="-122"/>
            </a:endParaRPr>
          </a:p>
        </p:txBody>
      </p:sp>
      <p:sp>
        <p:nvSpPr>
          <p:cNvPr id="25612" name="TextBox 318"/>
          <p:cNvSpPr txBox="1"/>
          <p:nvPr/>
        </p:nvSpPr>
        <p:spPr>
          <a:xfrm>
            <a:off x="1055688" y="3567113"/>
            <a:ext cx="792162" cy="3698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nSpc>
                <a:spcPct val="100000"/>
              </a:lnSpc>
              <a:spcBef>
                <a:spcPct val="0"/>
              </a:spcBef>
              <a:buFontTx/>
              <a:buNone/>
            </a:pPr>
            <a:r>
              <a:rPr lang="en-US" altLang="zh-CN" sz="1800" dirty="0">
                <a:latin typeface="Arial" panose="020B0604020202020204" pitchFamily="34" charset="0"/>
                <a:ea typeface="宋体" panose="02010600030101010101" pitchFamily="2" charset="-122"/>
              </a:rPr>
              <a:t>4.2.2</a:t>
            </a:r>
            <a:endParaRPr lang="zh-CN" altLang="en-US" sz="1800" dirty="0">
              <a:latin typeface="Arial" panose="020B0604020202020204" pitchFamily="34" charset="0"/>
              <a:ea typeface="宋体" panose="02010600030101010101" pitchFamily="2" charset="-122"/>
            </a:endParaRPr>
          </a:p>
        </p:txBody>
      </p:sp>
      <p:sp>
        <p:nvSpPr>
          <p:cNvPr id="25613" name="TextBox 320"/>
          <p:cNvSpPr txBox="1"/>
          <p:nvPr/>
        </p:nvSpPr>
        <p:spPr>
          <a:xfrm>
            <a:off x="3213100" y="2778125"/>
            <a:ext cx="2103438" cy="3698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final</a:t>
            </a:r>
            <a:r>
              <a:rPr lang="zh-CN" altLang="en-US" sz="1800" dirty="0">
                <a:latin typeface="微软雅黑" panose="020B0503020204020204" pitchFamily="34" charset="-122"/>
                <a:ea typeface="微软雅黑" panose="020B0503020204020204" pitchFamily="34" charset="-122"/>
              </a:rPr>
              <a:t>关键字修饰类</a:t>
            </a:r>
            <a:endParaRPr lang="zh-CN" altLang="en-US" sz="1800" dirty="0">
              <a:latin typeface="微软雅黑" panose="020B0503020204020204" pitchFamily="34" charset="-122"/>
              <a:ea typeface="微软雅黑" panose="020B0503020204020204" pitchFamily="34" charset="-122"/>
            </a:endParaRPr>
          </a:p>
        </p:txBody>
      </p:sp>
      <p:sp>
        <p:nvSpPr>
          <p:cNvPr id="25614" name="TextBox 321"/>
          <p:cNvSpPr txBox="1"/>
          <p:nvPr/>
        </p:nvSpPr>
        <p:spPr>
          <a:xfrm>
            <a:off x="3213100" y="3554413"/>
            <a:ext cx="2671763" cy="3698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final</a:t>
            </a:r>
            <a:r>
              <a:rPr lang="zh-CN" altLang="en-US" sz="1800" dirty="0">
                <a:latin typeface="微软雅黑" panose="020B0503020204020204" pitchFamily="34" charset="-122"/>
                <a:ea typeface="微软雅黑" panose="020B0503020204020204" pitchFamily="34" charset="-122"/>
              </a:rPr>
              <a:t>关键字修饰方法</a:t>
            </a:r>
            <a:endParaRPr lang="zh-CN" altLang="en-US" sz="1800" dirty="0">
              <a:latin typeface="微软雅黑" panose="020B0503020204020204" pitchFamily="34" charset="-122"/>
              <a:ea typeface="微软雅黑" panose="020B0503020204020204" pitchFamily="34" charset="-122"/>
            </a:endParaRPr>
          </a:p>
        </p:txBody>
      </p:sp>
      <p:pic>
        <p:nvPicPr>
          <p:cNvPr id="25615" name="Picture 3">
            <a:hlinkClick r:id="rId1" action="ppaction://hlinksldjump"/>
          </p:cNvPr>
          <p:cNvPicPr>
            <a:picLocks noChangeAspect="1"/>
          </p:cNvPicPr>
          <p:nvPr/>
        </p:nvPicPr>
        <p:blipFill>
          <a:blip r:embed="rId2"/>
          <a:stretch>
            <a:fillRect/>
          </a:stretch>
        </p:blipFill>
        <p:spPr>
          <a:xfrm>
            <a:off x="582613" y="1885950"/>
            <a:ext cx="1635125" cy="520700"/>
          </a:xfrm>
          <a:prstGeom prst="rect">
            <a:avLst/>
          </a:prstGeom>
          <a:noFill/>
          <a:ln w="28575">
            <a:noFill/>
          </a:ln>
        </p:spPr>
      </p:pic>
      <p:pic>
        <p:nvPicPr>
          <p:cNvPr id="25616" name="图片 325">
            <a:hlinkClick r:id="rId1" action="ppaction://hlinksldjump"/>
          </p:cNvPr>
          <p:cNvPicPr>
            <a:picLocks noChangeAspect="1"/>
          </p:cNvPicPr>
          <p:nvPr/>
        </p:nvPicPr>
        <p:blipFill>
          <a:blip r:embed="rId3"/>
          <a:stretch>
            <a:fillRect/>
          </a:stretch>
        </p:blipFill>
        <p:spPr>
          <a:xfrm>
            <a:off x="650875" y="1906588"/>
            <a:ext cx="479425" cy="477837"/>
          </a:xfrm>
          <a:prstGeom prst="rect">
            <a:avLst/>
          </a:prstGeom>
          <a:noFill/>
          <a:ln w="9525">
            <a:noFill/>
          </a:ln>
        </p:spPr>
      </p:pic>
      <p:sp>
        <p:nvSpPr>
          <p:cNvPr id="23" name="矩形 22">
            <a:hlinkClick r:id="rId1" action="ppaction://hlinksldjump"/>
          </p:cNvPr>
          <p:cNvSpPr/>
          <p:nvPr/>
        </p:nvSpPr>
        <p:spPr bwMode="auto">
          <a:xfrm>
            <a:off x="971550" y="1954213"/>
            <a:ext cx="1158875" cy="338138"/>
          </a:xfrm>
          <a:prstGeom prst="rect">
            <a:avLst/>
          </a:prstGeom>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600" b="1" i="0" u="none" strike="noStrike" kern="1200" cap="none" spc="3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返回目录</a:t>
            </a:r>
            <a:endParaRPr kumimoji="0" lang="zh-CN" altLang="en-US" sz="1600" b="1" i="0" u="none" strike="noStrike" kern="1200" cap="none" spc="3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5618"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FontTx/>
              <a:buNone/>
            </a:pP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知识架构</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25619" name="组合 311"/>
          <p:cNvGrpSpPr/>
          <p:nvPr/>
        </p:nvGrpSpPr>
        <p:grpSpPr>
          <a:xfrm>
            <a:off x="1106488" y="4225925"/>
            <a:ext cx="7629525" cy="668338"/>
            <a:chOff x="1029300" y="5045322"/>
            <a:chExt cx="7628925" cy="669008"/>
          </a:xfrm>
        </p:grpSpPr>
        <p:grpSp>
          <p:nvGrpSpPr>
            <p:cNvPr id="25622" name="组合 345"/>
            <p:cNvGrpSpPr/>
            <p:nvPr/>
          </p:nvGrpSpPr>
          <p:grpSpPr>
            <a:xfrm>
              <a:off x="2520950" y="5045323"/>
              <a:ext cx="6137275" cy="669007"/>
              <a:chOff x="2520950" y="4924673"/>
              <a:chExt cx="6137275" cy="789657"/>
            </a:xfrm>
          </p:grpSpPr>
          <p:sp>
            <p:nvSpPr>
              <p:cNvPr id="94" name="AutoShape 218"/>
              <p:cNvSpPr>
                <a:spLocks noChangeArrowheads="1"/>
              </p:cNvSpPr>
              <p:nvPr/>
            </p:nvSpPr>
            <p:spPr bwMode="auto">
              <a:xfrm>
                <a:off x="2721442" y="5393590"/>
                <a:ext cx="5806618"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nvGrpSpPr>
              <p:cNvPr id="25628" name="组合 351"/>
              <p:cNvGrpSpPr/>
              <p:nvPr/>
            </p:nvGrpSpPr>
            <p:grpSpPr>
              <a:xfrm>
                <a:off x="2520950" y="4924673"/>
                <a:ext cx="6137275" cy="664245"/>
                <a:chOff x="2520950" y="4868193"/>
                <a:chExt cx="6137275" cy="720725"/>
              </a:xfrm>
            </p:grpSpPr>
            <p:sp>
              <p:nvSpPr>
                <p:cNvPr id="96" name="AutoShape 181"/>
                <p:cNvSpPr>
                  <a:spLocks noChangeArrowheads="1"/>
                </p:cNvSpPr>
                <p:nvPr/>
              </p:nvSpPr>
              <p:spPr bwMode="auto">
                <a:xfrm>
                  <a:off x="2521433" y="4868192"/>
                  <a:ext cx="6136792" cy="720446"/>
                </a:xfrm>
                <a:prstGeom prst="roundRect">
                  <a:avLst>
                    <a:gd name="adj" fmla="val 50000"/>
                  </a:avLst>
                </a:prstGeom>
                <a:solidFill>
                  <a:srgbClr val="D5F4FF"/>
                </a:solidFill>
                <a:ln w="19050" algn="ctr">
                  <a:solidFill>
                    <a:srgbClr val="FFFFFF"/>
                  </a:solidFill>
                  <a:roun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97" name="AutoShape 202"/>
                <p:cNvSpPr>
                  <a:spLocks noChangeArrowheads="1"/>
                </p:cNvSpPr>
                <p:nvPr/>
              </p:nvSpPr>
              <p:spPr bwMode="auto">
                <a:xfrm>
                  <a:off x="2762714" y="4984196"/>
                  <a:ext cx="5689152" cy="490472"/>
                </a:xfrm>
                <a:prstGeom prst="roundRect">
                  <a:avLst>
                    <a:gd name="adj" fmla="val 50000"/>
                  </a:avLst>
                </a:prstGeom>
                <a:solidFill>
                  <a:srgbClr val="FFFFFF">
                    <a:alpha val="45882"/>
                  </a:srgbClr>
                </a:solidFill>
                <a:ln w="19050" algn="ctr">
                  <a:solidFill>
                    <a:srgbClr val="FFFFFF"/>
                  </a:solidFill>
                  <a:roun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grpSp>
        <p:sp>
          <p:nvSpPr>
            <p:cNvPr id="90" name="Line 188"/>
            <p:cNvSpPr>
              <a:spLocks noChangeShapeType="1"/>
            </p:cNvSpPr>
            <p:nvPr/>
          </p:nvSpPr>
          <p:spPr bwMode="auto">
            <a:xfrm flipH="1">
              <a:off x="1500750" y="5329770"/>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1"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nvGrpSpPr>
            <p:cNvPr id="25624" name="组合 347"/>
            <p:cNvGrpSpPr/>
            <p:nvPr/>
          </p:nvGrpSpPr>
          <p:grpSpPr>
            <a:xfrm>
              <a:off x="1029300" y="5045322"/>
              <a:ext cx="635025" cy="637257"/>
              <a:chOff x="1098627" y="4776118"/>
              <a:chExt cx="903287" cy="906462"/>
            </a:xfrm>
          </p:grpSpPr>
          <p:sp>
            <p:nvSpPr>
              <p:cNvPr id="92" name="Oval 148"/>
              <p:cNvSpPr>
                <a:spLocks noChangeArrowheads="1"/>
              </p:cNvSpPr>
              <p:nvPr/>
            </p:nvSpPr>
            <p:spPr bwMode="auto">
              <a:xfrm>
                <a:off x="1098627" y="4776118"/>
                <a:ext cx="903180" cy="906418"/>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Arial Black" panose="020B0A04020102020204" pitchFamily="34" charset="0"/>
                  <a:ea typeface="Gulim" panose="020B0600000101010101" pitchFamily="34" charset="-127"/>
                  <a:cs typeface="+mn-cs"/>
                </a:endParaRPr>
              </a:p>
            </p:txBody>
          </p:sp>
          <p:sp>
            <p:nvSpPr>
              <p:cNvPr id="93" name="Oval 151"/>
              <p:cNvSpPr>
                <a:spLocks noChangeArrowheads="1"/>
              </p:cNvSpPr>
              <p:nvPr/>
            </p:nvSpPr>
            <p:spPr bwMode="auto">
              <a:xfrm>
                <a:off x="1414740" y="4803243"/>
                <a:ext cx="241600" cy="24186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grpSp>
      <p:sp>
        <p:nvSpPr>
          <p:cNvPr id="25620" name="TextBox 317"/>
          <p:cNvSpPr txBox="1"/>
          <p:nvPr/>
        </p:nvSpPr>
        <p:spPr>
          <a:xfrm>
            <a:off x="1055688" y="4343400"/>
            <a:ext cx="792162" cy="3698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nSpc>
                <a:spcPct val="100000"/>
              </a:lnSpc>
              <a:spcBef>
                <a:spcPct val="0"/>
              </a:spcBef>
              <a:buFontTx/>
              <a:buNone/>
            </a:pPr>
            <a:r>
              <a:rPr lang="en-US" altLang="zh-CN" sz="1800" dirty="0">
                <a:latin typeface="Arial" panose="020B0604020202020204" pitchFamily="34" charset="0"/>
                <a:ea typeface="宋体" panose="02010600030101010101" pitchFamily="2" charset="-122"/>
              </a:rPr>
              <a:t>4.2.3</a:t>
            </a:r>
            <a:endParaRPr lang="zh-CN" altLang="en-US" sz="1800" dirty="0">
              <a:latin typeface="Arial" panose="020B0604020202020204" pitchFamily="34" charset="0"/>
              <a:ea typeface="宋体" panose="02010600030101010101" pitchFamily="2" charset="-122"/>
            </a:endParaRPr>
          </a:p>
        </p:txBody>
      </p:sp>
      <p:sp>
        <p:nvSpPr>
          <p:cNvPr id="25621" name="TextBox 320"/>
          <p:cNvSpPr txBox="1"/>
          <p:nvPr/>
        </p:nvSpPr>
        <p:spPr>
          <a:xfrm>
            <a:off x="3213100" y="4327525"/>
            <a:ext cx="2489200" cy="3698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final</a:t>
            </a:r>
            <a:r>
              <a:rPr lang="zh-CN" altLang="en-US" sz="1800" dirty="0">
                <a:latin typeface="微软雅黑" panose="020B0503020204020204" pitchFamily="34" charset="-122"/>
                <a:ea typeface="微软雅黑" panose="020B0503020204020204" pitchFamily="34" charset="-122"/>
              </a:rPr>
              <a:t>关键字修饰变量</a:t>
            </a:r>
            <a:endParaRPr lang="zh-CN" altLang="en-US" sz="1800" dirty="0">
              <a:latin typeface="微软雅黑" panose="020B0503020204020204" pitchFamily="34" charset="-122"/>
              <a:ea typeface="微软雅黑" panose="020B0503020204020204" pitchFamily="34" charset="-122"/>
            </a:endParaRPr>
          </a:p>
        </p:txBody>
      </p:sp>
    </p:spTree>
    <p:custDataLst>
      <p:tags r:id="rId4"/>
    </p:custDataLst>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FontTx/>
              <a:buNone/>
            </a:pP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4.7 </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异常</a:t>
            </a:r>
            <a:endPar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80899"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80900"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57" name="矩形 56"/>
          <p:cNvSpPr/>
          <p:nvPr/>
        </p:nvSpPr>
        <p:spPr>
          <a:xfrm>
            <a:off x="496888" y="1560513"/>
            <a:ext cx="8153400" cy="277336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200000"/>
              </a:lnSpc>
              <a:spcBef>
                <a:spcPct val="0"/>
              </a:spcBef>
              <a:buFontTx/>
              <a:buNone/>
            </a:pPr>
            <a:r>
              <a:rPr lang="zh-CN" altLang="en-US" sz="1800" b="1" u="sng" dirty="0">
                <a:solidFill>
                  <a:srgbClr val="006BA9"/>
                </a:solidFill>
                <a:cs typeface="Arial" panose="020B0604020202020204" pitchFamily="34" charset="0"/>
              </a:rPr>
              <a:t>异常汇总</a:t>
            </a:r>
            <a:r>
              <a:rPr lang="zh-CN" altLang="en-US" sz="1800" dirty="0">
                <a:latin typeface="Arial" panose="020B0604020202020204" pitchFamily="34" charset="0"/>
                <a:ea typeface="宋体" panose="02010600030101010101" pitchFamily="2" charset="-122"/>
              </a:rPr>
              <a:t>：</a:t>
            </a:r>
            <a:r>
              <a:rPr lang="en-US" altLang="zh-CN" sz="1800" dirty="0">
                <a:latin typeface="Arial" panose="020B0604020202020204" pitchFamily="34" charset="0"/>
                <a:ea typeface="宋体" panose="02010600030101010101" pitchFamily="2" charset="-122"/>
              </a:rPr>
              <a:t>RuntimeException</a:t>
            </a:r>
            <a:r>
              <a:rPr lang="zh-CN" altLang="zh-CN" sz="1800" dirty="0">
                <a:latin typeface="Arial" panose="020B0604020202020204" pitchFamily="34" charset="0"/>
                <a:ea typeface="宋体" panose="02010600030101010101" pitchFamily="2" charset="-122"/>
              </a:rPr>
              <a:t>类及其子类都是运行时异常。</a:t>
            </a:r>
            <a:endParaRPr lang="en-US" altLang="zh-CN" sz="1800" dirty="0">
              <a:latin typeface="Arial" panose="020B0604020202020204" pitchFamily="34" charset="0"/>
              <a:ea typeface="宋体" panose="02010600030101010101" pitchFamily="2" charset="-122"/>
            </a:endParaRPr>
          </a:p>
          <a:p>
            <a:pPr marL="0" lvl="0" indent="0" eaLnBrk="1" hangingPunct="1">
              <a:lnSpc>
                <a:spcPct val="200000"/>
              </a:lnSpc>
              <a:spcBef>
                <a:spcPct val="0"/>
              </a:spcBef>
              <a:buFontTx/>
              <a:buNone/>
            </a:pPr>
            <a:endParaRPr lang="en-US" altLang="zh-CN" sz="1800" dirty="0">
              <a:latin typeface="Arial" panose="020B0604020202020204" pitchFamily="34" charset="0"/>
              <a:ea typeface="宋体" panose="02010600030101010101" pitchFamily="2" charset="-122"/>
            </a:endParaRPr>
          </a:p>
          <a:p>
            <a:pPr marL="0" lvl="0" indent="0" eaLnBrk="1" hangingPunct="1">
              <a:lnSpc>
                <a:spcPct val="200000"/>
              </a:lnSpc>
              <a:spcBef>
                <a:spcPct val="0"/>
              </a:spcBef>
              <a:buFontTx/>
              <a:buNone/>
            </a:pPr>
            <a:r>
              <a:rPr lang="zh-CN" altLang="en-US" sz="1800" b="1" u="sng" dirty="0">
                <a:solidFill>
                  <a:srgbClr val="006BA9"/>
                </a:solidFill>
                <a:cs typeface="Arial" panose="020B0604020202020204" pitchFamily="34" charset="0"/>
              </a:rPr>
              <a:t>特点</a:t>
            </a:r>
            <a:r>
              <a:rPr lang="zh-CN" altLang="en-US" sz="1800" dirty="0">
                <a:latin typeface="Arial" panose="020B0604020202020204" pitchFamily="34" charset="0"/>
                <a:ea typeface="宋体" panose="02010600030101010101" pitchFamily="2" charset="-122"/>
              </a:rPr>
              <a:t>：</a:t>
            </a:r>
            <a:r>
              <a:rPr lang="zh-CN" altLang="zh-CN" sz="1800" dirty="0">
                <a:latin typeface="Arial" panose="020B0604020202020204" pitchFamily="34" charset="0"/>
                <a:ea typeface="宋体" panose="02010600030101010101" pitchFamily="2" charset="-122"/>
              </a:rPr>
              <a:t>运行时异常是在程序运行时</a:t>
            </a:r>
            <a:r>
              <a:rPr lang="zh-CN" altLang="zh-CN" sz="1800" b="1" dirty="0">
                <a:solidFill>
                  <a:srgbClr val="006BA9"/>
                </a:solidFill>
                <a:latin typeface="Arial" panose="020B0604020202020204" pitchFamily="34" charset="0"/>
                <a:ea typeface="宋体" panose="02010600030101010101" pitchFamily="2" charset="-122"/>
              </a:rPr>
              <a:t>由</a:t>
            </a:r>
            <a:r>
              <a:rPr lang="en-US" altLang="zh-CN" sz="1800" b="1" dirty="0">
                <a:solidFill>
                  <a:srgbClr val="006BA9"/>
                </a:solidFill>
                <a:latin typeface="Arial" panose="020B0604020202020204" pitchFamily="34" charset="0"/>
                <a:ea typeface="宋体" panose="02010600030101010101" pitchFamily="2" charset="-122"/>
              </a:rPr>
              <a:t>Java</a:t>
            </a:r>
            <a:r>
              <a:rPr lang="zh-CN" altLang="zh-CN" sz="1800" b="1" dirty="0">
                <a:solidFill>
                  <a:srgbClr val="006BA9"/>
                </a:solidFill>
                <a:latin typeface="Arial" panose="020B0604020202020204" pitchFamily="34" charset="0"/>
                <a:ea typeface="宋体" panose="02010600030101010101" pitchFamily="2" charset="-122"/>
              </a:rPr>
              <a:t>虚拟机自动进行捕获处理的</a:t>
            </a:r>
            <a:r>
              <a:rPr lang="zh-CN" altLang="zh-CN" sz="1800" dirty="0">
                <a:latin typeface="Arial" panose="020B0604020202020204" pitchFamily="34" charset="0"/>
                <a:ea typeface="宋体" panose="02010600030101010101" pitchFamily="2" charset="-122"/>
              </a:rPr>
              <a:t>，即使没有使用</a:t>
            </a:r>
            <a:r>
              <a:rPr lang="en-US" altLang="zh-CN" sz="1800" dirty="0">
                <a:latin typeface="Arial" panose="020B0604020202020204" pitchFamily="34" charset="0"/>
                <a:ea typeface="宋体" panose="02010600030101010101" pitchFamily="2" charset="-122"/>
              </a:rPr>
              <a:t>try..catch</a:t>
            </a:r>
            <a:r>
              <a:rPr lang="zh-CN" altLang="zh-CN" sz="1800" dirty="0">
                <a:latin typeface="Arial" panose="020B0604020202020204" pitchFamily="34" charset="0"/>
                <a:ea typeface="宋体" panose="02010600030101010101" pitchFamily="2" charset="-122"/>
              </a:rPr>
              <a:t>语句捕获或使用</a:t>
            </a:r>
            <a:r>
              <a:rPr lang="en-US" altLang="zh-CN" sz="1800" dirty="0">
                <a:latin typeface="Arial" panose="020B0604020202020204" pitchFamily="34" charset="0"/>
                <a:ea typeface="宋体" panose="02010600030101010101" pitchFamily="2" charset="-122"/>
              </a:rPr>
              <a:t>throws</a:t>
            </a:r>
            <a:r>
              <a:rPr lang="zh-CN" altLang="zh-CN" sz="1800" dirty="0">
                <a:latin typeface="Arial" panose="020B0604020202020204" pitchFamily="34" charset="0"/>
                <a:ea typeface="宋体" panose="02010600030101010101" pitchFamily="2" charset="-122"/>
              </a:rPr>
              <a:t>关键字声明抛出，</a:t>
            </a:r>
            <a:r>
              <a:rPr lang="zh-CN" altLang="zh-CN" sz="1800" b="1" dirty="0">
                <a:solidFill>
                  <a:srgbClr val="006BA9"/>
                </a:solidFill>
                <a:latin typeface="Arial" panose="020B0604020202020204" pitchFamily="34" charset="0"/>
                <a:ea typeface="宋体" panose="02010600030101010101" pitchFamily="2" charset="-122"/>
              </a:rPr>
              <a:t>程序也能编译通过</a:t>
            </a:r>
            <a:r>
              <a:rPr lang="zh-CN" altLang="zh-CN" sz="1800" dirty="0">
                <a:latin typeface="Arial" panose="020B0604020202020204" pitchFamily="34" charset="0"/>
                <a:ea typeface="宋体" panose="02010600030101010101" pitchFamily="2" charset="-122"/>
              </a:rPr>
              <a:t>，只是在运行过程中可能报错。</a:t>
            </a:r>
            <a:endParaRPr lang="zh-CN" altLang="en-US" sz="1800" dirty="0">
              <a:latin typeface="Arial" panose="020B0604020202020204" pitchFamily="34" charset="0"/>
              <a:ea typeface="宋体" panose="02010600030101010101" pitchFamily="2" charset="-122"/>
            </a:endParaRPr>
          </a:p>
        </p:txBody>
      </p:sp>
      <p:sp>
        <p:nvSpPr>
          <p:cNvPr id="7" name="TextBox 6"/>
          <p:cNvSpPr txBox="1">
            <a:spLocks noChangeArrowheads="1"/>
          </p:cNvSpPr>
          <p:nvPr/>
        </p:nvSpPr>
        <p:spPr bwMode="auto">
          <a:xfrm>
            <a:off x="485775" y="1216025"/>
            <a:ext cx="81422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charset="-122"/>
                <a:cs typeface="等线" panose="02010600030101010101"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charset="-122"/>
                <a:cs typeface="等线" panose="02010600030101010101"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charset="-122"/>
                <a:cs typeface="等线" panose="02010600030101010101" charset="-122"/>
              </a:defRPr>
            </a:lvl3pPr>
            <a:lvl4pPr marL="16002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4pPr>
            <a:lvl5pPr marL="20574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9pPr>
          </a:lstStyle>
          <a:p>
            <a:pPr marL="342900" marR="0" lvl="0" indent="-342900" algn="l" defTabSz="914400" rtl="0" eaLnBrk="1" fontAlgn="base" latinLnBrk="0" hangingPunct="1">
              <a:lnSpc>
                <a:spcPct val="100000"/>
              </a:lnSpc>
              <a:spcBef>
                <a:spcPct val="0"/>
              </a:spcBef>
              <a:spcAft>
                <a:spcPct val="0"/>
              </a:spcAft>
              <a:buClrTx/>
              <a:buSzTx/>
              <a:buFont typeface="Calibri Light" panose="020F0302020204030204" pitchFamily="34" charset="0"/>
              <a:buAutoNum type="arabicPeriod" startAt="2"/>
              <a:defRPr/>
            </a:pPr>
            <a:r>
              <a:rPr kumimoji="0" lang="zh-CN" altLang="en-US" sz="1800" b="1" i="0" u="none" strike="noStrike" kern="1200" cap="none" spc="0" normalizeH="0" baseline="0" noProof="0" dirty="0" smtClean="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cs typeface="+mn-cs"/>
              </a:rPr>
              <a:t>运行时异常</a:t>
            </a:r>
            <a:endParaRPr kumimoji="0" lang="zh-CN" altLang="en-US" sz="1800" b="1" i="0" u="none" strike="noStrike" kern="1200" cap="none" spc="0" normalizeH="0" baseline="0" noProof="0" dirty="0" smtClean="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7">
                                            <p:txEl>
                                              <p:charRg st="0" end="35"/>
                                            </p:txEl>
                                          </p:spTgt>
                                        </p:tgtEl>
                                        <p:attrNameLst>
                                          <p:attrName>style.visibility</p:attrName>
                                        </p:attrNameLst>
                                      </p:cBhvr>
                                      <p:to>
                                        <p:strVal val="visible"/>
                                      </p:to>
                                    </p:set>
                                    <p:animEffect transition="in" filter="wipe(left)">
                                      <p:cBhvr>
                                        <p:cTn id="12" dur="500"/>
                                        <p:tgtEl>
                                          <p:spTgt spid="57">
                                            <p:txEl>
                                              <p:charRg st="0" end="3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7">
                                            <p:txEl>
                                              <p:charRg st="36" end="129"/>
                                            </p:txEl>
                                          </p:spTgt>
                                        </p:tgtEl>
                                        <p:attrNameLst>
                                          <p:attrName>style.visibility</p:attrName>
                                        </p:attrNameLst>
                                      </p:cBhvr>
                                      <p:to>
                                        <p:strVal val="visible"/>
                                      </p:to>
                                    </p:set>
                                    <p:animEffect transition="in" filter="wipe(left)">
                                      <p:cBhvr>
                                        <p:cTn id="17" dur="500"/>
                                        <p:tgtEl>
                                          <p:spTgt spid="57">
                                            <p:txEl>
                                              <p:charRg st="36" end="12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FontTx/>
              <a:buNone/>
            </a:pP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4.7 </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异常</a:t>
            </a:r>
            <a:endPar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81923"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81924"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58" name="TextBox 57"/>
          <p:cNvSpPr txBox="1">
            <a:spLocks noChangeArrowheads="1"/>
          </p:cNvSpPr>
          <p:nvPr/>
        </p:nvSpPr>
        <p:spPr bwMode="auto">
          <a:xfrm>
            <a:off x="485775" y="1523365"/>
            <a:ext cx="81422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charset="-122"/>
                <a:cs typeface="等线" panose="02010600030101010101"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charset="-122"/>
                <a:cs typeface="等线" panose="02010600030101010101"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charset="-122"/>
                <a:cs typeface="等线" panose="02010600030101010101" charset="-122"/>
              </a:defRPr>
            </a:lvl3pPr>
            <a:lvl4pPr marL="16002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4pPr>
            <a:lvl5pPr marL="20574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9pPr>
          </a:lstStyle>
          <a:p>
            <a:pPr marL="342900" marR="0" lvl="0" indent="-342900" algn="l" defTabSz="914400" rtl="0" eaLnBrk="1" fontAlgn="base" latinLnBrk="0" hangingPunct="1">
              <a:lnSpc>
                <a:spcPct val="100000"/>
              </a:lnSpc>
              <a:spcBef>
                <a:spcPct val="0"/>
              </a:spcBef>
              <a:spcAft>
                <a:spcPct val="0"/>
              </a:spcAft>
              <a:buClrTx/>
              <a:buSzTx/>
              <a:buFont typeface="Calibri Light" panose="020F0302020204030204" pitchFamily="34" charset="0"/>
              <a:buAutoNum type="arabicPeriod" startAt="2"/>
              <a:defRPr/>
            </a:pPr>
            <a:r>
              <a:rPr kumimoji="0" lang="zh-CN" altLang="en-US" sz="1800" b="1" i="0" u="none" strike="noStrike" kern="1200" cap="none" spc="0" normalizeH="0" baseline="0" noProof="0" dirty="0" smtClean="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cs typeface="+mn-cs"/>
              </a:rPr>
              <a:t>运行时异常</a:t>
            </a:r>
            <a:endParaRPr kumimoji="0" lang="zh-CN" altLang="en-US" sz="1800" b="1" i="0" u="none" strike="noStrike" kern="1200" cap="none" spc="0" normalizeH="0" baseline="0" noProof="0" dirty="0" smtClean="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495300" y="1893253"/>
            <a:ext cx="8153400" cy="55721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285750" lvl="0" indent="-285750" eaLnBrk="1" hangingPunct="1">
              <a:lnSpc>
                <a:spcPct val="200000"/>
              </a:lnSpc>
              <a:spcBef>
                <a:spcPct val="0"/>
              </a:spcBef>
              <a:buFont typeface="Wingdings" panose="05000000000000000000" pitchFamily="2" charset="2"/>
              <a:buChar char="Ø"/>
            </a:pPr>
            <a:r>
              <a:rPr lang="en-US" altLang="zh-CN" sz="1800" dirty="0">
                <a:latin typeface="Arial" panose="020B0604020202020204" pitchFamily="34" charset="0"/>
                <a:ea typeface="宋体" panose="02010600030101010101" pitchFamily="2" charset="-122"/>
              </a:rPr>
              <a:t>Java</a:t>
            </a:r>
            <a:r>
              <a:rPr lang="zh-CN" altLang="en-US" sz="1800" dirty="0">
                <a:latin typeface="Arial" panose="020B0604020202020204" pitchFamily="34" charset="0"/>
                <a:ea typeface="宋体" panose="02010600030101010101" pitchFamily="2" charset="-122"/>
              </a:rPr>
              <a:t>中常见的运行时异常如下：</a:t>
            </a:r>
            <a:endParaRPr lang="zh-CN" altLang="en-US" sz="1800" dirty="0">
              <a:latin typeface="Arial" panose="020B0604020202020204" pitchFamily="34" charset="0"/>
              <a:ea typeface="宋体" panose="02010600030101010101" pitchFamily="2" charset="-122"/>
            </a:endParaRPr>
          </a:p>
        </p:txBody>
      </p:sp>
      <p:graphicFrame>
        <p:nvGraphicFramePr>
          <p:cNvPr id="18" name="表格 17"/>
          <p:cNvGraphicFramePr>
            <a:graphicFrameLocks noGrp="1"/>
          </p:cNvGraphicFramePr>
          <p:nvPr/>
        </p:nvGraphicFramePr>
        <p:xfrm>
          <a:off x="468313" y="2666365"/>
          <a:ext cx="8091488" cy="2840038"/>
        </p:xfrm>
        <a:graphic>
          <a:graphicData uri="http://schemas.openxmlformats.org/drawingml/2006/table">
            <a:tbl>
              <a:tblPr firstRow="1" bandRow="1"/>
              <a:tblGrid>
                <a:gridCol w="3161325"/>
                <a:gridCol w="4930162"/>
              </a:tblGrid>
              <a:tr h="446322">
                <a:tc>
                  <a:txBody>
                    <a:bodyPr/>
                    <a:lstStyle/>
                    <a:p>
                      <a:pPr algn="ctr">
                        <a:spcAft>
                          <a:spcPts val="0"/>
                        </a:spcAft>
                      </a:pPr>
                      <a:r>
                        <a:rPr lang="zh-CN" sz="1600" b="1" kern="100" dirty="0">
                          <a:effectLst/>
                          <a:latin typeface="Times New Roman" panose="02020603050405020304"/>
                          <a:ea typeface="宋体" panose="02010600030101010101" pitchFamily="2" charset="-122"/>
                        </a:rPr>
                        <a:t>异常类名称</a:t>
                      </a:r>
                      <a:endParaRPr lang="zh-CN" sz="1600" kern="100" dirty="0">
                        <a:effectLst/>
                        <a:latin typeface="Times New Roman" panose="02020603050405020304"/>
                        <a:ea typeface="宋体" panose="02010600030101010101" pitchFamily="2" charset="-122"/>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solidFill>
                  </a:tcPr>
                </a:tc>
                <a:tc>
                  <a:txBody>
                    <a:bodyPr/>
                    <a:lstStyle/>
                    <a:p>
                      <a:pPr algn="ctr">
                        <a:spcAft>
                          <a:spcPts val="0"/>
                        </a:spcAft>
                      </a:pPr>
                      <a:r>
                        <a:rPr lang="zh-CN" sz="1600" b="1" kern="100" dirty="0">
                          <a:effectLst/>
                          <a:latin typeface="Times New Roman" panose="02020603050405020304"/>
                          <a:ea typeface="宋体" panose="02010600030101010101" pitchFamily="2" charset="-122"/>
                        </a:rPr>
                        <a:t>异常类说明</a:t>
                      </a:r>
                      <a:endParaRPr lang="zh-CN" sz="1600" kern="100" dirty="0">
                        <a:effectLst/>
                        <a:latin typeface="Times New Roman" panose="02020603050405020304"/>
                        <a:ea typeface="宋体" panose="02010600030101010101" pitchFamily="2" charset="-122"/>
                      </a:endParaRP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solidFill>
                  </a:tcPr>
                </a:tc>
              </a:tr>
              <a:tr h="478743">
                <a:tc>
                  <a:txBody>
                    <a:bodyPr/>
                    <a:lstStyle/>
                    <a:p>
                      <a:pPr algn="just">
                        <a:spcAft>
                          <a:spcPts val="0"/>
                        </a:spcAft>
                      </a:pPr>
                      <a:r>
                        <a:rPr lang="en-US" sz="1600" kern="100">
                          <a:effectLst/>
                          <a:latin typeface="Times New Roman" panose="02020603050405020304"/>
                          <a:ea typeface="宋体" panose="02010600030101010101" pitchFamily="2" charset="-122"/>
                        </a:rPr>
                        <a:t>ArithmeticException,</a:t>
                      </a:r>
                      <a:endParaRPr lang="zh-CN" sz="1600" kern="100">
                        <a:effectLst/>
                        <a:latin typeface="Times New Roman" panose="02020603050405020304"/>
                        <a:ea typeface="宋体" panose="02010600030101010101" pitchFamily="2" charset="-122"/>
                      </a:endParaRP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c>
                  <a:txBody>
                    <a:bodyPr/>
                    <a:lstStyle/>
                    <a:p>
                      <a:pPr algn="just">
                        <a:spcAft>
                          <a:spcPts val="0"/>
                        </a:spcAft>
                      </a:pPr>
                      <a:r>
                        <a:rPr lang="zh-CN" sz="1600" kern="100">
                          <a:effectLst/>
                          <a:latin typeface="Times New Roman" panose="02020603050405020304"/>
                          <a:ea typeface="宋体" panose="02010600030101010101" pitchFamily="2" charset="-122"/>
                          <a:cs typeface="宋体" panose="02010600030101010101" pitchFamily="2" charset="-122"/>
                        </a:rPr>
                        <a:t>算术异常</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tint val="40000"/>
                      </a:srgbClr>
                    </a:solidFill>
                  </a:tcPr>
                </a:tc>
              </a:tr>
              <a:tr h="478743">
                <a:tc>
                  <a:txBody>
                    <a:bodyPr/>
                    <a:lstStyle/>
                    <a:p>
                      <a:pPr algn="l">
                        <a:spcAft>
                          <a:spcPts val="0"/>
                        </a:spcAft>
                      </a:pPr>
                      <a:r>
                        <a:rPr lang="en-US" sz="1600" kern="100">
                          <a:effectLst/>
                          <a:latin typeface="Times New Roman" panose="02020603050405020304"/>
                          <a:ea typeface="宋体" panose="02010600030101010101" pitchFamily="2" charset="-122"/>
                        </a:rPr>
                        <a:t>IndexOutOfBoundsException </a:t>
                      </a:r>
                      <a:endParaRPr lang="zh-CN" sz="1600" kern="100">
                        <a:effectLst/>
                        <a:latin typeface="Times New Roman" panose="02020603050405020304"/>
                        <a:ea typeface="宋体" panose="02010600030101010101" pitchFamily="2" charset="-122"/>
                      </a:endParaRP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E7F1F9"/>
                    </a:solidFill>
                  </a:tcPr>
                </a:tc>
                <a:tc>
                  <a:txBody>
                    <a:bodyPr/>
                    <a:lstStyle/>
                    <a:p>
                      <a:pPr algn="just">
                        <a:spcAft>
                          <a:spcPts val="0"/>
                        </a:spcAft>
                      </a:pPr>
                      <a:r>
                        <a:rPr lang="zh-CN" sz="1600" kern="100">
                          <a:effectLst/>
                          <a:latin typeface="Times New Roman" panose="02020603050405020304"/>
                          <a:ea typeface="宋体" panose="02010600030101010101" pitchFamily="2" charset="-122"/>
                          <a:cs typeface="宋体" panose="02010600030101010101" pitchFamily="2" charset="-122"/>
                        </a:rPr>
                        <a:t>角标越界异常</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F1F9"/>
                    </a:solidFill>
                  </a:tcPr>
                </a:tc>
              </a:tr>
              <a:tr h="478743">
                <a:tc>
                  <a:txBody>
                    <a:bodyPr/>
                    <a:lstStyle/>
                    <a:p>
                      <a:pPr algn="l">
                        <a:spcAft>
                          <a:spcPts val="0"/>
                        </a:spcAft>
                      </a:pPr>
                      <a:r>
                        <a:rPr lang="en-US" sz="1600" kern="100">
                          <a:effectLst/>
                          <a:latin typeface="Times New Roman" panose="02020603050405020304"/>
                          <a:ea typeface="宋体" panose="02010600030101010101" pitchFamily="2" charset="-122"/>
                        </a:rPr>
                        <a:t>ClassCastException</a:t>
                      </a:r>
                      <a:endParaRPr lang="zh-CN" sz="1600" kern="100">
                        <a:effectLst/>
                        <a:latin typeface="Times New Roman" panose="02020603050405020304"/>
                        <a:ea typeface="宋体" panose="02010600030101010101" pitchFamily="2" charset="-122"/>
                      </a:endParaRP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00ADDC">
                        <a:tint val="40000"/>
                      </a:srgbClr>
                    </a:solidFill>
                  </a:tcPr>
                </a:tc>
                <a:tc>
                  <a:txBody>
                    <a:bodyPr/>
                    <a:lstStyle/>
                    <a:p>
                      <a:pPr algn="just">
                        <a:spcAft>
                          <a:spcPts val="0"/>
                        </a:spcAft>
                      </a:pPr>
                      <a:r>
                        <a:rPr lang="zh-CN" sz="1600" kern="100">
                          <a:effectLst/>
                          <a:latin typeface="Times New Roman" panose="02020603050405020304"/>
                          <a:ea typeface="宋体" panose="02010600030101010101" pitchFamily="2" charset="-122"/>
                          <a:cs typeface="宋体" panose="02010600030101010101" pitchFamily="2" charset="-122"/>
                        </a:rPr>
                        <a:t>类型转换异常</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tint val="40000"/>
                      </a:srgbClr>
                    </a:solidFill>
                  </a:tcPr>
                </a:tc>
              </a:tr>
              <a:tr h="478743">
                <a:tc>
                  <a:txBody>
                    <a:bodyPr/>
                    <a:lstStyle/>
                    <a:p>
                      <a:pPr algn="l">
                        <a:spcAft>
                          <a:spcPts val="0"/>
                        </a:spcAft>
                      </a:pPr>
                      <a:r>
                        <a:rPr lang="en-US" sz="1600" kern="100">
                          <a:effectLst/>
                          <a:latin typeface="Times New Roman" panose="02020603050405020304"/>
                          <a:ea typeface="宋体" panose="02010600030101010101" pitchFamily="2" charset="-122"/>
                        </a:rPr>
                        <a:t>NullPointerException</a:t>
                      </a:r>
                      <a:endParaRPr lang="zh-CN" sz="1600" kern="100">
                        <a:effectLst/>
                        <a:latin typeface="Times New Roman" panose="02020603050405020304"/>
                        <a:ea typeface="宋体" panose="02010600030101010101" pitchFamily="2" charset="-122"/>
                      </a:endParaRP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E7F1F9"/>
                    </a:solidFill>
                  </a:tcPr>
                </a:tc>
                <a:tc>
                  <a:txBody>
                    <a:bodyPr/>
                    <a:lstStyle/>
                    <a:p>
                      <a:pPr algn="just">
                        <a:spcAft>
                          <a:spcPts val="0"/>
                        </a:spcAft>
                      </a:pPr>
                      <a:r>
                        <a:rPr lang="zh-CN" sz="1600" kern="100">
                          <a:effectLst/>
                          <a:latin typeface="Times New Roman" panose="02020603050405020304"/>
                          <a:ea typeface="宋体" panose="02010600030101010101" pitchFamily="2" charset="-122"/>
                          <a:cs typeface="宋体" panose="02010600030101010101" pitchFamily="2" charset="-122"/>
                        </a:rPr>
                        <a:t>空指针异常</a:t>
                      </a:r>
                      <a:endParaRPr lang="zh-CN" sz="1600" kern="100">
                        <a:effectLst/>
                        <a:latin typeface="Times New Roman" panose="02020603050405020304"/>
                        <a:ea typeface="宋体" panose="02010600030101010101" pitchFamily="2" charset="-122"/>
                      </a:endParaRP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F1F9"/>
                    </a:solidFill>
                  </a:tcPr>
                </a:tc>
              </a:tr>
              <a:tr h="478743">
                <a:tc>
                  <a:txBody>
                    <a:bodyPr/>
                    <a:lstStyle/>
                    <a:p>
                      <a:pPr algn="l">
                        <a:spcAft>
                          <a:spcPts val="0"/>
                        </a:spcAft>
                      </a:pPr>
                      <a:r>
                        <a:rPr lang="en-US" sz="1600" kern="100">
                          <a:effectLst/>
                          <a:latin typeface="Times New Roman" panose="02020603050405020304"/>
                          <a:ea typeface="宋体" panose="02010600030101010101" pitchFamily="2" charset="-122"/>
                        </a:rPr>
                        <a:t>NumberFormatException</a:t>
                      </a:r>
                      <a:endParaRPr lang="zh-CN" sz="1600" kern="100">
                        <a:effectLst/>
                        <a:latin typeface="Times New Roman" panose="02020603050405020304"/>
                        <a:ea typeface="宋体" panose="02010600030101010101" pitchFamily="2" charset="-122"/>
                      </a:endParaRP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tint val="40000"/>
                      </a:srgbClr>
                    </a:solidFill>
                  </a:tcPr>
                </a:tc>
                <a:tc>
                  <a:txBody>
                    <a:bodyPr/>
                    <a:lstStyle/>
                    <a:p>
                      <a:pPr algn="just">
                        <a:spcAft>
                          <a:spcPts val="0"/>
                        </a:spcAft>
                      </a:pPr>
                      <a:r>
                        <a:rPr lang="zh-CN" sz="1600" kern="100" dirty="0">
                          <a:effectLst/>
                          <a:latin typeface="Times New Roman" panose="02020603050405020304"/>
                          <a:ea typeface="宋体" panose="02010600030101010101" pitchFamily="2" charset="-122"/>
                          <a:cs typeface="宋体" panose="02010600030101010101" pitchFamily="2" charset="-122"/>
                        </a:rPr>
                        <a:t>数字格式化异常</a:t>
                      </a:r>
                      <a:endParaRPr lang="zh-CN" sz="1600" kern="100" dirty="0">
                        <a:effectLst/>
                        <a:latin typeface="Times New Roman" panose="02020603050405020304"/>
                        <a:ea typeface="宋体" panose="02010600030101010101" pitchFamily="2" charset="-122"/>
                      </a:endParaRP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DDC">
                        <a:tint val="40000"/>
                      </a:srgbClr>
                    </a:solidFill>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charRg st="0" end="17"/>
                                            </p:txEl>
                                          </p:spTgt>
                                        </p:tgtEl>
                                        <p:attrNameLst>
                                          <p:attrName>style.visibility</p:attrName>
                                        </p:attrNameLst>
                                      </p:cBhvr>
                                      <p:to>
                                        <p:strVal val="visible"/>
                                      </p:to>
                                    </p:set>
                                    <p:animEffect transition="in" filter="wipe(left)">
                                      <p:cBhvr>
                                        <p:cTn id="12" dur="500"/>
                                        <p:tgtEl>
                                          <p:spTgt spid="7">
                                            <p:txEl>
                                              <p:charRg st="0" end="17"/>
                                            </p:txEl>
                                          </p:spTgt>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up)">
                                      <p:cBhvr>
                                        <p:cTn id="1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FontTx/>
              <a:buNone/>
            </a:pP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4.7 </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异常</a:t>
            </a:r>
            <a:endPar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82947"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82948"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58" name="TextBox 57"/>
          <p:cNvSpPr txBox="1">
            <a:spLocks noChangeArrowheads="1"/>
          </p:cNvSpPr>
          <p:nvPr/>
        </p:nvSpPr>
        <p:spPr bwMode="auto">
          <a:xfrm>
            <a:off x="485775" y="1663065"/>
            <a:ext cx="81422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charset="-122"/>
                <a:cs typeface="等线" panose="02010600030101010101"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charset="-122"/>
                <a:cs typeface="等线" panose="02010600030101010101"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charset="-122"/>
                <a:cs typeface="等线" panose="02010600030101010101" charset="-122"/>
              </a:defRPr>
            </a:lvl3pPr>
            <a:lvl4pPr marL="16002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4pPr>
            <a:lvl5pPr marL="20574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9pPr>
          </a:lstStyle>
          <a:p>
            <a:pPr marL="342900" marR="0" lvl="0" indent="-342900" algn="l" defTabSz="914400" rtl="0" eaLnBrk="1" fontAlgn="base" latinLnBrk="0" hangingPunct="1">
              <a:lnSpc>
                <a:spcPct val="100000"/>
              </a:lnSpc>
              <a:spcBef>
                <a:spcPct val="0"/>
              </a:spcBef>
              <a:spcAft>
                <a:spcPct val="0"/>
              </a:spcAft>
              <a:buClrTx/>
              <a:buSzTx/>
              <a:buFont typeface="Calibri Light" panose="020F0302020204030204" pitchFamily="34" charset="0"/>
              <a:buAutoNum type="arabicPeriod" startAt="2"/>
              <a:defRPr/>
            </a:pPr>
            <a:r>
              <a:rPr kumimoji="0" lang="zh-CN" altLang="en-US" sz="1800" b="1" i="0" u="none" strike="noStrike" kern="1200" cap="none" spc="0" normalizeH="0" baseline="0" noProof="0" dirty="0" smtClean="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cs typeface="+mn-cs"/>
              </a:rPr>
              <a:t>运行时异常</a:t>
            </a:r>
            <a:endParaRPr kumimoji="0" lang="zh-CN" altLang="en-US" sz="1800" b="1" i="0" u="none" strike="noStrike" kern="1200" cap="none" spc="0" normalizeH="0" baseline="0" noProof="0" dirty="0" smtClean="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495300" y="2032953"/>
            <a:ext cx="8153400" cy="12001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200000"/>
              </a:lnSpc>
              <a:spcBef>
                <a:spcPct val="0"/>
              </a:spcBef>
              <a:buFontTx/>
              <a:buNone/>
            </a:pPr>
            <a:r>
              <a:rPr lang="zh-CN" altLang="en-US" sz="1800" b="1" u="sng" dirty="0">
                <a:solidFill>
                  <a:srgbClr val="006BA9"/>
                </a:solidFill>
                <a:cs typeface="Arial" panose="020B0604020202020204" pitchFamily="34" charset="0"/>
              </a:rPr>
              <a:t>运行时异常错误分析</a:t>
            </a:r>
            <a:r>
              <a:rPr lang="zh-CN" altLang="en-US" sz="1800" dirty="0">
                <a:latin typeface="Arial" panose="020B0604020202020204" pitchFamily="34" charset="0"/>
                <a:ea typeface="宋体" panose="02010600030101010101" pitchFamily="2" charset="-122"/>
              </a:rPr>
              <a:t>：</a:t>
            </a:r>
            <a:r>
              <a:rPr lang="zh-CN" altLang="zh-CN" sz="1800" dirty="0">
                <a:latin typeface="Arial" panose="020B0604020202020204" pitchFamily="34" charset="0"/>
                <a:ea typeface="宋体" panose="02010600030101010101" pitchFamily="2" charset="-122"/>
              </a:rPr>
              <a:t>运行时异常一般是由于程序中的逻辑错误引起的，在程序运行时无法恢复</a:t>
            </a:r>
            <a:r>
              <a:rPr lang="zh-CN" altLang="en-US" sz="1800" dirty="0">
                <a:latin typeface="Arial" panose="020B0604020202020204" pitchFamily="34" charset="0"/>
                <a:ea typeface="宋体" panose="02010600030101010101" pitchFamily="2" charset="-122"/>
              </a:rPr>
              <a:t>。</a:t>
            </a:r>
            <a:endParaRPr lang="zh-CN" altLang="en-US" sz="1800" dirty="0">
              <a:latin typeface="Arial" panose="020B0604020202020204" pitchFamily="34" charset="0"/>
              <a:ea typeface="宋体" panose="02010600030101010101" pitchFamily="2" charset="-122"/>
            </a:endParaRPr>
          </a:p>
        </p:txBody>
      </p:sp>
      <p:sp>
        <p:nvSpPr>
          <p:cNvPr id="8" name="矩形 7"/>
          <p:cNvSpPr/>
          <p:nvPr/>
        </p:nvSpPr>
        <p:spPr>
          <a:xfrm>
            <a:off x="495300" y="3156903"/>
            <a:ext cx="8153400" cy="64611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285750" lvl="0" indent="-285750" eaLnBrk="1" hangingPunct="1">
              <a:lnSpc>
                <a:spcPct val="200000"/>
              </a:lnSpc>
              <a:spcBef>
                <a:spcPct val="0"/>
              </a:spcBef>
              <a:buFont typeface="Wingdings" panose="05000000000000000000" pitchFamily="2" charset="2"/>
              <a:buChar char="Ø"/>
            </a:pPr>
            <a:r>
              <a:rPr lang="zh-CN" altLang="en-US" sz="1800" dirty="0">
                <a:latin typeface="Arial" panose="020B0604020202020204" pitchFamily="34" charset="0"/>
                <a:ea typeface="宋体" panose="02010600030101010101" pitchFamily="2" charset="-122"/>
              </a:rPr>
              <a:t>运行时异常示例如下：</a:t>
            </a:r>
            <a:endParaRPr lang="zh-CN" altLang="en-US" sz="1800" dirty="0">
              <a:latin typeface="Arial" panose="020B0604020202020204" pitchFamily="34" charset="0"/>
              <a:ea typeface="宋体" panose="02010600030101010101" pitchFamily="2" charset="-122"/>
            </a:endParaRPr>
          </a:p>
        </p:txBody>
      </p:sp>
      <p:sp>
        <p:nvSpPr>
          <p:cNvPr id="9" name="矩形 1"/>
          <p:cNvSpPr/>
          <p:nvPr/>
        </p:nvSpPr>
        <p:spPr>
          <a:xfrm>
            <a:off x="479425" y="3876040"/>
            <a:ext cx="8148638" cy="915988"/>
          </a:xfrm>
          <a:prstGeom prst="rect">
            <a:avLst/>
          </a:prstGeom>
          <a:solidFill>
            <a:srgbClr val="003F75"/>
          </a:solidFill>
          <a:ln w="2857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5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    int [] arr=new int[5];</a:t>
            </a:r>
            <a:endParaRPr lang="en-US" altLang="zh-CN" sz="1600" dirty="0">
              <a:solidFill>
                <a:schemeClr val="bg1"/>
              </a:solidFill>
              <a:latin typeface="Arial" panose="020B0604020202020204" pitchFamily="34" charset="0"/>
              <a:ea typeface="宋体" panose="02010600030101010101" pitchFamily="2" charset="-122"/>
            </a:endParaRPr>
          </a:p>
          <a:p>
            <a:pPr marL="0" lvl="0" indent="0" eaLnBrk="1" hangingPunct="1">
              <a:lnSpc>
                <a:spcPct val="15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    System.out.println(arr[5]); </a:t>
            </a:r>
            <a:endParaRPr lang="en-US" altLang="zh-CN" sz="1600" dirty="0">
              <a:solidFill>
                <a:schemeClr val="bg1"/>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charRg st="0" end="44"/>
                                            </p:txEl>
                                          </p:spTgt>
                                        </p:tgtEl>
                                        <p:attrNameLst>
                                          <p:attrName>style.visibility</p:attrName>
                                        </p:attrNameLst>
                                      </p:cBhvr>
                                      <p:to>
                                        <p:strVal val="visible"/>
                                      </p:to>
                                    </p:set>
                                    <p:animEffect transition="in" filter="wipe(left)">
                                      <p:cBhvr>
                                        <p:cTn id="12" dur="500"/>
                                        <p:tgtEl>
                                          <p:spTgt spid="7">
                                            <p:txEl>
                                              <p:charRg st="0" end="4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xEl>
                                              <p:charRg st="0" end="11"/>
                                            </p:txEl>
                                          </p:spTgt>
                                        </p:tgtEl>
                                        <p:attrNameLst>
                                          <p:attrName>style.visibility</p:attrName>
                                        </p:attrNameLst>
                                      </p:cBhvr>
                                      <p:to>
                                        <p:strVal val="visible"/>
                                      </p:to>
                                    </p:set>
                                    <p:animEffect transition="in" filter="wipe(left)">
                                      <p:cBhvr>
                                        <p:cTn id="17" dur="500"/>
                                        <p:tgtEl>
                                          <p:spTgt spid="8">
                                            <p:txEl>
                                              <p:charRg st="0" end="11"/>
                                            </p:txEl>
                                          </p:spTgt>
                                        </p:tgtEl>
                                      </p:cBhvr>
                                    </p:animEffect>
                                  </p:childTnLst>
                                </p:cTn>
                              </p:par>
                            </p:childTnLst>
                          </p:cTn>
                        </p:par>
                        <p:par>
                          <p:cTn id="18" fill="hold">
                            <p:stCondLst>
                              <p:cond delay="500"/>
                            </p:stCondLst>
                            <p:childTnLst>
                              <p:par>
                                <p:cTn id="19" presetID="2" presetClass="entr" presetSubtype="4"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9" grpId="0" bldLvl="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FontTx/>
              <a:buNone/>
            </a:pP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4.7 </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异常</a:t>
            </a:r>
            <a:endPar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83971"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9" name="内容占位符 2"/>
          <p:cNvSpPr>
            <a:spLocks noGrp="1"/>
          </p:cNvSpPr>
          <p:nvPr>
            <p:ph idx="1"/>
          </p:nvPr>
        </p:nvSpPr>
        <p:spPr>
          <a:xfrm>
            <a:off x="457200" y="1066800"/>
            <a:ext cx="8229600" cy="652463"/>
          </a:xfrm>
        </p:spPr>
        <p:txBody>
          <a:bodyPr vert="horz" wrap="square" lIns="91440" tIns="45720" rIns="91440" bIns="45720" anchor="t"/>
          <a:p>
            <a:pPr marL="0" indent="0">
              <a:lnSpc>
                <a:spcPct val="100000"/>
              </a:lnSpc>
              <a:spcBef>
                <a:spcPct val="0"/>
              </a:spcBef>
              <a:buNone/>
            </a:pPr>
            <a:r>
              <a:rPr lang="en-US" altLang="zh-CN"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4.7.3 try...catch</a:t>
            </a:r>
            <a:r>
              <a:rPr lang="zh-CN" altLang="en-US"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和</a:t>
            </a:r>
            <a:r>
              <a:rPr lang="en-US" altLang="zh-CN"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finally</a:t>
            </a:r>
            <a:endParaRPr lang="zh-CN" altLang="en-US"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endParaRPr>
          </a:p>
        </p:txBody>
      </p:sp>
      <p:sp>
        <p:nvSpPr>
          <p:cNvPr id="2" name="矩形 1"/>
          <p:cNvSpPr/>
          <p:nvPr/>
        </p:nvSpPr>
        <p:spPr>
          <a:xfrm>
            <a:off x="457200" y="1463675"/>
            <a:ext cx="8229600" cy="11112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457200" eaLnBrk="1" hangingPunct="1">
              <a:lnSpc>
                <a:spcPct val="200000"/>
              </a:lnSpc>
              <a:spcBef>
                <a:spcPct val="0"/>
              </a:spcBef>
              <a:buFontTx/>
              <a:buNone/>
            </a:pPr>
            <a:r>
              <a:rPr lang="zh-CN" altLang="zh-CN" sz="1800" dirty="0">
                <a:latin typeface="Arial" panose="020B0604020202020204" pitchFamily="34" charset="0"/>
                <a:ea typeface="宋体" panose="02010600030101010101" pitchFamily="2" charset="-122"/>
              </a:rPr>
              <a:t>当程序发生异常时，会立即终止，无法继续向下执行。为了保证程序能够有效的执行，</a:t>
            </a:r>
            <a:r>
              <a:rPr lang="en-US" altLang="zh-CN" sz="1800" dirty="0">
                <a:latin typeface="Arial" panose="020B0604020202020204" pitchFamily="34" charset="0"/>
                <a:ea typeface="宋体" panose="02010600030101010101" pitchFamily="2" charset="-122"/>
              </a:rPr>
              <a:t>Java</a:t>
            </a:r>
            <a:r>
              <a:rPr lang="zh-CN" altLang="zh-CN" sz="1800" dirty="0">
                <a:latin typeface="Arial" panose="020B0604020202020204" pitchFamily="34" charset="0"/>
                <a:ea typeface="宋体" panose="02010600030101010101" pitchFamily="2" charset="-122"/>
              </a:rPr>
              <a:t>中提供了一种对异常进行处理的方式——异常捕获</a:t>
            </a:r>
            <a:r>
              <a:rPr lang="zh-CN" altLang="en-US" sz="1800" dirty="0">
                <a:latin typeface="Arial" panose="020B0604020202020204" pitchFamily="34" charset="0"/>
                <a:ea typeface="宋体" panose="02010600030101010101" pitchFamily="2" charset="-122"/>
              </a:rPr>
              <a:t>。</a:t>
            </a:r>
            <a:endParaRPr lang="en-US" altLang="zh-CN" sz="1800" dirty="0">
              <a:latin typeface="Arial" panose="020B0604020202020204" pitchFamily="34" charset="0"/>
              <a:ea typeface="宋体" panose="02010600030101010101" pitchFamily="2" charset="-122"/>
            </a:endParaRPr>
          </a:p>
        </p:txBody>
      </p:sp>
      <p:sp>
        <p:nvSpPr>
          <p:cNvPr id="8" name="矩形 7"/>
          <p:cNvSpPr/>
          <p:nvPr/>
        </p:nvSpPr>
        <p:spPr>
          <a:xfrm>
            <a:off x="531813" y="2811463"/>
            <a:ext cx="8054975" cy="55721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285750" lvl="0" indent="-285750" eaLnBrk="1" hangingPunct="1">
              <a:lnSpc>
                <a:spcPct val="200000"/>
              </a:lnSpc>
              <a:spcBef>
                <a:spcPct val="0"/>
              </a:spcBef>
              <a:buFont typeface="Wingdings" panose="05000000000000000000" pitchFamily="2" charset="2"/>
              <a:buChar char="Ø"/>
            </a:pPr>
            <a:r>
              <a:rPr lang="zh-CN" altLang="zh-CN" sz="1800" dirty="0">
                <a:latin typeface="Arial" panose="020B0604020202020204" pitchFamily="34" charset="0"/>
                <a:ea typeface="宋体" panose="02010600030101010101" pitchFamily="2" charset="-122"/>
              </a:rPr>
              <a:t>异常捕获</a:t>
            </a:r>
            <a:r>
              <a:rPr lang="en-US" altLang="zh-CN" sz="1800" dirty="0">
                <a:latin typeface="Arial" panose="020B0604020202020204" pitchFamily="34" charset="0"/>
                <a:ea typeface="宋体" panose="02010600030101010101" pitchFamily="2" charset="-122"/>
              </a:rPr>
              <a:t>try…catch</a:t>
            </a:r>
            <a:r>
              <a:rPr lang="zh-CN" altLang="zh-CN" sz="1800" dirty="0">
                <a:latin typeface="Arial" panose="020B0604020202020204" pitchFamily="34" charset="0"/>
                <a:ea typeface="宋体" panose="02010600030101010101" pitchFamily="2" charset="-122"/>
              </a:rPr>
              <a:t>语句</a:t>
            </a:r>
            <a:r>
              <a:rPr lang="zh-CN" altLang="en-US" sz="1800" dirty="0">
                <a:latin typeface="Arial" panose="020B0604020202020204" pitchFamily="34" charset="0"/>
                <a:ea typeface="宋体" panose="02010600030101010101" pitchFamily="2" charset="-122"/>
              </a:rPr>
              <a:t>的基本语法格式：</a:t>
            </a:r>
            <a:endParaRPr lang="zh-CN" altLang="en-US" sz="1800" dirty="0">
              <a:latin typeface="Arial" panose="020B0604020202020204" pitchFamily="34" charset="0"/>
              <a:ea typeface="宋体" panose="02010600030101010101" pitchFamily="2" charset="-122"/>
            </a:endParaRPr>
          </a:p>
        </p:txBody>
      </p:sp>
      <p:sp>
        <p:nvSpPr>
          <p:cNvPr id="10" name="矩形 1"/>
          <p:cNvSpPr/>
          <p:nvPr/>
        </p:nvSpPr>
        <p:spPr>
          <a:xfrm>
            <a:off x="496888" y="3438525"/>
            <a:ext cx="8053387" cy="1925638"/>
          </a:xfrm>
          <a:prstGeom prst="rect">
            <a:avLst/>
          </a:prstGeom>
          <a:solidFill>
            <a:srgbClr val="003F75"/>
          </a:solidFill>
          <a:ln w="2857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5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    try {</a:t>
            </a:r>
            <a:endParaRPr lang="en-US" altLang="zh-CN" sz="1600" dirty="0">
              <a:solidFill>
                <a:schemeClr val="bg1"/>
              </a:solidFill>
              <a:latin typeface="Arial" panose="020B0604020202020204" pitchFamily="34" charset="0"/>
              <a:ea typeface="宋体" panose="02010600030101010101" pitchFamily="2" charset="-122"/>
            </a:endParaRPr>
          </a:p>
          <a:p>
            <a:pPr marL="0" lvl="0" indent="0" eaLnBrk="1" hangingPunct="1">
              <a:lnSpc>
                <a:spcPct val="15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         // </a:t>
            </a:r>
            <a:r>
              <a:rPr lang="zh-CN" altLang="en-US" sz="1600" dirty="0">
                <a:solidFill>
                  <a:schemeClr val="bg1"/>
                </a:solidFill>
                <a:latin typeface="Arial" panose="020B0604020202020204" pitchFamily="34" charset="0"/>
                <a:ea typeface="宋体" panose="02010600030101010101" pitchFamily="2" charset="-122"/>
              </a:rPr>
              <a:t>可能发生异常的语句</a:t>
            </a:r>
            <a:endParaRPr lang="zh-CN" altLang="en-US" sz="1600" dirty="0">
              <a:solidFill>
                <a:schemeClr val="bg1"/>
              </a:solidFill>
              <a:latin typeface="Arial" panose="020B0604020202020204" pitchFamily="34" charset="0"/>
              <a:ea typeface="宋体" panose="02010600030101010101" pitchFamily="2" charset="-122"/>
            </a:endParaRPr>
          </a:p>
          <a:p>
            <a:pPr marL="0" lvl="0" indent="0" eaLnBrk="1" hangingPunct="1">
              <a:lnSpc>
                <a:spcPct val="15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    } catch(Exception</a:t>
            </a:r>
            <a:r>
              <a:rPr lang="zh-CN" altLang="en-US" sz="1600" dirty="0">
                <a:solidFill>
                  <a:schemeClr val="bg1"/>
                </a:solidFill>
                <a:latin typeface="Arial" panose="020B0604020202020204" pitchFamily="34" charset="0"/>
                <a:ea typeface="宋体" panose="02010600030101010101" pitchFamily="2" charset="-122"/>
              </a:rPr>
              <a:t>类或其子类 </a:t>
            </a:r>
            <a:r>
              <a:rPr lang="en-US" altLang="zh-CN" sz="1600" dirty="0">
                <a:solidFill>
                  <a:schemeClr val="bg1"/>
                </a:solidFill>
                <a:latin typeface="Arial" panose="020B0604020202020204" pitchFamily="34" charset="0"/>
                <a:ea typeface="宋体" panose="02010600030101010101" pitchFamily="2" charset="-122"/>
              </a:rPr>
              <a:t>e){</a:t>
            </a:r>
            <a:endParaRPr lang="en-US" altLang="zh-CN" sz="1600" dirty="0">
              <a:solidFill>
                <a:schemeClr val="bg1"/>
              </a:solidFill>
              <a:latin typeface="Arial" panose="020B0604020202020204" pitchFamily="34" charset="0"/>
              <a:ea typeface="宋体" panose="02010600030101010101" pitchFamily="2" charset="-122"/>
            </a:endParaRPr>
          </a:p>
          <a:p>
            <a:pPr marL="0" lvl="0" indent="0" eaLnBrk="1" hangingPunct="1">
              <a:lnSpc>
                <a:spcPct val="15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         // </a:t>
            </a:r>
            <a:r>
              <a:rPr lang="zh-CN" altLang="en-US" sz="1600" dirty="0">
                <a:solidFill>
                  <a:schemeClr val="bg1"/>
                </a:solidFill>
                <a:latin typeface="Arial" panose="020B0604020202020204" pitchFamily="34" charset="0"/>
                <a:ea typeface="宋体" panose="02010600030101010101" pitchFamily="2" charset="-122"/>
              </a:rPr>
              <a:t>对捕获的异常进行相应处理</a:t>
            </a:r>
            <a:endParaRPr lang="zh-CN" altLang="en-US" sz="1600" dirty="0">
              <a:solidFill>
                <a:schemeClr val="bg1"/>
              </a:solidFill>
              <a:latin typeface="Arial" panose="020B0604020202020204" pitchFamily="34" charset="0"/>
              <a:ea typeface="宋体" panose="02010600030101010101" pitchFamily="2" charset="-122"/>
            </a:endParaRPr>
          </a:p>
          <a:p>
            <a:pPr marL="0" lvl="0" indent="0" eaLnBrk="1" hangingPunct="1">
              <a:lnSpc>
                <a:spcPct val="15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    }</a:t>
            </a:r>
            <a:endParaRPr lang="zh-CN" altLang="en-US" sz="1600" dirty="0">
              <a:solidFill>
                <a:schemeClr val="bg1"/>
              </a:solidFill>
              <a:latin typeface="Arial" panose="020B0604020202020204" pitchFamily="34" charset="0"/>
              <a:ea typeface="宋体" panose="02010600030101010101" pitchFamily="2" charset="-122"/>
            </a:endParaRPr>
          </a:p>
        </p:txBody>
      </p:sp>
      <p:pic>
        <p:nvPicPr>
          <p:cNvPr id="12" name="Picture 14" descr="http://t02.pic.sogou.com/493eadc82be620d6-a2f0f2491833f6b8-baa32f594dc122955b3144a3e2bb3687_i.jpg"/>
          <p:cNvPicPr>
            <a:picLocks noChangeAspect="1"/>
          </p:cNvPicPr>
          <p:nvPr/>
        </p:nvPicPr>
        <p:blipFill>
          <a:blip r:embed="rId1"/>
          <a:stretch>
            <a:fillRect/>
          </a:stretch>
        </p:blipFill>
        <p:spPr>
          <a:xfrm rot="668921">
            <a:off x="6765925" y="2759075"/>
            <a:ext cx="1917700" cy="2028825"/>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charRg st="0" end="26"/>
                                            </p:txEl>
                                          </p:spTgt>
                                        </p:tgtEl>
                                        <p:attrNameLst>
                                          <p:attrName>style.visibility</p:attrName>
                                        </p:attrNameLst>
                                      </p:cBhvr>
                                      <p:to>
                                        <p:strVal val="visible"/>
                                      </p:to>
                                    </p:set>
                                    <p:animEffect transition="in" filter="fade">
                                      <p:cBhvr>
                                        <p:cTn id="7" dur="500"/>
                                        <p:tgtEl>
                                          <p:spTgt spid="9">
                                            <p:txEl>
                                              <p:charRg st="0" end="26"/>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
                                            <p:txEl>
                                              <p:charRg st="0" end="66"/>
                                            </p:txEl>
                                          </p:spTgt>
                                        </p:tgtEl>
                                        <p:attrNameLst>
                                          <p:attrName>style.visibility</p:attrName>
                                        </p:attrNameLst>
                                      </p:cBhvr>
                                      <p:to>
                                        <p:strVal val="visible"/>
                                      </p:to>
                                    </p:set>
                                    <p:animEffect transition="in" filter="wipe(up)">
                                      <p:cBhvr>
                                        <p:cTn id="11" dur="500"/>
                                        <p:tgtEl>
                                          <p:spTgt spid="2">
                                            <p:txEl>
                                              <p:charRg st="0" end="66"/>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8">
                                            <p:txEl>
                                              <p:charRg st="0" end="24"/>
                                            </p:txEl>
                                          </p:spTgt>
                                        </p:tgtEl>
                                        <p:attrNameLst>
                                          <p:attrName>style.visibility</p:attrName>
                                        </p:attrNameLst>
                                      </p:cBhvr>
                                      <p:to>
                                        <p:strVal val="visible"/>
                                      </p:to>
                                    </p:set>
                                    <p:animEffect transition="in" filter="wipe(left)">
                                      <p:cBhvr>
                                        <p:cTn id="16" dur="500"/>
                                        <p:tgtEl>
                                          <p:spTgt spid="8">
                                            <p:txEl>
                                              <p:charRg st="0" end="24"/>
                                            </p:txEl>
                                          </p:spTgt>
                                        </p:tgtEl>
                                      </p:cBhvr>
                                    </p:animEffect>
                                  </p:childTnLst>
                                </p:cTn>
                              </p:par>
                            </p:childTnLst>
                          </p:cTn>
                        </p:par>
                        <p:par>
                          <p:cTn id="17" fill="hold">
                            <p:stCondLst>
                              <p:cond delay="500"/>
                            </p:stCondLst>
                            <p:childTnLst>
                              <p:par>
                                <p:cTn id="18" presetID="2" presetClass="entr" presetSubtype="2"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1+#ppt_w/2"/>
                                          </p:val>
                                        </p:tav>
                                        <p:tav tm="100000">
                                          <p:val>
                                            <p:strVal val="#ppt_x"/>
                                          </p:val>
                                        </p:tav>
                                      </p:tavLst>
                                    </p:anim>
                                    <p:anim calcmode="lin" valueType="num">
                                      <p:cBhvr additive="base">
                                        <p:cTn id="21" dur="500" fill="hold"/>
                                        <p:tgtEl>
                                          <p:spTgt spid="12"/>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4"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FontTx/>
              <a:buNone/>
            </a:pP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4.7 </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异常</a:t>
            </a:r>
            <a:endPar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84995"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2" name="矩形 1"/>
          <p:cNvSpPr/>
          <p:nvPr/>
        </p:nvSpPr>
        <p:spPr>
          <a:xfrm>
            <a:off x="457200" y="1368425"/>
            <a:ext cx="8229600" cy="16652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200000"/>
              </a:lnSpc>
              <a:spcBef>
                <a:spcPct val="0"/>
              </a:spcBef>
              <a:buFontTx/>
              <a:buNone/>
            </a:pPr>
            <a:r>
              <a:rPr lang="zh-CN" altLang="en-US" sz="1800" b="1" u="sng" dirty="0">
                <a:solidFill>
                  <a:srgbClr val="C00000"/>
                </a:solidFill>
                <a:cs typeface="Arial" panose="020B0604020202020204" pitchFamily="34" charset="0"/>
              </a:rPr>
              <a:t>注意</a:t>
            </a:r>
            <a:r>
              <a:rPr lang="zh-CN" altLang="en-US" sz="1800" dirty="0">
                <a:latin typeface="Arial" panose="020B0604020202020204" pitchFamily="34" charset="0"/>
                <a:ea typeface="宋体" panose="02010600030101010101" pitchFamily="2" charset="-122"/>
              </a:rPr>
              <a:t>：</a:t>
            </a:r>
            <a:r>
              <a:rPr lang="zh-CN" altLang="zh-CN" sz="1800" dirty="0">
                <a:latin typeface="Arial" panose="020B0604020202020204" pitchFamily="34" charset="0"/>
                <a:ea typeface="宋体" panose="02010600030101010101" pitchFamily="2" charset="-122"/>
              </a:rPr>
              <a:t>在</a:t>
            </a:r>
            <a:r>
              <a:rPr lang="en-US" altLang="zh-CN" sz="1800" b="1" dirty="0">
                <a:solidFill>
                  <a:srgbClr val="006BA9"/>
                </a:solidFill>
                <a:latin typeface="Arial" panose="020B0604020202020204" pitchFamily="34" charset="0"/>
                <a:ea typeface="宋体" panose="02010600030101010101" pitchFamily="2" charset="-122"/>
              </a:rPr>
              <a:t>try{}</a:t>
            </a:r>
            <a:r>
              <a:rPr lang="zh-CN" altLang="zh-CN" sz="1800" b="1" dirty="0">
                <a:solidFill>
                  <a:srgbClr val="006BA9"/>
                </a:solidFill>
                <a:latin typeface="Arial" panose="020B0604020202020204" pitchFamily="34" charset="0"/>
                <a:ea typeface="宋体" panose="02010600030101010101" pitchFamily="2" charset="-122"/>
              </a:rPr>
              <a:t>代码块中</a:t>
            </a:r>
            <a:r>
              <a:rPr lang="zh-CN" altLang="zh-CN" sz="1800" b="1" dirty="0">
                <a:latin typeface="Arial" panose="020B0604020202020204" pitchFamily="34" charset="0"/>
                <a:ea typeface="宋体" panose="02010600030101010101" pitchFamily="2" charset="-122"/>
              </a:rPr>
              <a:t>，发生</a:t>
            </a:r>
            <a:r>
              <a:rPr lang="zh-CN" altLang="zh-CN" sz="1800" b="1" dirty="0">
                <a:solidFill>
                  <a:srgbClr val="006BA9"/>
                </a:solidFill>
                <a:latin typeface="Arial" panose="020B0604020202020204" pitchFamily="34" charset="0"/>
                <a:ea typeface="宋体" panose="02010600030101010101" pitchFamily="2" charset="-122"/>
              </a:rPr>
              <a:t>异常语句后面的代码是不会被执行</a:t>
            </a:r>
            <a:r>
              <a:rPr lang="zh-CN" altLang="zh-CN" sz="1800" dirty="0">
                <a:latin typeface="Arial" panose="020B0604020202020204" pitchFamily="34" charset="0"/>
                <a:ea typeface="宋体" panose="02010600030101010101" pitchFamily="2" charset="-122"/>
              </a:rPr>
              <a:t>的。在程序中，</a:t>
            </a:r>
            <a:r>
              <a:rPr lang="zh-CN" altLang="en-US" sz="1800" dirty="0">
                <a:latin typeface="Arial" panose="020B0604020202020204" pitchFamily="34" charset="0"/>
                <a:ea typeface="宋体" panose="02010600030101010101" pitchFamily="2" charset="-122"/>
              </a:rPr>
              <a:t>如果</a:t>
            </a:r>
            <a:r>
              <a:rPr lang="zh-CN" altLang="zh-CN" sz="1800" dirty="0">
                <a:latin typeface="Arial" panose="020B0604020202020204" pitchFamily="34" charset="0"/>
                <a:ea typeface="宋体" panose="02010600030101010101" pitchFamily="2" charset="-122"/>
              </a:rPr>
              <a:t>希望有些语句无论程序是否发生异常都要执行，这时就可以在</a:t>
            </a:r>
            <a:r>
              <a:rPr lang="en-US" altLang="zh-CN" sz="1800" dirty="0">
                <a:latin typeface="Arial" panose="020B0604020202020204" pitchFamily="34" charset="0"/>
                <a:ea typeface="宋体" panose="02010600030101010101" pitchFamily="2" charset="-122"/>
              </a:rPr>
              <a:t>try…catch</a:t>
            </a:r>
            <a:r>
              <a:rPr lang="zh-CN" altLang="zh-CN" sz="1800" dirty="0">
                <a:latin typeface="Arial" panose="020B0604020202020204" pitchFamily="34" charset="0"/>
                <a:ea typeface="宋体" panose="02010600030101010101" pitchFamily="2" charset="-122"/>
              </a:rPr>
              <a:t>语句后，加一个</a:t>
            </a:r>
            <a:r>
              <a:rPr lang="en-US" altLang="zh-CN" sz="1800" dirty="0">
                <a:latin typeface="Arial" panose="020B0604020202020204" pitchFamily="34" charset="0"/>
                <a:ea typeface="宋体" panose="02010600030101010101" pitchFamily="2" charset="-122"/>
              </a:rPr>
              <a:t>finally{}</a:t>
            </a:r>
            <a:r>
              <a:rPr lang="zh-CN" altLang="zh-CN" sz="1800" dirty="0">
                <a:latin typeface="Arial" panose="020B0604020202020204" pitchFamily="34" charset="0"/>
                <a:ea typeface="宋体" panose="02010600030101010101" pitchFamily="2" charset="-122"/>
              </a:rPr>
              <a:t>代码块</a:t>
            </a:r>
            <a:r>
              <a:rPr lang="zh-CN" altLang="en-US" sz="1800" dirty="0">
                <a:latin typeface="Arial" panose="020B0604020202020204" pitchFamily="34" charset="0"/>
                <a:ea typeface="宋体" panose="02010600030101010101" pitchFamily="2" charset="-122"/>
              </a:rPr>
              <a:t>。</a:t>
            </a:r>
            <a:endParaRPr lang="en-US" altLang="zh-CN" sz="1800" dirty="0">
              <a:latin typeface="Arial" panose="020B0604020202020204" pitchFamily="34" charset="0"/>
              <a:ea typeface="宋体" panose="02010600030101010101" pitchFamily="2" charset="-122"/>
            </a:endParaRPr>
          </a:p>
        </p:txBody>
      </p:sp>
      <p:sp>
        <p:nvSpPr>
          <p:cNvPr id="11" name="矩形 10"/>
          <p:cNvSpPr/>
          <p:nvPr/>
        </p:nvSpPr>
        <p:spPr>
          <a:xfrm>
            <a:off x="531813" y="3001963"/>
            <a:ext cx="8054975" cy="64611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285750" lvl="0" indent="-285750" eaLnBrk="1" hangingPunct="1">
              <a:lnSpc>
                <a:spcPct val="200000"/>
              </a:lnSpc>
              <a:spcBef>
                <a:spcPct val="0"/>
              </a:spcBef>
              <a:buFont typeface="Wingdings" panose="05000000000000000000" pitchFamily="2" charset="2"/>
              <a:buChar char="Ø"/>
            </a:pPr>
            <a:r>
              <a:rPr lang="zh-CN" altLang="zh-CN" sz="1800" dirty="0">
                <a:latin typeface="Arial" panose="020B0604020202020204" pitchFamily="34" charset="0"/>
                <a:ea typeface="宋体" panose="02010600030101010101" pitchFamily="2" charset="-122"/>
              </a:rPr>
              <a:t>异常捕获</a:t>
            </a:r>
            <a:r>
              <a:rPr lang="en-US" altLang="zh-CN" sz="1800" dirty="0">
                <a:latin typeface="Arial" panose="020B0604020202020204" pitchFamily="34" charset="0"/>
                <a:ea typeface="宋体" panose="02010600030101010101" pitchFamily="2" charset="-122"/>
              </a:rPr>
              <a:t>try…catch...finally</a:t>
            </a:r>
            <a:r>
              <a:rPr lang="zh-CN" altLang="zh-CN" sz="1800" dirty="0">
                <a:latin typeface="Arial" panose="020B0604020202020204" pitchFamily="34" charset="0"/>
                <a:ea typeface="宋体" panose="02010600030101010101" pitchFamily="2" charset="-122"/>
              </a:rPr>
              <a:t>语句</a:t>
            </a:r>
            <a:r>
              <a:rPr lang="zh-CN" altLang="en-US" sz="1800" dirty="0">
                <a:latin typeface="Arial" panose="020B0604020202020204" pitchFamily="34" charset="0"/>
                <a:ea typeface="宋体" panose="02010600030101010101" pitchFamily="2" charset="-122"/>
              </a:rPr>
              <a:t>的基本语法格式：</a:t>
            </a:r>
            <a:endParaRPr lang="zh-CN" altLang="en-US" sz="1800" dirty="0">
              <a:latin typeface="Arial" panose="020B0604020202020204" pitchFamily="34" charset="0"/>
              <a:ea typeface="宋体" panose="02010600030101010101" pitchFamily="2" charset="-122"/>
            </a:endParaRPr>
          </a:p>
        </p:txBody>
      </p:sp>
      <p:sp>
        <p:nvSpPr>
          <p:cNvPr id="13" name="矩形 1"/>
          <p:cNvSpPr/>
          <p:nvPr/>
        </p:nvSpPr>
        <p:spPr>
          <a:xfrm>
            <a:off x="496888" y="3630613"/>
            <a:ext cx="8053387" cy="2674937"/>
          </a:xfrm>
          <a:prstGeom prst="rect">
            <a:avLst/>
          </a:prstGeom>
          <a:solidFill>
            <a:srgbClr val="003F75"/>
          </a:solidFill>
          <a:ln w="2857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5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    try {</a:t>
            </a:r>
            <a:endParaRPr lang="en-US" altLang="zh-CN" sz="1600" dirty="0">
              <a:solidFill>
                <a:schemeClr val="bg1"/>
              </a:solidFill>
              <a:latin typeface="Arial" panose="020B0604020202020204" pitchFamily="34" charset="0"/>
              <a:ea typeface="宋体" panose="02010600030101010101" pitchFamily="2" charset="-122"/>
            </a:endParaRPr>
          </a:p>
          <a:p>
            <a:pPr marL="0" lvl="0" indent="0" eaLnBrk="1" hangingPunct="1">
              <a:lnSpc>
                <a:spcPct val="15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         // </a:t>
            </a:r>
            <a:r>
              <a:rPr lang="zh-CN" altLang="en-US" sz="1600" dirty="0">
                <a:solidFill>
                  <a:schemeClr val="bg1"/>
                </a:solidFill>
                <a:latin typeface="Arial" panose="020B0604020202020204" pitchFamily="34" charset="0"/>
                <a:ea typeface="宋体" panose="02010600030101010101" pitchFamily="2" charset="-122"/>
              </a:rPr>
              <a:t>可能发生异常的语句</a:t>
            </a:r>
            <a:endParaRPr lang="zh-CN" altLang="en-US" sz="1600" dirty="0">
              <a:solidFill>
                <a:schemeClr val="bg1"/>
              </a:solidFill>
              <a:latin typeface="Arial" panose="020B0604020202020204" pitchFamily="34" charset="0"/>
              <a:ea typeface="宋体" panose="02010600030101010101" pitchFamily="2" charset="-122"/>
            </a:endParaRPr>
          </a:p>
          <a:p>
            <a:pPr marL="0" lvl="0" indent="0" eaLnBrk="1" hangingPunct="1">
              <a:lnSpc>
                <a:spcPct val="15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    } catch(Exception</a:t>
            </a:r>
            <a:r>
              <a:rPr lang="zh-CN" altLang="en-US" sz="1600" dirty="0">
                <a:solidFill>
                  <a:schemeClr val="bg1"/>
                </a:solidFill>
                <a:latin typeface="Arial" panose="020B0604020202020204" pitchFamily="34" charset="0"/>
                <a:ea typeface="宋体" panose="02010600030101010101" pitchFamily="2" charset="-122"/>
              </a:rPr>
              <a:t>类或其子类 </a:t>
            </a:r>
            <a:r>
              <a:rPr lang="en-US" altLang="zh-CN" sz="1600" dirty="0">
                <a:solidFill>
                  <a:schemeClr val="bg1"/>
                </a:solidFill>
                <a:latin typeface="Arial" panose="020B0604020202020204" pitchFamily="34" charset="0"/>
                <a:ea typeface="宋体" panose="02010600030101010101" pitchFamily="2" charset="-122"/>
              </a:rPr>
              <a:t>e){</a:t>
            </a:r>
            <a:endParaRPr lang="en-US" altLang="zh-CN" sz="1600" dirty="0">
              <a:solidFill>
                <a:schemeClr val="bg1"/>
              </a:solidFill>
              <a:latin typeface="Arial" panose="020B0604020202020204" pitchFamily="34" charset="0"/>
              <a:ea typeface="宋体" panose="02010600030101010101" pitchFamily="2" charset="-122"/>
            </a:endParaRPr>
          </a:p>
          <a:p>
            <a:pPr marL="0" lvl="0" indent="0" eaLnBrk="1" hangingPunct="1">
              <a:lnSpc>
                <a:spcPct val="15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         // </a:t>
            </a:r>
            <a:r>
              <a:rPr lang="zh-CN" altLang="en-US" sz="1600" dirty="0">
                <a:solidFill>
                  <a:schemeClr val="bg1"/>
                </a:solidFill>
                <a:latin typeface="Arial" panose="020B0604020202020204" pitchFamily="34" charset="0"/>
                <a:ea typeface="宋体" panose="02010600030101010101" pitchFamily="2" charset="-122"/>
              </a:rPr>
              <a:t>对捕获的异常进行相应处理</a:t>
            </a:r>
            <a:endParaRPr lang="zh-CN" altLang="en-US" sz="1600" dirty="0">
              <a:solidFill>
                <a:schemeClr val="bg1"/>
              </a:solidFill>
              <a:latin typeface="Arial" panose="020B0604020202020204" pitchFamily="34" charset="0"/>
              <a:ea typeface="宋体" panose="02010600030101010101" pitchFamily="2" charset="-122"/>
            </a:endParaRPr>
          </a:p>
          <a:p>
            <a:pPr marL="0" lvl="0" indent="0" eaLnBrk="1" hangingPunct="1">
              <a:lnSpc>
                <a:spcPct val="15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    } finally {</a:t>
            </a:r>
            <a:endParaRPr lang="en-US" altLang="zh-CN" sz="1600" dirty="0">
              <a:solidFill>
                <a:schemeClr val="bg1"/>
              </a:solidFill>
              <a:latin typeface="Arial" panose="020B0604020202020204" pitchFamily="34" charset="0"/>
              <a:ea typeface="宋体" panose="02010600030101010101" pitchFamily="2" charset="-122"/>
            </a:endParaRPr>
          </a:p>
          <a:p>
            <a:pPr marL="0" lvl="0" indent="0" eaLnBrk="1" hangingPunct="1">
              <a:lnSpc>
                <a:spcPct val="15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         // </a:t>
            </a:r>
            <a:r>
              <a:rPr lang="zh-CN" altLang="en-US" sz="1600" dirty="0">
                <a:solidFill>
                  <a:schemeClr val="bg1"/>
                </a:solidFill>
                <a:latin typeface="Arial" panose="020B0604020202020204" pitchFamily="34" charset="0"/>
                <a:ea typeface="宋体" panose="02010600030101010101" pitchFamily="2" charset="-122"/>
              </a:rPr>
              <a:t>无论是否发生异常，此代码块代码总会执行</a:t>
            </a:r>
            <a:endParaRPr lang="en-US" altLang="zh-CN" sz="1600" dirty="0">
              <a:solidFill>
                <a:schemeClr val="bg1"/>
              </a:solidFill>
              <a:latin typeface="Arial" panose="020B0604020202020204" pitchFamily="34" charset="0"/>
              <a:ea typeface="宋体" panose="02010600030101010101" pitchFamily="2" charset="-122"/>
            </a:endParaRPr>
          </a:p>
          <a:p>
            <a:pPr marL="0" lvl="0" indent="0" eaLnBrk="1" hangingPunct="1">
              <a:lnSpc>
                <a:spcPct val="15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a:t>
            </a:r>
            <a:endParaRPr lang="zh-CN" altLang="en-US" sz="1600" dirty="0">
              <a:solidFill>
                <a:schemeClr val="bg1"/>
              </a:solidFill>
              <a:latin typeface="Arial" panose="020B0604020202020204" pitchFamily="34" charset="0"/>
              <a:ea typeface="宋体" panose="02010600030101010101" pitchFamily="2" charset="-122"/>
            </a:endParaRPr>
          </a:p>
        </p:txBody>
      </p:sp>
      <p:pic>
        <p:nvPicPr>
          <p:cNvPr id="14" name="Picture 14" descr="http://t02.pic.sogou.com/493eadc82be620d6-a2f0f2491833f6b8-baa32f594dc122955b3144a3e2bb3687_i.jpg"/>
          <p:cNvPicPr>
            <a:picLocks noChangeAspect="1"/>
          </p:cNvPicPr>
          <p:nvPr/>
        </p:nvPicPr>
        <p:blipFill>
          <a:blip r:embed="rId1"/>
          <a:stretch>
            <a:fillRect/>
          </a:stretch>
        </p:blipFill>
        <p:spPr>
          <a:xfrm rot="668921">
            <a:off x="6765925" y="2951163"/>
            <a:ext cx="1917700" cy="2028825"/>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xEl>
                                              <p:charRg st="0" end="97"/>
                                            </p:txEl>
                                          </p:spTgt>
                                        </p:tgtEl>
                                        <p:attrNameLst>
                                          <p:attrName>style.visibility</p:attrName>
                                        </p:attrNameLst>
                                      </p:cBhvr>
                                      <p:to>
                                        <p:strVal val="visible"/>
                                      </p:to>
                                    </p:set>
                                    <p:animEffect transition="in" filter="wipe(left)">
                                      <p:cBhvr>
                                        <p:cTn id="7" dur="500"/>
                                        <p:tgtEl>
                                          <p:spTgt spid="2">
                                            <p:txEl>
                                              <p:charRg st="0" end="9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xEl>
                                              <p:charRg st="0" end="34"/>
                                            </p:txEl>
                                          </p:spTgt>
                                        </p:tgtEl>
                                        <p:attrNameLst>
                                          <p:attrName>style.visibility</p:attrName>
                                        </p:attrNameLst>
                                      </p:cBhvr>
                                      <p:to>
                                        <p:strVal val="visible"/>
                                      </p:to>
                                    </p:set>
                                    <p:animEffect transition="in" filter="wipe(left)">
                                      <p:cBhvr>
                                        <p:cTn id="12" dur="500"/>
                                        <p:tgtEl>
                                          <p:spTgt spid="11">
                                            <p:txEl>
                                              <p:charRg st="0" end="34"/>
                                            </p:txEl>
                                          </p:spTgt>
                                        </p:tgtEl>
                                      </p:cBhvr>
                                    </p:animEffect>
                                  </p:childTnLst>
                                </p:cTn>
                              </p:par>
                            </p:childTnLst>
                          </p:cTn>
                        </p:par>
                        <p:par>
                          <p:cTn id="13" fill="hold">
                            <p:stCondLst>
                              <p:cond delay="500"/>
                            </p:stCondLst>
                            <p:childTnLst>
                              <p:par>
                                <p:cTn id="14" presetID="2" presetClass="entr" presetSubtype="2"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500" fill="hold"/>
                                        <p:tgtEl>
                                          <p:spTgt spid="14"/>
                                        </p:tgtEl>
                                        <p:attrNameLst>
                                          <p:attrName>ppt_x</p:attrName>
                                        </p:attrNameLst>
                                      </p:cBhvr>
                                      <p:tavLst>
                                        <p:tav tm="0">
                                          <p:val>
                                            <p:strVal val="1+#ppt_w/2"/>
                                          </p:val>
                                        </p:tav>
                                        <p:tav tm="100000">
                                          <p:val>
                                            <p:strVal val="#ppt_x"/>
                                          </p:val>
                                        </p:tav>
                                      </p:tavLst>
                                    </p:anim>
                                    <p:anim calcmode="lin" valueType="num">
                                      <p:cBhvr additive="base">
                                        <p:cTn id="17" dur="500" fill="hold"/>
                                        <p:tgtEl>
                                          <p:spTgt spid="14"/>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FontTx/>
              <a:buNone/>
            </a:pP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4.7 </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异常</a:t>
            </a:r>
            <a:endPar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86019"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9" name="内容占位符 2"/>
          <p:cNvSpPr>
            <a:spLocks noGrp="1"/>
          </p:cNvSpPr>
          <p:nvPr>
            <p:ph idx="1"/>
          </p:nvPr>
        </p:nvSpPr>
        <p:spPr>
          <a:xfrm>
            <a:off x="457200" y="1066800"/>
            <a:ext cx="8229600" cy="652463"/>
          </a:xfrm>
        </p:spPr>
        <p:txBody>
          <a:bodyPr vert="horz" wrap="square" lIns="91440" tIns="45720" rIns="91440" bIns="45720" anchor="t"/>
          <a:p>
            <a:pPr marL="0" indent="0">
              <a:lnSpc>
                <a:spcPct val="100000"/>
              </a:lnSpc>
              <a:spcBef>
                <a:spcPct val="0"/>
              </a:spcBef>
              <a:buNone/>
            </a:pPr>
            <a:r>
              <a:rPr lang="en-US" altLang="zh-CN"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4.7.4 throws</a:t>
            </a:r>
            <a:r>
              <a:rPr lang="zh-CN" altLang="en-US"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关键字</a:t>
            </a:r>
            <a:endParaRPr lang="zh-CN" altLang="en-US"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endParaRPr>
          </a:p>
        </p:txBody>
      </p:sp>
      <p:sp>
        <p:nvSpPr>
          <p:cNvPr id="2" name="矩形 1"/>
          <p:cNvSpPr/>
          <p:nvPr/>
        </p:nvSpPr>
        <p:spPr>
          <a:xfrm>
            <a:off x="457200" y="3300413"/>
            <a:ext cx="8229600" cy="23082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457200" eaLnBrk="1" hangingPunct="1">
              <a:lnSpc>
                <a:spcPct val="200000"/>
              </a:lnSpc>
              <a:spcBef>
                <a:spcPct val="0"/>
              </a:spcBef>
              <a:buFontTx/>
              <a:buNone/>
            </a:pPr>
            <a:r>
              <a:rPr lang="zh-CN" altLang="en-US" sz="1800" dirty="0">
                <a:latin typeface="Arial" panose="020B0604020202020204" pitchFamily="34" charset="0"/>
                <a:ea typeface="宋体" panose="02010600030101010101" pitchFamily="2" charset="-122"/>
              </a:rPr>
              <a:t>一般在程序开发中，</a:t>
            </a:r>
            <a:r>
              <a:rPr lang="zh-CN" altLang="zh-CN" sz="1800" dirty="0">
                <a:latin typeface="Arial" panose="020B0604020202020204" pitchFamily="34" charset="0"/>
                <a:ea typeface="宋体" panose="02010600030101010101" pitchFamily="2" charset="-122"/>
              </a:rPr>
              <a:t>开发者通常会意识到</a:t>
            </a:r>
            <a:r>
              <a:rPr lang="zh-CN" altLang="en-US" sz="1800" dirty="0">
                <a:latin typeface="Arial" panose="020B0604020202020204" pitchFamily="34" charset="0"/>
                <a:ea typeface="宋体" panose="02010600030101010101" pitchFamily="2" charset="-122"/>
              </a:rPr>
              <a:t>程序</a:t>
            </a:r>
            <a:r>
              <a:rPr lang="zh-CN" altLang="zh-CN" sz="1800" dirty="0">
                <a:latin typeface="Arial" panose="020B0604020202020204" pitchFamily="34" charset="0"/>
                <a:ea typeface="宋体" panose="02010600030101010101" pitchFamily="2" charset="-122"/>
              </a:rPr>
              <a:t>可能出现的</a:t>
            </a:r>
            <a:r>
              <a:rPr lang="zh-CN" altLang="en-US" sz="1800" dirty="0">
                <a:latin typeface="Arial" panose="020B0604020202020204" pitchFamily="34" charset="0"/>
                <a:ea typeface="宋体" panose="02010600030101010101" pitchFamily="2" charset="-122"/>
              </a:rPr>
              <a:t>问题</a:t>
            </a:r>
            <a:r>
              <a:rPr lang="zh-CN" altLang="zh-CN" sz="1800" dirty="0">
                <a:latin typeface="Arial" panose="020B0604020202020204" pitchFamily="34" charset="0"/>
                <a:ea typeface="宋体" panose="02010600030101010101" pitchFamily="2" charset="-122"/>
              </a:rPr>
              <a:t>，可以直接通过</a:t>
            </a:r>
            <a:r>
              <a:rPr lang="en-US" altLang="zh-CN" sz="1800" dirty="0">
                <a:latin typeface="Arial" panose="020B0604020202020204" pitchFamily="34" charset="0"/>
                <a:ea typeface="宋体" panose="02010600030101010101" pitchFamily="2" charset="-122"/>
              </a:rPr>
              <a:t>try...catch</a:t>
            </a:r>
            <a:r>
              <a:rPr lang="zh-CN" altLang="zh-CN" sz="1800" dirty="0">
                <a:latin typeface="Arial" panose="020B0604020202020204" pitchFamily="34" charset="0"/>
                <a:ea typeface="宋体" panose="02010600030101010101" pitchFamily="2" charset="-122"/>
              </a:rPr>
              <a:t>对异常进行捕获处理</a:t>
            </a:r>
            <a:r>
              <a:rPr lang="zh-CN" altLang="en-US" sz="1800" dirty="0">
                <a:latin typeface="Arial" panose="020B0604020202020204" pitchFamily="34" charset="0"/>
                <a:ea typeface="宋体" panose="02010600030101010101" pitchFamily="2" charset="-122"/>
              </a:rPr>
              <a:t>。</a:t>
            </a:r>
            <a:r>
              <a:rPr lang="zh-CN" altLang="zh-CN" sz="1800" dirty="0">
                <a:latin typeface="Arial" panose="020B0604020202020204" pitchFamily="34" charset="0"/>
                <a:ea typeface="宋体" panose="02010600030101010101" pitchFamily="2" charset="-122"/>
              </a:rPr>
              <a:t>但有些时候，方法中代码是否会出现异常，开发者并不明确或者并不急于处理，为此，</a:t>
            </a:r>
            <a:r>
              <a:rPr lang="en-US" altLang="zh-CN" sz="1800" dirty="0">
                <a:latin typeface="Arial" panose="020B0604020202020204" pitchFamily="34" charset="0"/>
                <a:ea typeface="宋体" panose="02010600030101010101" pitchFamily="2" charset="-122"/>
              </a:rPr>
              <a:t>Java</a:t>
            </a:r>
            <a:r>
              <a:rPr lang="zh-CN" altLang="zh-CN" sz="1800" dirty="0">
                <a:latin typeface="Arial" panose="020B0604020202020204" pitchFamily="34" charset="0"/>
                <a:ea typeface="宋体" panose="02010600030101010101" pitchFamily="2" charset="-122"/>
              </a:rPr>
              <a:t>允许将这种异常从当前方法中抛出，然后让后续的调用者在使用时再进行异常处理。 </a:t>
            </a:r>
            <a:endParaRPr lang="en-US" altLang="zh-CN" sz="1800" dirty="0">
              <a:latin typeface="Arial" panose="020B0604020202020204" pitchFamily="34" charset="0"/>
              <a:ea typeface="宋体" panose="02010600030101010101" pitchFamily="2" charset="-122"/>
            </a:endParaRPr>
          </a:p>
        </p:txBody>
      </p:sp>
      <p:grpSp>
        <p:nvGrpSpPr>
          <p:cNvPr id="13" name="组合 12"/>
          <p:cNvGrpSpPr/>
          <p:nvPr/>
        </p:nvGrpSpPr>
        <p:grpSpPr>
          <a:xfrm>
            <a:off x="211138" y="1806575"/>
            <a:ext cx="8475662" cy="766763"/>
            <a:chOff x="3628" y="1641617"/>
            <a:chExt cx="9144000" cy="891956"/>
          </a:xfrm>
        </p:grpSpPr>
        <p:sp>
          <p:nvSpPr>
            <p:cNvPr id="14" name="矩形 13"/>
            <p:cNvSpPr/>
            <p:nvPr/>
          </p:nvSpPr>
          <p:spPr bwMode="auto">
            <a:xfrm>
              <a:off x="3628" y="1641617"/>
              <a:ext cx="9144000" cy="891956"/>
            </a:xfrm>
            <a:prstGeom prst="rect">
              <a:avLst/>
            </a:prstGeom>
            <a:gradFill>
              <a:gsLst>
                <a:gs pos="100000">
                  <a:srgbClr val="00B0F0">
                    <a:alpha val="0"/>
                  </a:srgbClr>
                </a:gs>
                <a:gs pos="0">
                  <a:srgbClr val="D1ECFF">
                    <a:alpha val="0"/>
                  </a:srgbClr>
                </a:gs>
                <a:gs pos="49000">
                  <a:srgbClr val="D1ECFF"/>
                </a:gs>
              </a:gsLst>
              <a:lin ang="0" scaled="0"/>
            </a:gradFill>
            <a:ln w="2857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6027" name="矩形 1"/>
            <p:cNvSpPr/>
            <p:nvPr/>
          </p:nvSpPr>
          <p:spPr>
            <a:xfrm>
              <a:off x="1548466" y="1735137"/>
              <a:ext cx="7161980" cy="62759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nSpc>
                  <a:spcPct val="135000"/>
                </a:lnSpc>
                <a:spcBef>
                  <a:spcPct val="0"/>
                </a:spcBef>
                <a:buFontTx/>
                <a:buNone/>
              </a:pPr>
              <a:r>
                <a:rPr lang="zh-CN" altLang="en-US" sz="2400" dirty="0">
                  <a:latin typeface="微软雅黑" panose="020B0503020204020204" pitchFamily="34" charset="-122"/>
                  <a:ea typeface="微软雅黑" panose="020B0503020204020204" pitchFamily="34" charset="-122"/>
                </a:rPr>
                <a:t>如果不确定或者并不急于处理异常，怎么办？</a:t>
              </a:r>
              <a:endParaRPr lang="zh-CN" altLang="en-US" sz="2400" dirty="0">
                <a:latin typeface="微软雅黑" panose="020B0503020204020204" pitchFamily="34" charset="-122"/>
                <a:ea typeface="微软雅黑" panose="020B0503020204020204" pitchFamily="34" charset="-122"/>
              </a:endParaRPr>
            </a:p>
          </p:txBody>
        </p:sp>
      </p:grpSp>
      <p:pic>
        <p:nvPicPr>
          <p:cNvPr id="17" name="Picture 8" descr="问小人"/>
          <p:cNvPicPr>
            <a:picLocks noChangeAspect="1"/>
          </p:cNvPicPr>
          <p:nvPr/>
        </p:nvPicPr>
        <p:blipFill>
          <a:blip r:embed="rId1"/>
          <a:stretch>
            <a:fillRect/>
          </a:stretch>
        </p:blipFill>
        <p:spPr>
          <a:xfrm>
            <a:off x="211138" y="1474788"/>
            <a:ext cx="1712912" cy="1771650"/>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charRg st="0" end="16"/>
                                            </p:txEl>
                                          </p:spTgt>
                                        </p:tgtEl>
                                        <p:attrNameLst>
                                          <p:attrName>style.visibility</p:attrName>
                                        </p:attrNameLst>
                                      </p:cBhvr>
                                      <p:to>
                                        <p:strVal val="visible"/>
                                      </p:to>
                                    </p:set>
                                    <p:animEffect transition="in" filter="fade">
                                      <p:cBhvr>
                                        <p:cTn id="7" dur="500"/>
                                        <p:tgtEl>
                                          <p:spTgt spid="9">
                                            <p:txEl>
                                              <p:charRg st="0" end="16"/>
                                            </p:txEl>
                                          </p:spTgt>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p:cTn id="11" dur="500" fill="hold"/>
                                        <p:tgtEl>
                                          <p:spTgt spid="17"/>
                                        </p:tgtEl>
                                        <p:attrNameLst>
                                          <p:attrName>ppt_w</p:attrName>
                                        </p:attrNameLst>
                                      </p:cBhvr>
                                      <p:tavLst>
                                        <p:tav tm="0">
                                          <p:val>
                                            <p:fltVal val="0.000000"/>
                                          </p:val>
                                        </p:tav>
                                        <p:tav tm="100000">
                                          <p:val>
                                            <p:strVal val="#ppt_w"/>
                                          </p:val>
                                        </p:tav>
                                      </p:tavLst>
                                    </p:anim>
                                    <p:anim calcmode="lin" valueType="num">
                                      <p:cBhvr>
                                        <p:cTn id="12" dur="500" fill="hold"/>
                                        <p:tgtEl>
                                          <p:spTgt spid="17"/>
                                        </p:tgtEl>
                                        <p:attrNameLst>
                                          <p:attrName>ppt_h</p:attrName>
                                        </p:attrNameLst>
                                      </p:cBhvr>
                                      <p:tavLst>
                                        <p:tav tm="0">
                                          <p:val>
                                            <p:fltVal val="0.000000"/>
                                          </p:val>
                                        </p:tav>
                                        <p:tav tm="100000">
                                          <p:val>
                                            <p:strVal val="#ppt_h"/>
                                          </p:val>
                                        </p:tav>
                                      </p:tavLst>
                                    </p:anim>
                                    <p:animEffect transition="in" filter="fade">
                                      <p:cBhvr>
                                        <p:cTn id="13" dur="500"/>
                                        <p:tgtEl>
                                          <p:spTgt spid="17"/>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
                                            <p:txEl>
                                              <p:charRg st="0" end="136"/>
                                            </p:txEl>
                                          </p:spTgt>
                                        </p:tgtEl>
                                        <p:attrNameLst>
                                          <p:attrName>style.visibility</p:attrName>
                                        </p:attrNameLst>
                                      </p:cBhvr>
                                      <p:to>
                                        <p:strVal val="visible"/>
                                      </p:to>
                                    </p:set>
                                    <p:animEffect transition="in" filter="wipe(up)">
                                      <p:cBhvr>
                                        <p:cTn id="22" dur="500"/>
                                        <p:tgtEl>
                                          <p:spTgt spid="2">
                                            <p:txEl>
                                              <p:charRg st="0" end="13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FontTx/>
              <a:buNone/>
            </a:pP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4.7 </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异常</a:t>
            </a:r>
            <a:endPar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87043"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9" name="内容占位符 2"/>
          <p:cNvSpPr>
            <a:spLocks noGrp="1"/>
          </p:cNvSpPr>
          <p:nvPr>
            <p:ph idx="1"/>
          </p:nvPr>
        </p:nvSpPr>
        <p:spPr>
          <a:xfrm>
            <a:off x="457200" y="1066800"/>
            <a:ext cx="8229600" cy="652463"/>
          </a:xfrm>
        </p:spPr>
        <p:txBody>
          <a:bodyPr vert="horz" wrap="square" lIns="91440" tIns="45720" rIns="91440" bIns="45720" anchor="t"/>
          <a:p>
            <a:pPr marL="0" indent="0">
              <a:lnSpc>
                <a:spcPct val="100000"/>
              </a:lnSpc>
              <a:spcBef>
                <a:spcPct val="0"/>
              </a:spcBef>
              <a:buNone/>
            </a:pPr>
            <a:r>
              <a:rPr lang="en-US" altLang="zh-CN"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4.7.4 throws</a:t>
            </a:r>
            <a:r>
              <a:rPr lang="zh-CN" altLang="en-US"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关键字</a:t>
            </a:r>
            <a:endParaRPr lang="zh-CN" altLang="en-US"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endParaRPr>
          </a:p>
        </p:txBody>
      </p:sp>
      <p:sp>
        <p:nvSpPr>
          <p:cNvPr id="10" name="矩形 9"/>
          <p:cNvSpPr/>
          <p:nvPr/>
        </p:nvSpPr>
        <p:spPr>
          <a:xfrm>
            <a:off x="531813" y="1844675"/>
            <a:ext cx="8054975" cy="64611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285750" lvl="0" indent="-285750" eaLnBrk="1" hangingPunct="1">
              <a:lnSpc>
                <a:spcPct val="200000"/>
              </a:lnSpc>
              <a:spcBef>
                <a:spcPct val="0"/>
              </a:spcBef>
              <a:buFont typeface="Wingdings" panose="05000000000000000000" pitchFamily="2" charset="2"/>
              <a:buChar char="Ø"/>
            </a:pPr>
            <a:r>
              <a:rPr lang="en-US" altLang="zh-CN" sz="1800" dirty="0">
                <a:latin typeface="Arial" panose="020B0604020202020204" pitchFamily="34" charset="0"/>
                <a:ea typeface="宋体" panose="02010600030101010101" pitchFamily="2" charset="-122"/>
              </a:rPr>
              <a:t>throws</a:t>
            </a:r>
            <a:r>
              <a:rPr lang="zh-CN" altLang="en-US" sz="1800" dirty="0">
                <a:latin typeface="Arial" panose="020B0604020202020204" pitchFamily="34" charset="0"/>
                <a:ea typeface="宋体" panose="02010600030101010101" pitchFamily="2" charset="-122"/>
              </a:rPr>
              <a:t>关键字抛出异常的基本语法格式：</a:t>
            </a:r>
            <a:endParaRPr lang="zh-CN" altLang="en-US" sz="1800" dirty="0">
              <a:latin typeface="Arial" panose="020B0604020202020204" pitchFamily="34" charset="0"/>
              <a:ea typeface="宋体" panose="02010600030101010101" pitchFamily="2" charset="-122"/>
            </a:endParaRPr>
          </a:p>
        </p:txBody>
      </p:sp>
      <p:sp>
        <p:nvSpPr>
          <p:cNvPr id="11" name="矩形 1"/>
          <p:cNvSpPr/>
          <p:nvPr/>
        </p:nvSpPr>
        <p:spPr>
          <a:xfrm>
            <a:off x="496888" y="2497138"/>
            <a:ext cx="8053387" cy="1230312"/>
          </a:xfrm>
          <a:prstGeom prst="rect">
            <a:avLst/>
          </a:prstGeom>
          <a:solidFill>
            <a:srgbClr val="003F75"/>
          </a:solidFill>
          <a:ln w="2857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5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    [</a:t>
            </a:r>
            <a:r>
              <a:rPr lang="zh-CN" altLang="en-US" sz="1600" dirty="0">
                <a:solidFill>
                  <a:schemeClr val="bg1"/>
                </a:solidFill>
                <a:latin typeface="Arial" panose="020B0604020202020204" pitchFamily="34" charset="0"/>
                <a:ea typeface="宋体" panose="02010600030101010101" pitchFamily="2" charset="-122"/>
              </a:rPr>
              <a:t>修饰符</a:t>
            </a:r>
            <a:r>
              <a:rPr lang="en-US" altLang="zh-CN" sz="1600" dirty="0">
                <a:solidFill>
                  <a:schemeClr val="bg1"/>
                </a:solidFill>
                <a:latin typeface="Arial" panose="020B0604020202020204" pitchFamily="34" charset="0"/>
                <a:ea typeface="宋体" panose="02010600030101010101" pitchFamily="2" charset="-122"/>
              </a:rPr>
              <a:t>] </a:t>
            </a:r>
            <a:r>
              <a:rPr lang="zh-CN" altLang="en-US" sz="1600" dirty="0">
                <a:solidFill>
                  <a:schemeClr val="bg1"/>
                </a:solidFill>
                <a:latin typeface="Arial" panose="020B0604020202020204" pitchFamily="34" charset="0"/>
                <a:ea typeface="宋体" panose="02010600030101010101" pitchFamily="2" charset="-122"/>
              </a:rPr>
              <a:t>返回值类型 方法名</a:t>
            </a:r>
            <a:r>
              <a:rPr lang="en-US" altLang="zh-CN" sz="1600" dirty="0">
                <a:solidFill>
                  <a:schemeClr val="bg1"/>
                </a:solidFill>
                <a:latin typeface="Arial" panose="020B0604020202020204" pitchFamily="34" charset="0"/>
                <a:ea typeface="宋体" panose="02010600030101010101" pitchFamily="2" charset="-122"/>
              </a:rPr>
              <a:t>([</a:t>
            </a:r>
            <a:r>
              <a:rPr lang="zh-CN" altLang="en-US" sz="1600" dirty="0">
                <a:solidFill>
                  <a:schemeClr val="bg1"/>
                </a:solidFill>
                <a:latin typeface="Arial" panose="020B0604020202020204" pitchFamily="34" charset="0"/>
                <a:ea typeface="宋体" panose="02010600030101010101" pitchFamily="2" charset="-122"/>
              </a:rPr>
              <a:t>参数类型 参数名</a:t>
            </a:r>
            <a:r>
              <a:rPr lang="en-US" altLang="zh-CN" sz="1600" dirty="0">
                <a:solidFill>
                  <a:schemeClr val="bg1"/>
                </a:solidFill>
                <a:latin typeface="Arial" panose="020B0604020202020204" pitchFamily="34" charset="0"/>
                <a:ea typeface="宋体" panose="02010600030101010101" pitchFamily="2" charset="-122"/>
              </a:rPr>
              <a:t>1...]) throws </a:t>
            </a:r>
            <a:r>
              <a:rPr lang="zh-CN" altLang="en-US" sz="1600" dirty="0">
                <a:solidFill>
                  <a:schemeClr val="bg1"/>
                </a:solidFill>
                <a:latin typeface="Arial" panose="020B0604020202020204" pitchFamily="34" charset="0"/>
                <a:ea typeface="宋体" panose="02010600030101010101" pitchFamily="2" charset="-122"/>
              </a:rPr>
              <a:t>异常类</a:t>
            </a:r>
            <a:r>
              <a:rPr lang="en-US" altLang="zh-CN" sz="1600" dirty="0">
                <a:solidFill>
                  <a:schemeClr val="bg1"/>
                </a:solidFill>
                <a:latin typeface="Arial" panose="020B0604020202020204" pitchFamily="34" charset="0"/>
                <a:ea typeface="宋体" panose="02010600030101010101" pitchFamily="2" charset="-122"/>
              </a:rPr>
              <a:t>1,</a:t>
            </a:r>
            <a:r>
              <a:rPr lang="zh-CN" altLang="en-US" sz="1600" dirty="0">
                <a:solidFill>
                  <a:schemeClr val="bg1"/>
                </a:solidFill>
                <a:latin typeface="Arial" panose="020B0604020202020204" pitchFamily="34" charset="0"/>
                <a:ea typeface="宋体" panose="02010600030101010101" pitchFamily="2" charset="-122"/>
              </a:rPr>
              <a:t>异常类</a:t>
            </a:r>
            <a:r>
              <a:rPr lang="en-US" altLang="zh-CN" sz="1600" dirty="0">
                <a:solidFill>
                  <a:schemeClr val="bg1"/>
                </a:solidFill>
                <a:latin typeface="Arial" panose="020B0604020202020204" pitchFamily="34" charset="0"/>
                <a:ea typeface="宋体" panose="02010600030101010101" pitchFamily="2" charset="-122"/>
              </a:rPr>
              <a:t>2,... {</a:t>
            </a:r>
            <a:endParaRPr lang="en-US" altLang="zh-CN" sz="1600" dirty="0">
              <a:solidFill>
                <a:schemeClr val="bg1"/>
              </a:solidFill>
              <a:latin typeface="Arial" panose="020B0604020202020204" pitchFamily="34" charset="0"/>
              <a:ea typeface="宋体" panose="02010600030101010101" pitchFamily="2" charset="-122"/>
            </a:endParaRPr>
          </a:p>
          <a:p>
            <a:pPr marL="0" lvl="0" indent="0" eaLnBrk="1" hangingPunct="1">
              <a:lnSpc>
                <a:spcPct val="15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	// </a:t>
            </a:r>
            <a:r>
              <a:rPr lang="zh-CN" altLang="en-US" sz="1600" dirty="0">
                <a:solidFill>
                  <a:schemeClr val="bg1"/>
                </a:solidFill>
                <a:latin typeface="Arial" panose="020B0604020202020204" pitchFamily="34" charset="0"/>
                <a:ea typeface="宋体" panose="02010600030101010101" pitchFamily="2" charset="-122"/>
              </a:rPr>
              <a:t>方法体</a:t>
            </a:r>
            <a:r>
              <a:rPr lang="en-US" altLang="zh-CN" sz="1600" dirty="0">
                <a:solidFill>
                  <a:schemeClr val="bg1"/>
                </a:solidFill>
                <a:latin typeface="Arial" panose="020B0604020202020204" pitchFamily="34" charset="0"/>
                <a:ea typeface="宋体" panose="02010600030101010101" pitchFamily="2" charset="-122"/>
              </a:rPr>
              <a:t>...</a:t>
            </a:r>
            <a:endParaRPr lang="en-US" altLang="zh-CN" sz="1600" dirty="0">
              <a:solidFill>
                <a:schemeClr val="bg1"/>
              </a:solidFill>
              <a:latin typeface="Arial" panose="020B0604020202020204" pitchFamily="34" charset="0"/>
              <a:ea typeface="宋体" panose="02010600030101010101" pitchFamily="2" charset="-122"/>
            </a:endParaRPr>
          </a:p>
          <a:p>
            <a:pPr marL="0" lvl="0" indent="0" eaLnBrk="1" hangingPunct="1">
              <a:lnSpc>
                <a:spcPct val="15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    }</a:t>
            </a:r>
            <a:endParaRPr lang="en-US" altLang="zh-CN" sz="1600" dirty="0">
              <a:solidFill>
                <a:schemeClr val="bg1"/>
              </a:solidFill>
              <a:latin typeface="Arial" panose="020B0604020202020204" pitchFamily="34" charset="0"/>
              <a:ea typeface="宋体" panose="02010600030101010101" pitchFamily="2" charset="-122"/>
            </a:endParaRPr>
          </a:p>
        </p:txBody>
      </p:sp>
      <p:pic>
        <p:nvPicPr>
          <p:cNvPr id="12" name="Picture 14" descr="http://t02.pic.sogou.com/493eadc82be620d6-a2f0f2491833f6b8-baa32f594dc122955b3144a3e2bb3687_i.jpg"/>
          <p:cNvPicPr>
            <a:picLocks noChangeAspect="1"/>
          </p:cNvPicPr>
          <p:nvPr/>
        </p:nvPicPr>
        <p:blipFill>
          <a:blip r:embed="rId1"/>
          <a:stretch>
            <a:fillRect/>
          </a:stretch>
        </p:blipFill>
        <p:spPr>
          <a:xfrm rot="668921">
            <a:off x="7196138" y="1279525"/>
            <a:ext cx="1425575" cy="1509713"/>
          </a:xfrm>
          <a:prstGeom prst="rect">
            <a:avLst/>
          </a:prstGeom>
          <a:noFill/>
          <a:ln w="9525">
            <a:noFill/>
          </a:ln>
        </p:spPr>
      </p:pic>
      <p:sp>
        <p:nvSpPr>
          <p:cNvPr id="16" name="矩形 15"/>
          <p:cNvSpPr/>
          <p:nvPr/>
        </p:nvSpPr>
        <p:spPr>
          <a:xfrm>
            <a:off x="4224338" y="4127500"/>
            <a:ext cx="4318000" cy="782638"/>
          </a:xfrm>
          <a:prstGeom prst="rect">
            <a:avLst/>
          </a:prstGeom>
          <a:noFill/>
          <a:ln w="9525" cap="flat" cmpd="sng">
            <a:solidFill>
              <a:srgbClr val="000000"/>
            </a:solidFill>
            <a:prstDash val="dash"/>
            <a:miter/>
            <a:headEnd type="none" w="med" len="med"/>
            <a:tailEnd type="none" w="med" len="med"/>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50000"/>
              </a:lnSpc>
              <a:spcBef>
                <a:spcPct val="0"/>
              </a:spcBef>
              <a:buFontTx/>
              <a:buNone/>
            </a:pPr>
            <a:r>
              <a:rPr lang="en-US" altLang="zh-CN" sz="1600" dirty="0"/>
              <a:t>throws</a:t>
            </a:r>
            <a:r>
              <a:rPr lang="zh-CN" altLang="zh-CN" sz="1600" dirty="0"/>
              <a:t>关键字需要写在方法声明的后面</a:t>
            </a:r>
            <a:r>
              <a:rPr lang="zh-CN" altLang="en-US" sz="1600" dirty="0"/>
              <a:t>，并在</a:t>
            </a:r>
            <a:r>
              <a:rPr lang="zh-CN" altLang="zh-CN" sz="1600" dirty="0"/>
              <a:t>后面需要声明方法中发生异常的类型</a:t>
            </a:r>
            <a:endParaRPr lang="zh-CN" altLang="en-US" sz="1600" dirty="0">
              <a:latin typeface="Arial" panose="020B0604020202020204" pitchFamily="34" charset="0"/>
              <a:ea typeface="宋体" panose="02010600030101010101" pitchFamily="2" charset="-122"/>
            </a:endParaRPr>
          </a:p>
        </p:txBody>
      </p:sp>
      <p:cxnSp>
        <p:nvCxnSpPr>
          <p:cNvPr id="4" name="直接箭头连接符 3"/>
          <p:cNvCxnSpPr/>
          <p:nvPr/>
        </p:nvCxnSpPr>
        <p:spPr>
          <a:xfrm flipH="1">
            <a:off x="5738813" y="2847975"/>
            <a:ext cx="0" cy="12795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charRg st="0" end="16"/>
                                            </p:txEl>
                                          </p:spTgt>
                                        </p:tgtEl>
                                        <p:attrNameLst>
                                          <p:attrName>style.visibility</p:attrName>
                                        </p:attrNameLst>
                                      </p:cBhvr>
                                      <p:to>
                                        <p:strVal val="visible"/>
                                      </p:to>
                                    </p:set>
                                    <p:animEffect transition="in" filter="fade">
                                      <p:cBhvr>
                                        <p:cTn id="7" dur="500"/>
                                        <p:tgtEl>
                                          <p:spTgt spid="9">
                                            <p:txEl>
                                              <p:charRg st="0" end="1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xEl>
                                              <p:charRg st="0" end="22"/>
                                            </p:txEl>
                                          </p:spTgt>
                                        </p:tgtEl>
                                        <p:attrNameLst>
                                          <p:attrName>style.visibility</p:attrName>
                                        </p:attrNameLst>
                                      </p:cBhvr>
                                      <p:to>
                                        <p:strVal val="visible"/>
                                      </p:to>
                                    </p:set>
                                    <p:animEffect transition="in" filter="wipe(left)">
                                      <p:cBhvr>
                                        <p:cTn id="12" dur="500"/>
                                        <p:tgtEl>
                                          <p:spTgt spid="10">
                                            <p:txEl>
                                              <p:charRg st="0" end="22"/>
                                            </p:txEl>
                                          </p:spTgt>
                                        </p:tgtEl>
                                      </p:cBhvr>
                                    </p:animEffect>
                                  </p:childTnLst>
                                </p:cTn>
                              </p:par>
                            </p:childTnLst>
                          </p:cTn>
                        </p:par>
                        <p:par>
                          <p:cTn id="13" fill="hold">
                            <p:stCondLst>
                              <p:cond delay="500"/>
                            </p:stCondLst>
                            <p:childTnLst>
                              <p:par>
                                <p:cTn id="14" presetID="2" presetClass="entr" presetSubtype="2"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1+#ppt_w/2"/>
                                          </p:val>
                                        </p:tav>
                                        <p:tav tm="100000">
                                          <p:val>
                                            <p:strVal val="#ppt_x"/>
                                          </p:val>
                                        </p:tav>
                                      </p:tavLst>
                                    </p:anim>
                                    <p:anim calcmode="lin" valueType="num">
                                      <p:cBhvr additive="base">
                                        <p:cTn id="17" dur="500" fill="hold"/>
                                        <p:tgtEl>
                                          <p:spTgt spid="12"/>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500"/>
                                        <p:tgtEl>
                                          <p:spTgt spid="4"/>
                                        </p:tgtEl>
                                      </p:cBhvr>
                                    </p:animEffect>
                                  </p:childTnLst>
                                </p:cTn>
                              </p:par>
                            </p:childTnLst>
                          </p:cTn>
                        </p:par>
                        <p:par>
                          <p:cTn id="28" fill="hold">
                            <p:stCondLst>
                              <p:cond delay="500"/>
                            </p:stCondLst>
                            <p:childTnLst>
                              <p:par>
                                <p:cTn id="29" presetID="53" presetClass="entr" presetSubtype="16"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000000"/>
                                          </p:val>
                                        </p:tav>
                                        <p:tav tm="100000">
                                          <p:val>
                                            <p:strVal val="#ppt_w"/>
                                          </p:val>
                                        </p:tav>
                                      </p:tavLst>
                                    </p:anim>
                                    <p:anim calcmode="lin" valueType="num">
                                      <p:cBhvr>
                                        <p:cTn id="32" dur="500" fill="hold"/>
                                        <p:tgtEl>
                                          <p:spTgt spid="16"/>
                                        </p:tgtEl>
                                        <p:attrNameLst>
                                          <p:attrName>ppt_h</p:attrName>
                                        </p:attrNameLst>
                                      </p:cBhvr>
                                      <p:tavLst>
                                        <p:tav tm="0">
                                          <p:val>
                                            <p:fltVal val="0.000000"/>
                                          </p:val>
                                        </p:tav>
                                        <p:tav tm="100000">
                                          <p:val>
                                            <p:strVal val="#ppt_h"/>
                                          </p:val>
                                        </p:tav>
                                      </p:tavLst>
                                    </p:anim>
                                    <p:animEffect transition="in" filter="fade">
                                      <p:cBhvr>
                                        <p:cTn id="3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1" grpId="0" animBg="1"/>
      <p:bldP spid="1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FontTx/>
              <a:buNone/>
            </a:pP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4.7 </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异常</a:t>
            </a:r>
            <a:endPar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88067"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9" name="内容占位符 2"/>
          <p:cNvSpPr>
            <a:spLocks noGrp="1"/>
          </p:cNvSpPr>
          <p:nvPr>
            <p:ph idx="1"/>
          </p:nvPr>
        </p:nvSpPr>
        <p:spPr>
          <a:xfrm>
            <a:off x="457200" y="1066800"/>
            <a:ext cx="8229600" cy="652463"/>
          </a:xfrm>
        </p:spPr>
        <p:txBody>
          <a:bodyPr vert="horz" wrap="square" lIns="91440" tIns="45720" rIns="91440" bIns="45720" anchor="t"/>
          <a:p>
            <a:pPr marL="0" indent="0">
              <a:lnSpc>
                <a:spcPct val="100000"/>
              </a:lnSpc>
              <a:spcBef>
                <a:spcPct val="0"/>
              </a:spcBef>
              <a:buNone/>
            </a:pPr>
            <a:r>
              <a:rPr lang="en-US" altLang="zh-CN"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4.7.4 throws</a:t>
            </a:r>
            <a:r>
              <a:rPr lang="zh-CN" altLang="en-US"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关键字</a:t>
            </a:r>
            <a:endParaRPr lang="zh-CN" altLang="en-US"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endParaRPr>
          </a:p>
        </p:txBody>
      </p:sp>
      <p:sp>
        <p:nvSpPr>
          <p:cNvPr id="2" name="矩形 1"/>
          <p:cNvSpPr/>
          <p:nvPr/>
        </p:nvSpPr>
        <p:spPr>
          <a:xfrm>
            <a:off x="434975" y="1463675"/>
            <a:ext cx="8129588" cy="23082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200000"/>
              </a:lnSpc>
              <a:spcBef>
                <a:spcPct val="0"/>
              </a:spcBef>
              <a:buFontTx/>
              <a:buNone/>
            </a:pPr>
            <a:r>
              <a:rPr lang="zh-CN" altLang="en-US" sz="1800" b="1" u="sng" dirty="0">
                <a:solidFill>
                  <a:srgbClr val="C00000"/>
                </a:solidFill>
                <a:cs typeface="Arial" panose="020B0604020202020204" pitchFamily="34" charset="0"/>
              </a:rPr>
              <a:t>注意</a:t>
            </a:r>
            <a:r>
              <a:rPr lang="zh-CN" altLang="en-US" sz="1800" dirty="0">
                <a:latin typeface="Arial" panose="020B0604020202020204" pitchFamily="34" charset="0"/>
                <a:ea typeface="宋体" panose="02010600030101010101" pitchFamily="2" charset="-122"/>
              </a:rPr>
              <a:t>：</a:t>
            </a:r>
            <a:r>
              <a:rPr lang="zh-CN" altLang="zh-CN" sz="1800" dirty="0">
                <a:latin typeface="Arial" panose="020B0604020202020204" pitchFamily="34" charset="0"/>
                <a:ea typeface="宋体" panose="02010600030101010101" pitchFamily="2" charset="-122"/>
              </a:rPr>
              <a:t>当调用者在调用有抛出异常的方法时，除了可以在调用程序中直接</a:t>
            </a:r>
            <a:r>
              <a:rPr lang="zh-CN" altLang="zh-CN" sz="1800" b="1" dirty="0">
                <a:solidFill>
                  <a:srgbClr val="006BA9"/>
                </a:solidFill>
                <a:latin typeface="Arial" panose="020B0604020202020204" pitchFamily="34" charset="0"/>
                <a:ea typeface="宋体" panose="02010600030101010101" pitchFamily="2" charset="-122"/>
              </a:rPr>
              <a:t>进行</a:t>
            </a:r>
            <a:r>
              <a:rPr lang="en-US" altLang="zh-CN" sz="1800" b="1" dirty="0">
                <a:solidFill>
                  <a:srgbClr val="006BA9"/>
                </a:solidFill>
                <a:latin typeface="Arial" panose="020B0604020202020204" pitchFamily="34" charset="0"/>
                <a:ea typeface="宋体" panose="02010600030101010101" pitchFamily="2" charset="-122"/>
              </a:rPr>
              <a:t>try…catch</a:t>
            </a:r>
            <a:r>
              <a:rPr lang="zh-CN" altLang="zh-CN" sz="1800" b="1" dirty="0">
                <a:solidFill>
                  <a:srgbClr val="006BA9"/>
                </a:solidFill>
                <a:latin typeface="Arial" panose="020B0604020202020204" pitchFamily="34" charset="0"/>
                <a:ea typeface="宋体" panose="02010600030101010101" pitchFamily="2" charset="-122"/>
              </a:rPr>
              <a:t>异常处理外</a:t>
            </a:r>
            <a:r>
              <a:rPr lang="zh-CN" altLang="zh-CN" sz="1800" dirty="0">
                <a:latin typeface="Arial" panose="020B0604020202020204" pitchFamily="34" charset="0"/>
                <a:ea typeface="宋体" panose="02010600030101010101" pitchFamily="2" charset="-122"/>
              </a:rPr>
              <a:t>，也可以根据提示</a:t>
            </a:r>
            <a:r>
              <a:rPr lang="zh-CN" altLang="zh-CN" sz="1800" b="1" dirty="0">
                <a:solidFill>
                  <a:srgbClr val="006BA9"/>
                </a:solidFill>
                <a:latin typeface="Arial" panose="020B0604020202020204" pitchFamily="34" charset="0"/>
                <a:ea typeface="宋体" panose="02010600030101010101" pitchFamily="2" charset="-122"/>
              </a:rPr>
              <a:t>使用</a:t>
            </a:r>
            <a:r>
              <a:rPr lang="en-US" altLang="zh-CN" sz="1800" b="1" dirty="0">
                <a:solidFill>
                  <a:srgbClr val="006BA9"/>
                </a:solidFill>
                <a:latin typeface="Arial" panose="020B0604020202020204" pitchFamily="34" charset="0"/>
                <a:ea typeface="宋体" panose="02010600030101010101" pitchFamily="2" charset="-122"/>
              </a:rPr>
              <a:t>throws</a:t>
            </a:r>
            <a:r>
              <a:rPr lang="zh-CN" altLang="zh-CN" sz="1800" b="1" dirty="0">
                <a:solidFill>
                  <a:srgbClr val="006BA9"/>
                </a:solidFill>
                <a:latin typeface="Arial" panose="020B0604020202020204" pitchFamily="34" charset="0"/>
                <a:ea typeface="宋体" panose="02010600030101010101" pitchFamily="2" charset="-122"/>
              </a:rPr>
              <a:t>关键字继续将异常抛出</a:t>
            </a:r>
            <a:r>
              <a:rPr lang="zh-CN" altLang="zh-CN" sz="1800" dirty="0">
                <a:latin typeface="Arial" panose="020B0604020202020204" pitchFamily="34" charset="0"/>
                <a:ea typeface="宋体" panose="02010600030101010101" pitchFamily="2" charset="-122"/>
              </a:rPr>
              <a:t>，这样程序也能编译通过。但是，程序发生了异常，终究是需要进行处理的，</a:t>
            </a:r>
            <a:r>
              <a:rPr lang="zh-CN" altLang="zh-CN" sz="1800" b="1" dirty="0">
                <a:solidFill>
                  <a:srgbClr val="006BA9"/>
                </a:solidFill>
                <a:latin typeface="Arial" panose="020B0604020202020204" pitchFamily="34" charset="0"/>
                <a:ea typeface="宋体" panose="02010600030101010101" pitchFamily="2" charset="-122"/>
              </a:rPr>
              <a:t>如果没有被处理，程序就会非正常终止</a:t>
            </a:r>
            <a:r>
              <a:rPr lang="zh-CN" altLang="en-US" sz="1800" dirty="0">
                <a:latin typeface="Arial" panose="020B0604020202020204" pitchFamily="34" charset="0"/>
                <a:ea typeface="宋体" panose="02010600030101010101" pitchFamily="2" charset="-122"/>
              </a:rPr>
              <a:t>。</a:t>
            </a:r>
            <a:endParaRPr lang="zh-CN" altLang="en-US" sz="1800" dirty="0">
              <a:latin typeface="Arial" panose="020B0604020202020204" pitchFamily="34" charset="0"/>
              <a:ea typeface="宋体" panose="02010600030101010101" pitchFamily="2" charset="-122"/>
            </a:endParaRPr>
          </a:p>
        </p:txBody>
      </p:sp>
      <p:sp>
        <p:nvSpPr>
          <p:cNvPr id="13" name="剪去对角的矩形 3"/>
          <p:cNvSpPr/>
          <p:nvPr/>
        </p:nvSpPr>
        <p:spPr bwMode="auto">
          <a:xfrm>
            <a:off x="492125" y="4884738"/>
            <a:ext cx="8158163"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rgbClr val="009ED6"/>
          </a:solidFill>
          <a:ln>
            <a:noFill/>
          </a:ln>
          <a:effectLst>
            <a:outerShdw blurRad="50800" dist="38100" dir="2700000" algn="tl" rotWithShape="0">
              <a:srgbClr val="808080">
                <a:alpha val="42999"/>
              </a:srgbClr>
            </a:outerShdw>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 案例演示（参考教材文件</a:t>
            </a:r>
            <a:r>
              <a:rPr kumimoji="0" lang="en-US" altLang="zh-CN"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4-31&amp;4-32&amp;4-33</a:t>
            </a: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charRg st="0" end="16"/>
                                            </p:txEl>
                                          </p:spTgt>
                                        </p:tgtEl>
                                        <p:attrNameLst>
                                          <p:attrName>style.visibility</p:attrName>
                                        </p:attrNameLst>
                                      </p:cBhvr>
                                      <p:to>
                                        <p:strVal val="visible"/>
                                      </p:to>
                                    </p:set>
                                    <p:animEffect transition="in" filter="fade">
                                      <p:cBhvr>
                                        <p:cTn id="7" dur="500"/>
                                        <p:tgtEl>
                                          <p:spTgt spid="9">
                                            <p:txEl>
                                              <p:charRg st="0" end="1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circle(in)">
                                      <p:cBhvr>
                                        <p:cTn id="1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2" grpId="0"/>
      <p:bldP spid="13"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FontTx/>
              <a:buNone/>
            </a:pP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4.7 </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异常</a:t>
            </a:r>
            <a:endPar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89091"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9" name="内容占位符 2"/>
          <p:cNvSpPr>
            <a:spLocks noGrp="1"/>
          </p:cNvSpPr>
          <p:nvPr>
            <p:ph idx="1"/>
          </p:nvPr>
        </p:nvSpPr>
        <p:spPr>
          <a:xfrm>
            <a:off x="457200" y="1066800"/>
            <a:ext cx="8229600" cy="652463"/>
          </a:xfrm>
        </p:spPr>
        <p:txBody>
          <a:bodyPr vert="horz" wrap="square" lIns="91440" tIns="45720" rIns="91440" bIns="45720" anchor="t"/>
          <a:p>
            <a:pPr marL="0" indent="0">
              <a:lnSpc>
                <a:spcPct val="100000"/>
              </a:lnSpc>
              <a:spcBef>
                <a:spcPct val="0"/>
              </a:spcBef>
              <a:buNone/>
            </a:pPr>
            <a:r>
              <a:rPr lang="en-US" altLang="zh-CN"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4.7.5 throw</a:t>
            </a:r>
            <a:r>
              <a:rPr lang="zh-CN" altLang="en-US"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关键字</a:t>
            </a:r>
            <a:endParaRPr lang="zh-CN" altLang="en-US"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endParaRPr>
          </a:p>
        </p:txBody>
      </p:sp>
      <p:sp>
        <p:nvSpPr>
          <p:cNvPr id="2" name="矩形 1"/>
          <p:cNvSpPr/>
          <p:nvPr/>
        </p:nvSpPr>
        <p:spPr>
          <a:xfrm>
            <a:off x="457200" y="1484313"/>
            <a:ext cx="8229600" cy="12001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457200" eaLnBrk="1" hangingPunct="1">
              <a:lnSpc>
                <a:spcPct val="200000"/>
              </a:lnSpc>
              <a:spcBef>
                <a:spcPct val="0"/>
              </a:spcBef>
              <a:buFontTx/>
              <a:buNone/>
            </a:pPr>
            <a:r>
              <a:rPr lang="zh-CN" altLang="en-US" sz="1800" dirty="0">
                <a:latin typeface="Arial" panose="020B0604020202020204" pitchFamily="34" charset="0"/>
                <a:ea typeface="宋体" panose="02010600030101010101" pitchFamily="2" charset="-122"/>
              </a:rPr>
              <a:t>程序开发中，除了可以通过</a:t>
            </a:r>
            <a:r>
              <a:rPr lang="en-US" altLang="zh-CN" sz="1800" dirty="0">
                <a:latin typeface="Arial" panose="020B0604020202020204" pitchFamily="34" charset="0"/>
                <a:ea typeface="宋体" panose="02010600030101010101" pitchFamily="2" charset="-122"/>
              </a:rPr>
              <a:t>throws</a:t>
            </a:r>
            <a:r>
              <a:rPr lang="zh-CN" altLang="en-US" sz="1800" dirty="0">
                <a:latin typeface="Arial" panose="020B0604020202020204" pitchFamily="34" charset="0"/>
                <a:ea typeface="宋体" panose="02010600030101010101" pitchFamily="2" charset="-122"/>
              </a:rPr>
              <a:t>关键字抛出异常外，还可以使用</a:t>
            </a:r>
            <a:r>
              <a:rPr lang="en-US" altLang="zh-CN" sz="1800" dirty="0">
                <a:latin typeface="Arial" panose="020B0604020202020204" pitchFamily="34" charset="0"/>
                <a:ea typeface="宋体" panose="02010600030101010101" pitchFamily="2" charset="-122"/>
              </a:rPr>
              <a:t>throw</a:t>
            </a:r>
            <a:r>
              <a:rPr lang="zh-CN" altLang="en-US" sz="1800" dirty="0">
                <a:latin typeface="Arial" panose="020B0604020202020204" pitchFamily="34" charset="0"/>
                <a:ea typeface="宋体" panose="02010600030101010101" pitchFamily="2" charset="-122"/>
              </a:rPr>
              <a:t>关键字抛出异常。</a:t>
            </a:r>
            <a:endParaRPr lang="en-US" altLang="zh-CN" sz="1800" dirty="0">
              <a:latin typeface="Arial" panose="020B0604020202020204" pitchFamily="34" charset="0"/>
              <a:ea typeface="宋体" panose="02010600030101010101" pitchFamily="2" charset="-122"/>
            </a:endParaRPr>
          </a:p>
        </p:txBody>
      </p:sp>
      <p:sp>
        <p:nvSpPr>
          <p:cNvPr id="10" name="矩形 61"/>
          <p:cNvSpPr/>
          <p:nvPr/>
        </p:nvSpPr>
        <p:spPr>
          <a:xfrm>
            <a:off x="314325" y="3289300"/>
            <a:ext cx="796925" cy="1949450"/>
          </a:xfrm>
          <a:custGeom>
            <a:avLst/>
            <a:gdLst>
              <a:gd name="connsiteX0" fmla="*/ 0 w 1368152"/>
              <a:gd name="connsiteY0" fmla="*/ 0 h 2160240"/>
              <a:gd name="connsiteX1" fmla="*/ 1368152 w 1368152"/>
              <a:gd name="connsiteY1" fmla="*/ 0 h 2160240"/>
              <a:gd name="connsiteX2" fmla="*/ 1368152 w 1368152"/>
              <a:gd name="connsiteY2" fmla="*/ 2160240 h 2160240"/>
              <a:gd name="connsiteX3" fmla="*/ 0 w 1368152"/>
              <a:gd name="connsiteY3" fmla="*/ 2160240 h 2160240"/>
              <a:gd name="connsiteX4" fmla="*/ 0 w 1368152"/>
              <a:gd name="connsiteY4" fmla="*/ 0 h 2160240"/>
              <a:gd name="connsiteX0-1" fmla="*/ 1368152 w 1459592"/>
              <a:gd name="connsiteY0-2" fmla="*/ 0 h 2160240"/>
              <a:gd name="connsiteX1-3" fmla="*/ 1368152 w 1459592"/>
              <a:gd name="connsiteY1-4" fmla="*/ 2160240 h 2160240"/>
              <a:gd name="connsiteX2-5" fmla="*/ 0 w 1459592"/>
              <a:gd name="connsiteY2-6" fmla="*/ 2160240 h 2160240"/>
              <a:gd name="connsiteX3-7" fmla="*/ 0 w 1459592"/>
              <a:gd name="connsiteY3-8" fmla="*/ 0 h 2160240"/>
              <a:gd name="connsiteX4-9" fmla="*/ 1459592 w 1459592"/>
              <a:gd name="connsiteY4-10" fmla="*/ 91440 h 2160240"/>
              <a:gd name="connsiteX0-11" fmla="*/ 1368152 w 1459592"/>
              <a:gd name="connsiteY0-12" fmla="*/ 0 h 2160240"/>
              <a:gd name="connsiteX1-13" fmla="*/ 1368152 w 1459592"/>
              <a:gd name="connsiteY1-14" fmla="*/ 2160240 h 2160240"/>
              <a:gd name="connsiteX2-15" fmla="*/ 0 w 1459592"/>
              <a:gd name="connsiteY2-16" fmla="*/ 2160240 h 2160240"/>
              <a:gd name="connsiteX3-17" fmla="*/ 0 w 1459592"/>
              <a:gd name="connsiteY3-18" fmla="*/ 0 h 2160240"/>
              <a:gd name="connsiteX4-19" fmla="*/ 1459592 w 1459592"/>
              <a:gd name="connsiteY4-20" fmla="*/ 1129 h 2160240"/>
              <a:gd name="connsiteX0-21" fmla="*/ 1368152 w 1459592"/>
              <a:gd name="connsiteY0-22" fmla="*/ 2160240 h 2160240"/>
              <a:gd name="connsiteX1-23" fmla="*/ 0 w 1459592"/>
              <a:gd name="connsiteY1-24" fmla="*/ 2160240 h 2160240"/>
              <a:gd name="connsiteX2-25" fmla="*/ 0 w 1459592"/>
              <a:gd name="connsiteY2-26" fmla="*/ 0 h 2160240"/>
              <a:gd name="connsiteX3-27" fmla="*/ 1459592 w 1459592"/>
              <a:gd name="connsiteY3-28" fmla="*/ 1129 h 2160240"/>
            </a:gdLst>
            <a:ahLst/>
            <a:cxnLst>
              <a:cxn ang="0">
                <a:pos x="connsiteX0-1" y="connsiteY0-2"/>
              </a:cxn>
              <a:cxn ang="0">
                <a:pos x="connsiteX1-3" y="connsiteY1-4"/>
              </a:cxn>
              <a:cxn ang="0">
                <a:pos x="connsiteX2-5" y="connsiteY2-6"/>
              </a:cxn>
              <a:cxn ang="0">
                <a:pos x="connsiteX3-7" y="connsiteY3-8"/>
              </a:cxn>
            </a:cxnLst>
            <a:rect l="l" t="t" r="r" b="b"/>
            <a:pathLst>
              <a:path w="1459592" h="2160240">
                <a:moveTo>
                  <a:pt x="1368152" y="2160240"/>
                </a:moveTo>
                <a:lnTo>
                  <a:pt x="0" y="2160240"/>
                </a:lnTo>
                <a:lnTo>
                  <a:pt x="0" y="0"/>
                </a:lnTo>
                <a:lnTo>
                  <a:pt x="1459592" y="1129"/>
                </a:lnTo>
              </a:path>
            </a:pathLst>
          </a:custGeom>
          <a:noFill/>
          <a:ln w="25400" cap="flat" cmpd="sng" algn="ctr">
            <a:solidFill>
              <a:sysClr val="window" lastClr="FFFFFF">
                <a:lumMod val="50000"/>
              </a:sysClr>
            </a:solidFill>
            <a:prstDash val="dashDot"/>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Broadway BT"/>
              <a:ea typeface="微软雅黑" panose="020B0503020204020204" pitchFamily="34" charset="-122"/>
              <a:cs typeface="+mn-cs"/>
            </a:endParaRPr>
          </a:p>
        </p:txBody>
      </p:sp>
      <p:sp>
        <p:nvSpPr>
          <p:cNvPr id="11" name="矩形 10"/>
          <p:cNvSpPr/>
          <p:nvPr/>
        </p:nvSpPr>
        <p:spPr>
          <a:xfrm>
            <a:off x="1722438" y="2656977"/>
            <a:ext cx="6854295" cy="1198404"/>
          </a:xfrm>
          <a:prstGeom prst="rect">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Broadway BT"/>
              <a:ea typeface="微软雅黑" panose="020B0503020204020204" pitchFamily="34" charset="-122"/>
              <a:cs typeface="+mn-cs"/>
            </a:endParaRPr>
          </a:p>
        </p:txBody>
      </p:sp>
      <p:sp>
        <p:nvSpPr>
          <p:cNvPr id="12" name="矩形 11"/>
          <p:cNvSpPr/>
          <p:nvPr/>
        </p:nvSpPr>
        <p:spPr>
          <a:xfrm>
            <a:off x="1828800" y="2755900"/>
            <a:ext cx="6654800" cy="1066800"/>
          </a:xfrm>
          <a:prstGeom prst="rect">
            <a:avLst/>
          </a:prstGeom>
          <a:solidFill>
            <a:srgbClr val="ADDFE9"/>
          </a:solidFill>
          <a:ln w="38100" cap="flat" cmpd="sng" algn="ctr">
            <a:noFill/>
            <a:prstDash val="solid"/>
          </a:ln>
          <a:effectLst>
            <a:outerShdw blurRad="40000" dist="20000" dir="5400000" rotWithShape="0">
              <a:srgbClr val="000000">
                <a:alpha val="38000"/>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Broadway BT"/>
              <a:ea typeface="微软雅黑" panose="020B0503020204020204" pitchFamily="34" charset="-122"/>
              <a:cs typeface="+mn-cs"/>
            </a:endParaRPr>
          </a:p>
        </p:txBody>
      </p:sp>
      <p:sp>
        <p:nvSpPr>
          <p:cNvPr id="16" name="矩形 15"/>
          <p:cNvSpPr/>
          <p:nvPr/>
        </p:nvSpPr>
        <p:spPr>
          <a:xfrm>
            <a:off x="2078038" y="2787650"/>
            <a:ext cx="6405563" cy="935038"/>
          </a:xfrm>
          <a:prstGeom prst="rect">
            <a:avLst/>
          </a:prstGeom>
          <a:solidFill>
            <a:srgbClr val="FFFFFF"/>
          </a:solidFill>
          <a:ln w="1905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Broadway BT"/>
              <a:ea typeface="微软雅黑" panose="020B0503020204020204" pitchFamily="34" charset="-122"/>
              <a:cs typeface="+mn-cs"/>
            </a:endParaRPr>
          </a:p>
        </p:txBody>
      </p:sp>
      <p:sp>
        <p:nvSpPr>
          <p:cNvPr id="18" name="矩形 17"/>
          <p:cNvSpPr/>
          <p:nvPr/>
        </p:nvSpPr>
        <p:spPr>
          <a:xfrm>
            <a:off x="763588" y="2873375"/>
            <a:ext cx="1239838" cy="831850"/>
          </a:xfrm>
          <a:prstGeom prst="rect">
            <a:avLst/>
          </a:prstGeom>
          <a:gradFill flip="none" rotWithShape="1">
            <a:gsLst>
              <a:gs pos="100000">
                <a:srgbClr val="61C9D1"/>
              </a:gs>
              <a:gs pos="0">
                <a:srgbClr val="85E6EB"/>
              </a:gs>
              <a:gs pos="12000">
                <a:srgbClr val="279BA7"/>
              </a:gs>
            </a:gsLst>
            <a:lin ang="5400000" scaled="1"/>
            <a:tileRect/>
          </a:gradFill>
          <a:ln w="38100" cap="flat" cmpd="sng" algn="ctr">
            <a:solidFill>
              <a:sysClr val="window" lastClr="FFFFFF"/>
            </a:solidFill>
            <a:prstDash val="solid"/>
          </a:ln>
          <a:effectLst>
            <a:outerShdw blurRad="50800" dist="38100" dir="5400000" algn="t" rotWithShape="0">
              <a:prstClr val="black">
                <a:alpha val="40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Broadway BT"/>
              <a:ea typeface="微软雅黑" panose="020B0503020204020204" pitchFamily="34" charset="-122"/>
              <a:cs typeface="+mn-cs"/>
            </a:endParaRPr>
          </a:p>
        </p:txBody>
      </p:sp>
      <p:sp>
        <p:nvSpPr>
          <p:cNvPr id="19" name="TextBox 18"/>
          <p:cNvSpPr txBox="1"/>
          <p:nvPr/>
        </p:nvSpPr>
        <p:spPr>
          <a:xfrm>
            <a:off x="2173288" y="3019425"/>
            <a:ext cx="6310312" cy="4111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nSpc>
                <a:spcPct val="130000"/>
              </a:lnSpc>
              <a:spcBef>
                <a:spcPct val="0"/>
              </a:spcBef>
              <a:buFontTx/>
              <a:buNone/>
            </a:pPr>
            <a:r>
              <a:rPr lang="en-US" altLang="zh-CN" sz="1600" dirty="0"/>
              <a:t>throw</a:t>
            </a:r>
            <a:r>
              <a:rPr lang="zh-CN" altLang="en-US" sz="1600" dirty="0"/>
              <a:t>关键字</a:t>
            </a:r>
            <a:r>
              <a:rPr lang="zh-CN" altLang="zh-CN" sz="1600" dirty="0"/>
              <a:t>用于方法体内，并且抛出的是一个异常类对象</a:t>
            </a:r>
            <a:r>
              <a:rPr lang="zh-CN" altLang="en-US" sz="1600" dirty="0">
                <a:latin typeface="Times New Roman" panose="02020603050405020304" pitchFamily="18" charset="0"/>
                <a:ea typeface="宋体" panose="02010600030101010101" pitchFamily="2" charset="-122"/>
              </a:rPr>
              <a:t>。</a:t>
            </a:r>
            <a:endParaRPr lang="en-US" altLang="zh-CN" sz="1600" dirty="0">
              <a:solidFill>
                <a:srgbClr val="7F7F7F"/>
              </a:solidFill>
              <a:latin typeface="Times New Roman" panose="02020603050405020304" pitchFamily="18" charset="0"/>
              <a:ea typeface="宋体" panose="02010600030101010101" pitchFamily="2" charset="-122"/>
            </a:endParaRPr>
          </a:p>
        </p:txBody>
      </p:sp>
      <p:sp>
        <p:nvSpPr>
          <p:cNvPr id="20" name="TextBox 19"/>
          <p:cNvSpPr txBox="1"/>
          <p:nvPr/>
        </p:nvSpPr>
        <p:spPr>
          <a:xfrm>
            <a:off x="763588" y="2962275"/>
            <a:ext cx="1239837" cy="7080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gn="ctr">
              <a:lnSpc>
                <a:spcPct val="100000"/>
              </a:lnSpc>
              <a:spcBef>
                <a:spcPct val="0"/>
              </a:spcBef>
              <a:buFontTx/>
              <a:buNone/>
            </a:pPr>
            <a:r>
              <a:rPr lang="en-US" altLang="zh-CN" sz="2000" dirty="0">
                <a:latin typeface="Arial" panose="020B0604020202020204" pitchFamily="34" charset="0"/>
                <a:cs typeface="Arial" panose="020B0604020202020204" pitchFamily="34" charset="0"/>
              </a:rPr>
              <a:t>throw</a:t>
            </a:r>
            <a:endParaRPr lang="en-US" altLang="zh-CN" sz="2000" dirty="0">
              <a:latin typeface="Arial" panose="020B0604020202020204" pitchFamily="34" charset="0"/>
              <a:cs typeface="Arial" panose="020B0604020202020204" pitchFamily="34" charset="0"/>
            </a:endParaRPr>
          </a:p>
          <a:p>
            <a:pPr marL="0" lvl="0" indent="0" algn="ctr">
              <a:lnSpc>
                <a:spcPct val="100000"/>
              </a:lnSpc>
              <a:spcBef>
                <a:spcPct val="0"/>
              </a:spcBef>
              <a:buFontTx/>
              <a:buNone/>
            </a:pPr>
            <a:r>
              <a:rPr lang="zh-CN" altLang="en-US" sz="2000" dirty="0">
                <a:latin typeface="Arial" panose="020B0604020202020204" pitchFamily="34" charset="0"/>
                <a:cs typeface="Arial" panose="020B0604020202020204" pitchFamily="34" charset="0"/>
              </a:rPr>
              <a:t>关键字</a:t>
            </a:r>
            <a:endParaRPr lang="zh-CN" altLang="en-US" sz="2000" dirty="0">
              <a:solidFill>
                <a:srgbClr val="FFFFFF"/>
              </a:solidFill>
              <a:latin typeface="Arial" panose="020B0604020202020204" pitchFamily="34" charset="0"/>
              <a:ea typeface="宋体" panose="02010600030101010101" pitchFamily="2" charset="-122"/>
            </a:endParaRPr>
          </a:p>
        </p:txBody>
      </p:sp>
      <p:sp>
        <p:nvSpPr>
          <p:cNvPr id="21" name="矩形 20"/>
          <p:cNvSpPr/>
          <p:nvPr/>
        </p:nvSpPr>
        <p:spPr>
          <a:xfrm>
            <a:off x="1736919" y="4526949"/>
            <a:ext cx="6839814" cy="1472184"/>
          </a:xfrm>
          <a:prstGeom prst="rect">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Broadway BT"/>
              <a:ea typeface="微软雅黑" panose="020B0503020204020204" pitchFamily="34" charset="-122"/>
              <a:cs typeface="+mn-cs"/>
            </a:endParaRPr>
          </a:p>
        </p:txBody>
      </p:sp>
      <p:sp>
        <p:nvSpPr>
          <p:cNvPr id="22" name="矩形 21"/>
          <p:cNvSpPr/>
          <p:nvPr/>
        </p:nvSpPr>
        <p:spPr>
          <a:xfrm>
            <a:off x="1854200" y="4651375"/>
            <a:ext cx="6629400" cy="1266825"/>
          </a:xfrm>
          <a:prstGeom prst="rect">
            <a:avLst/>
          </a:prstGeom>
          <a:solidFill>
            <a:srgbClr val="4F81BD">
              <a:lumMod val="60000"/>
              <a:lumOff val="40000"/>
            </a:srgbClr>
          </a:solidFill>
          <a:ln w="38100" cap="flat" cmpd="sng" algn="ctr">
            <a:noFill/>
            <a:prstDash val="solid"/>
          </a:ln>
          <a:effectLst>
            <a:outerShdw blurRad="40000" dist="20000" dir="5400000" rotWithShape="0">
              <a:srgbClr val="000000">
                <a:alpha val="38000"/>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Broadway BT"/>
              <a:ea typeface="微软雅黑" panose="020B0503020204020204" pitchFamily="34" charset="-122"/>
              <a:cs typeface="+mn-cs"/>
            </a:endParaRPr>
          </a:p>
        </p:txBody>
      </p:sp>
      <p:sp>
        <p:nvSpPr>
          <p:cNvPr id="23" name="矩形 22"/>
          <p:cNvSpPr/>
          <p:nvPr/>
        </p:nvSpPr>
        <p:spPr>
          <a:xfrm>
            <a:off x="2078038" y="4705350"/>
            <a:ext cx="6405563" cy="1112838"/>
          </a:xfrm>
          <a:prstGeom prst="rect">
            <a:avLst/>
          </a:prstGeom>
          <a:solidFill>
            <a:srgbClr val="FFFFFF"/>
          </a:solidFill>
          <a:ln w="19050" cap="flat" cmpd="sng" algn="ctr">
            <a:noFill/>
            <a:prstDash val="solid"/>
          </a:ln>
          <a:effectLst/>
        </p:spPr>
        <p:txBody>
          <a:bodyPr anchor="ctr"/>
          <a:lstStyle/>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throws</a:t>
            </a:r>
            <a:r>
              <a:rPr kumimoji="0" lang="zh-CN" altLang="zh-CN" sz="16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关键字用在方法声明中，用来指明方法可能抛出的多个异常</a:t>
            </a:r>
            <a:r>
              <a:rPr kumimoji="0" lang="zh-CN" altLang="en-US" sz="1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600" b="0" i="0" u="none" strike="noStrike" kern="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4" name="矩形 23"/>
          <p:cNvSpPr/>
          <p:nvPr/>
        </p:nvSpPr>
        <p:spPr>
          <a:xfrm>
            <a:off x="763588" y="4822825"/>
            <a:ext cx="1239838" cy="831850"/>
          </a:xfrm>
          <a:prstGeom prst="rect">
            <a:avLst/>
          </a:prstGeom>
          <a:gradFill flip="none" rotWithShape="1">
            <a:gsLst>
              <a:gs pos="0">
                <a:srgbClr val="86ABE6"/>
              </a:gs>
              <a:gs pos="93000">
                <a:srgbClr val="86ABE6"/>
              </a:gs>
              <a:gs pos="11000">
                <a:srgbClr val="4F81BD">
                  <a:lumMod val="75000"/>
                </a:srgbClr>
              </a:gs>
            </a:gsLst>
            <a:lin ang="5400000" scaled="1"/>
            <a:tileRect/>
          </a:gradFill>
          <a:ln w="38100" cap="flat" cmpd="sng" algn="ctr">
            <a:solidFill>
              <a:sysClr val="window" lastClr="FFFFFF"/>
            </a:solidFill>
            <a:prstDash val="solid"/>
          </a:ln>
          <a:effectLst>
            <a:outerShdw blurRad="50800" dist="38100" dir="5400000" algn="t" rotWithShape="0">
              <a:prstClr val="black">
                <a:alpha val="57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Broadway BT"/>
              <a:ea typeface="微软雅黑" panose="020B0503020204020204" pitchFamily="34" charset="-122"/>
              <a:cs typeface="+mn-cs"/>
            </a:endParaRPr>
          </a:p>
        </p:txBody>
      </p:sp>
      <p:sp>
        <p:nvSpPr>
          <p:cNvPr id="25" name="TextBox 24"/>
          <p:cNvSpPr txBox="1"/>
          <p:nvPr/>
        </p:nvSpPr>
        <p:spPr>
          <a:xfrm>
            <a:off x="800100" y="4910138"/>
            <a:ext cx="1166813" cy="7080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gn="ctr">
              <a:lnSpc>
                <a:spcPct val="100000"/>
              </a:lnSpc>
              <a:spcBef>
                <a:spcPct val="0"/>
              </a:spcBef>
              <a:buFontTx/>
              <a:buNone/>
            </a:pPr>
            <a:r>
              <a:rPr lang="en-US" altLang="zh-CN" sz="2000" dirty="0">
                <a:latin typeface="Arial" panose="020B0604020202020204" pitchFamily="34" charset="0"/>
                <a:cs typeface="Arial" panose="020B0604020202020204" pitchFamily="34" charset="0"/>
              </a:rPr>
              <a:t>throws</a:t>
            </a:r>
            <a:endParaRPr lang="en-US" altLang="zh-CN" sz="2000" dirty="0">
              <a:latin typeface="Arial" panose="020B0604020202020204" pitchFamily="34" charset="0"/>
              <a:cs typeface="Arial" panose="020B0604020202020204" pitchFamily="34" charset="0"/>
            </a:endParaRPr>
          </a:p>
          <a:p>
            <a:pPr marL="0" lvl="0" indent="0" algn="ctr">
              <a:lnSpc>
                <a:spcPct val="100000"/>
              </a:lnSpc>
              <a:spcBef>
                <a:spcPct val="0"/>
              </a:spcBef>
              <a:buFontTx/>
              <a:buNone/>
            </a:pPr>
            <a:r>
              <a:rPr lang="zh-CN" altLang="en-US" sz="2000" dirty="0">
                <a:latin typeface="Arial" panose="020B0604020202020204" pitchFamily="34" charset="0"/>
                <a:cs typeface="Arial" panose="020B0604020202020204" pitchFamily="34" charset="0"/>
              </a:rPr>
              <a:t>关键字</a:t>
            </a:r>
            <a:endParaRPr lang="zh-CN" altLang="en-US" sz="2000" dirty="0">
              <a:solidFill>
                <a:srgbClr val="FFFFFF"/>
              </a:solidFill>
              <a:latin typeface="Arial" panose="020B0604020202020204" pitchFamily="34" charset="0"/>
              <a:ea typeface="宋体" panose="02010600030101010101" pitchFamily="2" charset="-122"/>
            </a:endParaRPr>
          </a:p>
        </p:txBody>
      </p:sp>
      <p:sp>
        <p:nvSpPr>
          <p:cNvPr id="26" name="矩形 25"/>
          <p:cNvSpPr/>
          <p:nvPr/>
        </p:nvSpPr>
        <p:spPr>
          <a:xfrm>
            <a:off x="772122" y="3727393"/>
            <a:ext cx="1107996" cy="923330"/>
          </a:xfrm>
          <a:prstGeom prst="rect">
            <a:avLst/>
          </a:prstGeom>
          <a:noFill/>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5400" b="1" i="1" u="none" strike="noStrike" kern="1200" cap="none" spc="0" normalizeH="0" baseline="0" noProof="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uLnTx/>
                <a:uFillTx/>
                <a:latin typeface="Arial" panose="020B0604020202020204" pitchFamily="34" charset="0"/>
                <a:ea typeface="宋体" panose="02010600030101010101" pitchFamily="2" charset="-122"/>
                <a:cs typeface="+mn-cs"/>
              </a:rPr>
              <a:t>VS</a:t>
            </a:r>
            <a:endParaRPr kumimoji="0" lang="zh-CN" altLang="en-US" sz="5400" b="1" i="1" u="none" strike="noStrike" kern="1200" cap="none" spc="0" normalizeH="0" baseline="0" noProof="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charRg st="0" end="15"/>
                                            </p:txEl>
                                          </p:spTgt>
                                        </p:tgtEl>
                                        <p:attrNameLst>
                                          <p:attrName>style.visibility</p:attrName>
                                        </p:attrNameLst>
                                      </p:cBhvr>
                                      <p:to>
                                        <p:strVal val="visible"/>
                                      </p:to>
                                    </p:set>
                                    <p:animEffect transition="in" filter="fade">
                                      <p:cBhvr>
                                        <p:cTn id="7" dur="500"/>
                                        <p:tgtEl>
                                          <p:spTgt spid="9">
                                            <p:txEl>
                                              <p:charRg st="0" end="15"/>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
                                            <p:txEl>
                                              <p:charRg st="0" end="46"/>
                                            </p:txEl>
                                          </p:spTgt>
                                        </p:tgtEl>
                                        <p:attrNameLst>
                                          <p:attrName>style.visibility</p:attrName>
                                        </p:attrNameLst>
                                      </p:cBhvr>
                                      <p:to>
                                        <p:strVal val="visible"/>
                                      </p:to>
                                    </p:set>
                                    <p:animEffect transition="in" filter="wipe(up)">
                                      <p:cBhvr>
                                        <p:cTn id="11" dur="500"/>
                                        <p:tgtEl>
                                          <p:spTgt spid="2">
                                            <p:txEl>
                                              <p:charRg st="0" end="46"/>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left)">
                                      <p:cBhvr>
                                        <p:cTn id="20" dur="500"/>
                                        <p:tgtEl>
                                          <p:spTgt spid="18"/>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left)">
                                      <p:cBhvr>
                                        <p:cTn id="23" dur="500"/>
                                        <p:tgtEl>
                                          <p:spTgt spid="20"/>
                                        </p:tgtEl>
                                      </p:cBhvr>
                                    </p:animEffect>
                                  </p:childTnLst>
                                </p:cTn>
                              </p:par>
                            </p:childTnLst>
                          </p:cTn>
                        </p:par>
                        <p:par>
                          <p:cTn id="24" fill="hold">
                            <p:stCondLst>
                              <p:cond delay="1000"/>
                            </p:stCondLst>
                            <p:childTnLst>
                              <p:par>
                                <p:cTn id="25" presetID="22" presetClass="entr" presetSubtype="8"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500"/>
                                        <p:tgtEl>
                                          <p:spTgt spid="12"/>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left)">
                                      <p:cBhvr>
                                        <p:cTn id="36" dur="500"/>
                                        <p:tgtEl>
                                          <p:spTgt spid="19"/>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left)">
                                      <p:cBhvr>
                                        <p:cTn id="39" dur="500"/>
                                        <p:tgtEl>
                                          <p:spTgt spid="25"/>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left)">
                                      <p:cBhvr>
                                        <p:cTn id="42" dur="500"/>
                                        <p:tgtEl>
                                          <p:spTgt spid="24"/>
                                        </p:tgtEl>
                                      </p:cBhvr>
                                    </p:animEffect>
                                  </p:childTnLst>
                                </p:cTn>
                              </p:par>
                            </p:childTnLst>
                          </p:cTn>
                        </p:par>
                        <p:par>
                          <p:cTn id="43" fill="hold">
                            <p:stCondLst>
                              <p:cond delay="1500"/>
                            </p:stCondLst>
                            <p:childTnLst>
                              <p:par>
                                <p:cTn id="44" presetID="53" presetClass="entr" presetSubtype="16" fill="hold" nodeType="afterEffect">
                                  <p:stCondLst>
                                    <p:cond delay="0"/>
                                  </p:stCondLst>
                                  <p:childTnLst>
                                    <p:set>
                                      <p:cBhvr>
                                        <p:cTn id="45" dur="1" fill="hold">
                                          <p:stCondLst>
                                            <p:cond delay="0"/>
                                          </p:stCondLst>
                                        </p:cTn>
                                        <p:tgtEl>
                                          <p:spTgt spid="26"/>
                                        </p:tgtEl>
                                        <p:attrNameLst>
                                          <p:attrName>style.visibility</p:attrName>
                                        </p:attrNameLst>
                                      </p:cBhvr>
                                      <p:to>
                                        <p:strVal val="visible"/>
                                      </p:to>
                                    </p:set>
                                    <p:anim calcmode="lin" valueType="num">
                                      <p:cBhvr>
                                        <p:cTn id="46" dur="500" fill="hold"/>
                                        <p:tgtEl>
                                          <p:spTgt spid="26"/>
                                        </p:tgtEl>
                                        <p:attrNameLst>
                                          <p:attrName>ppt_w</p:attrName>
                                        </p:attrNameLst>
                                      </p:cBhvr>
                                      <p:tavLst>
                                        <p:tav tm="0">
                                          <p:val>
                                            <p:fltVal val="0.000000"/>
                                          </p:val>
                                        </p:tav>
                                        <p:tav tm="100000">
                                          <p:val>
                                            <p:strVal val="#ppt_w"/>
                                          </p:val>
                                        </p:tav>
                                      </p:tavLst>
                                    </p:anim>
                                    <p:anim calcmode="lin" valueType="num">
                                      <p:cBhvr>
                                        <p:cTn id="47" dur="500" fill="hold"/>
                                        <p:tgtEl>
                                          <p:spTgt spid="26"/>
                                        </p:tgtEl>
                                        <p:attrNameLst>
                                          <p:attrName>ppt_h</p:attrName>
                                        </p:attrNameLst>
                                      </p:cBhvr>
                                      <p:tavLst>
                                        <p:tav tm="0">
                                          <p:val>
                                            <p:fltVal val="0.000000"/>
                                          </p:val>
                                        </p:tav>
                                        <p:tav tm="100000">
                                          <p:val>
                                            <p:strVal val="#ppt_h"/>
                                          </p:val>
                                        </p:tav>
                                      </p:tavLst>
                                    </p:anim>
                                    <p:animEffect transition="in" filter="fade">
                                      <p:cBhvr>
                                        <p:cTn id="48" dur="500"/>
                                        <p:tgtEl>
                                          <p:spTgt spid="26"/>
                                        </p:tgtEl>
                                      </p:cBhvr>
                                    </p:animEffect>
                                  </p:childTnLst>
                                </p:cTn>
                              </p:par>
                            </p:childTnLst>
                          </p:cTn>
                        </p:par>
                        <p:par>
                          <p:cTn id="49" fill="hold">
                            <p:stCondLst>
                              <p:cond delay="2000"/>
                            </p:stCondLst>
                            <p:childTnLst>
                              <p:par>
                                <p:cTn id="50" presetID="22" presetClass="entr" presetSubtype="8" fill="hold" nodeType="after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500"/>
                                        <p:tgtEl>
                                          <p:spTgt spid="21"/>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left)">
                                      <p:cBhvr>
                                        <p:cTn id="55" dur="500"/>
                                        <p:tgtEl>
                                          <p:spTgt spid="22"/>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wipe(left)">
                                      <p:cBhvr>
                                        <p:cTn id="5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2" grpId="0" animBg="1"/>
      <p:bldP spid="16" grpId="0" animBg="1"/>
      <p:bldP spid="18" grpId="0" animBg="1"/>
      <p:bldP spid="19" grpId="0"/>
      <p:bldP spid="20" grpId="0"/>
      <p:bldP spid="22" grpId="0" animBg="1"/>
      <p:bldP spid="23" grpId="0" animBg="1"/>
      <p:bldP spid="24" grpId="0" animBg="1"/>
      <p:bldP spid="2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FontTx/>
              <a:buNone/>
            </a:pP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4.7 </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异常</a:t>
            </a:r>
            <a:endPar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90115"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9" name="内容占位符 2"/>
          <p:cNvSpPr>
            <a:spLocks noGrp="1"/>
          </p:cNvSpPr>
          <p:nvPr>
            <p:ph idx="1"/>
          </p:nvPr>
        </p:nvSpPr>
        <p:spPr>
          <a:xfrm>
            <a:off x="457200" y="1066800"/>
            <a:ext cx="8229600" cy="652463"/>
          </a:xfrm>
        </p:spPr>
        <p:txBody>
          <a:bodyPr vert="horz" wrap="square" lIns="91440" tIns="45720" rIns="91440" bIns="45720" anchor="t"/>
          <a:p>
            <a:pPr marL="0" indent="0">
              <a:lnSpc>
                <a:spcPct val="100000"/>
              </a:lnSpc>
              <a:spcBef>
                <a:spcPct val="0"/>
              </a:spcBef>
              <a:buNone/>
            </a:pPr>
            <a:r>
              <a:rPr lang="en-US" altLang="zh-CN"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4.7.5 throw</a:t>
            </a:r>
            <a:r>
              <a:rPr lang="zh-CN" altLang="en-US"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关键字</a:t>
            </a:r>
            <a:endParaRPr lang="zh-CN" altLang="en-US"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endParaRPr>
          </a:p>
        </p:txBody>
      </p:sp>
      <p:sp>
        <p:nvSpPr>
          <p:cNvPr id="2" name="矩形 1"/>
          <p:cNvSpPr/>
          <p:nvPr/>
        </p:nvSpPr>
        <p:spPr>
          <a:xfrm>
            <a:off x="457200" y="1484313"/>
            <a:ext cx="8229600" cy="23082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200000"/>
              </a:lnSpc>
              <a:spcBef>
                <a:spcPct val="0"/>
              </a:spcBef>
              <a:buFontTx/>
              <a:buNone/>
            </a:pPr>
            <a:r>
              <a:rPr lang="zh-CN" altLang="en-US" sz="1800" b="1" u="sng" dirty="0">
                <a:solidFill>
                  <a:srgbClr val="006BA9"/>
                </a:solidFill>
                <a:cs typeface="Arial" panose="020B0604020202020204" pitchFamily="34" charset="0"/>
              </a:rPr>
              <a:t>说明</a:t>
            </a:r>
            <a:r>
              <a:rPr lang="zh-CN" altLang="en-US" sz="1800" dirty="0">
                <a:latin typeface="Arial" panose="020B0604020202020204" pitchFamily="34" charset="0"/>
                <a:ea typeface="宋体" panose="02010600030101010101" pitchFamily="2" charset="-122"/>
              </a:rPr>
              <a:t>：</a:t>
            </a:r>
            <a:r>
              <a:rPr lang="zh-CN" altLang="zh-CN" sz="1800" dirty="0">
                <a:latin typeface="Arial" panose="020B0604020202020204" pitchFamily="34" charset="0"/>
                <a:ea typeface="宋体" panose="02010600030101010101" pitchFamily="2" charset="-122"/>
              </a:rPr>
              <a:t>通过</a:t>
            </a:r>
            <a:r>
              <a:rPr lang="en-US" altLang="zh-CN" sz="1800" dirty="0">
                <a:latin typeface="Arial" panose="020B0604020202020204" pitchFamily="34" charset="0"/>
                <a:ea typeface="宋体" panose="02010600030101010101" pitchFamily="2" charset="-122"/>
              </a:rPr>
              <a:t>throw</a:t>
            </a:r>
            <a:r>
              <a:rPr lang="zh-CN" altLang="zh-CN" sz="1800" dirty="0">
                <a:latin typeface="Arial" panose="020B0604020202020204" pitchFamily="34" charset="0"/>
                <a:ea typeface="宋体" panose="02010600030101010101" pitchFamily="2" charset="-122"/>
              </a:rPr>
              <a:t>关键字抛出异常后，还需要使用</a:t>
            </a:r>
            <a:r>
              <a:rPr lang="en-US" altLang="zh-CN" sz="1800" dirty="0">
                <a:latin typeface="Arial" panose="020B0604020202020204" pitchFamily="34" charset="0"/>
                <a:ea typeface="宋体" panose="02010600030101010101" pitchFamily="2" charset="-122"/>
              </a:rPr>
              <a:t>throws</a:t>
            </a:r>
            <a:r>
              <a:rPr lang="zh-CN" altLang="zh-CN" sz="1800" dirty="0">
                <a:latin typeface="Arial" panose="020B0604020202020204" pitchFamily="34" charset="0"/>
                <a:ea typeface="宋体" panose="02010600030101010101" pitchFamily="2" charset="-122"/>
              </a:rPr>
              <a:t>关键字或</a:t>
            </a:r>
            <a:r>
              <a:rPr lang="en-US" altLang="zh-CN" sz="1800" dirty="0">
                <a:latin typeface="Arial" panose="020B0604020202020204" pitchFamily="34" charset="0"/>
                <a:ea typeface="宋体" panose="02010600030101010101" pitchFamily="2" charset="-122"/>
              </a:rPr>
              <a:t>try…catch</a:t>
            </a:r>
            <a:r>
              <a:rPr lang="zh-CN" altLang="zh-CN" sz="1800" dirty="0">
                <a:latin typeface="Arial" panose="020B0604020202020204" pitchFamily="34" charset="0"/>
                <a:ea typeface="宋体" panose="02010600030101010101" pitchFamily="2" charset="-122"/>
              </a:rPr>
              <a:t>对异常进行处理。</a:t>
            </a:r>
            <a:endParaRPr lang="en-US" altLang="zh-CN" sz="1800" dirty="0">
              <a:latin typeface="Arial" panose="020B0604020202020204" pitchFamily="34" charset="0"/>
              <a:ea typeface="宋体" panose="02010600030101010101" pitchFamily="2" charset="-122"/>
            </a:endParaRPr>
          </a:p>
          <a:p>
            <a:pPr marL="0" lvl="0" indent="0" eaLnBrk="1" hangingPunct="1">
              <a:lnSpc>
                <a:spcPct val="200000"/>
              </a:lnSpc>
              <a:spcBef>
                <a:spcPct val="0"/>
              </a:spcBef>
              <a:buFontTx/>
              <a:buNone/>
            </a:pPr>
            <a:r>
              <a:rPr lang="zh-CN" altLang="en-US" sz="1800" b="1" u="sng" dirty="0">
                <a:solidFill>
                  <a:srgbClr val="C00000"/>
                </a:solidFill>
                <a:cs typeface="Arial" panose="020B0604020202020204" pitchFamily="34" charset="0"/>
              </a:rPr>
              <a:t>注意</a:t>
            </a:r>
            <a:r>
              <a:rPr lang="zh-CN" altLang="en-US" sz="1800" dirty="0">
                <a:latin typeface="Arial" panose="020B0604020202020204" pitchFamily="34" charset="0"/>
                <a:ea typeface="宋体" panose="02010600030101010101" pitchFamily="2" charset="-122"/>
              </a:rPr>
              <a:t>：</a:t>
            </a:r>
            <a:r>
              <a:rPr lang="zh-CN" altLang="zh-CN" sz="1800" dirty="0">
                <a:latin typeface="Arial" panose="020B0604020202020204" pitchFamily="34" charset="0"/>
                <a:ea typeface="宋体" panose="02010600030101010101" pitchFamily="2" charset="-122"/>
              </a:rPr>
              <a:t>如果</a:t>
            </a:r>
            <a:r>
              <a:rPr lang="en-US" altLang="zh-CN" sz="1800" dirty="0">
                <a:latin typeface="Arial" panose="020B0604020202020204" pitchFamily="34" charset="0"/>
                <a:ea typeface="宋体" panose="02010600030101010101" pitchFamily="2" charset="-122"/>
              </a:rPr>
              <a:t>throw</a:t>
            </a:r>
            <a:r>
              <a:rPr lang="zh-CN" altLang="zh-CN" sz="1800" dirty="0">
                <a:latin typeface="Arial" panose="020B0604020202020204" pitchFamily="34" charset="0"/>
                <a:ea typeface="宋体" panose="02010600030101010101" pitchFamily="2" charset="-122"/>
              </a:rPr>
              <a:t>抛出的是</a:t>
            </a:r>
            <a:r>
              <a:rPr lang="en-US" altLang="zh-CN" sz="1800" dirty="0">
                <a:latin typeface="Arial" panose="020B0604020202020204" pitchFamily="34" charset="0"/>
                <a:ea typeface="宋体" panose="02010600030101010101" pitchFamily="2" charset="-122"/>
              </a:rPr>
              <a:t>Error</a:t>
            </a:r>
            <a:r>
              <a:rPr lang="zh-CN" altLang="zh-CN" sz="1800" dirty="0">
                <a:latin typeface="Arial" panose="020B0604020202020204" pitchFamily="34" charset="0"/>
                <a:ea typeface="宋体" panose="02010600030101010101" pitchFamily="2" charset="-122"/>
              </a:rPr>
              <a:t>、</a:t>
            </a:r>
            <a:r>
              <a:rPr lang="en-US" altLang="zh-CN" sz="1800" dirty="0">
                <a:latin typeface="Arial" panose="020B0604020202020204" pitchFamily="34" charset="0"/>
                <a:ea typeface="宋体" panose="02010600030101010101" pitchFamily="2" charset="-122"/>
              </a:rPr>
              <a:t>RuntimeException</a:t>
            </a:r>
            <a:r>
              <a:rPr lang="zh-CN" altLang="zh-CN" sz="1800" dirty="0">
                <a:latin typeface="Arial" panose="020B0604020202020204" pitchFamily="34" charset="0"/>
                <a:ea typeface="宋体" panose="02010600030101010101" pitchFamily="2" charset="-122"/>
              </a:rPr>
              <a:t>或它们的子类异常对象，则无需使用</a:t>
            </a:r>
            <a:r>
              <a:rPr lang="en-US" altLang="zh-CN" sz="1800" dirty="0">
                <a:latin typeface="Arial" panose="020B0604020202020204" pitchFamily="34" charset="0"/>
                <a:ea typeface="宋体" panose="02010600030101010101" pitchFamily="2" charset="-122"/>
              </a:rPr>
              <a:t>throws</a:t>
            </a:r>
            <a:r>
              <a:rPr lang="zh-CN" altLang="zh-CN" sz="1800" dirty="0">
                <a:latin typeface="Arial" panose="020B0604020202020204" pitchFamily="34" charset="0"/>
                <a:ea typeface="宋体" panose="02010600030101010101" pitchFamily="2" charset="-122"/>
              </a:rPr>
              <a:t>关键字或</a:t>
            </a:r>
            <a:r>
              <a:rPr lang="en-US" altLang="zh-CN" sz="1800" dirty="0">
                <a:latin typeface="Arial" panose="020B0604020202020204" pitchFamily="34" charset="0"/>
                <a:ea typeface="宋体" panose="02010600030101010101" pitchFamily="2" charset="-122"/>
              </a:rPr>
              <a:t>try…catch</a:t>
            </a:r>
            <a:r>
              <a:rPr lang="zh-CN" altLang="zh-CN" sz="1800" dirty="0">
                <a:latin typeface="Arial" panose="020B0604020202020204" pitchFamily="34" charset="0"/>
                <a:ea typeface="宋体" panose="02010600030101010101" pitchFamily="2" charset="-122"/>
              </a:rPr>
              <a:t>对异常进行处理</a:t>
            </a:r>
            <a:r>
              <a:rPr lang="zh-CN" altLang="en-US" sz="1800" dirty="0">
                <a:latin typeface="Arial" panose="020B0604020202020204" pitchFamily="34" charset="0"/>
                <a:ea typeface="宋体" panose="02010600030101010101" pitchFamily="2" charset="-122"/>
              </a:rPr>
              <a:t>。</a:t>
            </a:r>
            <a:endParaRPr lang="en-US" altLang="zh-CN" sz="1800" dirty="0">
              <a:latin typeface="Arial" panose="020B0604020202020204" pitchFamily="34" charset="0"/>
              <a:ea typeface="宋体" panose="02010600030101010101" pitchFamily="2" charset="-122"/>
            </a:endParaRPr>
          </a:p>
        </p:txBody>
      </p:sp>
      <p:sp>
        <p:nvSpPr>
          <p:cNvPr id="27" name="矩形 26"/>
          <p:cNvSpPr/>
          <p:nvPr/>
        </p:nvSpPr>
        <p:spPr>
          <a:xfrm>
            <a:off x="492125" y="3914775"/>
            <a:ext cx="8054975" cy="64611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285750" lvl="0" indent="-285750" eaLnBrk="1" hangingPunct="1">
              <a:lnSpc>
                <a:spcPct val="200000"/>
              </a:lnSpc>
              <a:spcBef>
                <a:spcPct val="0"/>
              </a:spcBef>
              <a:buFont typeface="Wingdings" panose="05000000000000000000" pitchFamily="2" charset="2"/>
              <a:buChar char="Ø"/>
            </a:pPr>
            <a:r>
              <a:rPr lang="en-US" altLang="zh-CN" sz="1800" dirty="0">
                <a:latin typeface="Arial" panose="020B0604020202020204" pitchFamily="34" charset="0"/>
                <a:ea typeface="宋体" panose="02010600030101010101" pitchFamily="2" charset="-122"/>
              </a:rPr>
              <a:t>throw</a:t>
            </a:r>
            <a:r>
              <a:rPr lang="zh-CN" altLang="en-US" sz="1800" dirty="0">
                <a:latin typeface="Arial" panose="020B0604020202020204" pitchFamily="34" charset="0"/>
                <a:ea typeface="宋体" panose="02010600030101010101" pitchFamily="2" charset="-122"/>
              </a:rPr>
              <a:t>关键字抛出异常的基本语法格式：</a:t>
            </a:r>
            <a:endParaRPr lang="zh-CN" altLang="en-US" sz="1800" dirty="0">
              <a:latin typeface="Arial" panose="020B0604020202020204" pitchFamily="34" charset="0"/>
              <a:ea typeface="宋体" panose="02010600030101010101" pitchFamily="2" charset="-122"/>
            </a:endParaRPr>
          </a:p>
        </p:txBody>
      </p:sp>
      <p:sp>
        <p:nvSpPr>
          <p:cNvPr id="28" name="矩形 1"/>
          <p:cNvSpPr/>
          <p:nvPr/>
        </p:nvSpPr>
        <p:spPr>
          <a:xfrm>
            <a:off x="457200" y="4568825"/>
            <a:ext cx="8053388" cy="1604963"/>
          </a:xfrm>
          <a:prstGeom prst="rect">
            <a:avLst/>
          </a:prstGeom>
          <a:solidFill>
            <a:srgbClr val="003F75"/>
          </a:solidFill>
          <a:ln w="2857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5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    [</a:t>
            </a:r>
            <a:r>
              <a:rPr lang="zh-CN" altLang="en-US" sz="1600" dirty="0">
                <a:solidFill>
                  <a:schemeClr val="bg1"/>
                </a:solidFill>
                <a:latin typeface="Arial" panose="020B0604020202020204" pitchFamily="34" charset="0"/>
                <a:ea typeface="宋体" panose="02010600030101010101" pitchFamily="2" charset="-122"/>
              </a:rPr>
              <a:t>修饰符</a:t>
            </a:r>
            <a:r>
              <a:rPr lang="en-US" altLang="zh-CN" sz="1600" dirty="0">
                <a:solidFill>
                  <a:schemeClr val="bg1"/>
                </a:solidFill>
                <a:latin typeface="Arial" panose="020B0604020202020204" pitchFamily="34" charset="0"/>
                <a:ea typeface="宋体" panose="02010600030101010101" pitchFamily="2" charset="-122"/>
              </a:rPr>
              <a:t>] </a:t>
            </a:r>
            <a:r>
              <a:rPr lang="zh-CN" altLang="en-US" sz="1600" dirty="0">
                <a:solidFill>
                  <a:schemeClr val="bg1"/>
                </a:solidFill>
                <a:latin typeface="Arial" panose="020B0604020202020204" pitchFamily="34" charset="0"/>
                <a:ea typeface="宋体" panose="02010600030101010101" pitchFamily="2" charset="-122"/>
              </a:rPr>
              <a:t>返回值类型 方法名</a:t>
            </a:r>
            <a:r>
              <a:rPr lang="en-US" altLang="zh-CN" sz="1600" dirty="0">
                <a:solidFill>
                  <a:schemeClr val="bg1"/>
                </a:solidFill>
                <a:latin typeface="Arial" panose="020B0604020202020204" pitchFamily="34" charset="0"/>
                <a:ea typeface="宋体" panose="02010600030101010101" pitchFamily="2" charset="-122"/>
              </a:rPr>
              <a:t>([</a:t>
            </a:r>
            <a:r>
              <a:rPr lang="zh-CN" altLang="en-US" sz="1600" dirty="0">
                <a:solidFill>
                  <a:schemeClr val="bg1"/>
                </a:solidFill>
                <a:latin typeface="Arial" panose="020B0604020202020204" pitchFamily="34" charset="0"/>
                <a:ea typeface="宋体" panose="02010600030101010101" pitchFamily="2" charset="-122"/>
              </a:rPr>
              <a:t>参数类型 参数名</a:t>
            </a:r>
            <a:r>
              <a:rPr lang="en-US" altLang="zh-CN" sz="1600" dirty="0">
                <a:solidFill>
                  <a:schemeClr val="bg1"/>
                </a:solidFill>
                <a:latin typeface="Arial" panose="020B0604020202020204" pitchFamily="34" charset="0"/>
                <a:ea typeface="宋体" panose="02010600030101010101" pitchFamily="2" charset="-122"/>
              </a:rPr>
              <a:t>,...]) throws </a:t>
            </a:r>
            <a:r>
              <a:rPr lang="zh-CN" altLang="en-US" sz="1600" dirty="0">
                <a:solidFill>
                  <a:schemeClr val="bg1"/>
                </a:solidFill>
                <a:latin typeface="Arial" panose="020B0604020202020204" pitchFamily="34" charset="0"/>
                <a:ea typeface="宋体" panose="02010600030101010101" pitchFamily="2" charset="-122"/>
              </a:rPr>
              <a:t>抛出的异常类 </a:t>
            </a:r>
            <a:r>
              <a:rPr lang="en-US" altLang="zh-CN" sz="1600" dirty="0">
                <a:solidFill>
                  <a:schemeClr val="bg1"/>
                </a:solidFill>
                <a:latin typeface="Arial" panose="020B0604020202020204" pitchFamily="34" charset="0"/>
                <a:ea typeface="宋体" panose="02010600030101010101" pitchFamily="2" charset="-122"/>
              </a:rPr>
              <a:t>{</a:t>
            </a:r>
            <a:endParaRPr lang="en-US" altLang="zh-CN" sz="1600" dirty="0">
              <a:solidFill>
                <a:schemeClr val="bg1"/>
              </a:solidFill>
              <a:latin typeface="Arial" panose="020B0604020202020204" pitchFamily="34" charset="0"/>
              <a:ea typeface="宋体" panose="02010600030101010101" pitchFamily="2" charset="-122"/>
            </a:endParaRPr>
          </a:p>
          <a:p>
            <a:pPr marL="0" lvl="0" indent="0" eaLnBrk="1" hangingPunct="1">
              <a:lnSpc>
                <a:spcPct val="15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            // </a:t>
            </a:r>
            <a:r>
              <a:rPr lang="zh-CN" altLang="en-US" sz="1600" dirty="0">
                <a:solidFill>
                  <a:schemeClr val="bg1"/>
                </a:solidFill>
                <a:latin typeface="Arial" panose="020B0604020202020204" pitchFamily="34" charset="0"/>
                <a:ea typeface="宋体" panose="02010600030101010101" pitchFamily="2" charset="-122"/>
              </a:rPr>
              <a:t>方法体</a:t>
            </a:r>
            <a:r>
              <a:rPr lang="en-US" altLang="zh-CN" sz="1600" dirty="0">
                <a:solidFill>
                  <a:schemeClr val="bg1"/>
                </a:solidFill>
                <a:latin typeface="Arial" panose="020B0604020202020204" pitchFamily="34" charset="0"/>
                <a:ea typeface="宋体" panose="02010600030101010101" pitchFamily="2" charset="-122"/>
              </a:rPr>
              <a:t>...</a:t>
            </a:r>
            <a:endParaRPr lang="en-US" altLang="zh-CN" sz="1600" dirty="0">
              <a:solidFill>
                <a:schemeClr val="bg1"/>
              </a:solidFill>
              <a:latin typeface="Arial" panose="020B0604020202020204" pitchFamily="34" charset="0"/>
              <a:ea typeface="宋体" panose="02010600030101010101" pitchFamily="2" charset="-122"/>
            </a:endParaRPr>
          </a:p>
          <a:p>
            <a:pPr marL="0" lvl="0" indent="0" eaLnBrk="1" hangingPunct="1">
              <a:lnSpc>
                <a:spcPct val="15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            throw new Exception</a:t>
            </a:r>
            <a:r>
              <a:rPr lang="zh-CN" altLang="en-US" sz="1600" dirty="0">
                <a:solidFill>
                  <a:schemeClr val="bg1"/>
                </a:solidFill>
                <a:latin typeface="Arial" panose="020B0604020202020204" pitchFamily="34" charset="0"/>
                <a:ea typeface="宋体" panose="02010600030101010101" pitchFamily="2" charset="-122"/>
              </a:rPr>
              <a:t>类或其子类构造方法</a:t>
            </a:r>
            <a:r>
              <a:rPr lang="en-US" altLang="zh-CN" sz="1600" dirty="0">
                <a:solidFill>
                  <a:schemeClr val="bg1"/>
                </a:solidFill>
                <a:latin typeface="Arial" panose="020B0604020202020204" pitchFamily="34" charset="0"/>
                <a:ea typeface="宋体" panose="02010600030101010101" pitchFamily="2" charset="-122"/>
              </a:rPr>
              <a:t>;</a:t>
            </a:r>
            <a:endParaRPr lang="en-US" altLang="zh-CN" sz="1600" dirty="0">
              <a:solidFill>
                <a:schemeClr val="bg1"/>
              </a:solidFill>
              <a:latin typeface="Arial" panose="020B0604020202020204" pitchFamily="34" charset="0"/>
              <a:ea typeface="宋体" panose="02010600030101010101" pitchFamily="2" charset="-122"/>
            </a:endParaRPr>
          </a:p>
          <a:p>
            <a:pPr marL="0" lvl="0" indent="0" eaLnBrk="1" hangingPunct="1">
              <a:lnSpc>
                <a:spcPct val="15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a:t>
            </a:r>
            <a:endParaRPr lang="en-US" altLang="zh-CN" sz="1600" dirty="0">
              <a:solidFill>
                <a:schemeClr val="bg1"/>
              </a:solidFill>
              <a:latin typeface="Arial" panose="020B0604020202020204" pitchFamily="34" charset="0"/>
              <a:ea typeface="宋体" panose="02010600030101010101" pitchFamily="2" charset="-122"/>
            </a:endParaRPr>
          </a:p>
        </p:txBody>
      </p:sp>
      <p:pic>
        <p:nvPicPr>
          <p:cNvPr id="30" name="Picture 14" descr="http://t02.pic.sogou.com/493eadc82be620d6-a2f0f2491833f6b8-baa32f594dc122955b3144a3e2bb3687_i.jpg"/>
          <p:cNvPicPr>
            <a:picLocks noChangeAspect="1"/>
          </p:cNvPicPr>
          <p:nvPr/>
        </p:nvPicPr>
        <p:blipFill>
          <a:blip r:embed="rId1"/>
          <a:stretch>
            <a:fillRect/>
          </a:stretch>
        </p:blipFill>
        <p:spPr>
          <a:xfrm rot="668921">
            <a:off x="6927850" y="3225800"/>
            <a:ext cx="1727200" cy="1827213"/>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charRg st="0" end="15"/>
                                            </p:txEl>
                                          </p:spTgt>
                                        </p:tgtEl>
                                        <p:attrNameLst>
                                          <p:attrName>style.visibility</p:attrName>
                                        </p:attrNameLst>
                                      </p:cBhvr>
                                      <p:to>
                                        <p:strVal val="visible"/>
                                      </p:to>
                                    </p:set>
                                    <p:animEffect transition="in" filter="fade">
                                      <p:cBhvr>
                                        <p:cTn id="7" dur="500"/>
                                        <p:tgtEl>
                                          <p:spTgt spid="9">
                                            <p:txEl>
                                              <p:charRg st="0" end="15"/>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xEl>
                                              <p:charRg st="0" end="52"/>
                                            </p:txEl>
                                          </p:spTgt>
                                        </p:tgtEl>
                                        <p:attrNameLst>
                                          <p:attrName>style.visibility</p:attrName>
                                        </p:attrNameLst>
                                      </p:cBhvr>
                                      <p:to>
                                        <p:strVal val="visible"/>
                                      </p:to>
                                    </p:set>
                                    <p:animEffect transition="in" filter="wipe(left)">
                                      <p:cBhvr>
                                        <p:cTn id="11" dur="500"/>
                                        <p:tgtEl>
                                          <p:spTgt spid="2">
                                            <p:txEl>
                                              <p:charRg st="0" end="5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
                                            <p:txEl>
                                              <p:charRg st="52" end="132"/>
                                            </p:txEl>
                                          </p:spTgt>
                                        </p:tgtEl>
                                        <p:attrNameLst>
                                          <p:attrName>style.visibility</p:attrName>
                                        </p:attrNameLst>
                                      </p:cBhvr>
                                      <p:to>
                                        <p:strVal val="visible"/>
                                      </p:to>
                                    </p:set>
                                    <p:animEffect transition="in" filter="wipe(left)">
                                      <p:cBhvr>
                                        <p:cTn id="16" dur="500"/>
                                        <p:tgtEl>
                                          <p:spTgt spid="2">
                                            <p:txEl>
                                              <p:charRg st="52" end="13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7">
                                            <p:txEl>
                                              <p:charRg st="0" end="21"/>
                                            </p:txEl>
                                          </p:spTgt>
                                        </p:tgtEl>
                                        <p:attrNameLst>
                                          <p:attrName>style.visibility</p:attrName>
                                        </p:attrNameLst>
                                      </p:cBhvr>
                                      <p:to>
                                        <p:strVal val="visible"/>
                                      </p:to>
                                    </p:set>
                                    <p:animEffect transition="in" filter="wipe(left)">
                                      <p:cBhvr>
                                        <p:cTn id="21" dur="500"/>
                                        <p:tgtEl>
                                          <p:spTgt spid="27">
                                            <p:txEl>
                                              <p:charRg st="0" end="21"/>
                                            </p:txEl>
                                          </p:spTgt>
                                        </p:tgtEl>
                                      </p:cBhvr>
                                    </p:animEffect>
                                  </p:childTnLst>
                                </p:cTn>
                              </p:par>
                            </p:childTnLst>
                          </p:cTn>
                        </p:par>
                        <p:par>
                          <p:cTn id="22" fill="hold">
                            <p:stCondLst>
                              <p:cond delay="500"/>
                            </p:stCondLst>
                            <p:childTnLst>
                              <p:par>
                                <p:cTn id="23" presetID="2" presetClass="entr" presetSubtype="2" fill="hold" nodeType="afterEffect">
                                  <p:stCondLst>
                                    <p:cond delay="0"/>
                                  </p:stCondLst>
                                  <p:childTnLst>
                                    <p:set>
                                      <p:cBhvr>
                                        <p:cTn id="24" dur="1" fill="hold">
                                          <p:stCondLst>
                                            <p:cond delay="0"/>
                                          </p:stCondLst>
                                        </p:cTn>
                                        <p:tgtEl>
                                          <p:spTgt spid="30"/>
                                        </p:tgtEl>
                                        <p:attrNameLst>
                                          <p:attrName>style.visibility</p:attrName>
                                        </p:attrNameLst>
                                      </p:cBhvr>
                                      <p:to>
                                        <p:strVal val="visible"/>
                                      </p:to>
                                    </p:set>
                                    <p:anim calcmode="lin" valueType="num">
                                      <p:cBhvr additive="base">
                                        <p:cTn id="25" dur="500" fill="hold"/>
                                        <p:tgtEl>
                                          <p:spTgt spid="30"/>
                                        </p:tgtEl>
                                        <p:attrNameLst>
                                          <p:attrName>ppt_x</p:attrName>
                                        </p:attrNameLst>
                                      </p:cBhvr>
                                      <p:tavLst>
                                        <p:tav tm="0">
                                          <p:val>
                                            <p:strVal val="1+#ppt_w/2"/>
                                          </p:val>
                                        </p:tav>
                                        <p:tav tm="100000">
                                          <p:val>
                                            <p:strVal val="#ppt_x"/>
                                          </p:val>
                                        </p:tav>
                                      </p:tavLst>
                                    </p:anim>
                                    <p:anim calcmode="lin" valueType="num">
                                      <p:cBhvr additive="base">
                                        <p:cTn id="26" dur="500" fill="hold"/>
                                        <p:tgtEl>
                                          <p:spTgt spid="30"/>
                                        </p:tgtEl>
                                        <p:attrNameLst>
                                          <p:attrName>ppt_y</p:attrName>
                                        </p:attrNameLst>
                                      </p:cBhvr>
                                      <p:tavLst>
                                        <p:tav tm="0">
                                          <p:val>
                                            <p:strVal val="#ppt_y"/>
                                          </p:val>
                                        </p:tav>
                                        <p:tav tm="100000">
                                          <p:val>
                                            <p:strVal val="#ppt_y"/>
                                          </p:val>
                                        </p:tav>
                                      </p:tavLst>
                                    </p:anim>
                                  </p:childTnLst>
                                </p:cTn>
                              </p:par>
                            </p:childTnLst>
                          </p:cTn>
                        </p:par>
                        <p:par>
                          <p:cTn id="27" fill="hold">
                            <p:stCondLst>
                              <p:cond delay="1000"/>
                            </p:stCondLst>
                            <p:childTnLst>
                              <p:par>
                                <p:cTn id="28" presetID="2" presetClass="entr" presetSubtype="4" fill="hold" grpId="0" nodeType="afterEffect">
                                  <p:stCondLst>
                                    <p:cond delay="0"/>
                                  </p:stCondLst>
                                  <p:childTnLst>
                                    <p:set>
                                      <p:cBhvr>
                                        <p:cTn id="29" dur="1" fill="hold">
                                          <p:stCondLst>
                                            <p:cond delay="0"/>
                                          </p:stCondLst>
                                        </p:cTn>
                                        <p:tgtEl>
                                          <p:spTgt spid="28"/>
                                        </p:tgtEl>
                                        <p:attrNameLst>
                                          <p:attrName>style.visibility</p:attrName>
                                        </p:attrNameLst>
                                      </p:cBhvr>
                                      <p:to>
                                        <p:strVal val="visible"/>
                                      </p:to>
                                    </p:set>
                                    <p:anim calcmode="lin" valueType="num">
                                      <p:cBhvr additive="base">
                                        <p:cTn id="30" dur="500" fill="hold"/>
                                        <p:tgtEl>
                                          <p:spTgt spid="28"/>
                                        </p:tgtEl>
                                        <p:attrNameLst>
                                          <p:attrName>ppt_x</p:attrName>
                                        </p:attrNameLst>
                                      </p:cBhvr>
                                      <p:tavLst>
                                        <p:tav tm="0">
                                          <p:val>
                                            <p:strVal val="#ppt_x"/>
                                          </p:val>
                                        </p:tav>
                                        <p:tav tm="100000">
                                          <p:val>
                                            <p:strVal val="#ppt_x"/>
                                          </p:val>
                                        </p:tav>
                                      </p:tavLst>
                                    </p:anim>
                                    <p:anim calcmode="lin" valueType="num">
                                      <p:cBhvr additive="base">
                                        <p:cTn id="31"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5" name="AutoShape 207"/>
          <p:cNvSpPr>
            <a:spLocks noChangeArrowheads="1"/>
          </p:cNvSpPr>
          <p:nvPr/>
        </p:nvSpPr>
        <p:spPr bwMode="auto">
          <a:xfrm>
            <a:off x="233680" y="1529715"/>
            <a:ext cx="8724900" cy="4949825"/>
          </a:xfrm>
          <a:prstGeom prst="roundRect">
            <a:avLst>
              <a:gd name="adj" fmla="val 4171"/>
            </a:avLst>
          </a:prstGeom>
          <a:solidFill>
            <a:schemeClr val="bg1"/>
          </a:solidFill>
          <a:ln w="19050" algn="ctr">
            <a:solidFill>
              <a:schemeClr val="bg1">
                <a:lumMod val="95000"/>
              </a:schemeClr>
            </a:solidFill>
            <a:round/>
          </a:ln>
        </p:spPr>
        <p:txBody>
          <a:bodyPr wrap="none" anchor="ctr"/>
          <a:lstStyle/>
          <a:p>
            <a:pPr marL="0" marR="0" lvl="0" indent="0" algn="l" defTabSz="914400" rtl="0" eaLnBrk="0" fontAlgn="base" latinLnBrk="1" hangingPunct="0">
              <a:lnSpc>
                <a:spcPct val="100000"/>
              </a:lnSpc>
              <a:spcBef>
                <a:spcPct val="0"/>
              </a:spcBef>
              <a:spcAft>
                <a:spcPct val="0"/>
              </a:spcAft>
              <a:buClrTx/>
              <a:buSzTx/>
              <a:buFontTx/>
              <a:buNone/>
              <a:defRPr/>
            </a:pPr>
            <a:endParaRPr kumimoji="1" lang="ko-KR"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6" name="AutoShape 132"/>
          <p:cNvSpPr>
            <a:spLocks noChangeArrowheads="1"/>
          </p:cNvSpPr>
          <p:nvPr/>
        </p:nvSpPr>
        <p:spPr bwMode="auto">
          <a:xfrm>
            <a:off x="392113" y="1301174"/>
            <a:ext cx="2016125" cy="5178435"/>
          </a:xfrm>
          <a:prstGeom prst="upArrow">
            <a:avLst>
              <a:gd name="adj1" fmla="val 66296"/>
              <a:gd name="adj2" fmla="val 58426"/>
            </a:avLst>
          </a:prstGeom>
          <a:gradFill flip="none" rotWithShape="1">
            <a:gsLst>
              <a:gs pos="0">
                <a:srgbClr val="D5F4FF"/>
              </a:gs>
              <a:gs pos="100000">
                <a:srgbClr val="764718">
                  <a:alpha val="0"/>
                </a:srgbClr>
              </a:gs>
            </a:gsLst>
            <a:path path="circle">
              <a:fillToRect l="100000" b="100000"/>
            </a:path>
            <a:tileRect t="-100000" r="-100000"/>
          </a:gradFill>
          <a:ln>
            <a:noFill/>
          </a:ln>
        </p:spPr>
        <p:txBody>
          <a:bodyPr wrap="none" anchor="ctr"/>
          <a:lstStyle/>
          <a:p>
            <a:pPr marL="0" marR="0" lvl="0" indent="0" algn="l" defTabSz="914400" rtl="0" eaLnBrk="0" fontAlgn="base" latinLnBrk="1" hangingPunct="0">
              <a:lnSpc>
                <a:spcPct val="100000"/>
              </a:lnSpc>
              <a:spcBef>
                <a:spcPct val="0"/>
              </a:spcBef>
              <a:spcAft>
                <a:spcPct val="0"/>
              </a:spcAft>
              <a:buClrTx/>
              <a:buSzTx/>
              <a:buFontTx/>
              <a:buNone/>
              <a:defRPr/>
            </a:pPr>
            <a:endParaRPr kumimoji="1" lang="ko-KR"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7" name="AutoShape 208"/>
          <p:cNvSpPr>
            <a:spLocks noChangeArrowheads="1"/>
          </p:cNvSpPr>
          <p:nvPr/>
        </p:nvSpPr>
        <p:spPr bwMode="auto">
          <a:xfrm>
            <a:off x="2670175" y="1530350"/>
            <a:ext cx="5976938" cy="850900"/>
          </a:xfrm>
          <a:prstGeom prst="roundRect">
            <a:avLst>
              <a:gd name="adj" fmla="val 17352"/>
            </a:avLst>
          </a:prstGeom>
          <a:solidFill>
            <a:srgbClr val="FFFFFF"/>
          </a:solidFill>
          <a:ln w="19050" algn="ctr">
            <a:solidFill>
              <a:schemeClr val="bg1">
                <a:lumMod val="95000"/>
              </a:schemeClr>
            </a:solidFill>
            <a:round/>
          </a:ln>
          <a:effectLst>
            <a:outerShdw blurRad="76200" dir="13500000" sy="23000" kx="1200000" algn="br" rotWithShape="0">
              <a:prstClr val="black">
                <a:alpha val="20000"/>
              </a:prstClr>
            </a:outerShdw>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26631" name="TextBox 359"/>
          <p:cNvSpPr txBox="1">
            <a:spLocks noChangeArrowheads="1"/>
          </p:cNvSpPr>
          <p:nvPr/>
        </p:nvSpPr>
        <p:spPr bwMode="auto">
          <a:xfrm>
            <a:off x="3527425" y="1700213"/>
            <a:ext cx="4887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charset="-122"/>
                <a:cs typeface="等线" panose="02010600030101010101"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charset="-122"/>
                <a:cs typeface="等线" panose="02010600030101010101"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charset="-122"/>
                <a:cs typeface="等线" panose="02010600030101010101" charset="-122"/>
              </a:defRPr>
            </a:lvl3pPr>
            <a:lvl4pPr marL="16002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4pPr>
            <a:lvl5pPr marL="20574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等线" panose="02010600030101010101" charset="-122"/>
              </a:rPr>
              <a:t>4.3  </a:t>
            </a:r>
            <a:r>
              <a:rPr kumimoji="0" lang="zh-CN" altLang="en-US" sz="2800" b="1" i="0" u="none" strike="noStrike" kern="1200" cap="none" spc="0" normalizeH="0" baseline="0" noProof="0" dirty="0" smtClean="0">
                <a:ln>
                  <a:noFill/>
                </a:ln>
                <a:solidFill>
                  <a:srgbClr val="006BA9"/>
                </a:solidFill>
                <a:effectLst/>
                <a:uLnTx/>
                <a:uFillTx/>
                <a:latin typeface="微软雅黑" panose="020B0503020204020204" pitchFamily="34" charset="-122"/>
                <a:ea typeface="微软雅黑" panose="020B0503020204020204" pitchFamily="34" charset="-122"/>
                <a:cs typeface="+mn-cs"/>
              </a:rPr>
              <a:t>抽象类和接口</a:t>
            </a:r>
            <a:endParaRPr kumimoji="0" lang="zh-CN" altLang="en-US" sz="2800" b="1" i="0" u="none" strike="noStrike" kern="1200" cap="none" spc="0" normalizeH="0" baseline="0" noProof="0" dirty="0" smtClean="0">
              <a:ln>
                <a:noFill/>
              </a:ln>
              <a:solidFill>
                <a:srgbClr val="006BA9"/>
              </a:solidFill>
              <a:effectLst/>
              <a:uLnTx/>
              <a:uFillTx/>
              <a:latin typeface="微软雅黑" panose="020B0503020204020204" pitchFamily="34" charset="-122"/>
              <a:ea typeface="微软雅黑" panose="020B0503020204020204" pitchFamily="34" charset="-122"/>
              <a:cs typeface="+mn-cs"/>
            </a:endParaRPr>
          </a:p>
        </p:txBody>
      </p:sp>
      <p:pic>
        <p:nvPicPr>
          <p:cNvPr id="26632" name="Picture 3">
            <a:hlinkClick r:id="rId1" action="ppaction://hlinksldjump"/>
          </p:cNvPr>
          <p:cNvPicPr>
            <a:picLocks noChangeAspect="1"/>
          </p:cNvPicPr>
          <p:nvPr/>
        </p:nvPicPr>
        <p:blipFill>
          <a:blip r:embed="rId2"/>
          <a:stretch>
            <a:fillRect/>
          </a:stretch>
        </p:blipFill>
        <p:spPr>
          <a:xfrm>
            <a:off x="582613" y="1885950"/>
            <a:ext cx="1635125" cy="520700"/>
          </a:xfrm>
          <a:prstGeom prst="rect">
            <a:avLst/>
          </a:prstGeom>
          <a:noFill/>
          <a:ln w="28575">
            <a:noFill/>
          </a:ln>
        </p:spPr>
      </p:pic>
      <p:pic>
        <p:nvPicPr>
          <p:cNvPr id="26633" name="图片 368">
            <a:hlinkClick r:id="rId1" action="ppaction://hlinksldjump"/>
          </p:cNvPr>
          <p:cNvPicPr>
            <a:picLocks noChangeAspect="1"/>
          </p:cNvPicPr>
          <p:nvPr/>
        </p:nvPicPr>
        <p:blipFill>
          <a:blip r:embed="rId3"/>
          <a:stretch>
            <a:fillRect/>
          </a:stretch>
        </p:blipFill>
        <p:spPr>
          <a:xfrm>
            <a:off x="650875" y="1906588"/>
            <a:ext cx="479425" cy="477837"/>
          </a:xfrm>
          <a:prstGeom prst="rect">
            <a:avLst/>
          </a:prstGeom>
          <a:noFill/>
          <a:ln w="9525">
            <a:noFill/>
          </a:ln>
        </p:spPr>
      </p:pic>
      <p:sp>
        <p:nvSpPr>
          <p:cNvPr id="19" name="矩形 18">
            <a:hlinkClick r:id="rId1" action="ppaction://hlinksldjump"/>
          </p:cNvPr>
          <p:cNvSpPr/>
          <p:nvPr/>
        </p:nvSpPr>
        <p:spPr bwMode="auto">
          <a:xfrm>
            <a:off x="971550" y="1954213"/>
            <a:ext cx="1158875" cy="338138"/>
          </a:xfrm>
          <a:prstGeom prst="rect">
            <a:avLst/>
          </a:prstGeom>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600" b="1" i="0" u="none" strike="noStrike" kern="1200" cap="none" spc="3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返回目录</a:t>
            </a:r>
            <a:endParaRPr kumimoji="0" lang="zh-CN" altLang="en-US" sz="1600" b="1" i="0" u="none" strike="noStrike" kern="1200" cap="none" spc="3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nvGrpSpPr>
          <p:cNvPr id="26635" name="组合 311"/>
          <p:cNvGrpSpPr/>
          <p:nvPr/>
        </p:nvGrpSpPr>
        <p:grpSpPr>
          <a:xfrm>
            <a:off x="1106488" y="2819400"/>
            <a:ext cx="7629525" cy="668338"/>
            <a:chOff x="1029300" y="5045322"/>
            <a:chExt cx="7628925" cy="669008"/>
          </a:xfrm>
        </p:grpSpPr>
        <p:grpSp>
          <p:nvGrpSpPr>
            <p:cNvPr id="26652" name="组合 345"/>
            <p:cNvGrpSpPr/>
            <p:nvPr/>
          </p:nvGrpSpPr>
          <p:grpSpPr>
            <a:xfrm>
              <a:off x="2520950" y="5045323"/>
              <a:ext cx="6137275" cy="669007"/>
              <a:chOff x="2520950" y="4924673"/>
              <a:chExt cx="6137275" cy="789657"/>
            </a:xfrm>
          </p:grpSpPr>
          <p:sp>
            <p:nvSpPr>
              <p:cNvPr id="44" name="AutoShape 218"/>
              <p:cNvSpPr>
                <a:spLocks noChangeArrowheads="1"/>
              </p:cNvSpPr>
              <p:nvPr/>
            </p:nvSpPr>
            <p:spPr bwMode="auto">
              <a:xfrm>
                <a:off x="2721442" y="5393590"/>
                <a:ext cx="5806618"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nvGrpSpPr>
              <p:cNvPr id="26658" name="组合 351"/>
              <p:cNvGrpSpPr/>
              <p:nvPr/>
            </p:nvGrpSpPr>
            <p:grpSpPr>
              <a:xfrm>
                <a:off x="2520950" y="4924673"/>
                <a:ext cx="6137275" cy="664245"/>
                <a:chOff x="2520950" y="4868193"/>
                <a:chExt cx="6137275" cy="720725"/>
              </a:xfrm>
            </p:grpSpPr>
            <p:sp>
              <p:nvSpPr>
                <p:cNvPr id="46" name="AutoShape 181"/>
                <p:cNvSpPr>
                  <a:spLocks noChangeArrowheads="1"/>
                </p:cNvSpPr>
                <p:nvPr/>
              </p:nvSpPr>
              <p:spPr bwMode="auto">
                <a:xfrm>
                  <a:off x="2521433" y="4868192"/>
                  <a:ext cx="6136792" cy="720446"/>
                </a:xfrm>
                <a:prstGeom prst="roundRect">
                  <a:avLst>
                    <a:gd name="adj" fmla="val 50000"/>
                  </a:avLst>
                </a:prstGeom>
                <a:solidFill>
                  <a:srgbClr val="D5F4FF"/>
                </a:solidFill>
                <a:ln w="19050" algn="ctr">
                  <a:solidFill>
                    <a:srgbClr val="FFFFFF"/>
                  </a:solidFill>
                  <a:roun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47" name="AutoShape 202"/>
                <p:cNvSpPr>
                  <a:spLocks noChangeArrowheads="1"/>
                </p:cNvSpPr>
                <p:nvPr/>
              </p:nvSpPr>
              <p:spPr bwMode="auto">
                <a:xfrm>
                  <a:off x="2762714" y="4984196"/>
                  <a:ext cx="5689152" cy="490472"/>
                </a:xfrm>
                <a:prstGeom prst="roundRect">
                  <a:avLst>
                    <a:gd name="adj" fmla="val 50000"/>
                  </a:avLst>
                </a:prstGeom>
                <a:solidFill>
                  <a:srgbClr val="FFFFFF">
                    <a:alpha val="45882"/>
                  </a:srgbClr>
                </a:solidFill>
                <a:ln w="19050" algn="ctr">
                  <a:solidFill>
                    <a:srgbClr val="FFFFFF"/>
                  </a:solidFill>
                  <a:roun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grpSp>
        <p:sp>
          <p:nvSpPr>
            <p:cNvPr id="40" name="Line 188"/>
            <p:cNvSpPr>
              <a:spLocks noChangeShapeType="1"/>
            </p:cNvSpPr>
            <p:nvPr/>
          </p:nvSpPr>
          <p:spPr bwMode="auto">
            <a:xfrm flipH="1">
              <a:off x="1500750" y="5329770"/>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1"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nvGrpSpPr>
            <p:cNvPr id="26654" name="组合 347"/>
            <p:cNvGrpSpPr/>
            <p:nvPr/>
          </p:nvGrpSpPr>
          <p:grpSpPr>
            <a:xfrm>
              <a:off x="1029300" y="5045322"/>
              <a:ext cx="635025" cy="637257"/>
              <a:chOff x="1098627" y="4776118"/>
              <a:chExt cx="903287" cy="906462"/>
            </a:xfrm>
          </p:grpSpPr>
          <p:sp>
            <p:nvSpPr>
              <p:cNvPr id="42" name="Oval 148"/>
              <p:cNvSpPr>
                <a:spLocks noChangeArrowheads="1"/>
              </p:cNvSpPr>
              <p:nvPr/>
            </p:nvSpPr>
            <p:spPr bwMode="auto">
              <a:xfrm>
                <a:off x="1098627" y="4776118"/>
                <a:ext cx="903180" cy="906418"/>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Arial Black" panose="020B0A04020102020204" pitchFamily="34" charset="0"/>
                  <a:ea typeface="Gulim" panose="020B0600000101010101" pitchFamily="34" charset="-127"/>
                  <a:cs typeface="+mn-cs"/>
                </a:endParaRPr>
              </a:p>
            </p:txBody>
          </p:sp>
          <p:sp>
            <p:nvSpPr>
              <p:cNvPr id="43" name="Oval 151"/>
              <p:cNvSpPr>
                <a:spLocks noChangeArrowheads="1"/>
              </p:cNvSpPr>
              <p:nvPr/>
            </p:nvSpPr>
            <p:spPr bwMode="auto">
              <a:xfrm>
                <a:off x="1414740" y="4803243"/>
                <a:ext cx="241600" cy="24186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grpSp>
      <p:grpSp>
        <p:nvGrpSpPr>
          <p:cNvPr id="26636" name="组合 313"/>
          <p:cNvGrpSpPr/>
          <p:nvPr/>
        </p:nvGrpSpPr>
        <p:grpSpPr>
          <a:xfrm>
            <a:off x="1328738" y="3732213"/>
            <a:ext cx="7407275" cy="668337"/>
            <a:chOff x="1252258" y="5045323"/>
            <a:chExt cx="7405967" cy="669007"/>
          </a:xfrm>
        </p:grpSpPr>
        <p:grpSp>
          <p:nvGrpSpPr>
            <p:cNvPr id="26645" name="组合 338"/>
            <p:cNvGrpSpPr/>
            <p:nvPr/>
          </p:nvGrpSpPr>
          <p:grpSpPr>
            <a:xfrm>
              <a:off x="2520950" y="5045323"/>
              <a:ext cx="6137275" cy="669007"/>
              <a:chOff x="2520950" y="4924673"/>
              <a:chExt cx="6137275" cy="789657"/>
            </a:xfrm>
          </p:grpSpPr>
          <p:sp>
            <p:nvSpPr>
              <p:cNvPr id="52" name="AutoShape 218"/>
              <p:cNvSpPr>
                <a:spLocks noChangeArrowheads="1"/>
              </p:cNvSpPr>
              <p:nvPr/>
            </p:nvSpPr>
            <p:spPr bwMode="auto">
              <a:xfrm>
                <a:off x="2720436" y="5393591"/>
                <a:ext cx="5807637" cy="320739"/>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nvGrpSpPr>
              <p:cNvPr id="26649" name="组合 342"/>
              <p:cNvGrpSpPr/>
              <p:nvPr/>
            </p:nvGrpSpPr>
            <p:grpSpPr>
              <a:xfrm>
                <a:off x="2520950" y="4924673"/>
                <a:ext cx="6137275" cy="664245"/>
                <a:chOff x="2520950" y="4868193"/>
                <a:chExt cx="6137275" cy="720725"/>
              </a:xfrm>
            </p:grpSpPr>
            <p:sp>
              <p:nvSpPr>
                <p:cNvPr id="54" name="AutoShape 181"/>
                <p:cNvSpPr>
                  <a:spLocks noChangeArrowheads="1"/>
                </p:cNvSpPr>
                <p:nvPr/>
              </p:nvSpPr>
              <p:spPr bwMode="auto">
                <a:xfrm>
                  <a:off x="2517272" y="4868193"/>
                  <a:ext cx="6140953" cy="720446"/>
                </a:xfrm>
                <a:prstGeom prst="roundRect">
                  <a:avLst>
                    <a:gd name="adj" fmla="val 50000"/>
                  </a:avLst>
                </a:prstGeom>
                <a:solidFill>
                  <a:srgbClr val="D5EBFF"/>
                </a:solidFill>
                <a:ln w="19050" algn="ctr">
                  <a:solidFill>
                    <a:srgbClr val="FFFFFF"/>
                  </a:solidFill>
                  <a:roun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55" name="AutoShape 202"/>
                <p:cNvSpPr>
                  <a:spLocks noChangeArrowheads="1"/>
                </p:cNvSpPr>
                <p:nvPr/>
              </p:nvSpPr>
              <p:spPr bwMode="auto">
                <a:xfrm>
                  <a:off x="2761703" y="4984196"/>
                  <a:ext cx="5690183" cy="490473"/>
                </a:xfrm>
                <a:prstGeom prst="roundRect">
                  <a:avLst>
                    <a:gd name="adj" fmla="val 50000"/>
                  </a:avLst>
                </a:prstGeom>
                <a:solidFill>
                  <a:srgbClr val="FFFFFF">
                    <a:alpha val="45882"/>
                  </a:srgbClr>
                </a:solidFill>
                <a:ln w="19050" algn="ctr">
                  <a:solidFill>
                    <a:srgbClr val="FFFFFF"/>
                  </a:solidFill>
                  <a:roun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grpSp>
        <p:sp>
          <p:nvSpPr>
            <p:cNvPr id="50"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1"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51" name="Oval 151"/>
            <p:cNvSpPr>
              <a:spLocks noChangeArrowheads="1"/>
            </p:cNvSpPr>
            <p:nvPr/>
          </p:nvSpPr>
          <p:spPr bwMode="auto">
            <a:xfrm>
              <a:off x="1252258" y="5064392"/>
              <a:ext cx="169832" cy="17003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grpSp>
        <p:nvGrpSpPr>
          <p:cNvPr id="26637" name="组合 315"/>
          <p:cNvGrpSpPr/>
          <p:nvPr/>
        </p:nvGrpSpPr>
        <p:grpSpPr>
          <a:xfrm>
            <a:off x="1112838" y="3722688"/>
            <a:ext cx="635000" cy="638175"/>
            <a:chOff x="1190461" y="2772022"/>
            <a:chExt cx="635025" cy="637257"/>
          </a:xfrm>
        </p:grpSpPr>
        <p:sp>
          <p:nvSpPr>
            <p:cNvPr id="65"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Arial Black" panose="020B0A04020102020204" pitchFamily="34" charset="0"/>
                <a:ea typeface="Gulim" panose="020B0600000101010101" pitchFamily="34" charset="-127"/>
                <a:cs typeface="+mn-cs"/>
              </a:endParaRPr>
            </a:p>
          </p:txBody>
        </p:sp>
        <p:sp>
          <p:nvSpPr>
            <p:cNvPr id="66" name="Oval 151"/>
            <p:cNvSpPr>
              <a:spLocks noChangeArrowheads="1"/>
            </p:cNvSpPr>
            <p:nvPr/>
          </p:nvSpPr>
          <p:spPr bwMode="auto">
            <a:xfrm>
              <a:off x="1412720" y="2791045"/>
              <a:ext cx="169869" cy="169618"/>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sp>
        <p:nvSpPr>
          <p:cNvPr id="26638" name="TextBox 317"/>
          <p:cNvSpPr txBox="1"/>
          <p:nvPr/>
        </p:nvSpPr>
        <p:spPr>
          <a:xfrm>
            <a:off x="1055688" y="2936875"/>
            <a:ext cx="792162" cy="3698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nSpc>
                <a:spcPct val="100000"/>
              </a:lnSpc>
              <a:spcBef>
                <a:spcPct val="0"/>
              </a:spcBef>
              <a:buFontTx/>
              <a:buNone/>
            </a:pPr>
            <a:r>
              <a:rPr lang="en-US" altLang="zh-CN" sz="1800" dirty="0">
                <a:latin typeface="Arial" panose="020B0604020202020204" pitchFamily="34" charset="0"/>
                <a:ea typeface="宋体" panose="02010600030101010101" pitchFamily="2" charset="-122"/>
              </a:rPr>
              <a:t>4.3.1</a:t>
            </a:r>
            <a:endParaRPr lang="zh-CN" altLang="en-US" sz="1800" dirty="0">
              <a:latin typeface="Arial" panose="020B0604020202020204" pitchFamily="34" charset="0"/>
              <a:ea typeface="宋体" panose="02010600030101010101" pitchFamily="2" charset="-122"/>
            </a:endParaRPr>
          </a:p>
        </p:txBody>
      </p:sp>
      <p:sp>
        <p:nvSpPr>
          <p:cNvPr id="26639" name="TextBox 318"/>
          <p:cNvSpPr txBox="1"/>
          <p:nvPr/>
        </p:nvSpPr>
        <p:spPr>
          <a:xfrm>
            <a:off x="1068388" y="3846513"/>
            <a:ext cx="792162" cy="3698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nSpc>
                <a:spcPct val="100000"/>
              </a:lnSpc>
              <a:spcBef>
                <a:spcPct val="0"/>
              </a:spcBef>
              <a:buFontTx/>
              <a:buNone/>
            </a:pPr>
            <a:r>
              <a:rPr lang="en-US" altLang="zh-CN" sz="1800" dirty="0">
                <a:latin typeface="Arial" panose="020B0604020202020204" pitchFamily="34" charset="0"/>
                <a:ea typeface="宋体" panose="02010600030101010101" pitchFamily="2" charset="-122"/>
              </a:rPr>
              <a:t>4.3.2</a:t>
            </a:r>
            <a:endParaRPr lang="zh-CN" altLang="en-US" sz="1800" dirty="0">
              <a:latin typeface="Arial" panose="020B0604020202020204" pitchFamily="34" charset="0"/>
              <a:ea typeface="宋体" panose="02010600030101010101" pitchFamily="2" charset="-122"/>
            </a:endParaRPr>
          </a:p>
        </p:txBody>
      </p:sp>
      <p:sp>
        <p:nvSpPr>
          <p:cNvPr id="26640" name="TextBox 320"/>
          <p:cNvSpPr txBox="1"/>
          <p:nvPr/>
        </p:nvSpPr>
        <p:spPr>
          <a:xfrm>
            <a:off x="3213100" y="2921000"/>
            <a:ext cx="4699000" cy="3698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nSpc>
                <a:spcPct val="100000"/>
              </a:lnSpc>
              <a:spcBef>
                <a:spcPct val="0"/>
              </a:spcBef>
              <a:buFontTx/>
              <a:buNone/>
            </a:pPr>
            <a:r>
              <a:rPr lang="zh-CN" altLang="en-US" sz="1800" dirty="0">
                <a:latin typeface="微软雅黑" panose="020B0503020204020204" pitchFamily="34" charset="-122"/>
                <a:ea typeface="微软雅黑" panose="020B0503020204020204" pitchFamily="34" charset="-122"/>
              </a:rPr>
              <a:t>抽象类</a:t>
            </a:r>
            <a:endParaRPr lang="zh-CN" altLang="en-US" sz="1800" dirty="0">
              <a:latin typeface="微软雅黑" panose="020B0503020204020204" pitchFamily="34" charset="-122"/>
              <a:ea typeface="微软雅黑" panose="020B0503020204020204" pitchFamily="34" charset="-122"/>
            </a:endParaRPr>
          </a:p>
        </p:txBody>
      </p:sp>
      <p:sp>
        <p:nvSpPr>
          <p:cNvPr id="26641" name="TextBox 321"/>
          <p:cNvSpPr txBox="1"/>
          <p:nvPr/>
        </p:nvSpPr>
        <p:spPr>
          <a:xfrm>
            <a:off x="3213100" y="3821113"/>
            <a:ext cx="4483100" cy="3698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nSpc>
                <a:spcPct val="100000"/>
              </a:lnSpc>
              <a:spcBef>
                <a:spcPct val="0"/>
              </a:spcBef>
              <a:buFontTx/>
              <a:buNone/>
            </a:pPr>
            <a:r>
              <a:rPr lang="zh-CN" altLang="en-US" sz="1800" dirty="0">
                <a:latin typeface="微软雅黑" panose="020B0503020204020204" pitchFamily="34" charset="-122"/>
                <a:ea typeface="微软雅黑" panose="020B0503020204020204" pitchFamily="34" charset="-122"/>
              </a:rPr>
              <a:t>接口</a:t>
            </a:r>
            <a:endParaRPr lang="zh-CN" altLang="en-US" sz="1800" dirty="0">
              <a:latin typeface="微软雅黑" panose="020B0503020204020204" pitchFamily="34" charset="-122"/>
              <a:ea typeface="微软雅黑" panose="020B0503020204020204" pitchFamily="34" charset="-122"/>
            </a:endParaRPr>
          </a:p>
        </p:txBody>
      </p:sp>
      <p:sp>
        <p:nvSpPr>
          <p:cNvPr id="26642"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FontTx/>
              <a:buNone/>
            </a:pP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知识架构</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ustDataLst>
      <p:tags r:id="rId4"/>
    </p:custDataLst>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FontTx/>
              <a:buNone/>
            </a:pP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4.7 </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异常</a:t>
            </a:r>
            <a:endPar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91139"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9" name="内容占位符 2"/>
          <p:cNvSpPr>
            <a:spLocks noGrp="1"/>
          </p:cNvSpPr>
          <p:nvPr>
            <p:ph idx="1"/>
          </p:nvPr>
        </p:nvSpPr>
        <p:spPr>
          <a:xfrm>
            <a:off x="457200" y="1066800"/>
            <a:ext cx="8229600" cy="652463"/>
          </a:xfrm>
        </p:spPr>
        <p:txBody>
          <a:bodyPr vert="horz" wrap="square" lIns="91440" tIns="45720" rIns="91440" bIns="45720" anchor="t"/>
          <a:p>
            <a:pPr marL="0" indent="0">
              <a:lnSpc>
                <a:spcPct val="100000"/>
              </a:lnSpc>
              <a:spcBef>
                <a:spcPct val="0"/>
              </a:spcBef>
              <a:buNone/>
            </a:pPr>
            <a:r>
              <a:rPr lang="en-US" altLang="zh-CN"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4.7.6 </a:t>
            </a:r>
            <a:r>
              <a:rPr lang="zh-CN" altLang="en-US"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自定义异常</a:t>
            </a:r>
            <a:endParaRPr lang="zh-CN" altLang="en-US"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endParaRPr>
          </a:p>
        </p:txBody>
      </p:sp>
      <p:sp>
        <p:nvSpPr>
          <p:cNvPr id="2" name="矩形 1"/>
          <p:cNvSpPr/>
          <p:nvPr/>
        </p:nvSpPr>
        <p:spPr>
          <a:xfrm>
            <a:off x="457200" y="1484313"/>
            <a:ext cx="8229600" cy="1665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457200" eaLnBrk="1" hangingPunct="1">
              <a:lnSpc>
                <a:spcPct val="200000"/>
              </a:lnSpc>
              <a:spcBef>
                <a:spcPct val="0"/>
              </a:spcBef>
              <a:buFontTx/>
              <a:buNone/>
            </a:pPr>
            <a:r>
              <a:rPr lang="en-US" altLang="zh-CN" sz="1800" dirty="0">
                <a:latin typeface="Arial" panose="020B0604020202020204" pitchFamily="34" charset="0"/>
                <a:ea typeface="宋体" panose="02010600030101010101" pitchFamily="2" charset="-122"/>
              </a:rPr>
              <a:t>Java</a:t>
            </a:r>
            <a:r>
              <a:rPr lang="zh-CN" altLang="zh-CN" sz="1800" dirty="0">
                <a:latin typeface="Arial" panose="020B0604020202020204" pitchFamily="34" charset="0"/>
                <a:ea typeface="宋体" panose="02010600030101010101" pitchFamily="2" charset="-122"/>
              </a:rPr>
              <a:t>中定义了大量的异常类，虽然这些异常类可以描述编程时出现的大部分异常情况，但是在程序开发中有时可能需要描述程序中特有的异常情况，例如在设计</a:t>
            </a:r>
            <a:r>
              <a:rPr lang="en-US" altLang="zh-CN" sz="1800" dirty="0">
                <a:latin typeface="Arial" panose="020B0604020202020204" pitchFamily="34" charset="0"/>
                <a:ea typeface="宋体" panose="02010600030101010101" pitchFamily="2" charset="-122"/>
              </a:rPr>
              <a:t>divide()</a:t>
            </a:r>
            <a:r>
              <a:rPr lang="zh-CN" altLang="zh-CN" sz="1800" dirty="0">
                <a:latin typeface="Arial" panose="020B0604020202020204" pitchFamily="34" charset="0"/>
                <a:ea typeface="宋体" panose="02010600030101010101" pitchFamily="2" charset="-122"/>
              </a:rPr>
              <a:t>方法时不允许被除数为负数</a:t>
            </a:r>
            <a:endParaRPr lang="en-US" altLang="zh-CN" sz="1800" dirty="0">
              <a:latin typeface="Arial" panose="020B0604020202020204" pitchFamily="34" charset="0"/>
              <a:ea typeface="宋体" panose="02010600030101010101" pitchFamily="2" charset="-122"/>
            </a:endParaRPr>
          </a:p>
        </p:txBody>
      </p:sp>
      <p:sp>
        <p:nvSpPr>
          <p:cNvPr id="10" name="矩形 9"/>
          <p:cNvSpPr/>
          <p:nvPr/>
        </p:nvSpPr>
        <p:spPr>
          <a:xfrm>
            <a:off x="457200" y="3654425"/>
            <a:ext cx="8221663" cy="12001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200000"/>
              </a:lnSpc>
              <a:spcBef>
                <a:spcPct val="0"/>
              </a:spcBef>
              <a:buFontTx/>
              <a:buNone/>
            </a:pPr>
            <a:r>
              <a:rPr lang="zh-CN" altLang="en-US" sz="1800" b="1" u="sng" dirty="0">
                <a:solidFill>
                  <a:srgbClr val="006BA9"/>
                </a:solidFill>
                <a:cs typeface="Arial" panose="020B0604020202020204" pitchFamily="34" charset="0"/>
              </a:rPr>
              <a:t>解决方法</a:t>
            </a:r>
            <a:r>
              <a:rPr lang="zh-CN" altLang="en-US" sz="1800" dirty="0">
                <a:latin typeface="Arial" panose="020B0604020202020204" pitchFamily="34" charset="0"/>
                <a:ea typeface="宋体" panose="02010600030101010101" pitchFamily="2" charset="-122"/>
              </a:rPr>
              <a:t>：</a:t>
            </a:r>
            <a:r>
              <a:rPr lang="en-US" altLang="zh-CN" sz="1800" dirty="0">
                <a:latin typeface="Arial" panose="020B0604020202020204" pitchFamily="34" charset="0"/>
                <a:ea typeface="宋体" panose="02010600030101010101" pitchFamily="2" charset="-122"/>
              </a:rPr>
              <a:t>Java</a:t>
            </a:r>
            <a:r>
              <a:rPr lang="zh-CN" altLang="zh-CN" sz="1800" dirty="0">
                <a:latin typeface="Arial" panose="020B0604020202020204" pitchFamily="34" charset="0"/>
                <a:ea typeface="宋体" panose="02010600030101010101" pitchFamily="2" charset="-122"/>
              </a:rPr>
              <a:t>允许用户自定义异常，但自定义的异常类必须继承自</a:t>
            </a:r>
            <a:r>
              <a:rPr lang="en-US" altLang="zh-CN" sz="1800" dirty="0">
                <a:latin typeface="Arial" panose="020B0604020202020204" pitchFamily="34" charset="0"/>
                <a:ea typeface="宋体" panose="02010600030101010101" pitchFamily="2" charset="-122"/>
              </a:rPr>
              <a:t>Exception</a:t>
            </a:r>
            <a:r>
              <a:rPr lang="zh-CN" altLang="zh-CN" sz="1800" dirty="0">
                <a:latin typeface="Arial" panose="020B0604020202020204" pitchFamily="34" charset="0"/>
                <a:ea typeface="宋体" panose="02010600030101010101" pitchFamily="2" charset="-122"/>
              </a:rPr>
              <a:t>或其子类</a:t>
            </a:r>
            <a:r>
              <a:rPr lang="zh-CN" altLang="en-US" sz="1800" dirty="0">
                <a:latin typeface="Arial" panose="020B0604020202020204" pitchFamily="34" charset="0"/>
                <a:ea typeface="宋体" panose="02010600030101010101" pitchFamily="2" charset="-122"/>
              </a:rPr>
              <a:t>。</a:t>
            </a:r>
            <a:endParaRPr lang="zh-CN" altLang="en-US" sz="1800" dirty="0">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charRg st="0" end="12"/>
                                            </p:txEl>
                                          </p:spTgt>
                                        </p:tgtEl>
                                        <p:attrNameLst>
                                          <p:attrName>style.visibility</p:attrName>
                                        </p:attrNameLst>
                                      </p:cBhvr>
                                      <p:to>
                                        <p:strVal val="visible"/>
                                      </p:to>
                                    </p:set>
                                    <p:animEffect transition="in" filter="fade">
                                      <p:cBhvr>
                                        <p:cTn id="7" dur="500"/>
                                        <p:tgtEl>
                                          <p:spTgt spid="9">
                                            <p:txEl>
                                              <p:charRg st="0" end="12"/>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
                                            <p:txEl>
                                              <p:charRg st="0" end="93"/>
                                            </p:txEl>
                                          </p:spTgt>
                                        </p:tgtEl>
                                        <p:attrNameLst>
                                          <p:attrName>style.visibility</p:attrName>
                                        </p:attrNameLst>
                                      </p:cBhvr>
                                      <p:to>
                                        <p:strVal val="visible"/>
                                      </p:to>
                                    </p:set>
                                    <p:animEffect transition="in" filter="wipe(up)">
                                      <p:cBhvr>
                                        <p:cTn id="11" dur="500"/>
                                        <p:tgtEl>
                                          <p:spTgt spid="2">
                                            <p:txEl>
                                              <p:charRg st="0" end="9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0">
                                            <p:txEl>
                                              <p:charRg st="0" end="47"/>
                                            </p:txEl>
                                          </p:spTgt>
                                        </p:tgtEl>
                                        <p:attrNameLst>
                                          <p:attrName>style.visibility</p:attrName>
                                        </p:attrNameLst>
                                      </p:cBhvr>
                                      <p:to>
                                        <p:strVal val="visible"/>
                                      </p:to>
                                    </p:set>
                                    <p:animEffect transition="in" filter="wipe(left)">
                                      <p:cBhvr>
                                        <p:cTn id="16" dur="500"/>
                                        <p:tgtEl>
                                          <p:spTgt spid="10">
                                            <p:txEl>
                                              <p:charRg st="0" end="4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FontTx/>
              <a:buNone/>
            </a:pP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4.7 </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异常</a:t>
            </a:r>
            <a:endPar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92163"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9" name="内容占位符 2"/>
          <p:cNvSpPr>
            <a:spLocks noGrp="1"/>
          </p:cNvSpPr>
          <p:nvPr>
            <p:ph idx="1"/>
          </p:nvPr>
        </p:nvSpPr>
        <p:spPr>
          <a:xfrm>
            <a:off x="457200" y="1066800"/>
            <a:ext cx="8229600" cy="652463"/>
          </a:xfrm>
        </p:spPr>
        <p:txBody>
          <a:bodyPr vert="horz" wrap="square" lIns="91440" tIns="45720" rIns="91440" bIns="45720" anchor="t"/>
          <a:p>
            <a:pPr marL="0" indent="0">
              <a:lnSpc>
                <a:spcPct val="100000"/>
              </a:lnSpc>
              <a:spcBef>
                <a:spcPct val="0"/>
              </a:spcBef>
              <a:buNone/>
            </a:pPr>
            <a:r>
              <a:rPr lang="en-US" altLang="zh-CN"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4.7.6 </a:t>
            </a:r>
            <a:r>
              <a:rPr lang="zh-CN" altLang="en-US"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rPr>
              <a:t>自定义异常</a:t>
            </a:r>
            <a:endParaRPr lang="zh-CN" altLang="en-US" sz="1800" b="1" kern="1200" dirty="0">
              <a:solidFill>
                <a:srgbClr val="006BA9"/>
              </a:solidFill>
              <a:latin typeface="微软雅黑" panose="020B0503020204020204" pitchFamily="34" charset="-122"/>
              <a:ea typeface="微软雅黑" panose="020B0503020204020204" pitchFamily="34" charset="-122"/>
              <a:cs typeface="等线" panose="02010600030101010101" charset="-122"/>
            </a:endParaRPr>
          </a:p>
        </p:txBody>
      </p:sp>
      <p:sp>
        <p:nvSpPr>
          <p:cNvPr id="7" name="矩形 6"/>
          <p:cNvSpPr/>
          <p:nvPr/>
        </p:nvSpPr>
        <p:spPr>
          <a:xfrm>
            <a:off x="455613" y="1460500"/>
            <a:ext cx="8054975" cy="5588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285750" lvl="0" indent="-285750" eaLnBrk="1" hangingPunct="1">
              <a:lnSpc>
                <a:spcPct val="200000"/>
              </a:lnSpc>
              <a:spcBef>
                <a:spcPct val="0"/>
              </a:spcBef>
              <a:buFont typeface="Wingdings" panose="05000000000000000000" pitchFamily="2" charset="2"/>
              <a:buChar char="Ø"/>
            </a:pPr>
            <a:r>
              <a:rPr lang="zh-CN" altLang="en-US" sz="1800" dirty="0">
                <a:latin typeface="Arial" panose="020B0604020202020204" pitchFamily="34" charset="0"/>
                <a:ea typeface="宋体" panose="02010600030101010101" pitchFamily="2" charset="-122"/>
              </a:rPr>
              <a:t>自定义异常的创建示例：</a:t>
            </a:r>
            <a:endParaRPr lang="zh-CN" altLang="en-US" sz="1800" dirty="0">
              <a:latin typeface="Arial" panose="020B0604020202020204" pitchFamily="34" charset="0"/>
              <a:ea typeface="宋体" panose="02010600030101010101" pitchFamily="2" charset="-122"/>
            </a:endParaRPr>
          </a:p>
        </p:txBody>
      </p:sp>
      <p:sp>
        <p:nvSpPr>
          <p:cNvPr id="8" name="矩形 1"/>
          <p:cNvSpPr/>
          <p:nvPr/>
        </p:nvSpPr>
        <p:spPr>
          <a:xfrm>
            <a:off x="447675" y="2114550"/>
            <a:ext cx="8142288" cy="3014663"/>
          </a:xfrm>
          <a:prstGeom prst="rect">
            <a:avLst/>
          </a:prstGeom>
          <a:solidFill>
            <a:srgbClr val="003F75"/>
          </a:solidFill>
          <a:ln w="2857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5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    public class DivideByMinusException extends Exception{</a:t>
            </a:r>
            <a:endParaRPr lang="en-US" altLang="zh-CN" sz="1600" dirty="0">
              <a:solidFill>
                <a:schemeClr val="bg1"/>
              </a:solidFill>
              <a:latin typeface="Arial" panose="020B0604020202020204" pitchFamily="34" charset="0"/>
              <a:ea typeface="宋体" panose="02010600030101010101" pitchFamily="2" charset="-122"/>
            </a:endParaRPr>
          </a:p>
          <a:p>
            <a:pPr marL="0" lvl="0" indent="0" eaLnBrk="1" hangingPunct="1">
              <a:lnSpc>
                <a:spcPct val="15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          public DivideByMinusException (){</a:t>
            </a:r>
            <a:endParaRPr lang="en-US" altLang="zh-CN" sz="1600" dirty="0">
              <a:solidFill>
                <a:schemeClr val="bg1"/>
              </a:solidFill>
              <a:latin typeface="Arial" panose="020B0604020202020204" pitchFamily="34" charset="0"/>
              <a:ea typeface="宋体" panose="02010600030101010101" pitchFamily="2" charset="-122"/>
            </a:endParaRPr>
          </a:p>
          <a:p>
            <a:pPr marL="0" lvl="0" indent="0" eaLnBrk="1" hangingPunct="1">
              <a:lnSpc>
                <a:spcPct val="15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	super();          // </a:t>
            </a:r>
            <a:r>
              <a:rPr lang="zh-CN" altLang="en-US" sz="1600" dirty="0">
                <a:solidFill>
                  <a:schemeClr val="bg1"/>
                </a:solidFill>
                <a:latin typeface="Arial" panose="020B0604020202020204" pitchFamily="34" charset="0"/>
                <a:ea typeface="宋体" panose="02010600030101010101" pitchFamily="2" charset="-122"/>
              </a:rPr>
              <a:t>调用</a:t>
            </a:r>
            <a:r>
              <a:rPr lang="en-US" altLang="zh-CN" sz="1600" dirty="0">
                <a:solidFill>
                  <a:schemeClr val="bg1"/>
                </a:solidFill>
                <a:latin typeface="Arial" panose="020B0604020202020204" pitchFamily="34" charset="0"/>
                <a:ea typeface="宋体" panose="02010600030101010101" pitchFamily="2" charset="-122"/>
              </a:rPr>
              <a:t>Exception</a:t>
            </a:r>
            <a:r>
              <a:rPr lang="zh-CN" altLang="en-US" sz="1600" dirty="0">
                <a:solidFill>
                  <a:schemeClr val="bg1"/>
                </a:solidFill>
                <a:latin typeface="Arial" panose="020B0604020202020204" pitchFamily="34" charset="0"/>
                <a:ea typeface="宋体" panose="02010600030101010101" pitchFamily="2" charset="-122"/>
              </a:rPr>
              <a:t>无参的构造方法</a:t>
            </a:r>
            <a:endParaRPr lang="zh-CN" altLang="en-US" sz="1600" dirty="0">
              <a:solidFill>
                <a:schemeClr val="bg1"/>
              </a:solidFill>
              <a:latin typeface="Arial" panose="020B0604020202020204" pitchFamily="34" charset="0"/>
              <a:ea typeface="宋体" panose="02010600030101010101" pitchFamily="2" charset="-122"/>
            </a:endParaRPr>
          </a:p>
          <a:p>
            <a:pPr marL="0" lvl="0" indent="0" eaLnBrk="1" hangingPunct="1">
              <a:lnSpc>
                <a:spcPct val="15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          }</a:t>
            </a:r>
            <a:endParaRPr lang="en-US" altLang="zh-CN" sz="1600" dirty="0">
              <a:solidFill>
                <a:schemeClr val="bg1"/>
              </a:solidFill>
              <a:latin typeface="Arial" panose="020B0604020202020204" pitchFamily="34" charset="0"/>
              <a:ea typeface="宋体" panose="02010600030101010101" pitchFamily="2" charset="-122"/>
            </a:endParaRPr>
          </a:p>
          <a:p>
            <a:pPr marL="0" lvl="0" indent="0" eaLnBrk="1" hangingPunct="1">
              <a:lnSpc>
                <a:spcPct val="15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          public DivideByMinusException (String message){</a:t>
            </a:r>
            <a:endParaRPr lang="en-US" altLang="zh-CN" sz="1600" dirty="0">
              <a:solidFill>
                <a:schemeClr val="bg1"/>
              </a:solidFill>
              <a:latin typeface="Arial" panose="020B0604020202020204" pitchFamily="34" charset="0"/>
              <a:ea typeface="宋体" panose="02010600030101010101" pitchFamily="2" charset="-122"/>
            </a:endParaRPr>
          </a:p>
          <a:p>
            <a:pPr marL="0" lvl="0" indent="0" eaLnBrk="1" hangingPunct="1">
              <a:lnSpc>
                <a:spcPct val="15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	super(message); // </a:t>
            </a:r>
            <a:r>
              <a:rPr lang="zh-CN" altLang="en-US" sz="1600" dirty="0">
                <a:solidFill>
                  <a:schemeClr val="bg1"/>
                </a:solidFill>
                <a:latin typeface="Arial" panose="020B0604020202020204" pitchFamily="34" charset="0"/>
                <a:ea typeface="宋体" panose="02010600030101010101" pitchFamily="2" charset="-122"/>
              </a:rPr>
              <a:t>调用</a:t>
            </a:r>
            <a:r>
              <a:rPr lang="en-US" altLang="zh-CN" sz="1600" dirty="0">
                <a:solidFill>
                  <a:schemeClr val="bg1"/>
                </a:solidFill>
                <a:latin typeface="Arial" panose="020B0604020202020204" pitchFamily="34" charset="0"/>
                <a:ea typeface="宋体" panose="02010600030101010101" pitchFamily="2" charset="-122"/>
              </a:rPr>
              <a:t>Exception</a:t>
            </a:r>
            <a:r>
              <a:rPr lang="zh-CN" altLang="en-US" sz="1600" dirty="0">
                <a:solidFill>
                  <a:schemeClr val="bg1"/>
                </a:solidFill>
                <a:latin typeface="Arial" panose="020B0604020202020204" pitchFamily="34" charset="0"/>
                <a:ea typeface="宋体" panose="02010600030101010101" pitchFamily="2" charset="-122"/>
              </a:rPr>
              <a:t>有参的构造方法</a:t>
            </a:r>
            <a:endParaRPr lang="zh-CN" altLang="en-US" sz="1600" dirty="0">
              <a:solidFill>
                <a:schemeClr val="bg1"/>
              </a:solidFill>
              <a:latin typeface="Arial" panose="020B0604020202020204" pitchFamily="34" charset="0"/>
              <a:ea typeface="宋体" panose="02010600030101010101" pitchFamily="2" charset="-122"/>
            </a:endParaRPr>
          </a:p>
          <a:p>
            <a:pPr marL="0" lvl="0" indent="0" eaLnBrk="1" hangingPunct="1">
              <a:lnSpc>
                <a:spcPct val="15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          }</a:t>
            </a:r>
            <a:endParaRPr lang="en-US" altLang="zh-CN" sz="1600" dirty="0">
              <a:solidFill>
                <a:schemeClr val="bg1"/>
              </a:solidFill>
              <a:latin typeface="Arial" panose="020B0604020202020204" pitchFamily="34" charset="0"/>
              <a:ea typeface="宋体" panose="02010600030101010101" pitchFamily="2" charset="-122"/>
            </a:endParaRPr>
          </a:p>
          <a:p>
            <a:pPr marL="0" lvl="0" indent="0" eaLnBrk="1" hangingPunct="1">
              <a:lnSpc>
                <a:spcPct val="15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    }</a:t>
            </a:r>
            <a:endParaRPr lang="en-US" altLang="zh-CN" sz="1600" dirty="0">
              <a:solidFill>
                <a:schemeClr val="bg1"/>
              </a:solidFill>
              <a:latin typeface="Arial" panose="020B0604020202020204" pitchFamily="34" charset="0"/>
              <a:ea typeface="宋体" panose="02010600030101010101" pitchFamily="2" charset="-122"/>
            </a:endParaRPr>
          </a:p>
        </p:txBody>
      </p:sp>
      <p:pic>
        <p:nvPicPr>
          <p:cNvPr id="11" name="Picture 14" descr="http://t02.pic.sogou.com/493eadc82be620d6-a2f0f2491833f6b8-baa32f594dc122955b3144a3e2bb3687_i.jpg"/>
          <p:cNvPicPr>
            <a:picLocks noChangeAspect="1"/>
          </p:cNvPicPr>
          <p:nvPr/>
        </p:nvPicPr>
        <p:blipFill>
          <a:blip r:embed="rId1"/>
          <a:stretch>
            <a:fillRect/>
          </a:stretch>
        </p:blipFill>
        <p:spPr>
          <a:xfrm rot="668921">
            <a:off x="6926263" y="928688"/>
            <a:ext cx="1727200" cy="1827212"/>
          </a:xfrm>
          <a:prstGeom prst="rect">
            <a:avLst/>
          </a:prstGeom>
          <a:noFill/>
          <a:ln w="9525">
            <a:noFill/>
          </a:ln>
        </p:spPr>
      </p:pic>
      <p:sp>
        <p:nvSpPr>
          <p:cNvPr id="12" name="剪去对角的矩形 3"/>
          <p:cNvSpPr/>
          <p:nvPr/>
        </p:nvSpPr>
        <p:spPr bwMode="auto">
          <a:xfrm>
            <a:off x="431800" y="5372100"/>
            <a:ext cx="8158163"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rgbClr val="009ED6"/>
          </a:solidFill>
          <a:ln>
            <a:noFill/>
          </a:ln>
          <a:effectLst>
            <a:outerShdw blurRad="50800" dist="38100" dir="2700000" algn="tl" rotWithShape="0">
              <a:srgbClr val="808080">
                <a:alpha val="42999"/>
              </a:srgbClr>
            </a:outerShdw>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 案例演示（参考教材文件</a:t>
            </a:r>
            <a:r>
              <a:rPr kumimoji="0" lang="en-US" altLang="zh-CN"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4-35&amp;4-36</a:t>
            </a: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charRg st="0" end="12"/>
                                            </p:txEl>
                                          </p:spTgt>
                                        </p:tgtEl>
                                        <p:attrNameLst>
                                          <p:attrName>style.visibility</p:attrName>
                                        </p:attrNameLst>
                                      </p:cBhvr>
                                      <p:to>
                                        <p:strVal val="visible"/>
                                      </p:to>
                                    </p:set>
                                    <p:animEffect transition="in" filter="fade">
                                      <p:cBhvr>
                                        <p:cTn id="7" dur="500"/>
                                        <p:tgtEl>
                                          <p:spTgt spid="9">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charRg st="0" end="12"/>
                                            </p:txEl>
                                          </p:spTgt>
                                        </p:tgtEl>
                                        <p:attrNameLst>
                                          <p:attrName>style.visibility</p:attrName>
                                        </p:attrNameLst>
                                      </p:cBhvr>
                                      <p:to>
                                        <p:strVal val="visible"/>
                                      </p:to>
                                    </p:set>
                                    <p:animEffect transition="in" filter="wipe(left)">
                                      <p:cBhvr>
                                        <p:cTn id="12" dur="500"/>
                                        <p:tgtEl>
                                          <p:spTgt spid="7">
                                            <p:txEl>
                                              <p:charRg st="0" end="12"/>
                                            </p:txEl>
                                          </p:spTgt>
                                        </p:tgtEl>
                                      </p:cBhvr>
                                    </p:animEffect>
                                  </p:childTnLst>
                                </p:cTn>
                              </p:par>
                            </p:childTnLst>
                          </p:cTn>
                        </p:par>
                        <p:par>
                          <p:cTn id="13" fill="hold">
                            <p:stCondLst>
                              <p:cond delay="500"/>
                            </p:stCondLst>
                            <p:childTnLst>
                              <p:par>
                                <p:cTn id="14" presetID="2" presetClass="entr" presetSubtype="2"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1+#ppt_w/2"/>
                                          </p:val>
                                        </p:tav>
                                        <p:tav tm="100000">
                                          <p:val>
                                            <p:strVal val="#ppt_x"/>
                                          </p:val>
                                        </p:tav>
                                      </p:tavLst>
                                    </p:anim>
                                    <p:anim calcmode="lin" valueType="num">
                                      <p:cBhvr additive="base">
                                        <p:cTn id="17" dur="500" fill="hold"/>
                                        <p:tgtEl>
                                          <p:spTgt spid="11"/>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circle(in)">
                                      <p:cBhvr>
                                        <p:cTn id="2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8" grpId="0" animBg="1"/>
      <p:bldP spid="12"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FontTx/>
              <a:buNone/>
            </a:pP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4.8 </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垃圾回收</a:t>
            </a:r>
            <a:endPar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93187"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7" name="矩形 6"/>
          <p:cNvSpPr/>
          <p:nvPr/>
        </p:nvSpPr>
        <p:spPr>
          <a:xfrm>
            <a:off x="455613" y="2740025"/>
            <a:ext cx="8054975" cy="28622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285750" lvl="0" indent="-285750" eaLnBrk="1" hangingPunct="1">
              <a:lnSpc>
                <a:spcPct val="200000"/>
              </a:lnSpc>
              <a:spcBef>
                <a:spcPct val="0"/>
              </a:spcBef>
              <a:buFont typeface="Wingdings" panose="05000000000000000000" pitchFamily="2" charset="2"/>
              <a:buChar char="p"/>
            </a:pPr>
            <a:r>
              <a:rPr lang="zh-CN" altLang="en-US" sz="1800" dirty="0">
                <a:latin typeface="Arial" panose="020B0604020202020204" pitchFamily="34" charset="0"/>
                <a:ea typeface="宋体" panose="02010600030101010101" pitchFamily="2" charset="-122"/>
              </a:rPr>
              <a:t>在</a:t>
            </a:r>
            <a:r>
              <a:rPr lang="en-US" altLang="zh-CN" sz="1800" dirty="0">
                <a:latin typeface="Arial" panose="020B0604020202020204" pitchFamily="34" charset="0"/>
                <a:ea typeface="宋体" panose="02010600030101010101" pitchFamily="2" charset="-122"/>
              </a:rPr>
              <a:t>Java</a:t>
            </a:r>
            <a:r>
              <a:rPr lang="zh-CN" altLang="en-US" sz="1800" dirty="0">
                <a:latin typeface="Arial" panose="020B0604020202020204" pitchFamily="34" charset="0"/>
                <a:ea typeface="宋体" panose="02010600030101010101" pitchFamily="2" charset="-122"/>
              </a:rPr>
              <a:t>中，当一个对象成为垃圾后仍会占用内存空间，时间一长，就会导致内存空间的不足。</a:t>
            </a:r>
            <a:endParaRPr lang="en-US" altLang="zh-CN" sz="1800" dirty="0">
              <a:latin typeface="Arial" panose="020B0604020202020204" pitchFamily="34" charset="0"/>
              <a:ea typeface="宋体" panose="02010600030101010101" pitchFamily="2" charset="-122"/>
            </a:endParaRPr>
          </a:p>
          <a:p>
            <a:pPr marL="285750" lvl="0" indent="-285750" eaLnBrk="1" hangingPunct="1">
              <a:lnSpc>
                <a:spcPct val="200000"/>
              </a:lnSpc>
              <a:spcBef>
                <a:spcPct val="0"/>
              </a:spcBef>
              <a:buFont typeface="Wingdings" panose="05000000000000000000" pitchFamily="2" charset="2"/>
              <a:buChar char="p"/>
            </a:pPr>
            <a:r>
              <a:rPr lang="zh-CN" altLang="en-US" sz="1800" dirty="0">
                <a:latin typeface="Arial" panose="020B0604020202020204" pitchFamily="34" charset="0"/>
                <a:ea typeface="宋体" panose="02010600030101010101" pitchFamily="2" charset="-122"/>
              </a:rPr>
              <a:t>针对内存空间不足的情况，</a:t>
            </a:r>
            <a:r>
              <a:rPr lang="en-US" altLang="zh-CN" sz="1800" dirty="0">
                <a:latin typeface="Arial" panose="020B0604020202020204" pitchFamily="34" charset="0"/>
                <a:ea typeface="宋体" panose="02010600030101010101" pitchFamily="2" charset="-122"/>
              </a:rPr>
              <a:t>Java</a:t>
            </a:r>
            <a:r>
              <a:rPr lang="zh-CN" altLang="en-US" sz="1800" dirty="0">
                <a:latin typeface="Arial" panose="020B0604020202020204" pitchFamily="34" charset="0"/>
                <a:ea typeface="宋体" panose="02010600030101010101" pitchFamily="2" charset="-122"/>
              </a:rPr>
              <a:t>中引入了垃圾回收机制（</a:t>
            </a:r>
            <a:r>
              <a:rPr lang="en-US" altLang="zh-CN" sz="1800" dirty="0">
                <a:latin typeface="Arial" panose="020B0604020202020204" pitchFamily="34" charset="0"/>
                <a:ea typeface="宋体" panose="02010600030101010101" pitchFamily="2" charset="-122"/>
              </a:rPr>
              <a:t>Java GC</a:t>
            </a:r>
            <a:r>
              <a:rPr lang="zh-CN" altLang="en-US" sz="1800" dirty="0">
                <a:latin typeface="Arial" panose="020B0604020202020204" pitchFamily="34" charset="0"/>
                <a:ea typeface="宋体" panose="02010600030101010101" pitchFamily="2" charset="-122"/>
              </a:rPr>
              <a:t>）。</a:t>
            </a:r>
            <a:endParaRPr lang="en-US" altLang="zh-CN" sz="1800" dirty="0">
              <a:latin typeface="Arial" panose="020B0604020202020204" pitchFamily="34" charset="0"/>
              <a:ea typeface="宋体" panose="02010600030101010101" pitchFamily="2" charset="-122"/>
            </a:endParaRPr>
          </a:p>
          <a:p>
            <a:pPr marL="285750" lvl="0" indent="-285750" eaLnBrk="1" hangingPunct="1">
              <a:lnSpc>
                <a:spcPct val="200000"/>
              </a:lnSpc>
              <a:spcBef>
                <a:spcPct val="0"/>
              </a:spcBef>
              <a:buFont typeface="Wingdings" panose="05000000000000000000" pitchFamily="2" charset="2"/>
              <a:buChar char="p"/>
            </a:pPr>
            <a:r>
              <a:rPr lang="zh-CN" altLang="en-US" sz="1800" dirty="0">
                <a:latin typeface="Arial" panose="020B0604020202020204" pitchFamily="34" charset="0"/>
                <a:ea typeface="宋体" panose="02010600030101010101" pitchFamily="2" charset="-122"/>
              </a:rPr>
              <a:t>有了垃圾回收机制，程序员不需要过多关心垃圾对象回收的问题，</a:t>
            </a:r>
            <a:r>
              <a:rPr lang="en-US" altLang="zh-CN" sz="1800" dirty="0">
                <a:latin typeface="Arial" panose="020B0604020202020204" pitchFamily="34" charset="0"/>
                <a:ea typeface="宋体" panose="02010600030101010101" pitchFamily="2" charset="-122"/>
              </a:rPr>
              <a:t>Java</a:t>
            </a:r>
            <a:r>
              <a:rPr lang="zh-CN" altLang="en-US" sz="1800" dirty="0">
                <a:latin typeface="Arial" panose="020B0604020202020204" pitchFamily="34" charset="0"/>
                <a:ea typeface="宋体" panose="02010600030101010101" pitchFamily="2" charset="-122"/>
              </a:rPr>
              <a:t>虚拟机会自动回收垃圾对象所占用的内存空间。</a:t>
            </a:r>
            <a:endParaRPr lang="zh-CN" altLang="en-US" sz="1800" dirty="0">
              <a:latin typeface="Arial" panose="020B0604020202020204" pitchFamily="34" charset="0"/>
              <a:ea typeface="宋体" panose="02010600030101010101" pitchFamily="2" charset="-122"/>
            </a:endParaRPr>
          </a:p>
        </p:txBody>
      </p:sp>
      <p:grpSp>
        <p:nvGrpSpPr>
          <p:cNvPr id="10" name="组合 9"/>
          <p:cNvGrpSpPr/>
          <p:nvPr/>
        </p:nvGrpSpPr>
        <p:grpSpPr>
          <a:xfrm>
            <a:off x="211138" y="1501775"/>
            <a:ext cx="8475662" cy="766763"/>
            <a:chOff x="3628" y="1641617"/>
            <a:chExt cx="9144000" cy="891956"/>
          </a:xfrm>
        </p:grpSpPr>
        <p:sp>
          <p:nvSpPr>
            <p:cNvPr id="12" name="矩形 11"/>
            <p:cNvSpPr/>
            <p:nvPr/>
          </p:nvSpPr>
          <p:spPr bwMode="auto">
            <a:xfrm>
              <a:off x="3628" y="1641617"/>
              <a:ext cx="9144000" cy="891956"/>
            </a:xfrm>
            <a:prstGeom prst="rect">
              <a:avLst/>
            </a:prstGeom>
            <a:gradFill>
              <a:gsLst>
                <a:gs pos="100000">
                  <a:srgbClr val="00B0F0">
                    <a:alpha val="0"/>
                  </a:srgbClr>
                </a:gs>
                <a:gs pos="0">
                  <a:srgbClr val="D1ECFF">
                    <a:alpha val="0"/>
                  </a:srgbClr>
                </a:gs>
                <a:gs pos="49000">
                  <a:srgbClr val="D1ECFF"/>
                </a:gs>
              </a:gsLst>
              <a:lin ang="0" scaled="0"/>
            </a:gradFill>
            <a:ln w="2857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3194" name="矩形 1"/>
            <p:cNvSpPr/>
            <p:nvPr/>
          </p:nvSpPr>
          <p:spPr>
            <a:xfrm>
              <a:off x="1548466" y="1735137"/>
              <a:ext cx="7161980" cy="62759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nSpc>
                  <a:spcPct val="135000"/>
                </a:lnSpc>
                <a:spcBef>
                  <a:spcPct val="0"/>
                </a:spcBef>
                <a:buFontTx/>
                <a:buNone/>
              </a:pPr>
              <a:r>
                <a:rPr lang="zh-CN" altLang="en-US" sz="2400" dirty="0">
                  <a:latin typeface="微软雅黑" panose="020B0503020204020204" pitchFamily="34" charset="-122"/>
                  <a:ea typeface="微软雅黑" panose="020B0503020204020204" pitchFamily="34" charset="-122"/>
                </a:rPr>
                <a:t>为什么需要有垃圾回收机制？</a:t>
              </a:r>
              <a:endParaRPr lang="zh-CN" altLang="en-US" sz="2400" dirty="0">
                <a:latin typeface="微软雅黑" panose="020B0503020204020204" pitchFamily="34" charset="-122"/>
                <a:ea typeface="微软雅黑" panose="020B0503020204020204" pitchFamily="34" charset="-122"/>
              </a:endParaRPr>
            </a:p>
          </p:txBody>
        </p:sp>
      </p:grpSp>
      <p:pic>
        <p:nvPicPr>
          <p:cNvPr id="14" name="Picture 8" descr="问小人"/>
          <p:cNvPicPr>
            <a:picLocks noChangeAspect="1"/>
          </p:cNvPicPr>
          <p:nvPr/>
        </p:nvPicPr>
        <p:blipFill>
          <a:blip r:embed="rId1"/>
          <a:stretch>
            <a:fillRect/>
          </a:stretch>
        </p:blipFill>
        <p:spPr>
          <a:xfrm>
            <a:off x="211138" y="1169988"/>
            <a:ext cx="1712912" cy="1771650"/>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000000"/>
                                          </p:val>
                                        </p:tav>
                                        <p:tav tm="100000">
                                          <p:val>
                                            <p:strVal val="#ppt_w"/>
                                          </p:val>
                                        </p:tav>
                                      </p:tavLst>
                                    </p:anim>
                                    <p:anim calcmode="lin" valueType="num">
                                      <p:cBhvr>
                                        <p:cTn id="8" dur="500" fill="hold"/>
                                        <p:tgtEl>
                                          <p:spTgt spid="14"/>
                                        </p:tgtEl>
                                        <p:attrNameLst>
                                          <p:attrName>ppt_h</p:attrName>
                                        </p:attrNameLst>
                                      </p:cBhvr>
                                      <p:tavLst>
                                        <p:tav tm="0">
                                          <p:val>
                                            <p:fltVal val="0.000000"/>
                                          </p:val>
                                        </p:tav>
                                        <p:tav tm="100000">
                                          <p:val>
                                            <p:strVal val="#ppt_h"/>
                                          </p:val>
                                        </p:tav>
                                      </p:tavLst>
                                    </p:anim>
                                    <p:animEffect transition="in" filter="fade">
                                      <p:cBhvr>
                                        <p:cTn id="9" dur="500"/>
                                        <p:tgtEl>
                                          <p:spTgt spid="14"/>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7">
                                            <p:txEl>
                                              <p:charRg st="0" end="44"/>
                                            </p:txEl>
                                          </p:spTgt>
                                        </p:tgtEl>
                                        <p:attrNameLst>
                                          <p:attrName>style.visibility</p:attrName>
                                        </p:attrNameLst>
                                      </p:cBhvr>
                                      <p:to>
                                        <p:strVal val="visible"/>
                                      </p:to>
                                    </p:set>
                                    <p:animEffect transition="in" filter="wipe(left)">
                                      <p:cBhvr>
                                        <p:cTn id="18" dur="500"/>
                                        <p:tgtEl>
                                          <p:spTgt spid="7">
                                            <p:txEl>
                                              <p:charRg st="0" end="44"/>
                                            </p:txEl>
                                          </p:spTgt>
                                        </p:tgtEl>
                                      </p:cBhvr>
                                    </p:animEffect>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7">
                                            <p:txEl>
                                              <p:charRg st="44" end="81"/>
                                            </p:txEl>
                                          </p:spTgt>
                                        </p:tgtEl>
                                        <p:attrNameLst>
                                          <p:attrName>style.visibility</p:attrName>
                                        </p:attrNameLst>
                                      </p:cBhvr>
                                      <p:to>
                                        <p:strVal val="visible"/>
                                      </p:to>
                                    </p:set>
                                    <p:animEffect transition="in" filter="wipe(left)">
                                      <p:cBhvr>
                                        <p:cTn id="22" dur="500"/>
                                        <p:tgtEl>
                                          <p:spTgt spid="7">
                                            <p:txEl>
                                              <p:charRg st="44" end="81"/>
                                            </p:txEl>
                                          </p:spTgt>
                                        </p:tgtEl>
                                      </p:cBhvr>
                                    </p:animEffect>
                                  </p:childTnLst>
                                </p:cTn>
                              </p:par>
                            </p:childTnLst>
                          </p:cTn>
                        </p:par>
                        <p:par>
                          <p:cTn id="23" fill="hold">
                            <p:stCondLst>
                              <p:cond delay="1000"/>
                            </p:stCondLst>
                            <p:childTnLst>
                              <p:par>
                                <p:cTn id="24" presetID="22" presetClass="entr" presetSubtype="8" fill="hold" nodeType="afterEffect">
                                  <p:stCondLst>
                                    <p:cond delay="0"/>
                                  </p:stCondLst>
                                  <p:childTnLst>
                                    <p:set>
                                      <p:cBhvr>
                                        <p:cTn id="25" dur="1" fill="hold">
                                          <p:stCondLst>
                                            <p:cond delay="0"/>
                                          </p:stCondLst>
                                        </p:cTn>
                                        <p:tgtEl>
                                          <p:spTgt spid="7">
                                            <p:txEl>
                                              <p:charRg st="81" end="136"/>
                                            </p:txEl>
                                          </p:spTgt>
                                        </p:tgtEl>
                                        <p:attrNameLst>
                                          <p:attrName>style.visibility</p:attrName>
                                        </p:attrNameLst>
                                      </p:cBhvr>
                                      <p:to>
                                        <p:strVal val="visible"/>
                                      </p:to>
                                    </p:set>
                                    <p:animEffect transition="in" filter="wipe(left)">
                                      <p:cBhvr>
                                        <p:cTn id="26" dur="500"/>
                                        <p:tgtEl>
                                          <p:spTgt spid="7">
                                            <p:txEl>
                                              <p:charRg st="81" end="13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FontTx/>
              <a:buNone/>
            </a:pP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4.8 </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垃圾回收</a:t>
            </a:r>
            <a:endPar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94211"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7" name="矩形 6"/>
          <p:cNvSpPr/>
          <p:nvPr/>
        </p:nvSpPr>
        <p:spPr>
          <a:xfrm>
            <a:off x="479743" y="1208088"/>
            <a:ext cx="8054975" cy="5588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285750" lvl="0" indent="-285750" eaLnBrk="1" hangingPunct="1">
              <a:lnSpc>
                <a:spcPct val="200000"/>
              </a:lnSpc>
              <a:spcBef>
                <a:spcPct val="0"/>
              </a:spcBef>
              <a:buFont typeface="Wingdings" panose="05000000000000000000" pitchFamily="2" charset="2"/>
              <a:buChar char="Ø"/>
            </a:pPr>
            <a:r>
              <a:rPr lang="zh-CN" altLang="en-US" sz="1800" dirty="0">
                <a:latin typeface="Arial" panose="020B0604020202020204" pitchFamily="34" charset="0"/>
                <a:ea typeface="宋体" panose="02010600030101010101" pitchFamily="2" charset="-122"/>
              </a:rPr>
              <a:t>对象在内存中的状态转换：</a:t>
            </a:r>
            <a:endParaRPr lang="zh-CN" altLang="en-US" sz="1800" dirty="0">
              <a:latin typeface="Arial" panose="020B0604020202020204" pitchFamily="34" charset="0"/>
              <a:ea typeface="宋体" panose="02010600030101010101" pitchFamily="2" charset="-122"/>
            </a:endParaRPr>
          </a:p>
        </p:txBody>
      </p:sp>
      <p:pic>
        <p:nvPicPr>
          <p:cNvPr id="110594" name="Picture 2"/>
          <p:cNvPicPr>
            <a:picLocks noChangeAspect="1"/>
          </p:cNvPicPr>
          <p:nvPr/>
        </p:nvPicPr>
        <p:blipFill>
          <a:blip r:embed="rId1"/>
          <a:stretch>
            <a:fillRect/>
          </a:stretch>
        </p:blipFill>
        <p:spPr>
          <a:xfrm>
            <a:off x="2473643" y="1819275"/>
            <a:ext cx="2914650" cy="3005138"/>
          </a:xfrm>
          <a:prstGeom prst="rect">
            <a:avLst/>
          </a:prstGeom>
          <a:noFill/>
          <a:ln w="9525">
            <a:noFill/>
          </a:ln>
        </p:spPr>
      </p:pic>
      <p:sp>
        <p:nvSpPr>
          <p:cNvPr id="2" name="矩形 1"/>
          <p:cNvSpPr/>
          <p:nvPr/>
        </p:nvSpPr>
        <p:spPr>
          <a:xfrm>
            <a:off x="479743" y="4781550"/>
            <a:ext cx="8183562" cy="16652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457200" eaLnBrk="1" hangingPunct="1">
              <a:lnSpc>
                <a:spcPct val="200000"/>
              </a:lnSpc>
              <a:spcBef>
                <a:spcPct val="0"/>
              </a:spcBef>
              <a:buFontTx/>
              <a:buNone/>
            </a:pPr>
            <a:r>
              <a:rPr lang="zh-CN" altLang="zh-CN" sz="1800" dirty="0">
                <a:latin typeface="Arial" panose="020B0604020202020204" pitchFamily="34" charset="0"/>
                <a:ea typeface="宋体" panose="02010600030101010101" pitchFamily="2" charset="-122"/>
              </a:rPr>
              <a:t>一个对象在彻底失去引用成为垃圾后会暂时地保留在内存中，当这样的垃圾堆积到一定程度时，</a:t>
            </a:r>
            <a:r>
              <a:rPr lang="en-US" altLang="zh-CN" sz="1800" dirty="0">
                <a:latin typeface="Arial" panose="020B0604020202020204" pitchFamily="34" charset="0"/>
                <a:ea typeface="宋体" panose="02010600030101010101" pitchFamily="2" charset="-122"/>
              </a:rPr>
              <a:t>Java</a:t>
            </a:r>
            <a:r>
              <a:rPr lang="zh-CN" altLang="zh-CN" sz="1800" dirty="0">
                <a:latin typeface="Arial" panose="020B0604020202020204" pitchFamily="34" charset="0"/>
                <a:ea typeface="宋体" panose="02010600030101010101" pitchFamily="2" charset="-122"/>
              </a:rPr>
              <a:t>虚拟机就会启动垃圾回收器将这些垃圾对象从内存中释放，从而使程序获得更多可用的内存空间</a:t>
            </a:r>
            <a:r>
              <a:rPr lang="zh-CN" altLang="en-US" sz="1800" dirty="0">
                <a:latin typeface="Arial" panose="020B0604020202020204" pitchFamily="34" charset="0"/>
                <a:ea typeface="宋体" panose="02010600030101010101" pitchFamily="2" charset="-122"/>
              </a:rPr>
              <a:t>。</a:t>
            </a:r>
            <a:endParaRPr lang="zh-CN" altLang="en-US" sz="1800" dirty="0">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xEl>
                                              <p:charRg st="0" end="13"/>
                                            </p:txEl>
                                          </p:spTgt>
                                        </p:tgtEl>
                                        <p:attrNameLst>
                                          <p:attrName>style.visibility</p:attrName>
                                        </p:attrNameLst>
                                      </p:cBhvr>
                                      <p:to>
                                        <p:strVal val="visible"/>
                                      </p:to>
                                    </p:set>
                                    <p:animEffect transition="in" filter="wipe(left)">
                                      <p:cBhvr>
                                        <p:cTn id="7" dur="500"/>
                                        <p:tgtEl>
                                          <p:spTgt spid="7">
                                            <p:txEl>
                                              <p:charRg st="0" end="13"/>
                                            </p:txEl>
                                          </p:spTgt>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10594"/>
                                        </p:tgtEl>
                                        <p:attrNameLst>
                                          <p:attrName>style.visibility</p:attrName>
                                        </p:attrNameLst>
                                      </p:cBhvr>
                                      <p:to>
                                        <p:strVal val="visible"/>
                                      </p:to>
                                    </p:set>
                                    <p:anim calcmode="lin" valueType="num">
                                      <p:cBhvr additive="base">
                                        <p:cTn id="11" dur="500" fill="hold"/>
                                        <p:tgtEl>
                                          <p:spTgt spid="110594"/>
                                        </p:tgtEl>
                                        <p:attrNameLst>
                                          <p:attrName>ppt_x</p:attrName>
                                        </p:attrNameLst>
                                      </p:cBhvr>
                                      <p:tavLst>
                                        <p:tav tm="0">
                                          <p:val>
                                            <p:strVal val="#ppt_x"/>
                                          </p:val>
                                        </p:tav>
                                        <p:tav tm="100000">
                                          <p:val>
                                            <p:strVal val="#ppt_x"/>
                                          </p:val>
                                        </p:tav>
                                      </p:tavLst>
                                    </p:anim>
                                    <p:anim calcmode="lin" valueType="num">
                                      <p:cBhvr additive="base">
                                        <p:cTn id="12" dur="500" fill="hold"/>
                                        <p:tgtEl>
                                          <p:spTgt spid="11059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FontTx/>
              <a:buNone/>
            </a:pP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4.8 </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垃圾回收</a:t>
            </a:r>
            <a:endPar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95235"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7" name="矩形 6"/>
          <p:cNvSpPr/>
          <p:nvPr/>
        </p:nvSpPr>
        <p:spPr>
          <a:xfrm>
            <a:off x="473075" y="1442085"/>
            <a:ext cx="8156575" cy="175323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50000"/>
              </a:lnSpc>
              <a:spcBef>
                <a:spcPct val="0"/>
              </a:spcBef>
              <a:buFontTx/>
              <a:buNone/>
            </a:pPr>
            <a:r>
              <a:rPr lang="zh-CN" altLang="en-US" sz="1800" b="1" u="sng" dirty="0">
                <a:solidFill>
                  <a:srgbClr val="C00000"/>
                </a:solidFill>
                <a:cs typeface="Arial" panose="020B0604020202020204" pitchFamily="34" charset="0"/>
              </a:rPr>
              <a:t>注意</a:t>
            </a:r>
            <a:r>
              <a:rPr lang="zh-CN" altLang="en-US" sz="1800" dirty="0">
                <a:latin typeface="Arial" panose="020B0604020202020204" pitchFamily="34" charset="0"/>
                <a:ea typeface="宋体" panose="02010600030101010101" pitchFamily="2" charset="-122"/>
              </a:rPr>
              <a:t>：</a:t>
            </a:r>
            <a:r>
              <a:rPr lang="zh-CN" altLang="zh-CN" sz="1800" dirty="0">
                <a:latin typeface="Arial" panose="020B0604020202020204" pitchFamily="34" charset="0"/>
                <a:ea typeface="宋体" panose="02010600030101010101" pitchFamily="2" charset="-122"/>
              </a:rPr>
              <a:t>虽然通过程序可以控制一个对象何时不再被任何引用变量所引用，但是却无法精确的控制</a:t>
            </a:r>
            <a:r>
              <a:rPr lang="en-US" altLang="zh-CN" sz="1800" dirty="0">
                <a:latin typeface="Arial" panose="020B0604020202020204" pitchFamily="34" charset="0"/>
                <a:ea typeface="宋体" panose="02010600030101010101" pitchFamily="2" charset="-122"/>
              </a:rPr>
              <a:t>Java</a:t>
            </a:r>
            <a:r>
              <a:rPr lang="zh-CN" altLang="zh-CN" sz="1800" dirty="0">
                <a:latin typeface="Arial" panose="020B0604020202020204" pitchFamily="34" charset="0"/>
                <a:ea typeface="宋体" panose="02010600030101010101" pitchFamily="2" charset="-122"/>
              </a:rPr>
              <a:t>垃圾回收的时机。</a:t>
            </a:r>
            <a:endParaRPr lang="en-US" altLang="zh-CN" sz="1800" dirty="0">
              <a:latin typeface="Arial" panose="020B0604020202020204" pitchFamily="34" charset="0"/>
              <a:ea typeface="宋体" panose="02010600030101010101" pitchFamily="2" charset="-122"/>
            </a:endParaRPr>
          </a:p>
          <a:p>
            <a:pPr marL="0" lvl="0" indent="0" eaLnBrk="1" hangingPunct="1">
              <a:lnSpc>
                <a:spcPct val="150000"/>
              </a:lnSpc>
              <a:spcBef>
                <a:spcPct val="0"/>
              </a:spcBef>
              <a:buFontTx/>
              <a:buNone/>
            </a:pPr>
            <a:r>
              <a:rPr lang="zh-CN" altLang="en-US" sz="1800" b="1" u="sng" dirty="0">
                <a:solidFill>
                  <a:srgbClr val="006BA9"/>
                </a:solidFill>
                <a:cs typeface="Arial" panose="020B0604020202020204" pitchFamily="34" charset="0"/>
              </a:rPr>
              <a:t>回收方式</a:t>
            </a:r>
            <a:r>
              <a:rPr lang="zh-CN" altLang="en-US" sz="1800" dirty="0">
                <a:latin typeface="Arial" panose="020B0604020202020204" pitchFamily="34" charset="0"/>
                <a:ea typeface="宋体" panose="02010600030101010101" pitchFamily="2" charset="-122"/>
              </a:rPr>
              <a:t>：</a:t>
            </a:r>
            <a:r>
              <a:rPr lang="zh-CN" altLang="zh-CN" sz="1800" dirty="0">
                <a:latin typeface="Arial" panose="020B0604020202020204" pitchFamily="34" charset="0"/>
                <a:ea typeface="宋体" panose="02010600030101010101" pitchFamily="2" charset="-122"/>
              </a:rPr>
              <a:t>除了等待</a:t>
            </a:r>
            <a:r>
              <a:rPr lang="en-US" altLang="zh-CN" sz="1800" dirty="0">
                <a:latin typeface="Arial" panose="020B0604020202020204" pitchFamily="34" charset="0"/>
                <a:ea typeface="宋体" panose="02010600030101010101" pitchFamily="2" charset="-122"/>
              </a:rPr>
              <a:t>Java</a:t>
            </a:r>
            <a:r>
              <a:rPr lang="zh-CN" altLang="zh-CN" sz="1800" dirty="0">
                <a:latin typeface="Arial" panose="020B0604020202020204" pitchFamily="34" charset="0"/>
                <a:ea typeface="宋体" panose="02010600030101010101" pitchFamily="2" charset="-122"/>
              </a:rPr>
              <a:t>虚拟机进行自动垃圾回收外，还可以</a:t>
            </a:r>
            <a:r>
              <a:rPr lang="zh-CN" altLang="en-US" sz="1800" b="1" dirty="0">
                <a:solidFill>
                  <a:srgbClr val="006BA9"/>
                </a:solidFill>
                <a:latin typeface="Arial" panose="020B0604020202020204" pitchFamily="34" charset="0"/>
                <a:ea typeface="宋体" panose="02010600030101010101" pitchFamily="2" charset="-122"/>
              </a:rPr>
              <a:t>通知</a:t>
            </a:r>
            <a:r>
              <a:rPr lang="zh-CN" altLang="zh-CN" sz="1800" b="1" dirty="0">
                <a:solidFill>
                  <a:srgbClr val="006BA9"/>
                </a:solidFill>
                <a:latin typeface="Arial" panose="020B0604020202020204" pitchFamily="34" charset="0"/>
                <a:ea typeface="宋体" panose="02010600030101010101" pitchFamily="2" charset="-122"/>
              </a:rPr>
              <a:t>系统</a:t>
            </a:r>
            <a:r>
              <a:rPr lang="zh-CN" altLang="en-US" sz="1800" b="1" dirty="0">
                <a:solidFill>
                  <a:srgbClr val="006BA9"/>
                </a:solidFill>
                <a:latin typeface="Arial" panose="020B0604020202020204" pitchFamily="34" charset="0"/>
                <a:ea typeface="宋体" panose="02010600030101010101" pitchFamily="2" charset="-122"/>
              </a:rPr>
              <a:t>垃圾回收器</a:t>
            </a:r>
            <a:r>
              <a:rPr lang="zh-CN" altLang="zh-CN" sz="1800" b="1" dirty="0">
                <a:solidFill>
                  <a:srgbClr val="006BA9"/>
                </a:solidFill>
                <a:latin typeface="Arial" panose="020B0604020202020204" pitchFamily="34" charset="0"/>
                <a:ea typeface="宋体" panose="02010600030101010101" pitchFamily="2" charset="-122"/>
              </a:rPr>
              <a:t>进行垃圾回收</a:t>
            </a:r>
            <a:r>
              <a:rPr lang="zh-CN" altLang="en-US" sz="1800" dirty="0">
                <a:latin typeface="Arial" panose="020B0604020202020204" pitchFamily="34" charset="0"/>
                <a:ea typeface="宋体" panose="02010600030101010101" pitchFamily="2" charset="-122"/>
              </a:rPr>
              <a:t>。</a:t>
            </a:r>
            <a:endParaRPr lang="zh-CN" altLang="en-US" sz="1800" dirty="0">
              <a:latin typeface="Arial" panose="020B0604020202020204" pitchFamily="34" charset="0"/>
              <a:ea typeface="宋体" panose="02010600030101010101" pitchFamily="2" charset="-122"/>
            </a:endParaRPr>
          </a:p>
        </p:txBody>
      </p:sp>
      <p:sp>
        <p:nvSpPr>
          <p:cNvPr id="95237" name="矩形 8"/>
          <p:cNvSpPr/>
          <p:nvPr/>
        </p:nvSpPr>
        <p:spPr>
          <a:xfrm>
            <a:off x="2465388" y="4460875"/>
            <a:ext cx="2667000" cy="338138"/>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00000"/>
              </a:lnSpc>
              <a:spcBef>
                <a:spcPct val="0"/>
              </a:spcBef>
              <a:buFontTx/>
              <a:buNone/>
            </a:pPr>
            <a:r>
              <a:rPr lang="en-US" altLang="zh-CN" sz="1600" dirty="0">
                <a:solidFill>
                  <a:schemeClr val="bg1"/>
                </a:solidFill>
                <a:latin typeface="Arial" panose="020B0604020202020204" pitchFamily="34" charset="0"/>
                <a:ea typeface="宋体" panose="02010600030101010101" pitchFamily="2" charset="-122"/>
              </a:rPr>
              <a:t>init(FilterConfig filterConfig)</a:t>
            </a:r>
            <a:endParaRPr lang="zh-CN" altLang="en-US" sz="1600" dirty="0">
              <a:solidFill>
                <a:schemeClr val="bg1"/>
              </a:solidFill>
              <a:latin typeface="Arial" panose="020B0604020202020204" pitchFamily="34" charset="0"/>
              <a:ea typeface="宋体" panose="02010600030101010101" pitchFamily="2" charset="-122"/>
            </a:endParaRPr>
          </a:p>
        </p:txBody>
      </p:sp>
      <p:grpSp>
        <p:nvGrpSpPr>
          <p:cNvPr id="11" name="组合 10"/>
          <p:cNvGrpSpPr/>
          <p:nvPr/>
        </p:nvGrpSpPr>
        <p:grpSpPr>
          <a:xfrm>
            <a:off x="1458913" y="3299460"/>
            <a:ext cx="7170737" cy="1249363"/>
            <a:chOff x="1910363" y="2286295"/>
            <a:chExt cx="6096000" cy="1127125"/>
          </a:xfrm>
        </p:grpSpPr>
        <p:sp>
          <p:nvSpPr>
            <p:cNvPr id="12" name="任意多边形 11"/>
            <p:cNvSpPr/>
            <p:nvPr/>
          </p:nvSpPr>
          <p:spPr>
            <a:xfrm>
              <a:off x="1910363" y="2286295"/>
              <a:ext cx="788148" cy="1127125"/>
            </a:xfrm>
            <a:custGeom>
              <a:avLst/>
              <a:gdLst>
                <a:gd name="connsiteX0" fmla="*/ 0 w 1127124"/>
                <a:gd name="connsiteY0" fmla="*/ 0 h 788987"/>
                <a:gd name="connsiteX1" fmla="*/ 732631 w 1127124"/>
                <a:gd name="connsiteY1" fmla="*/ 0 h 788987"/>
                <a:gd name="connsiteX2" fmla="*/ 1127124 w 1127124"/>
                <a:gd name="connsiteY2" fmla="*/ 394494 h 788987"/>
                <a:gd name="connsiteX3" fmla="*/ 732631 w 1127124"/>
                <a:gd name="connsiteY3" fmla="*/ 788987 h 788987"/>
                <a:gd name="connsiteX4" fmla="*/ 0 w 1127124"/>
                <a:gd name="connsiteY4" fmla="*/ 788987 h 788987"/>
                <a:gd name="connsiteX5" fmla="*/ 394494 w 1127124"/>
                <a:gd name="connsiteY5" fmla="*/ 394494 h 788987"/>
                <a:gd name="connsiteX6" fmla="*/ 0 w 1127124"/>
                <a:gd name="connsiteY6" fmla="*/ 0 h 788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7124" h="788987">
                  <a:moveTo>
                    <a:pt x="1127123" y="0"/>
                  </a:moveTo>
                  <a:lnTo>
                    <a:pt x="1127123" y="512842"/>
                  </a:lnTo>
                  <a:lnTo>
                    <a:pt x="563561" y="788987"/>
                  </a:lnTo>
                  <a:lnTo>
                    <a:pt x="1" y="512842"/>
                  </a:lnTo>
                  <a:lnTo>
                    <a:pt x="1" y="0"/>
                  </a:lnTo>
                  <a:lnTo>
                    <a:pt x="563561" y="276146"/>
                  </a:lnTo>
                  <a:lnTo>
                    <a:pt x="1127123" y="0"/>
                  </a:lnTo>
                  <a:close/>
                </a:path>
              </a:pathLst>
            </a:custGeom>
            <a:solidFill>
              <a:srgbClr val="8064A2"/>
            </a:solidFill>
            <a:ln w="3175">
              <a:solidFill>
                <a:srgbClr val="8064A2"/>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701" tIns="407195" rIns="12700" bIns="407193" spcCol="1270" anchor="ctr"/>
            <a:lstStyle/>
            <a:p>
              <a:pPr marL="0" marR="0" lvl="0" indent="0" algn="ctr" defTabSz="889000" rtl="0" eaLnBrk="1" fontAlgn="base" latinLnBrk="0" hangingPunct="1">
                <a:lnSpc>
                  <a:spcPct val="90000"/>
                </a:lnSpc>
                <a:spcBef>
                  <a:spcPct val="0"/>
                </a:spcBef>
                <a:spcAft>
                  <a:spcPct val="35000"/>
                </a:spcAft>
                <a:buClrTx/>
                <a:buSzTx/>
                <a:buFontTx/>
                <a:buNone/>
                <a:defRPr/>
              </a:pPr>
              <a:endParaRPr kumimoji="0" lang="en-US" altLang="zh-CN" sz="1200" b="0" i="0" u="none" strike="noStrike" kern="1200" cap="none" spc="0" normalizeH="0" baseline="0" noProof="0" dirty="0">
                <a:ln>
                  <a:noFill/>
                </a:ln>
                <a:solidFill>
                  <a:schemeClr val="lt1"/>
                </a:solidFill>
                <a:effectLst/>
                <a:uLnTx/>
                <a:uFillTx/>
                <a:latin typeface="+mn-lt"/>
                <a:ea typeface="+mn-ea"/>
                <a:cs typeface="+mn-cs"/>
              </a:endParaRPr>
            </a:p>
            <a:p>
              <a:pPr marL="0" marR="0" lvl="0" indent="0" algn="ctr" defTabSz="889000" rtl="0" eaLnBrk="1" fontAlgn="base" latinLnBrk="0" hangingPunct="1">
                <a:lnSpc>
                  <a:spcPct val="90000"/>
                </a:lnSpc>
                <a:spcBef>
                  <a:spcPct val="0"/>
                </a:spcBef>
                <a:spcAft>
                  <a:spcPct val="35000"/>
                </a:spcAft>
                <a:buClrTx/>
                <a:buSzTx/>
                <a:buFontTx/>
                <a:buNone/>
                <a:defRPr/>
              </a:pPr>
              <a:r>
                <a:rPr kumimoji="0" lang="en-US" altLang="zh-CN" sz="3200" b="0" i="0" u="none" strike="noStrike" kern="1200" cap="none" spc="0" normalizeH="0" baseline="0" noProof="0" dirty="0">
                  <a:ln>
                    <a:noFill/>
                  </a:ln>
                  <a:solidFill>
                    <a:schemeClr val="lt1"/>
                  </a:solidFill>
                  <a:effectLst/>
                  <a:uLnTx/>
                  <a:uFillTx/>
                  <a:latin typeface="+mn-lt"/>
                  <a:ea typeface="+mn-ea"/>
                  <a:cs typeface="+mn-cs"/>
                </a:rPr>
                <a:t>1</a:t>
              </a:r>
              <a:endParaRPr kumimoji="0" lang="zh-CN" altLang="en-US" sz="3200" b="0" i="0" u="none" strike="noStrike" kern="1200" cap="none" spc="0" normalizeH="0" baseline="0" noProof="0" dirty="0">
                <a:ln>
                  <a:noFill/>
                </a:ln>
                <a:solidFill>
                  <a:schemeClr val="lt1"/>
                </a:solidFill>
                <a:effectLst/>
                <a:uLnTx/>
                <a:uFillTx/>
                <a:latin typeface="+mn-lt"/>
                <a:ea typeface="+mn-ea"/>
                <a:cs typeface="+mn-cs"/>
              </a:endParaRPr>
            </a:p>
          </p:txBody>
        </p:sp>
        <p:sp>
          <p:nvSpPr>
            <p:cNvPr id="13" name="任意多边形 12"/>
            <p:cNvSpPr/>
            <p:nvPr/>
          </p:nvSpPr>
          <p:spPr>
            <a:xfrm>
              <a:off x="2698511" y="2286295"/>
              <a:ext cx="5307852" cy="733275"/>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ln w="3175">
              <a:solidFill>
                <a:schemeClr val="bg2">
                  <a:lumMod val="90000"/>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135129" tIns="47829" rIns="47829" bIns="47830" spcCol="1270" anchor="ctr"/>
            <a:lstStyle/>
            <a:p>
              <a:pPr marL="171450" marR="0" lvl="1" indent="-171450" algn="l" defTabSz="844550" rtl="0" eaLnBrk="1" fontAlgn="base" latinLnBrk="0" hangingPunct="1">
                <a:lnSpc>
                  <a:spcPct val="90000"/>
                </a:lnSpc>
                <a:spcBef>
                  <a:spcPct val="0"/>
                </a:spcBef>
                <a:spcAft>
                  <a:spcPct val="15000"/>
                </a:spcAft>
                <a:buClrTx/>
                <a:buSzTx/>
                <a:buFontTx/>
                <a:buChar char="•"/>
                <a:defRPr/>
              </a:pPr>
              <a:endParaRPr kumimoji="0" lang="zh-CN" altLang="en-US" sz="1900" b="0" i="0" u="none" strike="noStrike" kern="1200" cap="none" spc="0" normalizeH="0" baseline="0" noProof="0" dirty="0">
                <a:ln>
                  <a:noFill/>
                </a:ln>
                <a:solidFill>
                  <a:schemeClr val="dk1">
                    <a:hueOff val="0"/>
                    <a:satOff val="0"/>
                    <a:lumOff val="0"/>
                    <a:alphaOff val="0"/>
                  </a:schemeClr>
                </a:solidFill>
                <a:effectLst/>
                <a:uLnTx/>
                <a:uFillTx/>
                <a:latin typeface="+mn-lt"/>
                <a:ea typeface="+mn-ea"/>
                <a:cs typeface="+mn-cs"/>
              </a:endParaRPr>
            </a:p>
            <a:p>
              <a:pPr marL="0" marR="0" lvl="1" indent="0" algn="l" defTabSz="844550" rtl="0" eaLnBrk="1" fontAlgn="base" latinLnBrk="0" hangingPunct="1">
                <a:lnSpc>
                  <a:spcPct val="90000"/>
                </a:lnSpc>
                <a:spcBef>
                  <a:spcPct val="0"/>
                </a:spcBef>
                <a:spcAft>
                  <a:spcPct val="15000"/>
                </a:spcAft>
                <a:buClrTx/>
                <a:buSzTx/>
                <a:buFontTx/>
                <a:buNone/>
                <a:defRPr/>
              </a:pPr>
              <a:r>
                <a:rPr kumimoji="0" lang="en-US" altLang="zh-CN" sz="1900" b="0" i="0" u="none" strike="noStrike" kern="1200" cap="none" spc="0" normalizeH="0" baseline="0" noProof="0" dirty="0">
                  <a:ln>
                    <a:noFill/>
                  </a:ln>
                  <a:solidFill>
                    <a:schemeClr val="dk1">
                      <a:hueOff val="0"/>
                      <a:satOff val="0"/>
                      <a:lumOff val="0"/>
                      <a:alphaOff val="0"/>
                    </a:schemeClr>
                  </a:solidFill>
                  <a:effectLst/>
                  <a:uLnTx/>
                  <a:uFillTx/>
                  <a:latin typeface="+mn-lt"/>
                  <a:ea typeface="+mn-ea"/>
                  <a:cs typeface="+mn-cs"/>
                </a:rPr>
                <a:t>         </a:t>
              </a:r>
              <a:endParaRPr kumimoji="0" lang="en-US" altLang="zh-CN" sz="1900" b="0" i="0" u="none" strike="noStrike" kern="1200" cap="none" spc="0" normalizeH="0" baseline="0" noProof="0" dirty="0">
                <a:ln>
                  <a:noFill/>
                </a:ln>
                <a:solidFill>
                  <a:schemeClr val="dk1">
                    <a:hueOff val="0"/>
                    <a:satOff val="0"/>
                    <a:lumOff val="0"/>
                    <a:alphaOff val="0"/>
                  </a:schemeClr>
                </a:solidFill>
                <a:effectLst/>
                <a:uLnTx/>
                <a:uFillTx/>
                <a:latin typeface="+mn-lt"/>
                <a:ea typeface="+mn-ea"/>
                <a:cs typeface="+mn-cs"/>
              </a:endParaRPr>
            </a:p>
          </p:txBody>
        </p:sp>
        <p:sp>
          <p:nvSpPr>
            <p:cNvPr id="14" name="矩形 19"/>
            <p:cNvSpPr>
              <a:spLocks noChangeArrowheads="1"/>
            </p:cNvSpPr>
            <p:nvPr/>
          </p:nvSpPr>
          <p:spPr bwMode="auto">
            <a:xfrm>
              <a:off x="2698511" y="2448132"/>
              <a:ext cx="5307852" cy="360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Ø"/>
                <a:defRPr/>
              </a:pPr>
              <a:r>
                <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调用</a:t>
              </a:r>
              <a:r>
                <a:rPr kumimoji="0"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System</a:t>
              </a:r>
              <a:r>
                <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类的</a:t>
              </a:r>
              <a:r>
                <a:rPr kumimoji="0"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gc()</a:t>
              </a:r>
              <a:r>
                <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静态方法：</a:t>
              </a:r>
              <a:r>
                <a:rPr kumimoji="0"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System.gc()</a:t>
              </a:r>
              <a:r>
                <a:rPr kumimoji="0" lang="zh-CN" altLang="en-US" sz="2000" b="0" i="0" u="none" strike="noStrike" kern="1200" cap="none" spc="0" normalizeH="0" baseline="0" noProof="0" dirty="0">
                  <a:ln>
                    <a:noFill/>
                  </a:ln>
                  <a:solidFill>
                    <a:schemeClr val="tx1"/>
                  </a:solidFill>
                  <a:effectLst/>
                  <a:uLnTx/>
                  <a:uFillTx/>
                  <a:latin typeface="+mn-ea"/>
                  <a:ea typeface="宋体" panose="02010600030101010101" pitchFamily="2" charset="-122"/>
                  <a:cs typeface="+mn-cs"/>
                </a:rPr>
                <a:t>。</a:t>
              </a:r>
              <a:endParaRPr kumimoji="0" lang="zh-CN" altLang="zh-CN" sz="2000" b="0" i="0" u="none" strike="noStrike" kern="1200" cap="none" spc="0" normalizeH="0" baseline="0" noProof="0" dirty="0">
                <a:ln>
                  <a:noFill/>
                </a:ln>
                <a:solidFill>
                  <a:schemeClr val="tx1"/>
                </a:solidFill>
                <a:effectLst/>
                <a:uLnTx/>
                <a:uFillTx/>
                <a:latin typeface="+mn-ea"/>
                <a:ea typeface="宋体" panose="02010600030101010101" pitchFamily="2" charset="-122"/>
                <a:cs typeface="+mn-cs"/>
              </a:endParaRPr>
            </a:p>
          </p:txBody>
        </p:sp>
      </p:grpSp>
      <p:grpSp>
        <p:nvGrpSpPr>
          <p:cNvPr id="15" name="组合 14"/>
          <p:cNvGrpSpPr/>
          <p:nvPr/>
        </p:nvGrpSpPr>
        <p:grpSpPr>
          <a:xfrm>
            <a:off x="1458913" y="4245610"/>
            <a:ext cx="7170737" cy="1309688"/>
            <a:chOff x="1910363" y="3222701"/>
            <a:chExt cx="6096000" cy="1169276"/>
          </a:xfrm>
        </p:grpSpPr>
        <p:sp>
          <p:nvSpPr>
            <p:cNvPr id="16" name="任意多边形 15"/>
            <p:cNvSpPr/>
            <p:nvPr/>
          </p:nvSpPr>
          <p:spPr>
            <a:xfrm>
              <a:off x="1910363" y="3265220"/>
              <a:ext cx="788148" cy="1126757"/>
            </a:xfrm>
            <a:custGeom>
              <a:avLst/>
              <a:gdLst>
                <a:gd name="connsiteX0" fmla="*/ 0 w 1127124"/>
                <a:gd name="connsiteY0" fmla="*/ 0 h 788987"/>
                <a:gd name="connsiteX1" fmla="*/ 732631 w 1127124"/>
                <a:gd name="connsiteY1" fmla="*/ 0 h 788987"/>
                <a:gd name="connsiteX2" fmla="*/ 1127124 w 1127124"/>
                <a:gd name="connsiteY2" fmla="*/ 394494 h 788987"/>
                <a:gd name="connsiteX3" fmla="*/ 732631 w 1127124"/>
                <a:gd name="connsiteY3" fmla="*/ 788987 h 788987"/>
                <a:gd name="connsiteX4" fmla="*/ 0 w 1127124"/>
                <a:gd name="connsiteY4" fmla="*/ 788987 h 788987"/>
                <a:gd name="connsiteX5" fmla="*/ 394494 w 1127124"/>
                <a:gd name="connsiteY5" fmla="*/ 394494 h 788987"/>
                <a:gd name="connsiteX6" fmla="*/ 0 w 1127124"/>
                <a:gd name="connsiteY6" fmla="*/ 0 h 788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7124" h="788987">
                  <a:moveTo>
                    <a:pt x="1127123" y="0"/>
                  </a:moveTo>
                  <a:lnTo>
                    <a:pt x="1127123" y="512842"/>
                  </a:lnTo>
                  <a:lnTo>
                    <a:pt x="563561" y="788987"/>
                  </a:lnTo>
                  <a:lnTo>
                    <a:pt x="1" y="512842"/>
                  </a:lnTo>
                  <a:lnTo>
                    <a:pt x="1" y="0"/>
                  </a:lnTo>
                  <a:lnTo>
                    <a:pt x="563561" y="276146"/>
                  </a:lnTo>
                  <a:lnTo>
                    <a:pt x="1127123" y="0"/>
                  </a:lnTo>
                  <a:close/>
                </a:path>
              </a:pathLst>
            </a:custGeom>
            <a:solidFill>
              <a:srgbClr val="685DAB"/>
            </a:solidFill>
            <a:ln w="3175">
              <a:solidFill>
                <a:srgbClr val="685DAB"/>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701" tIns="407195" rIns="12700" bIns="407193" spcCol="1270" anchor="ctr"/>
            <a:lstStyle/>
            <a:p>
              <a:pPr marL="0" marR="0" lvl="0" indent="0" algn="ctr" defTabSz="889000" rtl="0" eaLnBrk="1" fontAlgn="base" latinLnBrk="0" hangingPunct="1">
                <a:lnSpc>
                  <a:spcPct val="90000"/>
                </a:lnSpc>
                <a:spcBef>
                  <a:spcPct val="0"/>
                </a:spcBef>
                <a:spcAft>
                  <a:spcPct val="35000"/>
                </a:spcAft>
                <a:buClrTx/>
                <a:buSzTx/>
                <a:buFontTx/>
                <a:buNone/>
                <a:defRPr/>
              </a:pPr>
              <a:endParaRPr kumimoji="0" lang="en-US" altLang="zh-CN" sz="1200" b="0" i="0" u="none" strike="noStrike" kern="1200" cap="none" spc="0" normalizeH="0" baseline="0" noProof="0" dirty="0">
                <a:ln>
                  <a:noFill/>
                </a:ln>
                <a:solidFill>
                  <a:schemeClr val="lt1"/>
                </a:solidFill>
                <a:effectLst/>
                <a:uLnTx/>
                <a:uFillTx/>
                <a:latin typeface="+mn-lt"/>
                <a:ea typeface="+mn-ea"/>
                <a:cs typeface="+mn-cs"/>
              </a:endParaRPr>
            </a:p>
            <a:p>
              <a:pPr marL="0" marR="0" lvl="0" indent="0" algn="ctr" defTabSz="889000" rtl="0" eaLnBrk="1" fontAlgn="base" latinLnBrk="0" hangingPunct="1">
                <a:lnSpc>
                  <a:spcPct val="90000"/>
                </a:lnSpc>
                <a:spcBef>
                  <a:spcPct val="0"/>
                </a:spcBef>
                <a:spcAft>
                  <a:spcPct val="35000"/>
                </a:spcAft>
                <a:buClrTx/>
                <a:buSzTx/>
                <a:buFontTx/>
                <a:buNone/>
                <a:defRPr/>
              </a:pPr>
              <a:r>
                <a:rPr kumimoji="0" lang="en-US" altLang="zh-CN" sz="3200" b="0" i="0" u="none" strike="noStrike" kern="1200" cap="none" spc="0" normalizeH="0" baseline="0" noProof="0" dirty="0">
                  <a:ln>
                    <a:noFill/>
                  </a:ln>
                  <a:solidFill>
                    <a:schemeClr val="lt1"/>
                  </a:solidFill>
                  <a:effectLst/>
                  <a:uLnTx/>
                  <a:uFillTx/>
                  <a:latin typeface="+mn-lt"/>
                  <a:ea typeface="+mn-ea"/>
                  <a:cs typeface="+mn-cs"/>
                </a:rPr>
                <a:t>2</a:t>
              </a:r>
              <a:endParaRPr kumimoji="0" lang="zh-CN" altLang="en-US" sz="3200" b="0" i="0" u="none" strike="noStrike" kern="1200" cap="none" spc="0" normalizeH="0" baseline="0" noProof="0" dirty="0">
                <a:ln>
                  <a:noFill/>
                </a:ln>
                <a:solidFill>
                  <a:schemeClr val="lt1"/>
                </a:solidFill>
                <a:effectLst/>
                <a:uLnTx/>
                <a:uFillTx/>
                <a:latin typeface="+mn-lt"/>
                <a:ea typeface="+mn-ea"/>
                <a:cs typeface="+mn-cs"/>
              </a:endParaRPr>
            </a:p>
          </p:txBody>
        </p:sp>
        <p:sp>
          <p:nvSpPr>
            <p:cNvPr id="17" name="任意多边形 16"/>
            <p:cNvSpPr/>
            <p:nvPr/>
          </p:nvSpPr>
          <p:spPr>
            <a:xfrm>
              <a:off x="2698511" y="3265220"/>
              <a:ext cx="5307852" cy="731329"/>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ln w="3175">
              <a:solidFill>
                <a:schemeClr val="bg2">
                  <a:lumMod val="90000"/>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135129" tIns="47829" rIns="47829" bIns="47830" spcCol="1270" anchor="ctr"/>
            <a:lstStyle/>
            <a:p>
              <a:pPr marL="171450" marR="0" lvl="1" indent="-171450" algn="l" defTabSz="844550" rtl="0" eaLnBrk="1" fontAlgn="base" latinLnBrk="0" hangingPunct="1">
                <a:lnSpc>
                  <a:spcPct val="90000"/>
                </a:lnSpc>
                <a:spcBef>
                  <a:spcPct val="0"/>
                </a:spcBef>
                <a:spcAft>
                  <a:spcPct val="15000"/>
                </a:spcAft>
                <a:buClrTx/>
                <a:buSzTx/>
                <a:buFontTx/>
                <a:buChar char="•"/>
                <a:defRPr/>
              </a:pPr>
              <a:endParaRPr kumimoji="0" lang="zh-CN" altLang="en-US" sz="1900" b="0" i="0" u="none" strike="noStrike" kern="1200" cap="none" spc="0" normalizeH="0" baseline="0" noProof="0">
                <a:ln>
                  <a:noFill/>
                </a:ln>
                <a:solidFill>
                  <a:schemeClr val="dk1">
                    <a:hueOff val="0"/>
                    <a:satOff val="0"/>
                    <a:lumOff val="0"/>
                    <a:alphaOff val="0"/>
                  </a:schemeClr>
                </a:solidFill>
                <a:effectLst/>
                <a:uLnTx/>
                <a:uFillTx/>
                <a:latin typeface="+mn-lt"/>
                <a:ea typeface="+mn-ea"/>
                <a:cs typeface="+mn-cs"/>
              </a:endParaRPr>
            </a:p>
            <a:p>
              <a:pPr marL="171450" marR="0" lvl="1" indent="-171450" algn="l" defTabSz="844550" rtl="0" eaLnBrk="1" fontAlgn="base" latinLnBrk="0" hangingPunct="1">
                <a:lnSpc>
                  <a:spcPct val="90000"/>
                </a:lnSpc>
                <a:spcBef>
                  <a:spcPct val="0"/>
                </a:spcBef>
                <a:spcAft>
                  <a:spcPct val="15000"/>
                </a:spcAft>
                <a:buClrTx/>
                <a:buSzTx/>
                <a:buFontTx/>
                <a:buChar char="•"/>
                <a:defRPr/>
              </a:pPr>
              <a:endParaRPr kumimoji="0" lang="zh-CN" altLang="en-US" sz="1900" b="0" i="0" u="none" strike="noStrike" kern="1200" cap="none" spc="0" normalizeH="0" baseline="0" noProof="0">
                <a:ln>
                  <a:noFill/>
                </a:ln>
                <a:solidFill>
                  <a:schemeClr val="dk1">
                    <a:hueOff val="0"/>
                    <a:satOff val="0"/>
                    <a:lumOff val="0"/>
                    <a:alphaOff val="0"/>
                  </a:schemeClr>
                </a:solidFill>
                <a:effectLst/>
                <a:uLnTx/>
                <a:uFillTx/>
                <a:latin typeface="+mn-lt"/>
                <a:ea typeface="+mn-ea"/>
                <a:cs typeface="+mn-cs"/>
              </a:endParaRPr>
            </a:p>
          </p:txBody>
        </p:sp>
        <p:sp>
          <p:nvSpPr>
            <p:cNvPr id="95244" name="矩形 20"/>
            <p:cNvSpPr/>
            <p:nvPr/>
          </p:nvSpPr>
          <p:spPr>
            <a:xfrm>
              <a:off x="2698568" y="3222701"/>
              <a:ext cx="5307795" cy="824198"/>
            </a:xfrm>
            <a:prstGeom prst="rect">
              <a:avLst/>
            </a:prstGeom>
            <a:noFill/>
            <a:ln w="317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285750" lvl="0" indent="-285750" eaLnBrk="1" hangingPunct="1">
                <a:lnSpc>
                  <a:spcPct val="150000"/>
                </a:lnSpc>
                <a:spcBef>
                  <a:spcPct val="0"/>
                </a:spcBef>
                <a:buFont typeface="Wingdings" panose="05000000000000000000" pitchFamily="2" charset="2"/>
                <a:buChar char="Ø"/>
              </a:pPr>
              <a:r>
                <a:rPr lang="zh-CN" altLang="en-US" sz="1800" dirty="0">
                  <a:latin typeface="Arial" panose="020B0604020202020204" pitchFamily="34" charset="0"/>
                  <a:ea typeface="宋体" panose="02010600030101010101" pitchFamily="2" charset="-122"/>
                </a:rPr>
                <a:t>调用</a:t>
              </a:r>
              <a:r>
                <a:rPr lang="en-US" altLang="zh-CN" sz="1800" dirty="0">
                  <a:latin typeface="Arial" panose="020B0604020202020204" pitchFamily="34" charset="0"/>
                  <a:ea typeface="宋体" panose="02010600030101010101" pitchFamily="2" charset="-122"/>
                </a:rPr>
                <a:t>Runtime</a:t>
              </a:r>
              <a:r>
                <a:rPr lang="zh-CN" altLang="en-US" sz="1800" dirty="0">
                  <a:latin typeface="Arial" panose="020B0604020202020204" pitchFamily="34" charset="0"/>
                  <a:ea typeface="宋体" panose="02010600030101010101" pitchFamily="2" charset="-122"/>
                </a:rPr>
                <a:t>对象的</a:t>
              </a:r>
              <a:r>
                <a:rPr lang="en-US" altLang="zh-CN" sz="1800" dirty="0">
                  <a:latin typeface="Arial" panose="020B0604020202020204" pitchFamily="34" charset="0"/>
                  <a:ea typeface="宋体" panose="02010600030101010101" pitchFamily="2" charset="-122"/>
                </a:rPr>
                <a:t>gc()</a:t>
              </a:r>
              <a:r>
                <a:rPr lang="zh-CN" altLang="en-US" sz="1800" dirty="0">
                  <a:latin typeface="Arial" panose="020B0604020202020204" pitchFamily="34" charset="0"/>
                  <a:ea typeface="宋体" panose="02010600030101010101" pitchFamily="2" charset="-122"/>
                </a:rPr>
                <a:t>实例方法：</a:t>
              </a:r>
              <a:r>
                <a:rPr lang="en-US" altLang="zh-CN" sz="1800" dirty="0">
                  <a:latin typeface="Arial" panose="020B0604020202020204" pitchFamily="34" charset="0"/>
                  <a:ea typeface="宋体" panose="02010600030101010101" pitchFamily="2" charset="-122"/>
                </a:rPr>
                <a:t>Runtime.getRuntime.gc()</a:t>
              </a:r>
              <a:r>
                <a:rPr lang="zh-CN" altLang="en-US" sz="1800" dirty="0">
                  <a:latin typeface="Arial" panose="020B0604020202020204" pitchFamily="34" charset="0"/>
                  <a:ea typeface="宋体" panose="02010600030101010101" pitchFamily="2" charset="-122"/>
                </a:rPr>
                <a:t>。</a:t>
              </a:r>
              <a:endParaRPr lang="zh-CN" altLang="zh-CN" sz="1800" dirty="0">
                <a:latin typeface="Arial" panose="020B0604020202020204" pitchFamily="34" charset="0"/>
                <a:ea typeface="宋体" panose="02010600030101010101" pitchFamily="2" charset="-122"/>
              </a:endParaRPr>
            </a:p>
          </p:txBody>
        </p:sp>
      </p:grpSp>
      <p:sp>
        <p:nvSpPr>
          <p:cNvPr id="24" name="剪去对角的矩形 23"/>
          <p:cNvSpPr/>
          <p:nvPr/>
        </p:nvSpPr>
        <p:spPr bwMode="auto">
          <a:xfrm>
            <a:off x="473075" y="3437573"/>
            <a:ext cx="928688" cy="1854200"/>
          </a:xfrm>
          <a:prstGeom prst="snip2DiagRect">
            <a:avLst/>
          </a:prstGeom>
          <a:solidFill>
            <a:srgbClr val="006BA9"/>
          </a:solidFill>
          <a:ln w="28575" cap="flat" cmpd="sng" algn="ctr">
            <a:solidFill>
              <a:srgbClr val="006BA9"/>
            </a:solidFill>
            <a:prstDash val="sysDot"/>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通知系统回收器的方式</a:t>
            </a:r>
            <a:endParaRPr kumimoji="0" lang="zh-CN" altLang="en-US" sz="20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2" name="矩形 1"/>
          <p:cNvSpPr/>
          <p:nvPr/>
        </p:nvSpPr>
        <p:spPr>
          <a:xfrm>
            <a:off x="473075" y="5462588"/>
            <a:ext cx="8156575" cy="92202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50000"/>
              </a:lnSpc>
              <a:spcBef>
                <a:spcPct val="0"/>
              </a:spcBef>
              <a:buFontTx/>
              <a:buNone/>
            </a:pPr>
            <a:r>
              <a:rPr lang="zh-CN" altLang="en-US" sz="1800" b="1" u="sng" dirty="0">
                <a:solidFill>
                  <a:srgbClr val="006BA9"/>
                </a:solidFill>
                <a:cs typeface="Arial" panose="020B0604020202020204" pitchFamily="34" charset="0"/>
              </a:rPr>
              <a:t>说明</a:t>
            </a:r>
            <a:r>
              <a:rPr lang="zh-CN" altLang="en-US" sz="1800" dirty="0">
                <a:latin typeface="Arial" panose="020B0604020202020204" pitchFamily="34" charset="0"/>
                <a:ea typeface="宋体" panose="02010600030101010101" pitchFamily="2" charset="-122"/>
              </a:rPr>
              <a:t>：以上</a:t>
            </a:r>
            <a:r>
              <a:rPr lang="zh-CN" altLang="zh-CN" sz="1800" dirty="0">
                <a:latin typeface="Arial" panose="020B0604020202020204" pitchFamily="34" charset="0"/>
                <a:ea typeface="宋体" panose="02010600030101010101" pitchFamily="2" charset="-122"/>
              </a:rPr>
              <a:t>两种方式可以</a:t>
            </a:r>
            <a:r>
              <a:rPr lang="zh-CN" altLang="en-US" sz="1800" dirty="0">
                <a:latin typeface="Arial" panose="020B0604020202020204" pitchFamily="34" charset="0"/>
                <a:ea typeface="宋体" panose="02010600030101010101" pitchFamily="2" charset="-122"/>
              </a:rPr>
              <a:t>通知</a:t>
            </a:r>
            <a:r>
              <a:rPr lang="zh-CN" altLang="zh-CN" sz="1800" dirty="0">
                <a:latin typeface="Arial" panose="020B0604020202020204" pitchFamily="34" charset="0"/>
                <a:ea typeface="宋体" panose="02010600030101010101" pitchFamily="2" charset="-122"/>
              </a:rPr>
              <a:t>启动垃圾回收器进行垃圾回收，但是否立即进行垃圾回收依然具有不确定性。多数情况下，</a:t>
            </a:r>
            <a:r>
              <a:rPr lang="zh-CN" altLang="en-US" sz="1800" dirty="0">
                <a:latin typeface="Arial" panose="020B0604020202020204" pitchFamily="34" charset="0"/>
                <a:ea typeface="宋体" panose="02010600030101010101" pitchFamily="2" charset="-122"/>
              </a:rPr>
              <a:t>执行后</a:t>
            </a:r>
            <a:r>
              <a:rPr lang="zh-CN" altLang="zh-CN" sz="1800" dirty="0">
                <a:latin typeface="Arial" panose="020B0604020202020204" pitchFamily="34" charset="0"/>
                <a:ea typeface="宋体" panose="02010600030101010101" pitchFamily="2" charset="-122"/>
              </a:rPr>
              <a:t>总是有一定的效果。</a:t>
            </a:r>
            <a:endParaRPr lang="zh-CN" altLang="zh-CN" sz="1800" dirty="0">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xEl>
                                              <p:charRg st="0" end="55"/>
                                            </p:txEl>
                                          </p:spTgt>
                                        </p:tgtEl>
                                        <p:attrNameLst>
                                          <p:attrName>style.visibility</p:attrName>
                                        </p:attrNameLst>
                                      </p:cBhvr>
                                      <p:to>
                                        <p:strVal val="visible"/>
                                      </p:to>
                                    </p:set>
                                    <p:animEffect transition="in" filter="wipe(left)">
                                      <p:cBhvr>
                                        <p:cTn id="7" dur="500"/>
                                        <p:tgtEl>
                                          <p:spTgt spid="7">
                                            <p:txEl>
                                              <p:charRg st="0" end="5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charRg st="55" end="101"/>
                                            </p:txEl>
                                          </p:spTgt>
                                        </p:tgtEl>
                                        <p:attrNameLst>
                                          <p:attrName>style.visibility</p:attrName>
                                        </p:attrNameLst>
                                      </p:cBhvr>
                                      <p:to>
                                        <p:strVal val="visible"/>
                                      </p:to>
                                    </p:set>
                                    <p:animEffect transition="in" filter="wipe(left)">
                                      <p:cBhvr>
                                        <p:cTn id="12" dur="500"/>
                                        <p:tgtEl>
                                          <p:spTgt spid="7">
                                            <p:txEl>
                                              <p:charRg st="55" end="10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up)">
                                      <p:cBhvr>
                                        <p:cTn id="17" dur="500"/>
                                        <p:tgtEl>
                                          <p:spTgt spid="24"/>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750"/>
                                        <p:tgtEl>
                                          <p:spTgt spid="11"/>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75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left)">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ldLvl="0" animBg="1"/>
      <p:bldP spid="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FontTx/>
              <a:buNone/>
            </a:pPr>
            <a:r>
              <a:rPr lang="en-US" altLang="zh-CN"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4.8 </a:t>
            </a:r>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垃圾回收</a:t>
            </a:r>
            <a:endPar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96259" name="Rectangle 2"/>
          <p:cNvSpPr/>
          <p:nvPr/>
        </p:nvSpPr>
        <p:spPr>
          <a:xfrm>
            <a:off x="0" y="0"/>
            <a:ext cx="9144000" cy="0"/>
          </a:xfrm>
          <a:prstGeom prst="rect">
            <a:avLst/>
          </a:prstGeom>
          <a:noFill/>
          <a:ln w="9525">
            <a:noFill/>
          </a:ln>
        </p:spPr>
        <p:txBody>
          <a:bodyPr wrap="non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eaLnBrk="1" hangingPunct="1">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7" name="矩形 6"/>
          <p:cNvSpPr/>
          <p:nvPr/>
        </p:nvSpPr>
        <p:spPr>
          <a:xfrm>
            <a:off x="473075" y="1375728"/>
            <a:ext cx="8156575" cy="3416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285750" lvl="0" indent="-285750" eaLnBrk="1" hangingPunct="1">
              <a:lnSpc>
                <a:spcPct val="200000"/>
              </a:lnSpc>
              <a:spcBef>
                <a:spcPct val="0"/>
              </a:spcBef>
              <a:buFont typeface="Wingdings" panose="05000000000000000000" pitchFamily="2" charset="2"/>
              <a:buChar char="p"/>
            </a:pPr>
            <a:r>
              <a:rPr lang="zh-CN" altLang="zh-CN" sz="1800" dirty="0">
                <a:latin typeface="Arial" panose="020B0604020202020204" pitchFamily="34" charset="0"/>
                <a:ea typeface="宋体" panose="02010600030101010101" pitchFamily="2" charset="-122"/>
              </a:rPr>
              <a:t>当一个对象在内存中被释放时，它的</a:t>
            </a:r>
            <a:r>
              <a:rPr lang="en-US" altLang="zh-CN" sz="1800" b="1" dirty="0">
                <a:solidFill>
                  <a:srgbClr val="006BA9"/>
                </a:solidFill>
                <a:latin typeface="Arial" panose="020B0604020202020204" pitchFamily="34" charset="0"/>
                <a:ea typeface="宋体" panose="02010600030101010101" pitchFamily="2" charset="-122"/>
              </a:rPr>
              <a:t>finalize()</a:t>
            </a:r>
            <a:r>
              <a:rPr lang="zh-CN" altLang="zh-CN" sz="1800" b="1" dirty="0">
                <a:solidFill>
                  <a:srgbClr val="006BA9"/>
                </a:solidFill>
                <a:latin typeface="Arial" panose="020B0604020202020204" pitchFamily="34" charset="0"/>
                <a:ea typeface="宋体" panose="02010600030101010101" pitchFamily="2" charset="-122"/>
              </a:rPr>
              <a:t>方法会被自动调用</a:t>
            </a:r>
            <a:r>
              <a:rPr lang="zh-CN" altLang="zh-CN" sz="1800" dirty="0">
                <a:latin typeface="Arial" panose="020B0604020202020204" pitchFamily="34" charset="0"/>
                <a:ea typeface="宋体" panose="02010600030101010101" pitchFamily="2" charset="-122"/>
              </a:rPr>
              <a:t>，</a:t>
            </a:r>
            <a:r>
              <a:rPr lang="en-US" altLang="zh-CN" sz="1800" dirty="0">
                <a:latin typeface="Arial" panose="020B0604020202020204" pitchFamily="34" charset="0"/>
                <a:ea typeface="宋体" panose="02010600030101010101" pitchFamily="2" charset="-122"/>
              </a:rPr>
              <a:t>finalize()</a:t>
            </a:r>
            <a:r>
              <a:rPr lang="zh-CN" altLang="zh-CN" sz="1800" dirty="0">
                <a:latin typeface="Arial" panose="020B0604020202020204" pitchFamily="34" charset="0"/>
                <a:ea typeface="宋体" panose="02010600030101010101" pitchFamily="2" charset="-122"/>
              </a:rPr>
              <a:t>方法是定义在</a:t>
            </a:r>
            <a:r>
              <a:rPr lang="en-US" altLang="zh-CN" sz="1800" dirty="0">
                <a:latin typeface="Arial" panose="020B0604020202020204" pitchFamily="34" charset="0"/>
                <a:ea typeface="宋体" panose="02010600030101010101" pitchFamily="2" charset="-122"/>
              </a:rPr>
              <a:t>Object</a:t>
            </a:r>
            <a:r>
              <a:rPr lang="zh-CN" altLang="zh-CN" sz="1800" dirty="0">
                <a:latin typeface="Arial" panose="020B0604020202020204" pitchFamily="34" charset="0"/>
                <a:ea typeface="宋体" panose="02010600030101010101" pitchFamily="2" charset="-122"/>
              </a:rPr>
              <a:t>类中的实例方法。</a:t>
            </a:r>
            <a:endParaRPr lang="en-US" altLang="zh-CN" sz="1800" dirty="0">
              <a:latin typeface="Arial" panose="020B0604020202020204" pitchFamily="34" charset="0"/>
              <a:ea typeface="宋体" panose="02010600030101010101" pitchFamily="2" charset="-122"/>
            </a:endParaRPr>
          </a:p>
          <a:p>
            <a:pPr marL="285750" lvl="0" indent="-285750" eaLnBrk="1" hangingPunct="1">
              <a:lnSpc>
                <a:spcPct val="200000"/>
              </a:lnSpc>
              <a:spcBef>
                <a:spcPct val="0"/>
              </a:spcBef>
              <a:buFont typeface="Wingdings" panose="05000000000000000000" pitchFamily="2" charset="2"/>
              <a:buChar char="p"/>
            </a:pPr>
            <a:r>
              <a:rPr lang="zh-CN" altLang="zh-CN" sz="1800" dirty="0">
                <a:latin typeface="Arial" panose="020B0604020202020204" pitchFamily="34" charset="0"/>
                <a:ea typeface="宋体" panose="02010600030101010101" pitchFamily="2" charset="-122"/>
              </a:rPr>
              <a:t>任何</a:t>
            </a:r>
            <a:r>
              <a:rPr lang="en-US" altLang="zh-CN" sz="1800" dirty="0">
                <a:latin typeface="Arial" panose="020B0604020202020204" pitchFamily="34" charset="0"/>
                <a:ea typeface="宋体" panose="02010600030101010101" pitchFamily="2" charset="-122"/>
              </a:rPr>
              <a:t>Java</a:t>
            </a:r>
            <a:r>
              <a:rPr lang="zh-CN" altLang="zh-CN" sz="1800" dirty="0">
                <a:latin typeface="Arial" panose="020B0604020202020204" pitchFamily="34" charset="0"/>
                <a:ea typeface="宋体" panose="02010600030101010101" pitchFamily="2" charset="-122"/>
              </a:rPr>
              <a:t>类都可以重写</a:t>
            </a:r>
            <a:r>
              <a:rPr lang="en-US" altLang="zh-CN" sz="1800" dirty="0">
                <a:latin typeface="Arial" panose="020B0604020202020204" pitchFamily="34" charset="0"/>
                <a:ea typeface="宋体" panose="02010600030101010101" pitchFamily="2" charset="-122"/>
              </a:rPr>
              <a:t>Object</a:t>
            </a:r>
            <a:r>
              <a:rPr lang="zh-CN" altLang="zh-CN" sz="1800" dirty="0">
                <a:latin typeface="Arial" panose="020B0604020202020204" pitchFamily="34" charset="0"/>
                <a:ea typeface="宋体" panose="02010600030101010101" pitchFamily="2" charset="-122"/>
              </a:rPr>
              <a:t>类的</a:t>
            </a:r>
            <a:r>
              <a:rPr lang="en-US" altLang="zh-CN" sz="1800" dirty="0">
                <a:latin typeface="Arial" panose="020B0604020202020204" pitchFamily="34" charset="0"/>
                <a:ea typeface="宋体" panose="02010600030101010101" pitchFamily="2" charset="-122"/>
              </a:rPr>
              <a:t>finalize()</a:t>
            </a:r>
            <a:r>
              <a:rPr lang="zh-CN" altLang="zh-CN" sz="1800" dirty="0">
                <a:latin typeface="Arial" panose="020B0604020202020204" pitchFamily="34" charset="0"/>
                <a:ea typeface="宋体" panose="02010600030101010101" pitchFamily="2" charset="-122"/>
              </a:rPr>
              <a:t>方法，在该方法中清理该对象占用的资源。如果</a:t>
            </a:r>
            <a:r>
              <a:rPr lang="zh-CN" altLang="zh-CN" sz="1800" b="1" dirty="0">
                <a:solidFill>
                  <a:srgbClr val="006BA9"/>
                </a:solidFill>
                <a:latin typeface="Arial" panose="020B0604020202020204" pitchFamily="34" charset="0"/>
                <a:ea typeface="宋体" panose="02010600030101010101" pitchFamily="2" charset="-122"/>
              </a:rPr>
              <a:t>程序终止之前仍然没有进行垃圾回收</a:t>
            </a:r>
            <a:r>
              <a:rPr lang="zh-CN" altLang="zh-CN" sz="1800" b="1" dirty="0">
                <a:latin typeface="Arial" panose="020B0604020202020204" pitchFamily="34" charset="0"/>
                <a:ea typeface="宋体" panose="02010600030101010101" pitchFamily="2" charset="-122"/>
              </a:rPr>
              <a:t>，</a:t>
            </a:r>
            <a:r>
              <a:rPr lang="zh-CN" altLang="zh-CN" sz="1800" dirty="0">
                <a:latin typeface="Arial" panose="020B0604020202020204" pitchFamily="34" charset="0"/>
                <a:ea typeface="宋体" panose="02010600030101010101" pitchFamily="2" charset="-122"/>
              </a:rPr>
              <a:t>则</a:t>
            </a:r>
            <a:r>
              <a:rPr lang="zh-CN" altLang="zh-CN" sz="1800" b="1" dirty="0">
                <a:solidFill>
                  <a:srgbClr val="006BA9"/>
                </a:solidFill>
                <a:latin typeface="Arial" panose="020B0604020202020204" pitchFamily="34" charset="0"/>
                <a:ea typeface="宋体" panose="02010600030101010101" pitchFamily="2" charset="-122"/>
              </a:rPr>
              <a:t>不会调用失去引用对象的</a:t>
            </a:r>
            <a:r>
              <a:rPr lang="en-US" altLang="zh-CN" sz="1800" b="1" dirty="0">
                <a:solidFill>
                  <a:srgbClr val="006BA9"/>
                </a:solidFill>
                <a:latin typeface="Arial" panose="020B0604020202020204" pitchFamily="34" charset="0"/>
                <a:ea typeface="宋体" panose="02010600030101010101" pitchFamily="2" charset="-122"/>
              </a:rPr>
              <a:t>finalize()</a:t>
            </a:r>
            <a:r>
              <a:rPr lang="zh-CN" altLang="zh-CN" sz="1800" b="1" dirty="0">
                <a:solidFill>
                  <a:srgbClr val="006BA9"/>
                </a:solidFill>
                <a:latin typeface="Arial" panose="020B0604020202020204" pitchFamily="34" charset="0"/>
                <a:ea typeface="宋体" panose="02010600030101010101" pitchFamily="2" charset="-122"/>
              </a:rPr>
              <a:t>方法</a:t>
            </a:r>
            <a:r>
              <a:rPr lang="zh-CN" altLang="zh-CN" sz="1800" dirty="0">
                <a:latin typeface="Arial" panose="020B0604020202020204" pitchFamily="34" charset="0"/>
                <a:ea typeface="宋体" panose="02010600030101010101" pitchFamily="2" charset="-122"/>
              </a:rPr>
              <a:t>来清理资源</a:t>
            </a:r>
            <a:endParaRPr lang="en-US" altLang="zh-CN" sz="1800" dirty="0">
              <a:latin typeface="Arial" panose="020B0604020202020204" pitchFamily="34" charset="0"/>
              <a:ea typeface="宋体" panose="02010600030101010101" pitchFamily="2" charset="-122"/>
            </a:endParaRPr>
          </a:p>
          <a:p>
            <a:pPr marL="285750" lvl="0" indent="-285750" eaLnBrk="1" hangingPunct="1">
              <a:lnSpc>
                <a:spcPct val="200000"/>
              </a:lnSpc>
              <a:spcBef>
                <a:spcPct val="0"/>
              </a:spcBef>
              <a:buFont typeface="Wingdings" panose="05000000000000000000" pitchFamily="2" charset="2"/>
              <a:buChar char="p"/>
            </a:pPr>
            <a:r>
              <a:rPr lang="zh-CN" altLang="zh-CN" sz="1800" dirty="0">
                <a:latin typeface="Arial" panose="020B0604020202020204" pitchFamily="34" charset="0"/>
                <a:ea typeface="宋体" panose="02010600030101010101" pitchFamily="2" charset="-122"/>
              </a:rPr>
              <a:t>只有当程序认为需要更多的额外内存时，垃圾回收器才会自动进行垃圾回收。</a:t>
            </a:r>
            <a:endParaRPr lang="zh-CN" altLang="zh-CN" sz="1800" dirty="0">
              <a:latin typeface="Arial" panose="020B0604020202020204" pitchFamily="34" charset="0"/>
              <a:ea typeface="宋体" panose="02010600030101010101" pitchFamily="2" charset="-122"/>
            </a:endParaRPr>
          </a:p>
        </p:txBody>
      </p:sp>
      <p:sp>
        <p:nvSpPr>
          <p:cNvPr id="28" name="剪去对角的矩形 3"/>
          <p:cNvSpPr/>
          <p:nvPr/>
        </p:nvSpPr>
        <p:spPr bwMode="auto">
          <a:xfrm>
            <a:off x="471488" y="5372100"/>
            <a:ext cx="8158163"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rgbClr val="009ED6"/>
          </a:solidFill>
          <a:ln>
            <a:noFill/>
          </a:ln>
          <a:effectLst>
            <a:outerShdw blurRad="50800" dist="38100" dir="2700000" algn="tl" rotWithShape="0">
              <a:srgbClr val="808080">
                <a:alpha val="42999"/>
              </a:srgbClr>
            </a:outerShdw>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 案例演示（参考教材文件</a:t>
            </a:r>
            <a:r>
              <a:rPr kumimoji="0" lang="en-US" altLang="zh-CN"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4-37</a:t>
            </a:r>
            <a:r>
              <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xEl>
                                              <p:charRg st="0" end="66"/>
                                            </p:txEl>
                                          </p:spTgt>
                                        </p:tgtEl>
                                        <p:attrNameLst>
                                          <p:attrName>style.visibility</p:attrName>
                                        </p:attrNameLst>
                                      </p:cBhvr>
                                      <p:to>
                                        <p:strVal val="visible"/>
                                      </p:to>
                                    </p:set>
                                    <p:animEffect transition="in" filter="wipe(left)">
                                      <p:cBhvr>
                                        <p:cTn id="7" dur="500"/>
                                        <p:tgtEl>
                                          <p:spTgt spid="7">
                                            <p:txEl>
                                              <p:charRg st="0" end="66"/>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xEl>
                                              <p:charRg st="66" end="164"/>
                                            </p:txEl>
                                          </p:spTgt>
                                        </p:tgtEl>
                                        <p:attrNameLst>
                                          <p:attrName>style.visibility</p:attrName>
                                        </p:attrNameLst>
                                      </p:cBhvr>
                                      <p:to>
                                        <p:strVal val="visible"/>
                                      </p:to>
                                    </p:set>
                                    <p:animEffect transition="in" filter="wipe(left)">
                                      <p:cBhvr>
                                        <p:cTn id="11" dur="500"/>
                                        <p:tgtEl>
                                          <p:spTgt spid="7">
                                            <p:txEl>
                                              <p:charRg st="66" end="164"/>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
                                            <p:txEl>
                                              <p:charRg st="164" end="199"/>
                                            </p:txEl>
                                          </p:spTgt>
                                        </p:tgtEl>
                                        <p:attrNameLst>
                                          <p:attrName>style.visibility</p:attrName>
                                        </p:attrNameLst>
                                      </p:cBhvr>
                                      <p:to>
                                        <p:strVal val="visible"/>
                                      </p:to>
                                    </p:set>
                                    <p:animEffect transition="in" filter="wipe(left)">
                                      <p:cBhvr>
                                        <p:cTn id="15" dur="500"/>
                                        <p:tgtEl>
                                          <p:spTgt spid="7">
                                            <p:txEl>
                                              <p:charRg st="164" end="19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circle(in)">
                                      <p:cBhvr>
                                        <p:cTn id="20"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FontTx/>
              <a:buNone/>
            </a:pPr>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4.9 </a:t>
            </a:r>
            <a:r>
              <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rPr>
              <a:t>本章小结</a:t>
            </a:r>
            <a:endParaRPr lang="zh-CN" altLang="en-US" sz="3200" b="1" dirty="0">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97283" name="组合 3"/>
          <p:cNvGrpSpPr/>
          <p:nvPr/>
        </p:nvGrpSpPr>
        <p:grpSpPr>
          <a:xfrm>
            <a:off x="841375" y="2112963"/>
            <a:ext cx="7475538" cy="2179637"/>
            <a:chOff x="841375" y="2112588"/>
            <a:chExt cx="7475538" cy="2294318"/>
          </a:xfrm>
        </p:grpSpPr>
        <p:sp>
          <p:nvSpPr>
            <p:cNvPr id="6" name="流程图: 过程 5"/>
            <p:cNvSpPr/>
            <p:nvPr/>
          </p:nvSpPr>
          <p:spPr bwMode="auto">
            <a:xfrm>
              <a:off x="841375" y="2112588"/>
              <a:ext cx="7475538" cy="2294318"/>
            </a:xfrm>
            <a:prstGeom prst="flowChartProcess">
              <a:avLst/>
            </a:prstGeom>
            <a:solidFill>
              <a:schemeClr val="bg1">
                <a:lumMod val="9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流程图: 可选过程 6"/>
            <p:cNvSpPr/>
            <p:nvPr/>
          </p:nvSpPr>
          <p:spPr bwMode="auto">
            <a:xfrm>
              <a:off x="841375" y="2112588"/>
              <a:ext cx="7475538" cy="2294318"/>
            </a:xfrm>
            <a:prstGeom prst="flowChartAlternateProcess">
              <a:avLst/>
            </a:prstGeom>
            <a:solidFill>
              <a:schemeClr val="bg1"/>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97284" name="矩形 3"/>
          <p:cNvSpPr/>
          <p:nvPr/>
        </p:nvSpPr>
        <p:spPr>
          <a:xfrm>
            <a:off x="1093788" y="2271713"/>
            <a:ext cx="7034212" cy="133826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457200" eaLnBrk="1" hangingPunct="1">
              <a:lnSpc>
                <a:spcPct val="150000"/>
              </a:lnSpc>
              <a:spcBef>
                <a:spcPct val="0"/>
              </a:spcBef>
              <a:buFontTx/>
              <a:buNone/>
            </a:pPr>
            <a:r>
              <a:rPr lang="zh-CN" altLang="zh-CN" sz="1800" dirty="0"/>
              <a:t>本章详细讲解了面向对象的基础知识。首先讲解了面向对象的思想，然后讲解了类与对象之间的关系，接着讲解了方法的重载与递归、构造方法和</a:t>
            </a:r>
            <a:r>
              <a:rPr lang="en-US" altLang="zh-CN" sz="1800" dirty="0"/>
              <a:t>this</a:t>
            </a:r>
            <a:r>
              <a:rPr lang="zh-CN" altLang="zh-CN" sz="1800" dirty="0"/>
              <a:t>关键字的使用，最后讲解了</a:t>
            </a:r>
            <a:r>
              <a:rPr lang="en-US" altLang="zh-CN" sz="1800" dirty="0"/>
              <a:t>static</a:t>
            </a:r>
            <a:r>
              <a:rPr lang="zh-CN" altLang="zh-CN" sz="1800" dirty="0"/>
              <a:t>关键字的使用</a:t>
            </a:r>
            <a:r>
              <a:rPr lang="zh-CN" altLang="en-US" sz="1800" dirty="0">
                <a:latin typeface="Arial" panose="020B0604020202020204" pitchFamily="34" charset="0"/>
                <a:ea typeface="宋体" panose="02010600030101010101" pitchFamily="2" charset="-122"/>
              </a:rPr>
              <a:t>。</a:t>
            </a:r>
            <a:endParaRPr lang="zh-CN" altLang="en-US" sz="1800" dirty="0">
              <a:latin typeface="Arial" panose="020B0604020202020204" pitchFamily="34" charset="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5" name="AutoShape 207"/>
          <p:cNvSpPr>
            <a:spLocks noChangeArrowheads="1"/>
          </p:cNvSpPr>
          <p:nvPr/>
        </p:nvSpPr>
        <p:spPr bwMode="auto">
          <a:xfrm>
            <a:off x="233680" y="1529715"/>
            <a:ext cx="8724900" cy="4949825"/>
          </a:xfrm>
          <a:prstGeom prst="roundRect">
            <a:avLst>
              <a:gd name="adj" fmla="val 4171"/>
            </a:avLst>
          </a:prstGeom>
          <a:solidFill>
            <a:schemeClr val="bg1"/>
          </a:solidFill>
          <a:ln w="19050" algn="ctr">
            <a:solidFill>
              <a:schemeClr val="bg1">
                <a:lumMod val="95000"/>
              </a:schemeClr>
            </a:solidFill>
            <a:round/>
          </a:ln>
        </p:spPr>
        <p:txBody>
          <a:bodyPr wrap="none" anchor="ctr"/>
          <a:lstStyle/>
          <a:p>
            <a:pPr marL="0" marR="0" lvl="0" indent="0" algn="l" defTabSz="914400" rtl="0" eaLnBrk="0" fontAlgn="base" latinLnBrk="1" hangingPunct="0">
              <a:lnSpc>
                <a:spcPct val="100000"/>
              </a:lnSpc>
              <a:spcBef>
                <a:spcPct val="0"/>
              </a:spcBef>
              <a:spcAft>
                <a:spcPct val="0"/>
              </a:spcAft>
              <a:buClrTx/>
              <a:buSzTx/>
              <a:buFontTx/>
              <a:buNone/>
              <a:defRPr/>
            </a:pPr>
            <a:endParaRPr kumimoji="1" lang="ko-KR"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6" name="AutoShape 132"/>
          <p:cNvSpPr>
            <a:spLocks noChangeArrowheads="1"/>
          </p:cNvSpPr>
          <p:nvPr/>
        </p:nvSpPr>
        <p:spPr bwMode="auto">
          <a:xfrm>
            <a:off x="392113" y="1301174"/>
            <a:ext cx="2016125" cy="5178435"/>
          </a:xfrm>
          <a:prstGeom prst="upArrow">
            <a:avLst>
              <a:gd name="adj1" fmla="val 66296"/>
              <a:gd name="adj2" fmla="val 58426"/>
            </a:avLst>
          </a:prstGeom>
          <a:gradFill flip="none" rotWithShape="1">
            <a:gsLst>
              <a:gs pos="0">
                <a:srgbClr val="D5F4FF"/>
              </a:gs>
              <a:gs pos="100000">
                <a:srgbClr val="764718">
                  <a:alpha val="0"/>
                </a:srgbClr>
              </a:gs>
            </a:gsLst>
            <a:path path="circle">
              <a:fillToRect l="100000" b="100000"/>
            </a:path>
            <a:tileRect t="-100000" r="-100000"/>
          </a:gradFill>
          <a:ln>
            <a:noFill/>
          </a:ln>
        </p:spPr>
        <p:txBody>
          <a:bodyPr wrap="none" anchor="ctr"/>
          <a:lstStyle/>
          <a:p>
            <a:pPr marL="0" marR="0" lvl="0" indent="0" algn="l" defTabSz="914400" rtl="0" eaLnBrk="0" fontAlgn="base" latinLnBrk="1" hangingPunct="0">
              <a:lnSpc>
                <a:spcPct val="100000"/>
              </a:lnSpc>
              <a:spcBef>
                <a:spcPct val="0"/>
              </a:spcBef>
              <a:spcAft>
                <a:spcPct val="0"/>
              </a:spcAft>
              <a:buClrTx/>
              <a:buSzTx/>
              <a:buFontTx/>
              <a:buNone/>
              <a:defRPr/>
            </a:pPr>
            <a:endParaRPr kumimoji="1" lang="ko-KR"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7" name="AutoShape 208"/>
          <p:cNvSpPr>
            <a:spLocks noChangeArrowheads="1"/>
          </p:cNvSpPr>
          <p:nvPr/>
        </p:nvSpPr>
        <p:spPr bwMode="auto">
          <a:xfrm>
            <a:off x="2670175" y="1530350"/>
            <a:ext cx="5976938" cy="850900"/>
          </a:xfrm>
          <a:prstGeom prst="roundRect">
            <a:avLst>
              <a:gd name="adj" fmla="val 17352"/>
            </a:avLst>
          </a:prstGeom>
          <a:solidFill>
            <a:srgbClr val="FFFFFF"/>
          </a:solidFill>
          <a:ln w="19050" algn="ctr">
            <a:solidFill>
              <a:schemeClr val="bg1">
                <a:lumMod val="95000"/>
              </a:schemeClr>
            </a:solidFill>
            <a:round/>
          </a:ln>
          <a:effectLst>
            <a:outerShdw blurRad="76200" dir="13500000" sy="23000" kx="1200000" algn="br" rotWithShape="0">
              <a:prstClr val="black">
                <a:alpha val="20000"/>
              </a:prstClr>
            </a:outerShdw>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27655" name="TextBox 359"/>
          <p:cNvSpPr txBox="1">
            <a:spLocks noChangeArrowheads="1"/>
          </p:cNvSpPr>
          <p:nvPr/>
        </p:nvSpPr>
        <p:spPr bwMode="auto">
          <a:xfrm>
            <a:off x="4467225" y="1700213"/>
            <a:ext cx="39481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charset="-122"/>
                <a:cs typeface="等线" panose="02010600030101010101"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charset="-122"/>
                <a:cs typeface="等线" panose="02010600030101010101"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charset="-122"/>
                <a:cs typeface="等线" panose="02010600030101010101" charset="-122"/>
              </a:defRPr>
            </a:lvl3pPr>
            <a:lvl4pPr marL="16002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4pPr>
            <a:lvl5pPr marL="20574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等线" panose="02010600030101010101" charset="-122"/>
              </a:rPr>
              <a:t>4.4  </a:t>
            </a:r>
            <a:r>
              <a:rPr kumimoji="0" lang="zh-CN" altLang="en-US" sz="2800" b="1" i="0" u="none" strike="noStrike" kern="1200" cap="none" spc="0" normalizeH="0" baseline="0" noProof="0" dirty="0" smtClean="0">
                <a:ln>
                  <a:noFill/>
                </a:ln>
                <a:solidFill>
                  <a:srgbClr val="006BA9"/>
                </a:solidFill>
                <a:effectLst/>
                <a:uLnTx/>
                <a:uFillTx/>
                <a:latin typeface="微软雅黑" panose="020B0503020204020204" pitchFamily="34" charset="-122"/>
                <a:ea typeface="微软雅黑" panose="020B0503020204020204" pitchFamily="34" charset="-122"/>
                <a:cs typeface="+mn-cs"/>
              </a:rPr>
              <a:t>多态</a:t>
            </a:r>
            <a:endParaRPr kumimoji="0" lang="zh-CN" altLang="en-US" sz="2800" b="1" i="0" u="none" strike="noStrike" kern="1200" cap="none" spc="0" normalizeH="0" baseline="0" noProof="0" dirty="0" smtClean="0">
              <a:ln>
                <a:noFill/>
              </a:ln>
              <a:solidFill>
                <a:srgbClr val="006BA9"/>
              </a:solidFill>
              <a:effectLst/>
              <a:uLnTx/>
              <a:uFillTx/>
              <a:latin typeface="微软雅黑" panose="020B0503020204020204" pitchFamily="34" charset="-122"/>
              <a:ea typeface="微软雅黑" panose="020B0503020204020204" pitchFamily="34" charset="-122"/>
              <a:cs typeface="+mn-cs"/>
            </a:endParaRPr>
          </a:p>
        </p:txBody>
      </p:sp>
      <p:pic>
        <p:nvPicPr>
          <p:cNvPr id="27656" name="Picture 3">
            <a:hlinkClick r:id="rId1" action="ppaction://hlinksldjump"/>
          </p:cNvPr>
          <p:cNvPicPr>
            <a:picLocks noChangeAspect="1"/>
          </p:cNvPicPr>
          <p:nvPr/>
        </p:nvPicPr>
        <p:blipFill>
          <a:blip r:embed="rId2"/>
          <a:stretch>
            <a:fillRect/>
          </a:stretch>
        </p:blipFill>
        <p:spPr>
          <a:xfrm>
            <a:off x="582613" y="1885950"/>
            <a:ext cx="1635125" cy="520700"/>
          </a:xfrm>
          <a:prstGeom prst="rect">
            <a:avLst/>
          </a:prstGeom>
          <a:noFill/>
          <a:ln w="28575">
            <a:noFill/>
          </a:ln>
        </p:spPr>
      </p:pic>
      <p:pic>
        <p:nvPicPr>
          <p:cNvPr id="27657" name="图片 368">
            <a:hlinkClick r:id="rId1" action="ppaction://hlinksldjump"/>
          </p:cNvPr>
          <p:cNvPicPr>
            <a:picLocks noChangeAspect="1"/>
          </p:cNvPicPr>
          <p:nvPr/>
        </p:nvPicPr>
        <p:blipFill>
          <a:blip r:embed="rId3"/>
          <a:stretch>
            <a:fillRect/>
          </a:stretch>
        </p:blipFill>
        <p:spPr>
          <a:xfrm>
            <a:off x="650875" y="1906588"/>
            <a:ext cx="479425" cy="477837"/>
          </a:xfrm>
          <a:prstGeom prst="rect">
            <a:avLst/>
          </a:prstGeom>
          <a:noFill/>
          <a:ln w="9525">
            <a:noFill/>
          </a:ln>
        </p:spPr>
      </p:pic>
      <p:sp>
        <p:nvSpPr>
          <p:cNvPr id="19" name="矩形 18">
            <a:hlinkClick r:id="rId1" action="ppaction://hlinksldjump"/>
          </p:cNvPr>
          <p:cNvSpPr/>
          <p:nvPr/>
        </p:nvSpPr>
        <p:spPr bwMode="auto">
          <a:xfrm>
            <a:off x="971550" y="1954213"/>
            <a:ext cx="1158875" cy="338138"/>
          </a:xfrm>
          <a:prstGeom prst="rect">
            <a:avLst/>
          </a:prstGeom>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600" b="1" i="0" u="none" strike="noStrike" kern="1200" cap="none" spc="3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返回目录</a:t>
            </a:r>
            <a:endParaRPr kumimoji="0" lang="zh-CN" altLang="en-US" sz="1600" b="1" i="0" u="none" strike="noStrike" kern="1200" cap="none" spc="3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nvGrpSpPr>
          <p:cNvPr id="27659" name="组合 311"/>
          <p:cNvGrpSpPr/>
          <p:nvPr/>
        </p:nvGrpSpPr>
        <p:grpSpPr>
          <a:xfrm>
            <a:off x="1106488" y="2819400"/>
            <a:ext cx="7629525" cy="668338"/>
            <a:chOff x="1029300" y="5045322"/>
            <a:chExt cx="7628925" cy="669008"/>
          </a:xfrm>
        </p:grpSpPr>
        <p:grpSp>
          <p:nvGrpSpPr>
            <p:cNvPr id="27676" name="组合 345"/>
            <p:cNvGrpSpPr/>
            <p:nvPr/>
          </p:nvGrpSpPr>
          <p:grpSpPr>
            <a:xfrm>
              <a:off x="2520950" y="5045323"/>
              <a:ext cx="6137275" cy="669007"/>
              <a:chOff x="2520950" y="4924673"/>
              <a:chExt cx="6137275" cy="789657"/>
            </a:xfrm>
          </p:grpSpPr>
          <p:sp>
            <p:nvSpPr>
              <p:cNvPr id="44" name="AutoShape 218"/>
              <p:cNvSpPr>
                <a:spLocks noChangeArrowheads="1"/>
              </p:cNvSpPr>
              <p:nvPr/>
            </p:nvSpPr>
            <p:spPr bwMode="auto">
              <a:xfrm>
                <a:off x="2721442" y="5393590"/>
                <a:ext cx="5806618"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nvGrpSpPr>
              <p:cNvPr id="27682" name="组合 351"/>
              <p:cNvGrpSpPr/>
              <p:nvPr/>
            </p:nvGrpSpPr>
            <p:grpSpPr>
              <a:xfrm>
                <a:off x="2520950" y="4924673"/>
                <a:ext cx="6137275" cy="664245"/>
                <a:chOff x="2520950" y="4868193"/>
                <a:chExt cx="6137275" cy="720725"/>
              </a:xfrm>
            </p:grpSpPr>
            <p:sp>
              <p:nvSpPr>
                <p:cNvPr id="46" name="AutoShape 181"/>
                <p:cNvSpPr>
                  <a:spLocks noChangeArrowheads="1"/>
                </p:cNvSpPr>
                <p:nvPr/>
              </p:nvSpPr>
              <p:spPr bwMode="auto">
                <a:xfrm>
                  <a:off x="2521433" y="4868192"/>
                  <a:ext cx="6136792" cy="720446"/>
                </a:xfrm>
                <a:prstGeom prst="roundRect">
                  <a:avLst>
                    <a:gd name="adj" fmla="val 50000"/>
                  </a:avLst>
                </a:prstGeom>
                <a:solidFill>
                  <a:srgbClr val="D5F4FF"/>
                </a:solidFill>
                <a:ln w="19050" algn="ctr">
                  <a:solidFill>
                    <a:srgbClr val="FFFFFF"/>
                  </a:solidFill>
                  <a:roun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47" name="AutoShape 202"/>
                <p:cNvSpPr>
                  <a:spLocks noChangeArrowheads="1"/>
                </p:cNvSpPr>
                <p:nvPr/>
              </p:nvSpPr>
              <p:spPr bwMode="auto">
                <a:xfrm>
                  <a:off x="2762714" y="4984196"/>
                  <a:ext cx="5689152" cy="490472"/>
                </a:xfrm>
                <a:prstGeom prst="roundRect">
                  <a:avLst>
                    <a:gd name="adj" fmla="val 50000"/>
                  </a:avLst>
                </a:prstGeom>
                <a:solidFill>
                  <a:srgbClr val="FFFFFF">
                    <a:alpha val="45882"/>
                  </a:srgbClr>
                </a:solidFill>
                <a:ln w="19050" algn="ctr">
                  <a:solidFill>
                    <a:srgbClr val="FFFFFF"/>
                  </a:solidFill>
                  <a:roun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grpSp>
        <p:sp>
          <p:nvSpPr>
            <p:cNvPr id="40" name="Line 188"/>
            <p:cNvSpPr>
              <a:spLocks noChangeShapeType="1"/>
            </p:cNvSpPr>
            <p:nvPr/>
          </p:nvSpPr>
          <p:spPr bwMode="auto">
            <a:xfrm flipH="1">
              <a:off x="1500750" y="5329770"/>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1"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nvGrpSpPr>
            <p:cNvPr id="27678" name="组合 347"/>
            <p:cNvGrpSpPr/>
            <p:nvPr/>
          </p:nvGrpSpPr>
          <p:grpSpPr>
            <a:xfrm>
              <a:off x="1029300" y="5045322"/>
              <a:ext cx="635025" cy="637257"/>
              <a:chOff x="1098627" y="4776118"/>
              <a:chExt cx="903287" cy="906462"/>
            </a:xfrm>
          </p:grpSpPr>
          <p:sp>
            <p:nvSpPr>
              <p:cNvPr id="42" name="Oval 148"/>
              <p:cNvSpPr>
                <a:spLocks noChangeArrowheads="1"/>
              </p:cNvSpPr>
              <p:nvPr/>
            </p:nvSpPr>
            <p:spPr bwMode="auto">
              <a:xfrm>
                <a:off x="1098627" y="4776118"/>
                <a:ext cx="903180" cy="906418"/>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Arial Black" panose="020B0A04020102020204" pitchFamily="34" charset="0"/>
                  <a:ea typeface="Gulim" panose="020B0600000101010101" pitchFamily="34" charset="-127"/>
                  <a:cs typeface="+mn-cs"/>
                </a:endParaRPr>
              </a:p>
            </p:txBody>
          </p:sp>
          <p:sp>
            <p:nvSpPr>
              <p:cNvPr id="43" name="Oval 151"/>
              <p:cNvSpPr>
                <a:spLocks noChangeArrowheads="1"/>
              </p:cNvSpPr>
              <p:nvPr/>
            </p:nvSpPr>
            <p:spPr bwMode="auto">
              <a:xfrm>
                <a:off x="1414740" y="4803243"/>
                <a:ext cx="241600" cy="24186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grpSp>
      <p:grpSp>
        <p:nvGrpSpPr>
          <p:cNvPr id="27660" name="组合 313"/>
          <p:cNvGrpSpPr/>
          <p:nvPr/>
        </p:nvGrpSpPr>
        <p:grpSpPr>
          <a:xfrm>
            <a:off x="1328738" y="3733800"/>
            <a:ext cx="7407275" cy="668338"/>
            <a:chOff x="1252258" y="5045323"/>
            <a:chExt cx="7405967" cy="669007"/>
          </a:xfrm>
        </p:grpSpPr>
        <p:grpSp>
          <p:nvGrpSpPr>
            <p:cNvPr id="27669" name="组合 338"/>
            <p:cNvGrpSpPr/>
            <p:nvPr/>
          </p:nvGrpSpPr>
          <p:grpSpPr>
            <a:xfrm>
              <a:off x="2520950" y="5045323"/>
              <a:ext cx="6137275" cy="669007"/>
              <a:chOff x="2520950" y="4924673"/>
              <a:chExt cx="6137275" cy="789657"/>
            </a:xfrm>
          </p:grpSpPr>
          <p:sp>
            <p:nvSpPr>
              <p:cNvPr id="52" name="AutoShape 218"/>
              <p:cNvSpPr>
                <a:spLocks noChangeArrowheads="1"/>
              </p:cNvSpPr>
              <p:nvPr/>
            </p:nvSpPr>
            <p:spPr bwMode="auto">
              <a:xfrm>
                <a:off x="2720436" y="5393590"/>
                <a:ext cx="5807637"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nvGrpSpPr>
              <p:cNvPr id="27673" name="组合 342"/>
              <p:cNvGrpSpPr/>
              <p:nvPr/>
            </p:nvGrpSpPr>
            <p:grpSpPr>
              <a:xfrm>
                <a:off x="2520950" y="4924673"/>
                <a:ext cx="6137275" cy="664245"/>
                <a:chOff x="2520950" y="4868193"/>
                <a:chExt cx="6137275" cy="720725"/>
              </a:xfrm>
            </p:grpSpPr>
            <p:sp>
              <p:nvSpPr>
                <p:cNvPr id="54" name="AutoShape 181"/>
                <p:cNvSpPr>
                  <a:spLocks noChangeArrowheads="1"/>
                </p:cNvSpPr>
                <p:nvPr/>
              </p:nvSpPr>
              <p:spPr bwMode="auto">
                <a:xfrm>
                  <a:off x="2517272" y="4868193"/>
                  <a:ext cx="6140953" cy="720444"/>
                </a:xfrm>
                <a:prstGeom prst="roundRect">
                  <a:avLst>
                    <a:gd name="adj" fmla="val 50000"/>
                  </a:avLst>
                </a:prstGeom>
                <a:solidFill>
                  <a:srgbClr val="D5EBFF"/>
                </a:solidFill>
                <a:ln w="19050" algn="ctr">
                  <a:solidFill>
                    <a:srgbClr val="FFFFFF"/>
                  </a:solidFill>
                  <a:roun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55" name="AutoShape 202"/>
                <p:cNvSpPr>
                  <a:spLocks noChangeArrowheads="1"/>
                </p:cNvSpPr>
                <p:nvPr/>
              </p:nvSpPr>
              <p:spPr bwMode="auto">
                <a:xfrm>
                  <a:off x="2761703" y="4984197"/>
                  <a:ext cx="5690183" cy="490471"/>
                </a:xfrm>
                <a:prstGeom prst="roundRect">
                  <a:avLst>
                    <a:gd name="adj" fmla="val 50000"/>
                  </a:avLst>
                </a:prstGeom>
                <a:solidFill>
                  <a:srgbClr val="FFFFFF">
                    <a:alpha val="45882"/>
                  </a:srgbClr>
                </a:solidFill>
                <a:ln w="19050" algn="ctr">
                  <a:solidFill>
                    <a:srgbClr val="FFFFFF"/>
                  </a:solidFill>
                  <a:roun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grpSp>
        <p:sp>
          <p:nvSpPr>
            <p:cNvPr id="50"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1"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51" name="Oval 151"/>
            <p:cNvSpPr>
              <a:spLocks noChangeArrowheads="1"/>
            </p:cNvSpPr>
            <p:nvPr/>
          </p:nvSpPr>
          <p:spPr bwMode="auto">
            <a:xfrm>
              <a:off x="1252258" y="5064392"/>
              <a:ext cx="169832" cy="17003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grpSp>
        <p:nvGrpSpPr>
          <p:cNvPr id="27661" name="组合 315"/>
          <p:cNvGrpSpPr/>
          <p:nvPr/>
        </p:nvGrpSpPr>
        <p:grpSpPr>
          <a:xfrm>
            <a:off x="1112838" y="3724275"/>
            <a:ext cx="635000" cy="638175"/>
            <a:chOff x="1190461" y="2772022"/>
            <a:chExt cx="635025" cy="637257"/>
          </a:xfrm>
        </p:grpSpPr>
        <p:sp>
          <p:nvSpPr>
            <p:cNvPr id="65"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Arial Black" panose="020B0A04020102020204" pitchFamily="34" charset="0"/>
                <a:ea typeface="Gulim" panose="020B0600000101010101" pitchFamily="34" charset="-127"/>
                <a:cs typeface="+mn-cs"/>
              </a:endParaRPr>
            </a:p>
          </p:txBody>
        </p:sp>
        <p:sp>
          <p:nvSpPr>
            <p:cNvPr id="66" name="Oval 151"/>
            <p:cNvSpPr>
              <a:spLocks noChangeArrowheads="1"/>
            </p:cNvSpPr>
            <p:nvPr/>
          </p:nvSpPr>
          <p:spPr bwMode="auto">
            <a:xfrm>
              <a:off x="1412720" y="2791045"/>
              <a:ext cx="169869" cy="16961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sp>
        <p:nvSpPr>
          <p:cNvPr id="27662" name="TextBox 317"/>
          <p:cNvSpPr txBox="1"/>
          <p:nvPr/>
        </p:nvSpPr>
        <p:spPr>
          <a:xfrm>
            <a:off x="1055688" y="2936875"/>
            <a:ext cx="792162" cy="3698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nSpc>
                <a:spcPct val="100000"/>
              </a:lnSpc>
              <a:spcBef>
                <a:spcPct val="0"/>
              </a:spcBef>
              <a:buFontTx/>
              <a:buNone/>
            </a:pPr>
            <a:r>
              <a:rPr lang="en-US" altLang="zh-CN" sz="1800" dirty="0">
                <a:latin typeface="Arial" panose="020B0604020202020204" pitchFamily="34" charset="0"/>
                <a:ea typeface="宋体" panose="02010600030101010101" pitchFamily="2" charset="-122"/>
              </a:rPr>
              <a:t>4.4.1</a:t>
            </a:r>
            <a:endParaRPr lang="zh-CN" altLang="en-US" sz="1800" dirty="0">
              <a:latin typeface="Arial" panose="020B0604020202020204" pitchFamily="34" charset="0"/>
              <a:ea typeface="宋体" panose="02010600030101010101" pitchFamily="2" charset="-122"/>
            </a:endParaRPr>
          </a:p>
        </p:txBody>
      </p:sp>
      <p:sp>
        <p:nvSpPr>
          <p:cNvPr id="27663" name="TextBox 318"/>
          <p:cNvSpPr txBox="1"/>
          <p:nvPr/>
        </p:nvSpPr>
        <p:spPr>
          <a:xfrm>
            <a:off x="1068388" y="3848100"/>
            <a:ext cx="792162" cy="3698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nSpc>
                <a:spcPct val="100000"/>
              </a:lnSpc>
              <a:spcBef>
                <a:spcPct val="0"/>
              </a:spcBef>
              <a:buFontTx/>
              <a:buNone/>
            </a:pPr>
            <a:r>
              <a:rPr lang="en-US" altLang="zh-CN" sz="1800" dirty="0">
                <a:latin typeface="Arial" panose="020B0604020202020204" pitchFamily="34" charset="0"/>
                <a:ea typeface="宋体" panose="02010600030101010101" pitchFamily="2" charset="-122"/>
              </a:rPr>
              <a:t>4.4.2</a:t>
            </a:r>
            <a:endParaRPr lang="zh-CN" altLang="en-US" sz="1800" dirty="0">
              <a:latin typeface="Arial" panose="020B0604020202020204" pitchFamily="34" charset="0"/>
              <a:ea typeface="宋体" panose="02010600030101010101" pitchFamily="2" charset="-122"/>
            </a:endParaRPr>
          </a:p>
        </p:txBody>
      </p:sp>
      <p:sp>
        <p:nvSpPr>
          <p:cNvPr id="27664" name="TextBox 320"/>
          <p:cNvSpPr txBox="1"/>
          <p:nvPr/>
        </p:nvSpPr>
        <p:spPr>
          <a:xfrm>
            <a:off x="3213100" y="2921000"/>
            <a:ext cx="4699000" cy="3698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nSpc>
                <a:spcPct val="100000"/>
              </a:lnSpc>
              <a:spcBef>
                <a:spcPct val="0"/>
              </a:spcBef>
              <a:buFontTx/>
              <a:buNone/>
            </a:pPr>
            <a:r>
              <a:rPr lang="zh-CN" altLang="en-US" sz="1800" dirty="0">
                <a:latin typeface="微软雅黑" panose="020B0503020204020204" pitchFamily="34" charset="-122"/>
                <a:ea typeface="微软雅黑" panose="020B0503020204020204" pitchFamily="34" charset="-122"/>
              </a:rPr>
              <a:t>多态概述</a:t>
            </a:r>
            <a:endParaRPr lang="zh-CN" altLang="en-US" sz="1800" dirty="0">
              <a:latin typeface="微软雅黑" panose="020B0503020204020204" pitchFamily="34" charset="-122"/>
              <a:ea typeface="微软雅黑" panose="020B0503020204020204" pitchFamily="34" charset="-122"/>
            </a:endParaRPr>
          </a:p>
        </p:txBody>
      </p:sp>
      <p:sp>
        <p:nvSpPr>
          <p:cNvPr id="27665" name="TextBox 321"/>
          <p:cNvSpPr txBox="1"/>
          <p:nvPr/>
        </p:nvSpPr>
        <p:spPr>
          <a:xfrm>
            <a:off x="3213100" y="3822700"/>
            <a:ext cx="4483100" cy="3698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nSpc>
                <a:spcPct val="100000"/>
              </a:lnSpc>
              <a:spcBef>
                <a:spcPct val="0"/>
              </a:spcBef>
              <a:buFontTx/>
              <a:buNone/>
            </a:pPr>
            <a:r>
              <a:rPr lang="zh-CN" altLang="en-US" sz="1800" dirty="0">
                <a:latin typeface="微软雅黑" panose="020B0503020204020204" pitchFamily="34" charset="-122"/>
                <a:ea typeface="微软雅黑" panose="020B0503020204020204" pitchFamily="34" charset="-122"/>
              </a:rPr>
              <a:t>对象的类型转换</a:t>
            </a:r>
            <a:endParaRPr lang="zh-CN" altLang="en-US" sz="1800" dirty="0">
              <a:latin typeface="微软雅黑" panose="020B0503020204020204" pitchFamily="34" charset="-122"/>
              <a:ea typeface="微软雅黑" panose="020B0503020204020204" pitchFamily="34" charset="-122"/>
            </a:endParaRPr>
          </a:p>
        </p:txBody>
      </p:sp>
      <p:sp>
        <p:nvSpPr>
          <p:cNvPr id="27666"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FontTx/>
              <a:buNone/>
            </a:pP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知识架构</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ustDataLst>
      <p:tags r:id="rId4"/>
    </p:custData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5" name="AutoShape 207"/>
          <p:cNvSpPr>
            <a:spLocks noChangeArrowheads="1"/>
          </p:cNvSpPr>
          <p:nvPr/>
        </p:nvSpPr>
        <p:spPr bwMode="auto">
          <a:xfrm>
            <a:off x="233680" y="1530985"/>
            <a:ext cx="8724900" cy="4949190"/>
          </a:xfrm>
          <a:prstGeom prst="roundRect">
            <a:avLst>
              <a:gd name="adj" fmla="val 4171"/>
            </a:avLst>
          </a:prstGeom>
          <a:solidFill>
            <a:schemeClr val="bg1"/>
          </a:solidFill>
          <a:ln w="19050" algn="ctr">
            <a:solidFill>
              <a:schemeClr val="bg1">
                <a:lumMod val="95000"/>
              </a:schemeClr>
            </a:solidFill>
            <a:round/>
          </a:ln>
        </p:spPr>
        <p:txBody>
          <a:bodyPr wrap="none" anchor="ctr"/>
          <a:lstStyle/>
          <a:p>
            <a:pPr marL="0" marR="0" lvl="0" indent="0" algn="l" defTabSz="914400" rtl="0" eaLnBrk="0" fontAlgn="base" latinLnBrk="1" hangingPunct="0">
              <a:lnSpc>
                <a:spcPct val="100000"/>
              </a:lnSpc>
              <a:spcBef>
                <a:spcPct val="0"/>
              </a:spcBef>
              <a:spcAft>
                <a:spcPct val="0"/>
              </a:spcAft>
              <a:buClrTx/>
              <a:buSzTx/>
              <a:buFontTx/>
              <a:buNone/>
              <a:defRPr/>
            </a:pPr>
            <a:endParaRPr kumimoji="1" lang="ko-KR"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6" name="AutoShape 132"/>
          <p:cNvSpPr>
            <a:spLocks noChangeArrowheads="1"/>
          </p:cNvSpPr>
          <p:nvPr/>
        </p:nvSpPr>
        <p:spPr bwMode="auto">
          <a:xfrm>
            <a:off x="392113" y="1301174"/>
            <a:ext cx="2016125" cy="5178435"/>
          </a:xfrm>
          <a:prstGeom prst="upArrow">
            <a:avLst>
              <a:gd name="adj1" fmla="val 66296"/>
              <a:gd name="adj2" fmla="val 58426"/>
            </a:avLst>
          </a:prstGeom>
          <a:gradFill flip="none" rotWithShape="1">
            <a:gsLst>
              <a:gs pos="0">
                <a:srgbClr val="D5F4FF"/>
              </a:gs>
              <a:gs pos="100000">
                <a:srgbClr val="764718">
                  <a:alpha val="0"/>
                </a:srgbClr>
              </a:gs>
            </a:gsLst>
            <a:path path="circle">
              <a:fillToRect l="100000" b="100000"/>
            </a:path>
            <a:tileRect t="-100000" r="-100000"/>
          </a:gradFill>
          <a:ln>
            <a:noFill/>
          </a:ln>
        </p:spPr>
        <p:txBody>
          <a:bodyPr wrap="none" anchor="ctr"/>
          <a:lstStyle/>
          <a:p>
            <a:pPr marL="0" marR="0" lvl="0" indent="0" algn="l" defTabSz="914400" rtl="0" eaLnBrk="0" fontAlgn="base" latinLnBrk="1" hangingPunct="0">
              <a:lnSpc>
                <a:spcPct val="100000"/>
              </a:lnSpc>
              <a:spcBef>
                <a:spcPct val="0"/>
              </a:spcBef>
              <a:spcAft>
                <a:spcPct val="0"/>
              </a:spcAft>
              <a:buClrTx/>
              <a:buSzTx/>
              <a:buFontTx/>
              <a:buNone/>
              <a:defRPr/>
            </a:pPr>
            <a:endParaRPr kumimoji="1" lang="ko-KR"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7" name="AutoShape 208"/>
          <p:cNvSpPr>
            <a:spLocks noChangeArrowheads="1"/>
          </p:cNvSpPr>
          <p:nvPr/>
        </p:nvSpPr>
        <p:spPr bwMode="auto">
          <a:xfrm>
            <a:off x="2670175" y="1530350"/>
            <a:ext cx="5976938" cy="850900"/>
          </a:xfrm>
          <a:prstGeom prst="roundRect">
            <a:avLst>
              <a:gd name="adj" fmla="val 17352"/>
            </a:avLst>
          </a:prstGeom>
          <a:solidFill>
            <a:srgbClr val="FFFFFF"/>
          </a:solidFill>
          <a:ln w="19050" algn="ctr">
            <a:solidFill>
              <a:schemeClr val="bg1">
                <a:lumMod val="95000"/>
              </a:schemeClr>
            </a:solidFill>
            <a:round/>
          </a:ln>
          <a:effectLst>
            <a:outerShdw blurRad="76200" dir="13500000" sy="23000" kx="1200000" algn="br" rotWithShape="0">
              <a:prstClr val="black">
                <a:alpha val="20000"/>
              </a:prstClr>
            </a:outerShdw>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28679" name="TextBox 359"/>
          <p:cNvSpPr txBox="1">
            <a:spLocks noChangeArrowheads="1"/>
          </p:cNvSpPr>
          <p:nvPr/>
        </p:nvSpPr>
        <p:spPr bwMode="auto">
          <a:xfrm>
            <a:off x="4310063" y="1700213"/>
            <a:ext cx="41052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charset="-122"/>
                <a:cs typeface="等线" panose="02010600030101010101"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charset="-122"/>
                <a:cs typeface="等线" panose="02010600030101010101"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charset="-122"/>
                <a:cs typeface="等线" panose="02010600030101010101" charset="-122"/>
              </a:defRPr>
            </a:lvl3pPr>
            <a:lvl4pPr marL="16002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4pPr>
            <a:lvl5pPr marL="20574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cs typeface="等线" panose="02010600030101010101"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等线" panose="02010600030101010101" charset="-122"/>
              </a:rPr>
              <a:t>4.5  </a:t>
            </a:r>
            <a:r>
              <a:rPr kumimoji="0" lang="zh-CN" altLang="en-US" sz="2800" b="1" i="0" u="none" strike="noStrike" kern="1200" cap="none" spc="0" normalizeH="0" baseline="0" noProof="0" dirty="0" smtClean="0">
                <a:ln>
                  <a:noFill/>
                </a:ln>
                <a:solidFill>
                  <a:srgbClr val="006BA9"/>
                </a:solidFill>
                <a:effectLst/>
                <a:uLnTx/>
                <a:uFillTx/>
                <a:latin typeface="微软雅黑" panose="020B0503020204020204" pitchFamily="34" charset="-122"/>
                <a:ea typeface="微软雅黑" panose="020B0503020204020204" pitchFamily="34" charset="-122"/>
                <a:cs typeface="+mn-cs"/>
              </a:rPr>
              <a:t>内部类</a:t>
            </a:r>
            <a:endParaRPr kumimoji="0" lang="zh-CN" altLang="en-US" sz="2800" b="1" i="0" u="none" strike="noStrike" kern="1200" cap="none" spc="0" normalizeH="0" baseline="0" noProof="0" dirty="0" smtClean="0">
              <a:ln>
                <a:noFill/>
              </a:ln>
              <a:solidFill>
                <a:srgbClr val="006BA9"/>
              </a:solidFill>
              <a:effectLst/>
              <a:uLnTx/>
              <a:uFillTx/>
              <a:latin typeface="微软雅黑" panose="020B0503020204020204" pitchFamily="34" charset="-122"/>
              <a:ea typeface="微软雅黑" panose="020B0503020204020204" pitchFamily="34" charset="-122"/>
              <a:cs typeface="+mn-cs"/>
            </a:endParaRPr>
          </a:p>
        </p:txBody>
      </p:sp>
      <p:pic>
        <p:nvPicPr>
          <p:cNvPr id="28680" name="Picture 3">
            <a:hlinkClick r:id="rId1" action="ppaction://hlinksldjump"/>
          </p:cNvPr>
          <p:cNvPicPr>
            <a:picLocks noChangeAspect="1"/>
          </p:cNvPicPr>
          <p:nvPr/>
        </p:nvPicPr>
        <p:blipFill>
          <a:blip r:embed="rId2"/>
          <a:stretch>
            <a:fillRect/>
          </a:stretch>
        </p:blipFill>
        <p:spPr>
          <a:xfrm>
            <a:off x="582613" y="1885950"/>
            <a:ext cx="1635125" cy="520700"/>
          </a:xfrm>
          <a:prstGeom prst="rect">
            <a:avLst/>
          </a:prstGeom>
          <a:noFill/>
          <a:ln w="28575">
            <a:noFill/>
          </a:ln>
        </p:spPr>
      </p:pic>
      <p:pic>
        <p:nvPicPr>
          <p:cNvPr id="28681" name="图片 368">
            <a:hlinkClick r:id="rId1" action="ppaction://hlinksldjump"/>
          </p:cNvPr>
          <p:cNvPicPr>
            <a:picLocks noChangeAspect="1"/>
          </p:cNvPicPr>
          <p:nvPr/>
        </p:nvPicPr>
        <p:blipFill>
          <a:blip r:embed="rId3"/>
          <a:stretch>
            <a:fillRect/>
          </a:stretch>
        </p:blipFill>
        <p:spPr>
          <a:xfrm>
            <a:off x="650875" y="1906588"/>
            <a:ext cx="479425" cy="477837"/>
          </a:xfrm>
          <a:prstGeom prst="rect">
            <a:avLst/>
          </a:prstGeom>
          <a:noFill/>
          <a:ln w="9525">
            <a:noFill/>
          </a:ln>
        </p:spPr>
      </p:pic>
      <p:sp>
        <p:nvSpPr>
          <p:cNvPr id="19" name="矩形 18">
            <a:hlinkClick r:id="rId1" action="ppaction://hlinksldjump"/>
          </p:cNvPr>
          <p:cNvSpPr/>
          <p:nvPr/>
        </p:nvSpPr>
        <p:spPr bwMode="auto">
          <a:xfrm>
            <a:off x="971550" y="1954213"/>
            <a:ext cx="1158875" cy="338138"/>
          </a:xfrm>
          <a:prstGeom prst="rect">
            <a:avLst/>
          </a:prstGeom>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600" b="1" i="0" u="none" strike="noStrike" kern="1200" cap="none" spc="3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返回目录</a:t>
            </a:r>
            <a:endParaRPr kumimoji="0" lang="zh-CN" altLang="en-US" sz="1600" b="1" i="0" u="none" strike="noStrike" kern="1200" cap="none" spc="3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nvGrpSpPr>
          <p:cNvPr id="28683" name="组合 311"/>
          <p:cNvGrpSpPr/>
          <p:nvPr/>
        </p:nvGrpSpPr>
        <p:grpSpPr>
          <a:xfrm>
            <a:off x="1106488" y="2809875"/>
            <a:ext cx="7629525" cy="668338"/>
            <a:chOff x="1029300" y="5045322"/>
            <a:chExt cx="7628925" cy="669008"/>
          </a:xfrm>
        </p:grpSpPr>
        <p:grpSp>
          <p:nvGrpSpPr>
            <p:cNvPr id="28725" name="组合 345"/>
            <p:cNvGrpSpPr/>
            <p:nvPr/>
          </p:nvGrpSpPr>
          <p:grpSpPr>
            <a:xfrm>
              <a:off x="2520950" y="5045323"/>
              <a:ext cx="6137275" cy="669007"/>
              <a:chOff x="2520950" y="4924673"/>
              <a:chExt cx="6137275" cy="789657"/>
            </a:xfrm>
          </p:grpSpPr>
          <p:sp>
            <p:nvSpPr>
              <p:cNvPr id="44" name="AutoShape 218"/>
              <p:cNvSpPr>
                <a:spLocks noChangeArrowheads="1"/>
              </p:cNvSpPr>
              <p:nvPr/>
            </p:nvSpPr>
            <p:spPr bwMode="auto">
              <a:xfrm>
                <a:off x="2721442" y="5393590"/>
                <a:ext cx="5806618"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nvGrpSpPr>
              <p:cNvPr id="28731" name="组合 351"/>
              <p:cNvGrpSpPr/>
              <p:nvPr/>
            </p:nvGrpSpPr>
            <p:grpSpPr>
              <a:xfrm>
                <a:off x="2520950" y="4924673"/>
                <a:ext cx="6137275" cy="664245"/>
                <a:chOff x="2520950" y="4868193"/>
                <a:chExt cx="6137275" cy="720725"/>
              </a:xfrm>
            </p:grpSpPr>
            <p:sp>
              <p:nvSpPr>
                <p:cNvPr id="46" name="AutoShape 181"/>
                <p:cNvSpPr>
                  <a:spLocks noChangeArrowheads="1"/>
                </p:cNvSpPr>
                <p:nvPr/>
              </p:nvSpPr>
              <p:spPr bwMode="auto">
                <a:xfrm>
                  <a:off x="2521433" y="4868192"/>
                  <a:ext cx="6136792" cy="720446"/>
                </a:xfrm>
                <a:prstGeom prst="roundRect">
                  <a:avLst>
                    <a:gd name="adj" fmla="val 50000"/>
                  </a:avLst>
                </a:prstGeom>
                <a:solidFill>
                  <a:srgbClr val="D5F4FF"/>
                </a:solidFill>
                <a:ln w="19050" algn="ctr">
                  <a:solidFill>
                    <a:srgbClr val="FFFFFF"/>
                  </a:solidFill>
                  <a:roun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47" name="AutoShape 202"/>
                <p:cNvSpPr>
                  <a:spLocks noChangeArrowheads="1"/>
                </p:cNvSpPr>
                <p:nvPr/>
              </p:nvSpPr>
              <p:spPr bwMode="auto">
                <a:xfrm>
                  <a:off x="2762714" y="4984196"/>
                  <a:ext cx="5689152" cy="490472"/>
                </a:xfrm>
                <a:prstGeom prst="roundRect">
                  <a:avLst>
                    <a:gd name="adj" fmla="val 50000"/>
                  </a:avLst>
                </a:prstGeom>
                <a:solidFill>
                  <a:srgbClr val="FFFFFF">
                    <a:alpha val="45882"/>
                  </a:srgbClr>
                </a:solidFill>
                <a:ln w="19050" algn="ctr">
                  <a:solidFill>
                    <a:srgbClr val="FFFFFF"/>
                  </a:solidFill>
                  <a:roun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grpSp>
        <p:sp>
          <p:nvSpPr>
            <p:cNvPr id="40" name="Line 188"/>
            <p:cNvSpPr>
              <a:spLocks noChangeShapeType="1"/>
            </p:cNvSpPr>
            <p:nvPr/>
          </p:nvSpPr>
          <p:spPr bwMode="auto">
            <a:xfrm flipH="1">
              <a:off x="1500750" y="5329770"/>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1"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nvGrpSpPr>
            <p:cNvPr id="28727" name="组合 347"/>
            <p:cNvGrpSpPr/>
            <p:nvPr/>
          </p:nvGrpSpPr>
          <p:grpSpPr>
            <a:xfrm>
              <a:off x="1029300" y="5045322"/>
              <a:ext cx="635025" cy="637257"/>
              <a:chOff x="1098627" y="4776118"/>
              <a:chExt cx="903287" cy="906462"/>
            </a:xfrm>
          </p:grpSpPr>
          <p:sp>
            <p:nvSpPr>
              <p:cNvPr id="42" name="Oval 148"/>
              <p:cNvSpPr>
                <a:spLocks noChangeArrowheads="1"/>
              </p:cNvSpPr>
              <p:nvPr/>
            </p:nvSpPr>
            <p:spPr bwMode="auto">
              <a:xfrm>
                <a:off x="1098627" y="4776118"/>
                <a:ext cx="903180" cy="906418"/>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Arial Black" panose="020B0A04020102020204" pitchFamily="34" charset="0"/>
                  <a:ea typeface="Gulim" panose="020B0600000101010101" pitchFamily="34" charset="-127"/>
                  <a:cs typeface="+mn-cs"/>
                </a:endParaRPr>
              </a:p>
            </p:txBody>
          </p:sp>
          <p:sp>
            <p:nvSpPr>
              <p:cNvPr id="43" name="Oval 151"/>
              <p:cNvSpPr>
                <a:spLocks noChangeArrowheads="1"/>
              </p:cNvSpPr>
              <p:nvPr/>
            </p:nvSpPr>
            <p:spPr bwMode="auto">
              <a:xfrm>
                <a:off x="1414740" y="4803243"/>
                <a:ext cx="241600" cy="24186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grpSp>
      <p:grpSp>
        <p:nvGrpSpPr>
          <p:cNvPr id="28684" name="组合 313"/>
          <p:cNvGrpSpPr/>
          <p:nvPr/>
        </p:nvGrpSpPr>
        <p:grpSpPr>
          <a:xfrm>
            <a:off x="1328738" y="3697288"/>
            <a:ext cx="7407275" cy="668337"/>
            <a:chOff x="1252258" y="5045323"/>
            <a:chExt cx="7405967" cy="669007"/>
          </a:xfrm>
        </p:grpSpPr>
        <p:grpSp>
          <p:nvGrpSpPr>
            <p:cNvPr id="28718" name="组合 338"/>
            <p:cNvGrpSpPr/>
            <p:nvPr/>
          </p:nvGrpSpPr>
          <p:grpSpPr>
            <a:xfrm>
              <a:off x="2520950" y="5045323"/>
              <a:ext cx="6137275" cy="669007"/>
              <a:chOff x="2520950" y="4924673"/>
              <a:chExt cx="6137275" cy="789657"/>
            </a:xfrm>
          </p:grpSpPr>
          <p:sp>
            <p:nvSpPr>
              <p:cNvPr id="52" name="AutoShape 218"/>
              <p:cNvSpPr>
                <a:spLocks noChangeArrowheads="1"/>
              </p:cNvSpPr>
              <p:nvPr/>
            </p:nvSpPr>
            <p:spPr bwMode="auto">
              <a:xfrm>
                <a:off x="2720436" y="5393591"/>
                <a:ext cx="5807637" cy="320739"/>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nvGrpSpPr>
              <p:cNvPr id="28722" name="组合 342"/>
              <p:cNvGrpSpPr/>
              <p:nvPr/>
            </p:nvGrpSpPr>
            <p:grpSpPr>
              <a:xfrm>
                <a:off x="2520950" y="4924673"/>
                <a:ext cx="6137275" cy="664245"/>
                <a:chOff x="2520950" y="4868193"/>
                <a:chExt cx="6137275" cy="720725"/>
              </a:xfrm>
            </p:grpSpPr>
            <p:sp>
              <p:nvSpPr>
                <p:cNvPr id="54" name="AutoShape 181"/>
                <p:cNvSpPr>
                  <a:spLocks noChangeArrowheads="1"/>
                </p:cNvSpPr>
                <p:nvPr/>
              </p:nvSpPr>
              <p:spPr bwMode="auto">
                <a:xfrm>
                  <a:off x="2517272" y="4868193"/>
                  <a:ext cx="6140953" cy="720446"/>
                </a:xfrm>
                <a:prstGeom prst="roundRect">
                  <a:avLst>
                    <a:gd name="adj" fmla="val 50000"/>
                  </a:avLst>
                </a:prstGeom>
                <a:solidFill>
                  <a:srgbClr val="D5EBFF"/>
                </a:solidFill>
                <a:ln w="19050" algn="ctr">
                  <a:solidFill>
                    <a:srgbClr val="FFFFFF"/>
                  </a:solidFill>
                  <a:roun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55" name="AutoShape 202"/>
                <p:cNvSpPr>
                  <a:spLocks noChangeArrowheads="1"/>
                </p:cNvSpPr>
                <p:nvPr/>
              </p:nvSpPr>
              <p:spPr bwMode="auto">
                <a:xfrm>
                  <a:off x="2761703" y="4984196"/>
                  <a:ext cx="5690183" cy="490473"/>
                </a:xfrm>
                <a:prstGeom prst="roundRect">
                  <a:avLst>
                    <a:gd name="adj" fmla="val 50000"/>
                  </a:avLst>
                </a:prstGeom>
                <a:solidFill>
                  <a:srgbClr val="FFFFFF">
                    <a:alpha val="45882"/>
                  </a:srgbClr>
                </a:solidFill>
                <a:ln w="19050" algn="ctr">
                  <a:solidFill>
                    <a:srgbClr val="FFFFFF"/>
                  </a:solidFill>
                  <a:roun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grpSp>
        <p:sp>
          <p:nvSpPr>
            <p:cNvPr id="50"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1"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51" name="Oval 151"/>
            <p:cNvSpPr>
              <a:spLocks noChangeArrowheads="1"/>
            </p:cNvSpPr>
            <p:nvPr/>
          </p:nvSpPr>
          <p:spPr bwMode="auto">
            <a:xfrm>
              <a:off x="1252258" y="5064392"/>
              <a:ext cx="169832" cy="17003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grpSp>
        <p:nvGrpSpPr>
          <p:cNvPr id="28685" name="组合 315"/>
          <p:cNvGrpSpPr/>
          <p:nvPr/>
        </p:nvGrpSpPr>
        <p:grpSpPr>
          <a:xfrm>
            <a:off x="1104900" y="3621088"/>
            <a:ext cx="635000" cy="638175"/>
            <a:chOff x="1190461" y="2772022"/>
            <a:chExt cx="635025" cy="637257"/>
          </a:xfrm>
        </p:grpSpPr>
        <p:sp>
          <p:nvSpPr>
            <p:cNvPr id="65"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Arial Black" panose="020B0A04020102020204" pitchFamily="34" charset="0"/>
                <a:ea typeface="Gulim" panose="020B0600000101010101" pitchFamily="34" charset="-127"/>
                <a:cs typeface="+mn-cs"/>
              </a:endParaRPr>
            </a:p>
          </p:txBody>
        </p:sp>
        <p:sp>
          <p:nvSpPr>
            <p:cNvPr id="66" name="Oval 151"/>
            <p:cNvSpPr>
              <a:spLocks noChangeArrowheads="1"/>
            </p:cNvSpPr>
            <p:nvPr/>
          </p:nvSpPr>
          <p:spPr bwMode="auto">
            <a:xfrm>
              <a:off x="1412720" y="2791045"/>
              <a:ext cx="169870" cy="169618"/>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sp>
        <p:nvSpPr>
          <p:cNvPr id="28686" name="TextBox 317"/>
          <p:cNvSpPr txBox="1"/>
          <p:nvPr/>
        </p:nvSpPr>
        <p:spPr>
          <a:xfrm>
            <a:off x="1055688" y="2927350"/>
            <a:ext cx="792162" cy="3698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nSpc>
                <a:spcPct val="100000"/>
              </a:lnSpc>
              <a:spcBef>
                <a:spcPct val="0"/>
              </a:spcBef>
              <a:buFontTx/>
              <a:buNone/>
            </a:pPr>
            <a:r>
              <a:rPr lang="en-US" altLang="zh-CN" sz="1800" dirty="0">
                <a:latin typeface="Arial" panose="020B0604020202020204" pitchFamily="34" charset="0"/>
                <a:ea typeface="宋体" panose="02010600030101010101" pitchFamily="2" charset="-122"/>
              </a:rPr>
              <a:t>4.5.1</a:t>
            </a:r>
            <a:endParaRPr lang="zh-CN" altLang="en-US" sz="1800" dirty="0">
              <a:latin typeface="Arial" panose="020B0604020202020204" pitchFamily="34" charset="0"/>
              <a:ea typeface="宋体" panose="02010600030101010101" pitchFamily="2" charset="-122"/>
            </a:endParaRPr>
          </a:p>
        </p:txBody>
      </p:sp>
      <p:sp>
        <p:nvSpPr>
          <p:cNvPr id="28687" name="TextBox 318"/>
          <p:cNvSpPr txBox="1"/>
          <p:nvPr/>
        </p:nvSpPr>
        <p:spPr>
          <a:xfrm>
            <a:off x="1068388" y="3778250"/>
            <a:ext cx="792162" cy="3698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nSpc>
                <a:spcPct val="100000"/>
              </a:lnSpc>
              <a:spcBef>
                <a:spcPct val="0"/>
              </a:spcBef>
              <a:buFontTx/>
              <a:buNone/>
            </a:pPr>
            <a:r>
              <a:rPr lang="en-US" altLang="zh-CN" sz="1800" dirty="0">
                <a:latin typeface="Arial" panose="020B0604020202020204" pitchFamily="34" charset="0"/>
                <a:ea typeface="宋体" panose="02010600030101010101" pitchFamily="2" charset="-122"/>
              </a:rPr>
              <a:t>4.5.2</a:t>
            </a:r>
            <a:endParaRPr lang="zh-CN" altLang="en-US" sz="1800" dirty="0">
              <a:latin typeface="Arial" panose="020B0604020202020204" pitchFamily="34" charset="0"/>
              <a:ea typeface="宋体" panose="02010600030101010101" pitchFamily="2" charset="-122"/>
            </a:endParaRPr>
          </a:p>
        </p:txBody>
      </p:sp>
      <p:sp>
        <p:nvSpPr>
          <p:cNvPr id="28688" name="TextBox 320"/>
          <p:cNvSpPr txBox="1"/>
          <p:nvPr/>
        </p:nvSpPr>
        <p:spPr>
          <a:xfrm>
            <a:off x="3213100" y="2911475"/>
            <a:ext cx="4699000" cy="3698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nSpc>
                <a:spcPct val="100000"/>
              </a:lnSpc>
              <a:spcBef>
                <a:spcPct val="0"/>
              </a:spcBef>
              <a:buFontTx/>
              <a:buNone/>
            </a:pPr>
            <a:r>
              <a:rPr lang="zh-CN" altLang="en-US" sz="1800" dirty="0">
                <a:latin typeface="微软雅黑" panose="020B0503020204020204" pitchFamily="34" charset="-122"/>
                <a:ea typeface="微软雅黑" panose="020B0503020204020204" pitchFamily="34" charset="-122"/>
              </a:rPr>
              <a:t>成员内部类</a:t>
            </a:r>
            <a:endParaRPr lang="zh-CN" altLang="en-US" sz="1800" dirty="0">
              <a:latin typeface="微软雅黑" panose="020B0503020204020204" pitchFamily="34" charset="-122"/>
              <a:ea typeface="微软雅黑" panose="020B0503020204020204" pitchFamily="34" charset="-122"/>
            </a:endParaRPr>
          </a:p>
        </p:txBody>
      </p:sp>
      <p:sp>
        <p:nvSpPr>
          <p:cNvPr id="28689" name="TextBox 321"/>
          <p:cNvSpPr txBox="1"/>
          <p:nvPr/>
        </p:nvSpPr>
        <p:spPr>
          <a:xfrm>
            <a:off x="3213100" y="3803650"/>
            <a:ext cx="4483100" cy="3698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nSpc>
                <a:spcPct val="100000"/>
              </a:lnSpc>
              <a:spcBef>
                <a:spcPct val="0"/>
              </a:spcBef>
              <a:buFontTx/>
              <a:buNone/>
            </a:pPr>
            <a:r>
              <a:rPr lang="zh-CN" altLang="en-US" sz="1800" dirty="0">
                <a:latin typeface="微软雅黑" panose="020B0503020204020204" pitchFamily="34" charset="-122"/>
                <a:ea typeface="微软雅黑" panose="020B0503020204020204" pitchFamily="34" charset="-122"/>
              </a:rPr>
              <a:t>局部内部类</a:t>
            </a:r>
            <a:endParaRPr lang="zh-CN" altLang="en-US" sz="1800" dirty="0">
              <a:latin typeface="微软雅黑" panose="020B0503020204020204" pitchFamily="34" charset="-122"/>
              <a:ea typeface="微软雅黑" panose="020B0503020204020204" pitchFamily="34" charset="-122"/>
            </a:endParaRPr>
          </a:p>
        </p:txBody>
      </p:sp>
      <p:sp>
        <p:nvSpPr>
          <p:cNvPr id="28690" name="标题 1"/>
          <p:cNvSpPr/>
          <p:nvPr/>
        </p:nvSpPr>
        <p:spPr>
          <a:xfrm>
            <a:off x="1643063" y="388938"/>
            <a:ext cx="4945062" cy="561975"/>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571500" lvl="0" indent="-571500">
              <a:lnSpc>
                <a:spcPct val="100000"/>
              </a:lnSpc>
              <a:spcBef>
                <a:spcPct val="0"/>
              </a:spcBef>
              <a:buFontTx/>
              <a:buNone/>
            </a:pP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知识架构</a:t>
            </a:r>
            <a:endPar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28691" name="组合 311"/>
          <p:cNvGrpSpPr/>
          <p:nvPr/>
        </p:nvGrpSpPr>
        <p:grpSpPr>
          <a:xfrm>
            <a:off x="1106488" y="4503738"/>
            <a:ext cx="7629525" cy="668337"/>
            <a:chOff x="1029300" y="5045322"/>
            <a:chExt cx="7628925" cy="669008"/>
          </a:xfrm>
        </p:grpSpPr>
        <p:grpSp>
          <p:nvGrpSpPr>
            <p:cNvPr id="28707" name="组合 345"/>
            <p:cNvGrpSpPr/>
            <p:nvPr/>
          </p:nvGrpSpPr>
          <p:grpSpPr>
            <a:xfrm>
              <a:off x="2520950" y="5045323"/>
              <a:ext cx="6137275" cy="669007"/>
              <a:chOff x="2520950" y="4924673"/>
              <a:chExt cx="6137275" cy="789657"/>
            </a:xfrm>
          </p:grpSpPr>
          <p:sp>
            <p:nvSpPr>
              <p:cNvPr id="45" name="AutoShape 218"/>
              <p:cNvSpPr>
                <a:spLocks noChangeArrowheads="1"/>
              </p:cNvSpPr>
              <p:nvPr/>
            </p:nvSpPr>
            <p:spPr bwMode="auto">
              <a:xfrm>
                <a:off x="2721442" y="5393590"/>
                <a:ext cx="5806618"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nvGrpSpPr>
              <p:cNvPr id="28713" name="组合 351"/>
              <p:cNvGrpSpPr/>
              <p:nvPr/>
            </p:nvGrpSpPr>
            <p:grpSpPr>
              <a:xfrm>
                <a:off x="2520950" y="4924673"/>
                <a:ext cx="6137275" cy="664245"/>
                <a:chOff x="2520950" y="4868193"/>
                <a:chExt cx="6137275" cy="720725"/>
              </a:xfrm>
            </p:grpSpPr>
            <p:sp>
              <p:nvSpPr>
                <p:cNvPr id="49" name="AutoShape 181"/>
                <p:cNvSpPr>
                  <a:spLocks noChangeArrowheads="1"/>
                </p:cNvSpPr>
                <p:nvPr/>
              </p:nvSpPr>
              <p:spPr bwMode="auto">
                <a:xfrm>
                  <a:off x="2521433" y="4868192"/>
                  <a:ext cx="6136792" cy="720447"/>
                </a:xfrm>
                <a:prstGeom prst="roundRect">
                  <a:avLst>
                    <a:gd name="adj" fmla="val 50000"/>
                  </a:avLst>
                </a:prstGeom>
                <a:solidFill>
                  <a:srgbClr val="D5F4FF"/>
                </a:solidFill>
                <a:ln w="19050" algn="ctr">
                  <a:solidFill>
                    <a:srgbClr val="FFFFFF"/>
                  </a:solidFill>
                  <a:roun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53" name="AutoShape 202"/>
                <p:cNvSpPr>
                  <a:spLocks noChangeArrowheads="1"/>
                </p:cNvSpPr>
                <p:nvPr/>
              </p:nvSpPr>
              <p:spPr bwMode="auto">
                <a:xfrm>
                  <a:off x="2762714" y="4984195"/>
                  <a:ext cx="5689152" cy="490474"/>
                </a:xfrm>
                <a:prstGeom prst="roundRect">
                  <a:avLst>
                    <a:gd name="adj" fmla="val 50000"/>
                  </a:avLst>
                </a:prstGeom>
                <a:solidFill>
                  <a:srgbClr val="FFFFFF">
                    <a:alpha val="45882"/>
                  </a:srgbClr>
                </a:solidFill>
                <a:ln w="19050" algn="ctr">
                  <a:solidFill>
                    <a:srgbClr val="FFFFFF"/>
                  </a:solidFill>
                  <a:roun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grpSp>
        <p:sp>
          <p:nvSpPr>
            <p:cNvPr id="37" name="Line 188"/>
            <p:cNvSpPr>
              <a:spLocks noChangeShapeType="1"/>
            </p:cNvSpPr>
            <p:nvPr/>
          </p:nvSpPr>
          <p:spPr bwMode="auto">
            <a:xfrm flipH="1">
              <a:off x="1500750" y="532976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1"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nvGrpSpPr>
            <p:cNvPr id="28709" name="组合 347"/>
            <p:cNvGrpSpPr/>
            <p:nvPr/>
          </p:nvGrpSpPr>
          <p:grpSpPr>
            <a:xfrm>
              <a:off x="1029300" y="5045322"/>
              <a:ext cx="635025" cy="637257"/>
              <a:chOff x="1098627" y="4776118"/>
              <a:chExt cx="903287" cy="906462"/>
            </a:xfrm>
          </p:grpSpPr>
          <p:sp>
            <p:nvSpPr>
              <p:cNvPr id="39" name="Oval 148"/>
              <p:cNvSpPr>
                <a:spLocks noChangeArrowheads="1"/>
              </p:cNvSpPr>
              <p:nvPr/>
            </p:nvSpPr>
            <p:spPr bwMode="auto">
              <a:xfrm>
                <a:off x="1098627" y="4776118"/>
                <a:ext cx="903180" cy="906418"/>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Arial Black" panose="020B0A04020102020204" pitchFamily="34" charset="0"/>
                  <a:ea typeface="Gulim" panose="020B0600000101010101" pitchFamily="34" charset="-127"/>
                  <a:cs typeface="+mn-cs"/>
                </a:endParaRPr>
              </a:p>
            </p:txBody>
          </p:sp>
          <p:sp>
            <p:nvSpPr>
              <p:cNvPr id="41" name="Oval 151"/>
              <p:cNvSpPr>
                <a:spLocks noChangeArrowheads="1"/>
              </p:cNvSpPr>
              <p:nvPr/>
            </p:nvSpPr>
            <p:spPr bwMode="auto">
              <a:xfrm>
                <a:off x="1414740" y="4803243"/>
                <a:ext cx="241600" cy="24186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grpSp>
      <p:grpSp>
        <p:nvGrpSpPr>
          <p:cNvPr id="28692" name="组合 313"/>
          <p:cNvGrpSpPr/>
          <p:nvPr/>
        </p:nvGrpSpPr>
        <p:grpSpPr>
          <a:xfrm>
            <a:off x="1328738" y="5391150"/>
            <a:ext cx="7407275" cy="668338"/>
            <a:chOff x="1252258" y="5045323"/>
            <a:chExt cx="7405967" cy="669007"/>
          </a:xfrm>
        </p:grpSpPr>
        <p:grpSp>
          <p:nvGrpSpPr>
            <p:cNvPr id="28700" name="组合 338"/>
            <p:cNvGrpSpPr/>
            <p:nvPr/>
          </p:nvGrpSpPr>
          <p:grpSpPr>
            <a:xfrm>
              <a:off x="2520950" y="5045323"/>
              <a:ext cx="6137275" cy="669007"/>
              <a:chOff x="2520950" y="4924673"/>
              <a:chExt cx="6137275" cy="789657"/>
            </a:xfrm>
          </p:grpSpPr>
          <p:sp>
            <p:nvSpPr>
              <p:cNvPr id="60" name="AutoShape 218"/>
              <p:cNvSpPr>
                <a:spLocks noChangeArrowheads="1"/>
              </p:cNvSpPr>
              <p:nvPr/>
            </p:nvSpPr>
            <p:spPr bwMode="auto">
              <a:xfrm>
                <a:off x="2720436" y="5393590"/>
                <a:ext cx="5807637"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nvGrpSpPr>
              <p:cNvPr id="28704" name="组合 342"/>
              <p:cNvGrpSpPr/>
              <p:nvPr/>
            </p:nvGrpSpPr>
            <p:grpSpPr>
              <a:xfrm>
                <a:off x="2520950" y="4924673"/>
                <a:ext cx="6137275" cy="664245"/>
                <a:chOff x="2520950" y="4868193"/>
                <a:chExt cx="6137275" cy="720725"/>
              </a:xfrm>
            </p:grpSpPr>
            <p:sp>
              <p:nvSpPr>
                <p:cNvPr id="62" name="AutoShape 181"/>
                <p:cNvSpPr>
                  <a:spLocks noChangeArrowheads="1"/>
                </p:cNvSpPr>
                <p:nvPr/>
              </p:nvSpPr>
              <p:spPr bwMode="auto">
                <a:xfrm>
                  <a:off x="2517272" y="4868193"/>
                  <a:ext cx="6140953" cy="720444"/>
                </a:xfrm>
                <a:prstGeom prst="roundRect">
                  <a:avLst>
                    <a:gd name="adj" fmla="val 50000"/>
                  </a:avLst>
                </a:prstGeom>
                <a:solidFill>
                  <a:srgbClr val="D5EBFF"/>
                </a:solidFill>
                <a:ln w="19050" algn="ctr">
                  <a:solidFill>
                    <a:srgbClr val="FFFFFF"/>
                  </a:solidFill>
                  <a:roun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63" name="AutoShape 202"/>
                <p:cNvSpPr>
                  <a:spLocks noChangeArrowheads="1"/>
                </p:cNvSpPr>
                <p:nvPr/>
              </p:nvSpPr>
              <p:spPr bwMode="auto">
                <a:xfrm>
                  <a:off x="2761703" y="4984197"/>
                  <a:ext cx="5690183" cy="490471"/>
                </a:xfrm>
                <a:prstGeom prst="roundRect">
                  <a:avLst>
                    <a:gd name="adj" fmla="val 50000"/>
                  </a:avLst>
                </a:prstGeom>
                <a:solidFill>
                  <a:srgbClr val="FFFFFF">
                    <a:alpha val="45882"/>
                  </a:srgbClr>
                </a:solidFill>
                <a:ln w="19050" algn="ctr">
                  <a:solidFill>
                    <a:srgbClr val="FFFFFF"/>
                  </a:solidFill>
                  <a:round/>
                </a:ln>
              </p:spPr>
              <p:txBody>
                <a:bodyPr wrap="none" anchor="ctr"/>
                <a:lstStyle/>
                <a:p>
                  <a:pPr marL="0" marR="0" lvl="0" indent="0" algn="l" defTabSz="914400" rtl="0" eaLnBrk="1" fontAlgn="auto" latinLnBrk="1" hangingPunct="1">
                    <a:lnSpc>
                      <a:spcPct val="100000"/>
                    </a:lnSpc>
                    <a:spcBef>
                      <a:spcPts val="0"/>
                    </a:spcBef>
                    <a:spcAft>
                      <a:spcPts val="0"/>
                    </a:spcAft>
                    <a:buClrTx/>
                    <a:buSzTx/>
                    <a:buFontTx/>
                    <a:buNone/>
                    <a:defRPr/>
                  </a:pPr>
                  <a:endParaRPr kumimoji="1" lang="ko-KR" altLang="en-US"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grpSp>
        <p:sp>
          <p:nvSpPr>
            <p:cNvPr id="58"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1"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sp>
          <p:nvSpPr>
            <p:cNvPr id="59" name="Oval 151"/>
            <p:cNvSpPr>
              <a:spLocks noChangeArrowheads="1"/>
            </p:cNvSpPr>
            <p:nvPr/>
          </p:nvSpPr>
          <p:spPr bwMode="auto">
            <a:xfrm>
              <a:off x="1252258" y="5064392"/>
              <a:ext cx="169832" cy="17003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grpSp>
        <p:nvGrpSpPr>
          <p:cNvPr id="28693" name="组合 315"/>
          <p:cNvGrpSpPr/>
          <p:nvPr/>
        </p:nvGrpSpPr>
        <p:grpSpPr>
          <a:xfrm>
            <a:off x="1104900" y="5314950"/>
            <a:ext cx="635000" cy="638175"/>
            <a:chOff x="1190461" y="2772022"/>
            <a:chExt cx="635025" cy="637257"/>
          </a:xfrm>
        </p:grpSpPr>
        <p:sp>
          <p:nvSpPr>
            <p:cNvPr id="67"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Arial Black" panose="020B0A04020102020204" pitchFamily="34" charset="0"/>
                <a:ea typeface="Gulim" panose="020B0600000101010101" pitchFamily="34" charset="-127"/>
                <a:cs typeface="+mn-cs"/>
              </a:endParaRPr>
            </a:p>
          </p:txBody>
        </p:sp>
        <p:sp>
          <p:nvSpPr>
            <p:cNvPr id="68" name="Oval 151"/>
            <p:cNvSpPr>
              <a:spLocks noChangeArrowheads="1"/>
            </p:cNvSpPr>
            <p:nvPr/>
          </p:nvSpPr>
          <p:spPr bwMode="auto">
            <a:xfrm>
              <a:off x="1412720" y="2791045"/>
              <a:ext cx="169870" cy="16961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1" lang="ko-KR" altLang="ko-KR" sz="1800" b="0"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Gulim" panose="020B0600000101010101" pitchFamily="34" charset="-127"/>
                <a:ea typeface="Gulim" panose="020B0600000101010101" pitchFamily="34" charset="-127"/>
                <a:cs typeface="+mn-cs"/>
              </a:endParaRPr>
            </a:p>
          </p:txBody>
        </p:sp>
      </p:grpSp>
      <p:sp>
        <p:nvSpPr>
          <p:cNvPr id="28694" name="TextBox 317"/>
          <p:cNvSpPr txBox="1"/>
          <p:nvPr/>
        </p:nvSpPr>
        <p:spPr>
          <a:xfrm>
            <a:off x="1055688" y="4621213"/>
            <a:ext cx="792162" cy="3698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nSpc>
                <a:spcPct val="100000"/>
              </a:lnSpc>
              <a:spcBef>
                <a:spcPct val="0"/>
              </a:spcBef>
              <a:buFontTx/>
              <a:buNone/>
            </a:pPr>
            <a:r>
              <a:rPr lang="en-US" altLang="zh-CN" sz="1800" dirty="0">
                <a:latin typeface="Arial" panose="020B0604020202020204" pitchFamily="34" charset="0"/>
                <a:ea typeface="宋体" panose="02010600030101010101" pitchFamily="2" charset="-122"/>
              </a:rPr>
              <a:t>4.5.3</a:t>
            </a:r>
            <a:endParaRPr lang="zh-CN" altLang="en-US" sz="1800" dirty="0">
              <a:latin typeface="Arial" panose="020B0604020202020204" pitchFamily="34" charset="0"/>
              <a:ea typeface="宋体" panose="02010600030101010101" pitchFamily="2" charset="-122"/>
            </a:endParaRPr>
          </a:p>
        </p:txBody>
      </p:sp>
      <p:sp>
        <p:nvSpPr>
          <p:cNvPr id="28695" name="TextBox 318"/>
          <p:cNvSpPr txBox="1"/>
          <p:nvPr/>
        </p:nvSpPr>
        <p:spPr>
          <a:xfrm>
            <a:off x="1068388" y="5472113"/>
            <a:ext cx="792162" cy="3698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nSpc>
                <a:spcPct val="100000"/>
              </a:lnSpc>
              <a:spcBef>
                <a:spcPct val="0"/>
              </a:spcBef>
              <a:buFontTx/>
              <a:buNone/>
            </a:pPr>
            <a:r>
              <a:rPr lang="en-US" altLang="zh-CN" sz="1800" dirty="0">
                <a:latin typeface="Arial" panose="020B0604020202020204" pitchFamily="34" charset="0"/>
                <a:ea typeface="宋体" panose="02010600030101010101" pitchFamily="2" charset="-122"/>
              </a:rPr>
              <a:t>4.5.4</a:t>
            </a:r>
            <a:endParaRPr lang="zh-CN" altLang="en-US" sz="1800" dirty="0">
              <a:latin typeface="Arial" panose="020B0604020202020204" pitchFamily="34" charset="0"/>
              <a:ea typeface="宋体" panose="02010600030101010101" pitchFamily="2" charset="-122"/>
            </a:endParaRPr>
          </a:p>
        </p:txBody>
      </p:sp>
      <p:sp>
        <p:nvSpPr>
          <p:cNvPr id="28696" name="TextBox 320"/>
          <p:cNvSpPr txBox="1"/>
          <p:nvPr/>
        </p:nvSpPr>
        <p:spPr>
          <a:xfrm>
            <a:off x="3213100" y="4605338"/>
            <a:ext cx="4699000" cy="3698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nSpc>
                <a:spcPct val="100000"/>
              </a:lnSpc>
              <a:spcBef>
                <a:spcPct val="0"/>
              </a:spcBef>
              <a:buFontTx/>
              <a:buNone/>
            </a:pPr>
            <a:r>
              <a:rPr lang="zh-CN" altLang="en-US" sz="1800" dirty="0">
                <a:latin typeface="微软雅黑" panose="020B0503020204020204" pitchFamily="34" charset="-122"/>
                <a:ea typeface="微软雅黑" panose="020B0503020204020204" pitchFamily="34" charset="-122"/>
              </a:rPr>
              <a:t>静态内部类</a:t>
            </a:r>
            <a:endParaRPr lang="zh-CN" altLang="en-US" sz="1800" dirty="0">
              <a:latin typeface="微软雅黑" panose="020B0503020204020204" pitchFamily="34" charset="-122"/>
              <a:ea typeface="微软雅黑" panose="020B0503020204020204" pitchFamily="34" charset="-122"/>
            </a:endParaRPr>
          </a:p>
        </p:txBody>
      </p:sp>
      <p:sp>
        <p:nvSpPr>
          <p:cNvPr id="28697" name="TextBox 321"/>
          <p:cNvSpPr txBox="1"/>
          <p:nvPr/>
        </p:nvSpPr>
        <p:spPr>
          <a:xfrm>
            <a:off x="3213100" y="5497513"/>
            <a:ext cx="4483100" cy="3698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anose="02010600030101010101"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anose="02010600030101010101"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anose="02010600030101010101"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panose="02010600030101010101" charset="-122"/>
              </a:defRPr>
            </a:lvl5pPr>
          </a:lstStyle>
          <a:p>
            <a:pPr marL="0" lvl="0" indent="0">
              <a:lnSpc>
                <a:spcPct val="100000"/>
              </a:lnSpc>
              <a:spcBef>
                <a:spcPct val="0"/>
              </a:spcBef>
              <a:buFontTx/>
              <a:buNone/>
            </a:pPr>
            <a:r>
              <a:rPr lang="zh-CN" altLang="en-US" sz="1800" dirty="0">
                <a:latin typeface="微软雅黑" panose="020B0503020204020204" pitchFamily="34" charset="-122"/>
                <a:ea typeface="微软雅黑" panose="020B0503020204020204" pitchFamily="34" charset="-122"/>
              </a:rPr>
              <a:t>匿名内部类</a:t>
            </a:r>
            <a:endParaRPr lang="zh-CN" altLang="en-US" sz="1800" dirty="0">
              <a:latin typeface="微软雅黑" panose="020B0503020204020204" pitchFamily="34" charset="-122"/>
              <a:ea typeface="微软雅黑" panose="020B0503020204020204" pitchFamily="34" charset="-122"/>
            </a:endParaRPr>
          </a:p>
        </p:txBody>
      </p:sp>
    </p:spTree>
    <p:custDataLst>
      <p:tags r:id="rId4"/>
    </p:custDataLst>
  </p:cSld>
  <p:clrMapOvr>
    <a:masterClrMapping/>
  </p:clrMapOvr>
  <p:transition spd="slow"/>
</p:sld>
</file>

<file path=ppt/tags/tag1.xml><?xml version="1.0" encoding="utf-8"?>
<p:tagLst xmlns:p="http://schemas.openxmlformats.org/presentationml/2006/main">
  <p:tag name="GENSWF_SLIDE_TITLE" val="目录"/>
  <p:tag name="GENSWF_ADVANCE_TIME" val="0.00"/>
  <p:tag name="ISPRING_SLIDE_INDENT_LEVEL" val="0"/>
  <p:tag name="ISPRING_CUSTOM_TIMING_USED" val="0"/>
</p:tagLst>
</file>

<file path=ppt/tags/tag10.xml><?xml version="1.0" encoding="utf-8"?>
<p:tagLst xmlns:p="http://schemas.openxmlformats.org/presentationml/2006/main">
  <p:tag name="GENSWF_SLIDE_TITLE" val="知识架构"/>
  <p:tag name="GENSWF_ADVANCE_TIME" val="0.00"/>
  <p:tag name="ISPRING_SLIDE_INDENT_LEVEL" val="0"/>
  <p:tag name="ISPRING_CUSTOM_TIMING_USED" val="0"/>
</p:tagLst>
</file>

<file path=ppt/tags/tag11.xml><?xml version="1.0" encoding="utf-8"?>
<p:tagLst xmlns:p="http://schemas.openxmlformats.org/presentationml/2006/main">
  <p:tag name="ISPRING_RESOURCE_PATHS_HASH_PRESENTER" val="6681afb62df6d0ad1278e729156721d46dee6a20"/>
</p:tagLst>
</file>

<file path=ppt/tags/tag2.xml><?xml version="1.0" encoding="utf-8"?>
<p:tagLst xmlns:p="http://schemas.openxmlformats.org/presentationml/2006/main">
  <p:tag name="GENSWF_SLIDE_TITLE" val="目录"/>
  <p:tag name="GENSWF_ADVANCE_TIME" val="0.00"/>
  <p:tag name="ISPRING_SLIDE_INDENT_LEVEL" val="0"/>
  <p:tag name="ISPRING_CUSTOM_TIMING_USED" val="0"/>
</p:tagLst>
</file>

<file path=ppt/tags/tag3.xml><?xml version="1.0" encoding="utf-8"?>
<p:tagLst xmlns:p="http://schemas.openxmlformats.org/presentationml/2006/main">
  <p:tag name="GENSWF_SLIDE_TITLE" val="知识架构"/>
  <p:tag name="GENSWF_ADVANCE_TIME" val="0.00"/>
  <p:tag name="ISPRING_SLIDE_INDENT_LEVEL" val="0"/>
  <p:tag name="ISPRING_CUSTOM_TIMING_USED" val="0"/>
</p:tagLst>
</file>

<file path=ppt/tags/tag4.xml><?xml version="1.0" encoding="utf-8"?>
<p:tagLst xmlns:p="http://schemas.openxmlformats.org/presentationml/2006/main">
  <p:tag name="GENSWF_SLIDE_TITLE" val="知识架构"/>
  <p:tag name="GENSWF_ADVANCE_TIME" val="0.00"/>
  <p:tag name="ISPRING_SLIDE_INDENT_LEVEL" val="0"/>
  <p:tag name="ISPRING_CUSTOM_TIMING_USED" val="0"/>
</p:tagLst>
</file>

<file path=ppt/tags/tag5.xml><?xml version="1.0" encoding="utf-8"?>
<p:tagLst xmlns:p="http://schemas.openxmlformats.org/presentationml/2006/main">
  <p:tag name="GENSWF_SLIDE_TITLE" val="知识架构"/>
  <p:tag name="GENSWF_ADVANCE_TIME" val="0.00"/>
  <p:tag name="ISPRING_SLIDE_INDENT_LEVEL" val="0"/>
  <p:tag name="ISPRING_CUSTOM_TIMING_USED" val="0"/>
</p:tagLst>
</file>

<file path=ppt/tags/tag6.xml><?xml version="1.0" encoding="utf-8"?>
<p:tagLst xmlns:p="http://schemas.openxmlformats.org/presentationml/2006/main">
  <p:tag name="GENSWF_SLIDE_TITLE" val="知识架构"/>
  <p:tag name="GENSWF_ADVANCE_TIME" val="0.00"/>
  <p:tag name="ISPRING_SLIDE_INDENT_LEVEL" val="0"/>
  <p:tag name="ISPRING_CUSTOM_TIMING_USED" val="0"/>
</p:tagLst>
</file>

<file path=ppt/tags/tag7.xml><?xml version="1.0" encoding="utf-8"?>
<p:tagLst xmlns:p="http://schemas.openxmlformats.org/presentationml/2006/main">
  <p:tag name="GENSWF_SLIDE_TITLE" val="知识架构"/>
  <p:tag name="GENSWF_ADVANCE_TIME" val="0.00"/>
  <p:tag name="ISPRING_SLIDE_INDENT_LEVEL" val="0"/>
  <p:tag name="ISPRING_CUSTOM_TIMING_USED" val="0"/>
</p:tagLst>
</file>

<file path=ppt/tags/tag8.xml><?xml version="1.0" encoding="utf-8"?>
<p:tagLst xmlns:p="http://schemas.openxmlformats.org/presentationml/2006/main">
  <p:tag name="GENSWF_SLIDE_TITLE" val="知识架构"/>
  <p:tag name="GENSWF_ADVANCE_TIME" val="0.00"/>
  <p:tag name="ISPRING_SLIDE_INDENT_LEVEL" val="0"/>
  <p:tag name="ISPRING_CUSTOM_TIMING_USED" val="0"/>
</p:tagLst>
</file>

<file path=ppt/tags/tag9.xml><?xml version="1.0" encoding="utf-8"?>
<p:tagLst xmlns:p="http://schemas.openxmlformats.org/presentationml/2006/main">
  <p:tag name="GENSWF_SLIDE_TITLE" val="知识架构"/>
  <p:tag name="GENSWF_ADVANCE_TIME" val="0.00"/>
  <p:tag name="ISPRING_SLIDE_INDENT_LEVEL" val="0"/>
  <p:tag name="ISPRING_CUSTOM_TIMING_USED" val="0"/>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marL="285750" indent="-285750">
          <a:lnSpc>
            <a:spcPct val="150000"/>
          </a:lnSpc>
          <a:buFont typeface="Wingdings" panose="05000000000000000000" pitchFamily="2" charset="2"/>
          <a:buChar char="l"/>
          <a:defRPr dirty="0" smtClean="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12825</Words>
  <Application>WPS 演示</Application>
  <PresentationFormat/>
  <Paragraphs>1018</Paragraphs>
  <Slides>76</Slides>
  <Notes>1</Notes>
  <HiddenSlides>8</HiddenSlides>
  <MMClips>0</MMClips>
  <ScaleCrop>false</ScaleCrop>
  <HeadingPairs>
    <vt:vector size="10" baseType="variant">
      <vt:variant>
        <vt:lpstr>已用的字体</vt:lpstr>
      </vt:variant>
      <vt:variant>
        <vt:i4>20</vt:i4>
      </vt:variant>
      <vt:variant>
        <vt:lpstr>主题</vt:lpstr>
      </vt:variant>
      <vt:variant>
        <vt:i4>1</vt:i4>
      </vt:variant>
      <vt:variant>
        <vt:lpstr>嵌入 OLE 服务器</vt:lpstr>
      </vt:variant>
      <vt:variant>
        <vt:i4>2</vt:i4>
      </vt:variant>
      <vt:variant>
        <vt:lpstr>幻灯片标题</vt:lpstr>
      </vt:variant>
      <vt:variant>
        <vt:i4>76</vt:i4>
      </vt:variant>
      <vt:variant>
        <vt:lpstr>自定义放映</vt:lpstr>
      </vt:variant>
      <vt:variant>
        <vt:i4>1</vt:i4>
      </vt:variant>
    </vt:vector>
  </HeadingPairs>
  <TitlesOfParts>
    <vt:vector size="100" baseType="lpstr">
      <vt:lpstr>Arial</vt:lpstr>
      <vt:lpstr>宋体</vt:lpstr>
      <vt:lpstr>Wingdings</vt:lpstr>
      <vt:lpstr>微软雅黑</vt:lpstr>
      <vt:lpstr>等线 Light</vt:lpstr>
      <vt:lpstr>Calibri Light</vt:lpstr>
      <vt:lpstr>等线</vt:lpstr>
      <vt:lpstr>Calibri</vt:lpstr>
      <vt:lpstr>Calibri</vt:lpstr>
      <vt:lpstr>Times New Roman</vt:lpstr>
      <vt:lpstr>Cambria Math</vt:lpstr>
      <vt:lpstr>汉仪综艺体简</vt:lpstr>
      <vt:lpstr>Gulim</vt:lpstr>
      <vt:lpstr>Arial Black</vt:lpstr>
      <vt:lpstr>Arial Unicode MS</vt:lpstr>
      <vt:lpstr>Arial</vt:lpstr>
      <vt:lpstr>Times New Roman</vt:lpstr>
      <vt:lpstr>Broadway BT</vt:lpstr>
      <vt:lpstr>Malgun Gothic</vt:lpstr>
      <vt:lpstr>Broadway</vt:lpstr>
      <vt:lpstr>Office 主题​​</vt:lpstr>
      <vt:lpstr>Excel.Chart.8</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自定义放映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王哲</dc:creator>
  <cp:lastModifiedBy>秀秀</cp:lastModifiedBy>
  <cp:revision>1304</cp:revision>
  <dcterms:created xsi:type="dcterms:W3CDTF">2013-01-25T01:44:00Z</dcterms:created>
  <dcterms:modified xsi:type="dcterms:W3CDTF">2020-09-03T02:12:21Z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