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3" r:id="rId2"/>
    <p:sldId id="275" r:id="rId3"/>
    <p:sldId id="282" r:id="rId4"/>
    <p:sldId id="276" r:id="rId5"/>
    <p:sldId id="277" r:id="rId6"/>
    <p:sldId id="285" r:id="rId7"/>
    <p:sldId id="289" r:id="rId8"/>
    <p:sldId id="290" r:id="rId9"/>
    <p:sldId id="286" r:id="rId10"/>
    <p:sldId id="288" r:id="rId11"/>
    <p:sldId id="291" r:id="rId12"/>
    <p:sldId id="292" r:id="rId13"/>
    <p:sldId id="287" r:id="rId14"/>
    <p:sldId id="279" r:id="rId15"/>
    <p:sldId id="280" r:id="rId16"/>
    <p:sldId id="281" r:id="rId17"/>
    <p:sldId id="274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F26"/>
    <a:srgbClr val="A29AF3"/>
    <a:srgbClr val="FC8089"/>
    <a:srgbClr val="FA3B48"/>
    <a:srgbClr val="05DC99"/>
    <a:srgbClr val="FFE4CF"/>
    <a:srgbClr val="FF6699"/>
    <a:srgbClr val="82A5D0"/>
    <a:srgbClr val="FF9900"/>
    <a:srgbClr val="F9FF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917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DA323-63DB-4383-A3EF-3FE6E06EC3D9}" type="datetimeFigureOut">
              <a:rPr lang="ko-KR" altLang="en-US" smtClean="0"/>
              <a:pPr/>
              <a:t>2017-04-17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C3BB04-E56B-4D93-8FB1-0B897FA3367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838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3BB04-E56B-4D93-8FB1-0B897FA3367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476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3BB04-E56B-4D93-8FB1-0B897FA3367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249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A531-CE83-4884-B102-F9C7E8561E1A}" type="datetimeFigureOut">
              <a:rPr lang="ko-KR" altLang="en-US" smtClean="0"/>
              <a:pPr/>
              <a:t>2017-04-17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21C8-2BAE-48DA-BEF5-D8158998A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A531-CE83-4884-B102-F9C7E8561E1A}" type="datetimeFigureOut">
              <a:rPr lang="ko-KR" altLang="en-US" smtClean="0"/>
              <a:pPr/>
              <a:t>2017-04-17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21C8-2BAE-48DA-BEF5-D8158998A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A531-CE83-4884-B102-F9C7E8561E1A}" type="datetimeFigureOut">
              <a:rPr lang="ko-KR" altLang="en-US" smtClean="0"/>
              <a:pPr/>
              <a:t>2017-04-17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21C8-2BAE-48DA-BEF5-D8158998A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A531-CE83-4884-B102-F9C7E8561E1A}" type="datetimeFigureOut">
              <a:rPr lang="ko-KR" altLang="en-US" smtClean="0"/>
              <a:pPr/>
              <a:t>2017-04-17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21C8-2BAE-48DA-BEF5-D8158998A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A531-CE83-4884-B102-F9C7E8561E1A}" type="datetimeFigureOut">
              <a:rPr lang="ko-KR" altLang="en-US" smtClean="0"/>
              <a:pPr/>
              <a:t>2017-04-17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21C8-2BAE-48DA-BEF5-D8158998A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A531-CE83-4884-B102-F9C7E8561E1A}" type="datetimeFigureOut">
              <a:rPr lang="ko-KR" altLang="en-US" smtClean="0"/>
              <a:pPr/>
              <a:t>2017-04-17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21C8-2BAE-48DA-BEF5-D8158998A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A531-CE83-4884-B102-F9C7E8561E1A}" type="datetimeFigureOut">
              <a:rPr lang="ko-KR" altLang="en-US" smtClean="0"/>
              <a:pPr/>
              <a:t>2017-04-17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21C8-2BAE-48DA-BEF5-D8158998A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A531-CE83-4884-B102-F9C7E8561E1A}" type="datetimeFigureOut">
              <a:rPr lang="ko-KR" altLang="en-US" smtClean="0"/>
              <a:pPr/>
              <a:t>2017-04-17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21C8-2BAE-48DA-BEF5-D8158998A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A531-CE83-4884-B102-F9C7E8561E1A}" type="datetimeFigureOut">
              <a:rPr lang="ko-KR" altLang="en-US" smtClean="0"/>
              <a:pPr/>
              <a:t>2017-04-17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21C8-2BAE-48DA-BEF5-D8158998A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A531-CE83-4884-B102-F9C7E8561E1A}" type="datetimeFigureOut">
              <a:rPr lang="ko-KR" altLang="en-US" smtClean="0"/>
              <a:pPr/>
              <a:t>2017-04-17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21C8-2BAE-48DA-BEF5-D8158998A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A531-CE83-4884-B102-F9C7E8561E1A}" type="datetimeFigureOut">
              <a:rPr lang="ko-KR" altLang="en-US" smtClean="0"/>
              <a:pPr/>
              <a:t>2017-04-17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21C8-2BAE-48DA-BEF5-D8158998A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2A531-CE83-4884-B102-F9C7E8561E1A}" type="datetimeFigureOut">
              <a:rPr lang="ko-KR" altLang="en-US" smtClean="0"/>
              <a:pPr/>
              <a:t>2017-04-17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C21C8-2BAE-48DA-BEF5-D8158998A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2483768" y="2564904"/>
            <a:ext cx="5544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/>
              <a:t>ALL IN O.N.E</a:t>
            </a:r>
            <a:endParaRPr lang="ko-KR" altLang="en-US" sz="5400" dirty="0"/>
          </a:p>
        </p:txBody>
      </p:sp>
      <p:sp>
        <p:nvSpPr>
          <p:cNvPr id="20" name="직사각형 19"/>
          <p:cNvSpPr/>
          <p:nvPr/>
        </p:nvSpPr>
        <p:spPr>
          <a:xfrm>
            <a:off x="2061084" y="3613874"/>
            <a:ext cx="1080120" cy="72008"/>
          </a:xfrm>
          <a:prstGeom prst="rect">
            <a:avLst/>
          </a:prstGeom>
          <a:solidFill>
            <a:srgbClr val="FFE4CF"/>
          </a:solidFill>
          <a:ln>
            <a:solidFill>
              <a:srgbClr val="FFE4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095836" y="3613874"/>
            <a:ext cx="1080120" cy="72008"/>
          </a:xfrm>
          <a:prstGeom prst="rect">
            <a:avLst/>
          </a:prstGeom>
          <a:solidFill>
            <a:srgbClr val="F9FF26"/>
          </a:solidFill>
          <a:ln>
            <a:solidFill>
              <a:srgbClr val="F9F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146447" y="3613874"/>
            <a:ext cx="1080120" cy="72008"/>
          </a:xfrm>
          <a:prstGeom prst="rect">
            <a:avLst/>
          </a:prstGeom>
          <a:solidFill>
            <a:srgbClr val="05DC99"/>
          </a:solidFill>
          <a:ln>
            <a:solidFill>
              <a:srgbClr val="05DC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076056" y="3613874"/>
            <a:ext cx="1080120" cy="72008"/>
          </a:xfrm>
          <a:prstGeom prst="rect">
            <a:avLst/>
          </a:prstGeom>
          <a:solidFill>
            <a:srgbClr val="A29AF3"/>
          </a:solidFill>
          <a:ln>
            <a:solidFill>
              <a:srgbClr val="A29A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064283" y="3613874"/>
            <a:ext cx="1080120" cy="72008"/>
          </a:xfrm>
          <a:prstGeom prst="rect">
            <a:avLst/>
          </a:prstGeom>
          <a:solidFill>
            <a:srgbClr val="FC8089"/>
          </a:solidFill>
          <a:ln>
            <a:solidFill>
              <a:srgbClr val="FC80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01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552537"/>
              </p:ext>
            </p:extLst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차별성 및 지향점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3" name="직선 연결선 22"/>
          <p:cNvCxnSpPr/>
          <p:nvPr/>
        </p:nvCxnSpPr>
        <p:spPr>
          <a:xfrm>
            <a:off x="251520" y="1411188"/>
            <a:ext cx="8712968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78242" y="942205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IOT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관리</a:t>
            </a:r>
            <a:endParaRPr lang="ko-KR" altLang="en-US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51520" y="978209"/>
            <a:ext cx="1080120" cy="297324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00" y="1638000"/>
            <a:ext cx="2800575" cy="4978800"/>
          </a:xfrm>
          <a:prstGeom prst="rect">
            <a:avLst/>
          </a:prstGeom>
        </p:spPr>
      </p:pic>
      <p:sp>
        <p:nvSpPr>
          <p:cNvPr id="15" name="순서도: 연결자 14"/>
          <p:cNvSpPr/>
          <p:nvPr/>
        </p:nvSpPr>
        <p:spPr>
          <a:xfrm>
            <a:off x="3044073" y="2491625"/>
            <a:ext cx="276088" cy="276088"/>
          </a:xfrm>
          <a:prstGeom prst="flowChartConnector">
            <a:avLst/>
          </a:prstGeom>
          <a:solidFill>
            <a:srgbClr val="F9F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4716016" y="1686674"/>
            <a:ext cx="4553762" cy="39745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en-US" altLang="ko-KR" sz="2400" dirty="0">
              <a:solidFill>
                <a:srgbClr val="FF0000"/>
              </a:solidFill>
              <a:latin typeface="휴먼모음T" pitchFamily="18" charset="-127"/>
              <a:ea typeface="휴먼모음T" pitchFamily="18" charset="-127"/>
            </a:endParaRPr>
          </a:p>
          <a:p>
            <a:pPr fontAlgn="base"/>
            <a:r>
              <a:rPr lang="ko-KR" altLang="en-US" sz="240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24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     </a:t>
            </a:r>
            <a:r>
              <a:rPr lang="en-US" altLang="ko-KR" sz="24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Security IOT</a:t>
            </a:r>
          </a:p>
          <a:p>
            <a:pPr fontAlgn="base"/>
            <a:endParaRPr lang="ko-KR" altLang="en-US" sz="2000" dirty="0">
              <a:latin typeface="휴먼모음T" pitchFamily="18" charset="-127"/>
              <a:ea typeface="휴먼모음T" pitchFamily="18" charset="-127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sz="2000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사용자가 직접 설치한 침입감지 센서</a:t>
            </a:r>
            <a:endParaRPr lang="en-US" altLang="ko-KR" sz="2000" dirty="0" smtClean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  <a:p>
            <a:pPr fontAlgn="base"/>
            <a:r>
              <a:rPr lang="en-US" altLang="ko-KR" sz="2000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  </a:t>
            </a:r>
            <a:r>
              <a:rPr lang="ko-KR" altLang="en-US" sz="2000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및 경보센서를 제어하고 관리한다</a:t>
            </a:r>
            <a:r>
              <a:rPr lang="en-US" altLang="ko-KR" sz="2000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443" y="2767713"/>
            <a:ext cx="828000" cy="828000"/>
          </a:xfrm>
          <a:prstGeom prst="rect">
            <a:avLst/>
          </a:prstGeom>
        </p:spPr>
      </p:pic>
      <p:cxnSp>
        <p:nvCxnSpPr>
          <p:cNvPr id="3" name="꺾인 연결선 2"/>
          <p:cNvCxnSpPr/>
          <p:nvPr/>
        </p:nvCxnSpPr>
        <p:spPr>
          <a:xfrm flipV="1">
            <a:off x="3320161" y="3181713"/>
            <a:ext cx="1539871" cy="118339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55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75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408197"/>
              </p:ext>
            </p:extLst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차별성 및 지향점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00" y="1638000"/>
            <a:ext cx="2800575" cy="4978800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251520" y="1411188"/>
            <a:ext cx="8712968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78242" y="942205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설  정</a:t>
            </a:r>
            <a:endParaRPr lang="ko-KR" altLang="en-US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35801" y="959185"/>
            <a:ext cx="1080120" cy="297324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꺾인 연결선 13"/>
          <p:cNvCxnSpPr/>
          <p:nvPr/>
        </p:nvCxnSpPr>
        <p:spPr>
          <a:xfrm>
            <a:off x="3356219" y="2593795"/>
            <a:ext cx="1611879" cy="13753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순서도: 연결자 14"/>
          <p:cNvSpPr/>
          <p:nvPr/>
        </p:nvSpPr>
        <p:spPr>
          <a:xfrm>
            <a:off x="3080131" y="2420888"/>
            <a:ext cx="276088" cy="276088"/>
          </a:xfrm>
          <a:prstGeom prst="flowChartConnector">
            <a:avLst/>
          </a:prstGeom>
          <a:solidFill>
            <a:srgbClr val="F9F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968098" y="1499613"/>
            <a:ext cx="4553762" cy="39745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en-US" altLang="ko-KR" sz="2400" dirty="0">
              <a:solidFill>
                <a:srgbClr val="FF0000"/>
              </a:solidFill>
              <a:latin typeface="휴먼모음T" pitchFamily="18" charset="-127"/>
              <a:ea typeface="휴먼모음T" pitchFamily="18" charset="-127"/>
            </a:endParaRPr>
          </a:p>
          <a:p>
            <a:pPr fontAlgn="base"/>
            <a:r>
              <a:rPr lang="ko-KR" altLang="en-US" sz="240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24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     사용자 설정</a:t>
            </a:r>
            <a:endParaRPr lang="en-US" altLang="ko-KR" sz="2400" dirty="0" smtClean="0">
              <a:solidFill>
                <a:srgbClr val="FF0000"/>
              </a:solidFill>
              <a:latin typeface="휴먼모음T" pitchFamily="18" charset="-127"/>
              <a:ea typeface="휴먼모음T" pitchFamily="18" charset="-127"/>
            </a:endParaRPr>
          </a:p>
          <a:p>
            <a:pPr fontAlgn="base"/>
            <a:endParaRPr lang="ko-KR" altLang="en-US" sz="2000" dirty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  <a:p>
            <a:pPr fontAlgn="base"/>
            <a:r>
              <a:rPr lang="en-US" altLang="ko-KR" sz="2000" dirty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2000" dirty="0">
                <a:solidFill>
                  <a:schemeClr val="tx1"/>
                </a:solidFill>
              </a:rPr>
              <a:t>- </a:t>
            </a:r>
            <a:r>
              <a:rPr lang="ko-KR" altLang="en-US" sz="2000" dirty="0">
                <a:solidFill>
                  <a:schemeClr val="tx1"/>
                </a:solidFill>
              </a:rPr>
              <a:t>한 가구 및 시설 당 한 개의 계정을 생성하고 가족 구성원 및 해당 시설의 이용자를 추가</a:t>
            </a:r>
          </a:p>
          <a:p>
            <a:pPr fontAlgn="base"/>
            <a:r>
              <a:rPr lang="ko-KR" altLang="en-US" sz="2000" dirty="0">
                <a:solidFill>
                  <a:schemeClr val="tx1"/>
                </a:solidFill>
              </a:rPr>
              <a:t>하는 방식으로 사용자 그룹을 설정할 수 있다</a:t>
            </a:r>
            <a:r>
              <a:rPr lang="en-US" altLang="ko-KR" sz="2000" dirty="0" smtClean="0">
                <a:solidFill>
                  <a:schemeClr val="tx1"/>
                </a:solidFill>
              </a:rPr>
              <a:t>.</a:t>
            </a:r>
          </a:p>
          <a:p>
            <a:pPr fontAlgn="base"/>
            <a:endParaRPr lang="ko-KR" altLang="en-US" sz="2000" dirty="0">
              <a:solidFill>
                <a:schemeClr val="tx1"/>
              </a:solidFill>
            </a:endParaRPr>
          </a:p>
          <a:p>
            <a:pPr fontAlgn="base"/>
            <a:r>
              <a:rPr lang="en-US" altLang="ko-KR" sz="2000" dirty="0">
                <a:solidFill>
                  <a:schemeClr val="tx1"/>
                </a:solidFill>
              </a:rPr>
              <a:t>- </a:t>
            </a:r>
            <a:r>
              <a:rPr lang="ko-KR" altLang="en-US" sz="2000" dirty="0">
                <a:solidFill>
                  <a:schemeClr val="tx1"/>
                </a:solidFill>
              </a:rPr>
              <a:t>설정한 사용자 그룹에 대하여 관리자에 한에 등급별로 분류된 권한을 부여할 수 있다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  <a:endParaRPr lang="ko-KR" altLang="en-US" sz="2000" dirty="0">
              <a:solidFill>
                <a:schemeClr val="tx1"/>
              </a:solidFill>
            </a:endParaRPr>
          </a:p>
          <a:p>
            <a:pPr marL="285750" indent="-285750" fontAlgn="base">
              <a:buFontTx/>
              <a:buChar char="-"/>
            </a:pPr>
            <a:endParaRPr lang="en-US" altLang="ko-KR" sz="2000" dirty="0" smtClean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2867492"/>
            <a:ext cx="828000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562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꺾인 연결선 12"/>
          <p:cNvCxnSpPr/>
          <p:nvPr/>
        </p:nvCxnSpPr>
        <p:spPr>
          <a:xfrm flipV="1">
            <a:off x="3245471" y="3892452"/>
            <a:ext cx="1542553" cy="4006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표 32"/>
          <p:cNvGraphicFramePr>
            <a:graphicFrameLocks noGrp="1"/>
          </p:cNvGraphicFramePr>
          <p:nvPr>
            <p:extLst/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차별성 및 지향점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00" y="1638000"/>
            <a:ext cx="2800575" cy="4978800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3059832" y="2420888"/>
            <a:ext cx="288032" cy="288032"/>
          </a:xfrm>
          <a:prstGeom prst="ellipse">
            <a:avLst/>
          </a:prstGeom>
          <a:solidFill>
            <a:srgbClr val="F9F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251520" y="1411188"/>
            <a:ext cx="8712968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8242" y="942205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설  정</a:t>
            </a:r>
            <a:endParaRPr lang="ko-KR" altLang="en-US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35801" y="959185"/>
            <a:ext cx="1080120" cy="297324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860032" y="1916832"/>
            <a:ext cx="4553762" cy="39745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en-US" altLang="ko-KR" sz="2400" dirty="0">
              <a:solidFill>
                <a:srgbClr val="FF0000"/>
              </a:solidFill>
              <a:latin typeface="휴먼모음T" pitchFamily="18" charset="-127"/>
              <a:ea typeface="휴먼모음T" pitchFamily="18" charset="-127"/>
            </a:endParaRPr>
          </a:p>
          <a:p>
            <a:pPr fontAlgn="base"/>
            <a:r>
              <a:rPr lang="ko-KR" altLang="en-US" sz="240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24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      보안등급 설정</a:t>
            </a:r>
            <a:endParaRPr lang="en-US" altLang="ko-KR" sz="2400" dirty="0" smtClean="0">
              <a:solidFill>
                <a:srgbClr val="FF0000"/>
              </a:solidFill>
              <a:latin typeface="휴먼모음T" pitchFamily="18" charset="-127"/>
              <a:ea typeface="휴먼모음T" pitchFamily="18" charset="-127"/>
            </a:endParaRPr>
          </a:p>
          <a:p>
            <a:pPr fontAlgn="base"/>
            <a:endParaRPr lang="ko-KR" altLang="en-US" sz="2000" dirty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285750" indent="-285750" fontAlgn="base">
              <a:buFontTx/>
              <a:buChar char="-"/>
            </a:pPr>
            <a:r>
              <a:rPr lang="en-US" altLang="ko-KR" sz="2000" dirty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2000" dirty="0">
                <a:solidFill>
                  <a:schemeClr val="tx1"/>
                </a:solidFill>
              </a:rPr>
              <a:t>낮음</a:t>
            </a:r>
            <a:r>
              <a:rPr lang="en-US" altLang="ko-KR" sz="2000" dirty="0">
                <a:solidFill>
                  <a:schemeClr val="tx1"/>
                </a:solidFill>
              </a:rPr>
              <a:t>. </a:t>
            </a:r>
            <a:r>
              <a:rPr lang="ko-KR" altLang="en-US" sz="2000" dirty="0">
                <a:solidFill>
                  <a:schemeClr val="tx1"/>
                </a:solidFill>
              </a:rPr>
              <a:t>중간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높음으로 단계별 보안등급을 설정할 수 있다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  <a:endParaRPr lang="ko-KR" altLang="en-US" sz="2000" dirty="0">
              <a:solidFill>
                <a:schemeClr val="tx1"/>
              </a:solidFill>
            </a:endParaRPr>
          </a:p>
          <a:p>
            <a:pPr marL="285750" indent="-285750" fontAlgn="base">
              <a:buFontTx/>
              <a:buChar char="-"/>
            </a:pPr>
            <a:endParaRPr lang="en-US" altLang="ko-KR" sz="2000" dirty="0" smtClean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3356992"/>
            <a:ext cx="828146" cy="82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658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59259E-6 L 0.00156 0.2520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1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283187"/>
              </p:ext>
            </p:extLst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차별성 및 지향점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24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342166"/>
              </p:ext>
            </p:extLst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차별성 및 지향점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>
            <a:off x="111338" y="6238900"/>
            <a:ext cx="9501222" cy="1588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36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101911"/>
              </p:ext>
            </p:extLst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차별성 및 지향점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36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36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갈매기형 수장 2"/>
          <p:cNvSpPr/>
          <p:nvPr/>
        </p:nvSpPr>
        <p:spPr>
          <a:xfrm>
            <a:off x="3071802" y="2857496"/>
            <a:ext cx="2714644" cy="571504"/>
          </a:xfrm>
          <a:prstGeom prst="chevron">
            <a:avLst>
              <a:gd name="adj" fmla="val 31277"/>
            </a:avLst>
          </a:prstGeom>
          <a:solidFill>
            <a:srgbClr val="93CDDD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1868" y="2988230"/>
            <a:ext cx="155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THANK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YOU</a:t>
            </a:r>
          </a:p>
        </p:txBody>
      </p:sp>
      <p:sp>
        <p:nvSpPr>
          <p:cNvPr id="5" name="타원 4"/>
          <p:cNvSpPr/>
          <p:nvPr/>
        </p:nvSpPr>
        <p:spPr>
          <a:xfrm>
            <a:off x="5500694" y="3071810"/>
            <a:ext cx="142876" cy="14287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01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745116" y="1444051"/>
            <a:ext cx="204709" cy="20470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4679578" y="1377873"/>
            <a:ext cx="180592" cy="180592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021833" y="1316036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</a:rPr>
              <a:t>프로젝트 팀 소개</a:t>
            </a:r>
            <a:endParaRPr lang="ko-KR" altLang="en-US" sz="1600" b="1" dirty="0">
              <a:solidFill>
                <a:schemeClr val="accent4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21833" y="2292559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</a:rPr>
              <a:t>개발 프로그램 개요</a:t>
            </a:r>
            <a:endParaRPr lang="ko-KR" altLang="en-US" sz="1600" b="1" dirty="0">
              <a:solidFill>
                <a:schemeClr val="accent4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4745116" y="2397300"/>
            <a:ext cx="204709" cy="20470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4679578" y="2331122"/>
            <a:ext cx="180592" cy="180592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004048" y="3250081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</a:rPr>
              <a:t>주요기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</a:rPr>
              <a:t>능</a:t>
            </a:r>
            <a:endParaRPr lang="ko-KR" altLang="en-US" sz="1600" b="1" dirty="0">
              <a:solidFill>
                <a:schemeClr val="accent4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4727331" y="3354822"/>
            <a:ext cx="204709" cy="204709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4661793" y="3288644"/>
            <a:ext cx="180592" cy="180592"/>
          </a:xfrm>
          <a:prstGeom prst="ellipse">
            <a:avLst/>
          </a:prstGeom>
          <a:noFill/>
          <a:ln>
            <a:solidFill>
              <a:srgbClr val="FF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004048" y="4236775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 계획</a:t>
            </a:r>
            <a:endParaRPr lang="ko-KR" alt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4727331" y="4341516"/>
            <a:ext cx="204709" cy="20470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4661793" y="4275338"/>
            <a:ext cx="180592" cy="18059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-2433326" y="126876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Co</a:t>
            </a:r>
            <a:r>
              <a:rPr lang="en-US" altLang="ko-KR" sz="2400" b="1" dirty="0" smtClean="0">
                <a:solidFill>
                  <a:schemeClr val="bg1">
                    <a:lumMod val="65000"/>
                  </a:schemeClr>
                </a:solidFill>
              </a:rPr>
              <a:t>nt</a:t>
            </a:r>
            <a:r>
              <a:rPr lang="en-US" altLang="ko-KR" sz="2400" b="1" dirty="0" smtClean="0">
                <a:solidFill>
                  <a:srgbClr val="FF6699"/>
                </a:solidFill>
              </a:rPr>
              <a:t>en</a:t>
            </a:r>
            <a:r>
              <a:rPr lang="en-US" altLang="ko-KR" sz="2400" b="1" dirty="0" smtClean="0">
                <a:solidFill>
                  <a:srgbClr val="FFC000"/>
                </a:solidFill>
              </a:rPr>
              <a:t>ts</a:t>
            </a:r>
            <a:endParaRPr lang="ko-KR" altLang="en-US" sz="2400" b="1" dirty="0">
              <a:solidFill>
                <a:srgbClr val="FFC00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094050" y="1370385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094050" y="1370385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5004048" y="5142979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차</a:t>
            </a:r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별성 및 지향점</a:t>
            </a:r>
            <a:endParaRPr lang="ko-KR" alt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4727331" y="5247720"/>
            <a:ext cx="204709" cy="204709"/>
          </a:xfrm>
          <a:prstGeom prst="ellipse">
            <a:avLst/>
          </a:prstGeom>
          <a:solidFill>
            <a:srgbClr val="A29A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4661793" y="5181542"/>
            <a:ext cx="180592" cy="180592"/>
          </a:xfrm>
          <a:prstGeom prst="ellipse">
            <a:avLst/>
          </a:prstGeom>
          <a:noFill/>
          <a:ln>
            <a:solidFill>
              <a:srgbClr val="A29A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360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6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6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100"/>
                            </p:stCondLst>
                            <p:childTnLst>
                              <p:par>
                                <p:cTn id="5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9" grpId="0" animBg="1"/>
      <p:bldP spid="20" grpId="0"/>
      <p:bldP spid="22" grpId="0"/>
      <p:bldP spid="24" grpId="0" animBg="1"/>
      <p:bldP spid="25" grpId="0" animBg="1"/>
      <p:bldP spid="26" grpId="0"/>
      <p:bldP spid="28" grpId="0" animBg="1"/>
      <p:bldP spid="29" grpId="0" animBg="1"/>
      <p:bldP spid="30" grpId="0"/>
      <p:bldP spid="32" grpId="0" animBg="1"/>
      <p:bldP spid="33" grpId="0" animBg="1"/>
      <p:bldP spid="41" grpId="0"/>
      <p:bldP spid="43" grpId="0" animBg="1"/>
      <p:bldP spid="4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575" y="200720"/>
            <a:ext cx="3159351" cy="5616624"/>
          </a:xfrm>
          <a:prstGeom prst="rect">
            <a:avLst/>
          </a:prstGeom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482721"/>
              </p:ext>
            </p:extLst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28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차별성 및 지향점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3557136" y="3356992"/>
            <a:ext cx="2308758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  <a:latin typeface="Yu Gothic UI Semibold" pitchFamily="34" charset="-128"/>
                <a:ea typeface="Yu Gothic UI Semibold" pitchFamily="34" charset="-128"/>
              </a:rPr>
              <a:t>All In O.N.E</a:t>
            </a:r>
          </a:p>
          <a:p>
            <a:pPr algn="just">
              <a:lnSpc>
                <a:spcPct val="150000"/>
              </a:lnSpc>
            </a:pPr>
            <a:endParaRPr lang="ko-KR" altLang="en-US" dirty="0">
              <a:solidFill>
                <a:srgbClr val="240202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2339752" y="3717032"/>
            <a:ext cx="1368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153343" y="4131126"/>
            <a:ext cx="49071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240202"/>
                </a:solidFill>
                <a:latin typeface="휴먼모음T" pitchFamily="18" charset="-127"/>
                <a:ea typeface="휴먼모음T" pitchFamily="18" charset="-127"/>
              </a:rPr>
              <a:t>각각의 기능을 통합하여 유연한 상호연계를 도모하는 </a:t>
            </a:r>
            <a:r>
              <a:rPr lang="ko-KR" altLang="en-US" sz="1600" dirty="0" smtClean="0">
                <a:solidFill>
                  <a:srgbClr val="240202"/>
                </a:solidFill>
                <a:latin typeface="휴먼모음T" pitchFamily="18" charset="-127"/>
                <a:ea typeface="휴먼모음T" pitchFamily="18" charset="-127"/>
              </a:rPr>
              <a:t>하나</a:t>
            </a:r>
            <a:endParaRPr lang="en-US" altLang="ko-KR" sz="1600" dirty="0" smtClean="0">
              <a:solidFill>
                <a:srgbClr val="240202"/>
              </a:solidFill>
              <a:latin typeface="휴먼모음T" pitchFamily="18" charset="-127"/>
              <a:ea typeface="휴먼모음T" pitchFamily="18" charset="-127"/>
            </a:endParaRPr>
          </a:p>
          <a:p>
            <a:pPr algn="ctr"/>
            <a:r>
              <a:rPr lang="en-US" altLang="ko-KR" sz="1600" dirty="0" smtClean="0">
                <a:solidFill>
                  <a:srgbClr val="240202"/>
                </a:solidFill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600" dirty="0">
                <a:solidFill>
                  <a:srgbClr val="240202"/>
                </a:solidFill>
                <a:latin typeface="휴먼모음T" pitchFamily="18" charset="-127"/>
                <a:ea typeface="휴먼모음T" pitchFamily="18" charset="-127"/>
              </a:rPr>
              <a:t>ONE</a:t>
            </a:r>
          </a:p>
          <a:p>
            <a:endParaRPr lang="ko-KR" altLang="en-US" sz="1600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5724128" y="3717032"/>
            <a:ext cx="1368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갈매기형 수장 17"/>
          <p:cNvSpPr/>
          <p:nvPr/>
        </p:nvSpPr>
        <p:spPr>
          <a:xfrm rot="5400000">
            <a:off x="4518092" y="4545124"/>
            <a:ext cx="216024" cy="576064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230" y="4248901"/>
            <a:ext cx="3428571" cy="342857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262125" y="6217567"/>
            <a:ext cx="819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atin typeface="휴먼모음T" pitchFamily="18" charset="-127"/>
                <a:ea typeface="휴먼모음T" pitchFamily="18" charset="-127"/>
              </a:rPr>
              <a:t>Security</a:t>
            </a: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325" y="5085184"/>
            <a:ext cx="1110514" cy="111051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062325" y="6236731"/>
            <a:ext cx="1080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휴먼모음T" pitchFamily="18" charset="-127"/>
                <a:ea typeface="휴먼모음T" pitchFamily="18" charset="-127"/>
              </a:rPr>
              <a:t>Last Check</a:t>
            </a:r>
            <a:endParaRPr lang="ko-KR" altLang="en-US" sz="14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4" name="덧셈 기호 23"/>
          <p:cNvSpPr/>
          <p:nvPr/>
        </p:nvSpPr>
        <p:spPr>
          <a:xfrm>
            <a:off x="3419872" y="5416583"/>
            <a:ext cx="542327" cy="604705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덧셈 기호 24"/>
          <p:cNvSpPr/>
          <p:nvPr/>
        </p:nvSpPr>
        <p:spPr>
          <a:xfrm>
            <a:off x="5220072" y="5416583"/>
            <a:ext cx="542327" cy="604705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788" y="5074960"/>
            <a:ext cx="1191484" cy="1191484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878" y="5558826"/>
            <a:ext cx="524246" cy="524246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5953954" y="6217567"/>
            <a:ext cx="1007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휴먼모음T" pitchFamily="18" charset="-127"/>
                <a:ea typeface="휴먼모음T" pitchFamily="18" charset="-127"/>
              </a:rPr>
              <a:t>Home IOT</a:t>
            </a:r>
            <a:endParaRPr lang="ko-KR" altLang="en-US" sz="14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45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  <p:bldP spid="18" grpId="0" animBg="1"/>
      <p:bldP spid="21" grpId="0"/>
      <p:bldP spid="23" grpId="0"/>
      <p:bldP spid="24" grpId="0" animBg="1"/>
      <p:bldP spid="25" grpId="0" animBg="1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707774"/>
              </p:ext>
            </p:extLst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28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차별성 및 지향점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" name="평행 사변형 50"/>
          <p:cNvSpPr/>
          <p:nvPr/>
        </p:nvSpPr>
        <p:spPr>
          <a:xfrm>
            <a:off x="-1259200" y="1268760"/>
            <a:ext cx="5256584" cy="504056"/>
          </a:xfrm>
          <a:prstGeom prst="parallelogram">
            <a:avLst/>
          </a:prstGeom>
          <a:solidFill>
            <a:srgbClr val="78B0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 smtClean="0">
                <a:solidFill>
                  <a:srgbClr val="FDEFC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LEADER</a:t>
            </a:r>
            <a:endParaRPr lang="ko-KR" altLang="en-US" b="1" dirty="0">
              <a:solidFill>
                <a:srgbClr val="FDEFC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" name="평행 사변형 51"/>
          <p:cNvSpPr/>
          <p:nvPr/>
        </p:nvSpPr>
        <p:spPr>
          <a:xfrm>
            <a:off x="5652120" y="2029490"/>
            <a:ext cx="5256584" cy="504056"/>
          </a:xfrm>
          <a:prstGeom prst="parallelogram">
            <a:avLst/>
          </a:prstGeom>
          <a:solidFill>
            <a:srgbClr val="FA8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rgbClr val="FDEFC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ADUINO</a:t>
            </a:r>
            <a:endParaRPr lang="ko-KR" altLang="en-US" b="1" dirty="0">
              <a:solidFill>
                <a:srgbClr val="FDEFC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" name="평행 사변형 52"/>
          <p:cNvSpPr/>
          <p:nvPr/>
        </p:nvSpPr>
        <p:spPr>
          <a:xfrm>
            <a:off x="-1764704" y="4689140"/>
            <a:ext cx="5256584" cy="504056"/>
          </a:xfrm>
          <a:prstGeom prst="parallelogram">
            <a:avLst/>
          </a:prstGeom>
          <a:solidFill>
            <a:srgbClr val="78B0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 smtClean="0">
                <a:solidFill>
                  <a:srgbClr val="FDEFC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Development</a:t>
            </a:r>
            <a:endParaRPr lang="ko-KR" altLang="en-US" b="1" dirty="0">
              <a:solidFill>
                <a:srgbClr val="FDEFC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627784" y="184482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홍휘표</a:t>
            </a:r>
            <a:endParaRPr lang="ko-KR" alt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5961195" y="2605554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이효승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정영윤</a:t>
            </a:r>
            <a:endParaRPr lang="ko-KR" altLang="en-US" b="1" dirty="0"/>
          </a:p>
        </p:txBody>
      </p:sp>
      <p:sp>
        <p:nvSpPr>
          <p:cNvPr id="56" name="평행 사변형 55"/>
          <p:cNvSpPr/>
          <p:nvPr/>
        </p:nvSpPr>
        <p:spPr>
          <a:xfrm>
            <a:off x="4860032" y="5517232"/>
            <a:ext cx="5256584" cy="504056"/>
          </a:xfrm>
          <a:prstGeom prst="parallelogram">
            <a:avLst/>
          </a:prstGeom>
          <a:solidFill>
            <a:srgbClr val="FA8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rgbClr val="FDEFC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Base</a:t>
            </a:r>
            <a:endParaRPr lang="ko-KR" altLang="en-US" b="1" dirty="0">
              <a:solidFill>
                <a:srgbClr val="FDEFC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480184" y="5265204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백진석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임철빈</a:t>
            </a:r>
            <a:endParaRPr lang="ko-KR" alt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5220072" y="6073346"/>
            <a:ext cx="2383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홍창호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이상민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우충범</a:t>
            </a:r>
            <a:endParaRPr lang="ko-KR" altLang="en-US" b="1" dirty="0"/>
          </a:p>
        </p:txBody>
      </p:sp>
      <p:sp>
        <p:nvSpPr>
          <p:cNvPr id="61" name="평행 사변형 60"/>
          <p:cNvSpPr/>
          <p:nvPr/>
        </p:nvSpPr>
        <p:spPr>
          <a:xfrm>
            <a:off x="-1548680" y="2978995"/>
            <a:ext cx="5256584" cy="504056"/>
          </a:xfrm>
          <a:prstGeom prst="parallelogram">
            <a:avLst/>
          </a:prstGeom>
          <a:solidFill>
            <a:srgbClr val="78B0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 smtClean="0">
                <a:solidFill>
                  <a:srgbClr val="FDEFC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</a:t>
            </a:r>
            <a:endParaRPr lang="ko-KR" altLang="en-US" b="1" dirty="0">
              <a:solidFill>
                <a:srgbClr val="FDEFC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639743" y="355505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전</a:t>
            </a:r>
            <a:r>
              <a:rPr lang="ko-KR" altLang="en-US" b="1" dirty="0"/>
              <a:t>원</a:t>
            </a:r>
          </a:p>
        </p:txBody>
      </p:sp>
      <p:sp>
        <p:nvSpPr>
          <p:cNvPr id="63" name="평행 사변형 62"/>
          <p:cNvSpPr/>
          <p:nvPr/>
        </p:nvSpPr>
        <p:spPr>
          <a:xfrm>
            <a:off x="5220072" y="3741897"/>
            <a:ext cx="5256584" cy="504056"/>
          </a:xfrm>
          <a:prstGeom prst="parallelogram">
            <a:avLst/>
          </a:prstGeom>
          <a:solidFill>
            <a:srgbClr val="FA8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rgbClr val="FDEFC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</a:t>
            </a:r>
            <a:endParaRPr lang="ko-KR" altLang="en-US" b="1" dirty="0">
              <a:solidFill>
                <a:srgbClr val="FDEFC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508104" y="4502627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이영민</a:t>
            </a:r>
            <a:r>
              <a:rPr lang="en-US" altLang="ko-KR" b="1" dirty="0"/>
              <a:t>,</a:t>
            </a:r>
            <a:r>
              <a:rPr lang="ko-KR" altLang="en-US" b="1" dirty="0"/>
              <a:t>김종준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360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  <p:bldP spid="54" grpId="0"/>
      <p:bldP spid="55" grpId="0"/>
      <p:bldP spid="56" grpId="0" animBg="1"/>
      <p:bldP spid="57" grpId="0"/>
      <p:bldP spid="58" grpId="0"/>
      <p:bldP spid="61" grpId="0" animBg="1"/>
      <p:bldP spid="62" grpId="0"/>
      <p:bldP spid="63" grpId="0" animBg="1"/>
      <p:bldP spid="6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72553"/>
              </p:ext>
            </p:extLst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차별성 및 지향점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002588" y="1835532"/>
            <a:ext cx="7554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외출 전 챙겨야 할 물품들을 확인 후 </a:t>
            </a:r>
            <a:r>
              <a:rPr lang="ko-KR" altLang="en-US" dirty="0" smtClean="0">
                <a:solidFill>
                  <a:srgbClr val="FFC000"/>
                </a:solidFill>
                <a:latin typeface="휴먼모음T" pitchFamily="18" charset="-127"/>
                <a:ea typeface="휴먼모음T" pitchFamily="18" charset="-127"/>
              </a:rPr>
              <a:t>체크리스트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화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40131" y="5229200"/>
            <a:ext cx="8406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C000"/>
                </a:solidFill>
                <a:latin typeface="휴먼모음T" pitchFamily="18" charset="-127"/>
                <a:ea typeface="휴먼모음T" pitchFamily="18" charset="-127"/>
              </a:rPr>
              <a:t>보안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기능을 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ON/OFF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제어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 </a:t>
            </a:r>
            <a:endParaRPr lang="ko-KR" altLang="en-US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14629" y="3675088"/>
            <a:ext cx="8406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C000"/>
                </a:solidFill>
                <a:latin typeface="휴먼모음T" pitchFamily="18" charset="-127"/>
                <a:ea typeface="휴먼모음T" pitchFamily="18" charset="-127"/>
              </a:rPr>
              <a:t>IOT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기기들을 네트워크연동을 통해 제</a:t>
            </a:r>
            <a:r>
              <a:rPr lang="ko-KR" altLang="en-US" dirty="0">
                <a:latin typeface="휴먼모음T" pitchFamily="18" charset="-127"/>
                <a:ea typeface="휴먼모음T" pitchFamily="18" charset="-127"/>
              </a:rPr>
              <a:t>어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3933056"/>
            <a:ext cx="3428571" cy="342857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004" y="1286896"/>
            <a:ext cx="1370916" cy="1370916"/>
          </a:xfrm>
          <a:prstGeom prst="rect">
            <a:avLst/>
          </a:prstGeom>
          <a:noFill/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731" y="3140968"/>
            <a:ext cx="1191484" cy="119148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821" y="3624834"/>
            <a:ext cx="524246" cy="524246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35" y="3284984"/>
            <a:ext cx="1035113" cy="1035113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>
            <a:off x="1763688" y="3697354"/>
            <a:ext cx="720080" cy="307710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 rot="19620000">
            <a:off x="1665969" y="2664167"/>
            <a:ext cx="720080" cy="307710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 rot="1967287">
            <a:off x="1645628" y="4679020"/>
            <a:ext cx="720080" cy="307710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21675" y="4408471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휴먼모음T" pitchFamily="18" charset="-127"/>
                <a:ea typeface="휴먼모음T" pitchFamily="18" charset="-127"/>
              </a:rPr>
              <a:t>NFC Tag</a:t>
            </a:r>
            <a:endParaRPr lang="ko-KR" altLang="en-US" sz="14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27159" y="2712441"/>
            <a:ext cx="1080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휴먼모음T" pitchFamily="18" charset="-127"/>
                <a:ea typeface="휴먼모음T" pitchFamily="18" charset="-127"/>
              </a:rPr>
              <a:t>Last Check</a:t>
            </a:r>
            <a:endParaRPr lang="ko-KR" altLang="en-US" sz="14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05939" y="5949280"/>
            <a:ext cx="819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atin typeface="휴먼모음T" pitchFamily="18" charset="-127"/>
                <a:ea typeface="휴먼모음T" pitchFamily="18" charset="-127"/>
              </a:rPr>
              <a:t>Security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700897" y="4283575"/>
            <a:ext cx="1007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휴먼모음T" pitchFamily="18" charset="-127"/>
                <a:ea typeface="휴먼모음T" pitchFamily="18" charset="-127"/>
              </a:rPr>
              <a:t>Home IOT</a:t>
            </a:r>
            <a:endParaRPr lang="ko-KR" altLang="en-US" sz="14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360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5" grpId="0" animBg="1"/>
      <p:bldP spid="22" grpId="0" animBg="1"/>
      <p:bldP spid="23" grpId="0" animBg="1"/>
      <p:bldP spid="25" grpId="0"/>
      <p:bldP spid="26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60678"/>
              </p:ext>
            </p:extLst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차별성 및 지향점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4" name="그림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052848"/>
            <a:ext cx="2232248" cy="396844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2052848"/>
            <a:ext cx="2232248" cy="39684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20272" y="4356803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one1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7020272" y="4688078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●●●●●●</a:t>
            </a:r>
            <a:endParaRPr lang="ko-KR" alt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146573" y="971436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로그인 화면</a:t>
            </a:r>
            <a:endParaRPr lang="ko-KR" altLang="en-US" dirty="0">
              <a:latin typeface="휴먼모음T" pitchFamily="18" charset="-127"/>
              <a:ea typeface="휴먼모음T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251520" y="1411188"/>
            <a:ext cx="8712968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28" y="5151976"/>
            <a:ext cx="1035113" cy="10351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214868" y="6275463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휴먼모음T" pitchFamily="18" charset="-127"/>
                <a:ea typeface="휴먼모음T" pitchFamily="18" charset="-127"/>
              </a:rPr>
              <a:t>NFC Tag</a:t>
            </a:r>
            <a:endParaRPr lang="ko-KR" altLang="en-US" sz="1400" dirty="0"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2052848"/>
            <a:ext cx="2232248" cy="396844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139952" y="4356803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one1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4139952" y="4688078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●●●●●●</a:t>
            </a:r>
            <a:endParaRPr lang="ko-KR" altLang="en-US" sz="1200" dirty="0"/>
          </a:p>
        </p:txBody>
      </p:sp>
      <p:sp>
        <p:nvSpPr>
          <p:cNvPr id="17" name="타원 16"/>
          <p:cNvSpPr/>
          <p:nvPr/>
        </p:nvSpPr>
        <p:spPr>
          <a:xfrm>
            <a:off x="4139952" y="4982010"/>
            <a:ext cx="779429" cy="463214"/>
          </a:xfrm>
          <a:prstGeom prst="ellipse">
            <a:avLst/>
          </a:prstGeom>
          <a:noFill/>
          <a:ln>
            <a:solidFill>
              <a:srgbClr val="FA8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03707" y="1628800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초기 로그인화면</a:t>
            </a:r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77001" y="1627311"/>
            <a:ext cx="1317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NFC </a:t>
            </a:r>
            <a:r>
              <a:rPr lang="ko-KR" altLang="en-US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미등록시</a:t>
            </a:r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40759" y="1628800"/>
            <a:ext cx="1138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NFC </a:t>
            </a:r>
            <a:r>
              <a:rPr lang="ko-KR" altLang="en-US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등록시</a:t>
            </a:r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51520" y="980728"/>
            <a:ext cx="1080120" cy="297324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439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3" grpId="0"/>
      <p:bldP spid="15" grpId="0"/>
      <p:bldP spid="16" grpId="0"/>
      <p:bldP spid="17" grpId="0" animBg="1"/>
      <p:bldP spid="18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329608"/>
              </p:ext>
            </p:extLst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차별성 및 지향점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251520" y="1411188"/>
            <a:ext cx="8712968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78242" y="942205"/>
            <a:ext cx="142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Last Check</a:t>
            </a:r>
            <a:endParaRPr lang="ko-KR" altLang="en-US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1520" y="1014213"/>
            <a:ext cx="1368152" cy="297324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 descr="C:\Users\HHP\Desktop\수업_과제\시스템분석설계\팀프로젝트기획안\All in One\Activity_LastChec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80" y="1636223"/>
            <a:ext cx="2800012" cy="4977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순서도: 연결자 1"/>
          <p:cNvSpPr/>
          <p:nvPr/>
        </p:nvSpPr>
        <p:spPr>
          <a:xfrm>
            <a:off x="3077748" y="3846914"/>
            <a:ext cx="276088" cy="276088"/>
          </a:xfrm>
          <a:prstGeom prst="flowChartConnector">
            <a:avLst/>
          </a:prstGeom>
          <a:solidFill>
            <a:srgbClr val="F9F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꺾인 연결선 7"/>
          <p:cNvCxnSpPr>
            <a:stCxn id="2" idx="6"/>
          </p:cNvCxnSpPr>
          <p:nvPr/>
        </p:nvCxnSpPr>
        <p:spPr>
          <a:xfrm flipV="1">
            <a:off x="3353836" y="2492896"/>
            <a:ext cx="1794228" cy="149206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5364088" y="1844824"/>
            <a:ext cx="3528392" cy="345638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ko-KR" altLang="en-US" sz="2000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     </a:t>
            </a:r>
            <a:r>
              <a:rPr lang="ko-KR" altLang="en-US" sz="20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휴대필수물품 </a:t>
            </a:r>
            <a:r>
              <a:rPr lang="ko-KR" altLang="en-US" sz="200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등록</a:t>
            </a:r>
            <a:r>
              <a:rPr lang="en-US" altLang="ko-KR" sz="200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/</a:t>
            </a:r>
            <a:r>
              <a:rPr lang="ko-KR" altLang="en-US" sz="20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확인</a:t>
            </a:r>
            <a:endParaRPr lang="en-US" altLang="ko-KR" sz="2000" dirty="0" smtClean="0">
              <a:solidFill>
                <a:srgbClr val="FF0000"/>
              </a:solidFill>
              <a:latin typeface="휴먼모음T" pitchFamily="18" charset="-127"/>
              <a:ea typeface="휴먼모음T" pitchFamily="18" charset="-127"/>
            </a:endParaRPr>
          </a:p>
          <a:p>
            <a:pPr fontAlgn="base"/>
            <a:endParaRPr lang="ko-KR" altLang="en-US" dirty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외출 </a:t>
            </a:r>
            <a:r>
              <a:rPr lang="ko-KR" altLang="en-US" dirty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시 필요한 기본 물품들을 등록하여 체크박스 형식으로 확인 할 수 있다</a:t>
            </a:r>
            <a:r>
              <a:rPr lang="en-US" altLang="ko-KR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285750" indent="-285750" fontAlgn="base">
              <a:buFontTx/>
              <a:buChar char="-"/>
            </a:pPr>
            <a:endParaRPr lang="en-US" altLang="ko-KR" dirty="0" smtClean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사용자가</a:t>
            </a:r>
            <a:r>
              <a:rPr lang="en-US" altLang="ko-KR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임의로 </a:t>
            </a:r>
            <a:r>
              <a:rPr lang="ko-KR" altLang="en-US" dirty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수정하여 확인 할 물품들을 추가 및 변경 할 수 있다</a:t>
            </a:r>
            <a:r>
              <a:rPr lang="en-US" altLang="ko-KR" dirty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874846"/>
            <a:ext cx="828000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79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꺾인 연결선 7"/>
          <p:cNvCxnSpPr>
            <a:endCxn id="13" idx="1"/>
          </p:cNvCxnSpPr>
          <p:nvPr/>
        </p:nvCxnSpPr>
        <p:spPr>
          <a:xfrm>
            <a:off x="3215792" y="2564904"/>
            <a:ext cx="1801960" cy="105860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894319"/>
              </p:ext>
            </p:extLst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차별성 및 지향점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251520" y="1411188"/>
            <a:ext cx="8712968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78242" y="942205"/>
            <a:ext cx="142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Last Check</a:t>
            </a:r>
            <a:endParaRPr lang="ko-KR" altLang="en-US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1520" y="1014213"/>
            <a:ext cx="1368152" cy="297324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 descr="C:\Users\HHP\Desktop\수업_과제\시스템분석설계\팀프로젝트기획안\All in One\Activity_LastChec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80" y="1636223"/>
            <a:ext cx="2800012" cy="4977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순서도: 연결자 1"/>
          <p:cNvSpPr/>
          <p:nvPr/>
        </p:nvSpPr>
        <p:spPr>
          <a:xfrm>
            <a:off x="3077748" y="3846914"/>
            <a:ext cx="276088" cy="276088"/>
          </a:xfrm>
          <a:prstGeom prst="flowChartConnector">
            <a:avLst/>
          </a:prstGeom>
          <a:solidFill>
            <a:srgbClr val="F9F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연결자 15"/>
          <p:cNvSpPr/>
          <p:nvPr/>
        </p:nvSpPr>
        <p:spPr>
          <a:xfrm>
            <a:off x="3071776" y="3846914"/>
            <a:ext cx="276088" cy="276088"/>
          </a:xfrm>
          <a:prstGeom prst="flowChartConnector">
            <a:avLst/>
          </a:prstGeom>
          <a:solidFill>
            <a:srgbClr val="F9F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꺾인 연결선 11"/>
          <p:cNvCxnSpPr/>
          <p:nvPr/>
        </p:nvCxnSpPr>
        <p:spPr>
          <a:xfrm flipV="1">
            <a:off x="3275856" y="4777225"/>
            <a:ext cx="1741896" cy="88402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5017752" y="1636223"/>
            <a:ext cx="4553762" cy="39745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en-US" altLang="ko-KR" sz="2000" dirty="0">
              <a:solidFill>
                <a:srgbClr val="FF0000"/>
              </a:solidFill>
              <a:latin typeface="휴먼모음T" pitchFamily="18" charset="-127"/>
              <a:ea typeface="휴먼모음T" pitchFamily="18" charset="-127"/>
            </a:endParaRPr>
          </a:p>
          <a:p>
            <a:pPr fontAlgn="base"/>
            <a:r>
              <a:rPr lang="ko-KR" altLang="en-US" sz="200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20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     날씨 </a:t>
            </a:r>
            <a:r>
              <a:rPr lang="ko-KR" altLang="en-US" sz="200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및 주변 교통상황</a:t>
            </a:r>
            <a:endParaRPr lang="en-US" altLang="ko-KR" sz="2000" dirty="0">
              <a:solidFill>
                <a:srgbClr val="FF0000"/>
              </a:solidFill>
              <a:latin typeface="휴먼모음T" pitchFamily="18" charset="-127"/>
              <a:ea typeface="휴먼모음T" pitchFamily="18" charset="-127"/>
            </a:endParaRPr>
          </a:p>
          <a:p>
            <a:pPr fontAlgn="base"/>
            <a:r>
              <a:rPr lang="ko-KR" altLang="en-US" sz="200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20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     정보 </a:t>
            </a:r>
            <a:r>
              <a:rPr lang="ko-KR" altLang="en-US" sz="200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제공</a:t>
            </a:r>
            <a:endParaRPr lang="en-US" altLang="ko-KR" sz="2000" dirty="0">
              <a:solidFill>
                <a:srgbClr val="FF0000"/>
              </a:solidFill>
              <a:latin typeface="휴먼모음T" pitchFamily="18" charset="-127"/>
              <a:ea typeface="휴먼모음T" pitchFamily="18" charset="-127"/>
            </a:endParaRPr>
          </a:p>
          <a:p>
            <a:pPr fontAlgn="base"/>
            <a:endParaRPr lang="ko-KR" altLang="en-US" sz="2000" dirty="0">
              <a:latin typeface="휴먼모음T" pitchFamily="18" charset="-127"/>
              <a:ea typeface="휴먼모음T" pitchFamily="18" charset="-127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sz="2000" dirty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날씨정보를 불러와 우산이 필요할 </a:t>
            </a:r>
            <a:endParaRPr lang="en-US" altLang="ko-KR" sz="2000" dirty="0" smtClean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  <a:p>
            <a:pPr fontAlgn="base"/>
            <a:r>
              <a:rPr lang="ko-KR" altLang="en-US" sz="2000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  경우 </a:t>
            </a:r>
            <a:r>
              <a:rPr lang="ko-KR" altLang="en-US" sz="2000" dirty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자동으로 우산을 </a:t>
            </a:r>
            <a:r>
              <a:rPr lang="ko-KR" altLang="en-US" sz="2000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체크리스트에</a:t>
            </a:r>
            <a:endParaRPr lang="en-US" altLang="ko-KR" sz="2000" dirty="0" smtClean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  <a:p>
            <a:pPr fontAlgn="base"/>
            <a:r>
              <a:rPr lang="en-US" altLang="ko-KR" sz="2000" dirty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2000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추가한다</a:t>
            </a:r>
            <a:r>
              <a:rPr lang="en-US" altLang="ko-KR" sz="2000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.</a:t>
            </a:r>
            <a:endParaRPr lang="ko-KR" altLang="en-US" sz="2000" dirty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285750" indent="-285750" fontAlgn="base">
              <a:buFontTx/>
              <a:buChar char="-"/>
            </a:pPr>
            <a:endParaRPr lang="en-US" altLang="ko-KR" sz="2000" dirty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sz="2000" dirty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등록한 지하철 역 및 버스정거장의 실시간 정보를 표시한다</a:t>
            </a:r>
            <a:r>
              <a:rPr lang="en-US" altLang="ko-KR" sz="2000" dirty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.</a:t>
            </a:r>
            <a:endParaRPr lang="ko-KR" altLang="en-US" sz="2000" dirty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939" y="2300071"/>
            <a:ext cx="828000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962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4.68656E-6 L 3.88889E-6 -0.2068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34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4.68656E-6 L 1.38889E-6 0.24427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2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 animBg="1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235234"/>
              </p:ext>
            </p:extLst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차별성 및 지향점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3" name="직선 연결선 22"/>
          <p:cNvCxnSpPr/>
          <p:nvPr/>
        </p:nvCxnSpPr>
        <p:spPr>
          <a:xfrm>
            <a:off x="251520" y="1411188"/>
            <a:ext cx="8712968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78242" y="942205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IOT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관리</a:t>
            </a:r>
            <a:endParaRPr lang="ko-KR" altLang="en-US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51520" y="978209"/>
            <a:ext cx="1080120" cy="297324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00" y="1638000"/>
            <a:ext cx="2800575" cy="4978800"/>
          </a:xfrm>
          <a:prstGeom prst="rect">
            <a:avLst/>
          </a:prstGeom>
        </p:spPr>
      </p:pic>
      <p:sp>
        <p:nvSpPr>
          <p:cNvPr id="14" name="순서도: 연결자 13"/>
          <p:cNvSpPr/>
          <p:nvPr/>
        </p:nvSpPr>
        <p:spPr>
          <a:xfrm>
            <a:off x="3044073" y="2491625"/>
            <a:ext cx="276088" cy="276088"/>
          </a:xfrm>
          <a:prstGeom prst="flowChartConnector">
            <a:avLst/>
          </a:prstGeom>
          <a:solidFill>
            <a:srgbClr val="F9F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꺾인 연결선 3"/>
          <p:cNvCxnSpPr>
            <a:stCxn id="14" idx="6"/>
          </p:cNvCxnSpPr>
          <p:nvPr/>
        </p:nvCxnSpPr>
        <p:spPr>
          <a:xfrm>
            <a:off x="3320161" y="2629669"/>
            <a:ext cx="1611879" cy="13753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4860032" y="1974706"/>
            <a:ext cx="4553762" cy="39745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en-US" altLang="ko-KR" sz="2400" dirty="0">
              <a:solidFill>
                <a:srgbClr val="FF0000"/>
              </a:solidFill>
              <a:latin typeface="휴먼모음T" pitchFamily="18" charset="-127"/>
              <a:ea typeface="휴먼모음T" pitchFamily="18" charset="-127"/>
            </a:endParaRPr>
          </a:p>
          <a:p>
            <a:pPr fontAlgn="base"/>
            <a:r>
              <a:rPr lang="ko-KR" altLang="en-US" sz="240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24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      홈 네트워크</a:t>
            </a:r>
            <a:r>
              <a:rPr lang="en-US" altLang="ko-KR" sz="24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</a:p>
          <a:p>
            <a:pPr fontAlgn="base"/>
            <a:r>
              <a:rPr lang="en-US" altLang="ko-KR" sz="240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24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      IOT</a:t>
            </a:r>
            <a:r>
              <a:rPr lang="ko-KR" altLang="en-US" sz="24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기기연동</a:t>
            </a:r>
            <a:endParaRPr lang="en-US" altLang="ko-KR" sz="2400" dirty="0" smtClean="0">
              <a:solidFill>
                <a:srgbClr val="FF0000"/>
              </a:solidFill>
              <a:latin typeface="휴먼모음T" pitchFamily="18" charset="-127"/>
              <a:ea typeface="휴먼모음T" pitchFamily="18" charset="-127"/>
            </a:endParaRPr>
          </a:p>
          <a:p>
            <a:pPr fontAlgn="base"/>
            <a:endParaRPr lang="ko-KR" altLang="en-US" sz="2000" dirty="0">
              <a:latin typeface="휴먼모음T" pitchFamily="18" charset="-127"/>
              <a:ea typeface="휴먼모음T" pitchFamily="18" charset="-127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sz="2000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기존에 설치된 </a:t>
            </a:r>
            <a:r>
              <a:rPr lang="en-US" altLang="ko-KR" sz="2000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IOT</a:t>
            </a:r>
            <a:r>
              <a:rPr lang="ko-KR" altLang="en-US" sz="2000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기기들과</a:t>
            </a:r>
            <a:endParaRPr lang="en-US" altLang="ko-KR" sz="2000" dirty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  <a:p>
            <a:pPr fontAlgn="base"/>
            <a:r>
              <a:rPr lang="en-US" altLang="ko-KR" sz="2000" dirty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2000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네트워크를 공유하여 각각의 </a:t>
            </a:r>
            <a:endParaRPr lang="en-US" altLang="ko-KR" sz="2000" dirty="0" smtClean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  <a:p>
            <a:pPr fontAlgn="base"/>
            <a:r>
              <a:rPr lang="en-US" altLang="ko-KR" sz="2000" dirty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2000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기기들을 자동으로 등록하고</a:t>
            </a:r>
            <a:endParaRPr lang="en-US" altLang="ko-KR" sz="2000" dirty="0" smtClean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  <a:p>
            <a:pPr fontAlgn="base"/>
            <a:r>
              <a:rPr lang="en-US" altLang="ko-KR" sz="2000" dirty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2000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일괄적으로 제어할 수 있다</a:t>
            </a:r>
            <a:r>
              <a:rPr lang="en-US" altLang="ko-KR" sz="2000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.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636912"/>
            <a:ext cx="1119476" cy="1119476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266" y="3090788"/>
            <a:ext cx="453156" cy="45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39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1096</TotalTime>
  <Words>383</Words>
  <Application>Microsoft Office PowerPoint</Application>
  <PresentationFormat>화면 슬라이드 쇼(4:3)</PresentationFormat>
  <Paragraphs>153</Paragraphs>
  <Slides>17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MyCompany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Windows 사용자</cp:lastModifiedBy>
  <cp:revision>140</cp:revision>
  <dcterms:created xsi:type="dcterms:W3CDTF">2014-12-14T08:42:22Z</dcterms:created>
  <dcterms:modified xsi:type="dcterms:W3CDTF">2017-04-17T07:57:18Z</dcterms:modified>
</cp:coreProperties>
</file>