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73" r:id="rId2"/>
    <p:sldId id="275" r:id="rId3"/>
    <p:sldId id="282" r:id="rId4"/>
    <p:sldId id="276" r:id="rId5"/>
    <p:sldId id="277" r:id="rId6"/>
    <p:sldId id="293" r:id="rId7"/>
    <p:sldId id="285" r:id="rId8"/>
    <p:sldId id="305" r:id="rId9"/>
    <p:sldId id="289" r:id="rId10"/>
    <p:sldId id="290" r:id="rId11"/>
    <p:sldId id="286" r:id="rId12"/>
    <p:sldId id="288" r:id="rId13"/>
    <p:sldId id="291" r:id="rId14"/>
    <p:sldId id="292" r:id="rId15"/>
    <p:sldId id="303" r:id="rId16"/>
    <p:sldId id="297" r:id="rId17"/>
    <p:sldId id="301" r:id="rId18"/>
    <p:sldId id="309" r:id="rId19"/>
    <p:sldId id="310" r:id="rId20"/>
    <p:sldId id="311" r:id="rId21"/>
    <p:sldId id="306" r:id="rId22"/>
    <p:sldId id="307" r:id="rId23"/>
    <p:sldId id="308" r:id="rId24"/>
    <p:sldId id="274" r:id="rId25"/>
    <p:sldId id="327" r:id="rId26"/>
    <p:sldId id="328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089"/>
    <a:srgbClr val="FEBE10"/>
    <a:srgbClr val="00979C"/>
    <a:srgbClr val="EC902D"/>
    <a:srgbClr val="00799C"/>
    <a:srgbClr val="82B64A"/>
    <a:srgbClr val="A29AF3"/>
    <a:srgbClr val="F6F072"/>
    <a:srgbClr val="A5E9E9"/>
    <a:srgbClr val="FD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3" autoAdjust="0"/>
    <p:restoredTop sz="94660"/>
  </p:normalViewPr>
  <p:slideViewPr>
    <p:cSldViewPr>
      <p:cViewPr varScale="1">
        <p:scale>
          <a:sx n="82" d="100"/>
          <a:sy n="82" d="100"/>
        </p:scale>
        <p:origin x="-144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DA323-63DB-4383-A3EF-3FE6E06EC3D9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3BB04-E56B-4D93-8FB1-0B897FA33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7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9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A531-CE83-4884-B102-F9C7E8561E1A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gif"/><Relationship Id="rId3" Type="http://schemas.openxmlformats.org/officeDocument/2006/relationships/image" Target="../media/image11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483768" y="2564904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ALL IN O.N.E</a:t>
            </a:r>
            <a:endParaRPr lang="ko-KR" altLang="en-US" sz="5400" dirty="0"/>
          </a:p>
        </p:txBody>
      </p:sp>
      <p:sp>
        <p:nvSpPr>
          <p:cNvPr id="20" name="직사각형 19"/>
          <p:cNvSpPr/>
          <p:nvPr/>
        </p:nvSpPr>
        <p:spPr>
          <a:xfrm>
            <a:off x="2061084" y="3613874"/>
            <a:ext cx="1080120" cy="72008"/>
          </a:xfrm>
          <a:prstGeom prst="rect">
            <a:avLst/>
          </a:prstGeom>
          <a:solidFill>
            <a:srgbClr val="FFE4CF"/>
          </a:solidFill>
          <a:ln>
            <a:solidFill>
              <a:srgbClr val="FFE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95836" y="3613874"/>
            <a:ext cx="1080120" cy="72008"/>
          </a:xfrm>
          <a:prstGeom prst="rect">
            <a:avLst/>
          </a:prstGeom>
          <a:solidFill>
            <a:srgbClr val="F9FF26"/>
          </a:solidFill>
          <a:ln>
            <a:solidFill>
              <a:srgbClr val="F9F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46447" y="3613874"/>
            <a:ext cx="1080120" cy="72008"/>
          </a:xfrm>
          <a:prstGeom prst="rect">
            <a:avLst/>
          </a:prstGeom>
          <a:solidFill>
            <a:srgbClr val="05DC99"/>
          </a:solidFill>
          <a:ln>
            <a:solidFill>
              <a:srgbClr val="05D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76056" y="3613874"/>
            <a:ext cx="1080120" cy="72008"/>
          </a:xfrm>
          <a:prstGeom prst="rect">
            <a:avLst/>
          </a:prstGeom>
          <a:solidFill>
            <a:srgbClr val="A29AF3"/>
          </a:solidFill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64283" y="3613874"/>
            <a:ext cx="1080120" cy="72008"/>
          </a:xfrm>
          <a:prstGeom prst="rect">
            <a:avLst/>
          </a:prstGeom>
          <a:solidFill>
            <a:srgbClr val="FC8089"/>
          </a:solidFill>
          <a:ln>
            <a:solidFill>
              <a:srgbClr val="FC80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28184" y="6525344"/>
            <a:ext cx="29626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ONE 8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조 홍창호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홍휘표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김종준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0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꺾인 연결선 7"/>
          <p:cNvCxnSpPr>
            <a:endCxn id="13" idx="1"/>
          </p:cNvCxnSpPr>
          <p:nvPr/>
        </p:nvCxnSpPr>
        <p:spPr>
          <a:xfrm>
            <a:off x="2914056" y="2564904"/>
            <a:ext cx="1801960" cy="10586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94319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8242" y="97143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009959"/>
            <a:ext cx="136815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꺾인 연결선 11"/>
          <p:cNvCxnSpPr/>
          <p:nvPr/>
        </p:nvCxnSpPr>
        <p:spPr>
          <a:xfrm flipV="1">
            <a:off x="3275856" y="4777225"/>
            <a:ext cx="1440160" cy="884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716016" y="1636223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날씨 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및 주변 교통상황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정보 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날씨정보를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불러와 우산이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필요할 경우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자동으로 우산을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체크리스트에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추가한다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등록한 지하철 역 및 버스정거장의 실시간 정보를 표시한다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32" y="2150904"/>
            <a:ext cx="828000" cy="828000"/>
          </a:xfrm>
          <a:prstGeom prst="rect">
            <a:avLst/>
          </a:prstGeom>
        </p:spPr>
      </p:pic>
      <p:pic>
        <p:nvPicPr>
          <p:cNvPr id="15" name="Picture 2" descr="C:\Users\효승\Desktop\lastChe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4282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순서도: 연결자 15"/>
          <p:cNvSpPr/>
          <p:nvPr/>
        </p:nvSpPr>
        <p:spPr>
          <a:xfrm>
            <a:off x="3071776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3077748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96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68656E-6 L 3.88889E-6 -0.206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3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68656E-6 L 1.38889E-6 0.2442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35234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8242" y="971436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1007440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4" name="꺾인 연결선 3"/>
          <p:cNvCxnSpPr>
            <a:stCxn id="14" idx="6"/>
          </p:cNvCxnSpPr>
          <p:nvPr/>
        </p:nvCxnSpPr>
        <p:spPr>
          <a:xfrm>
            <a:off x="3320161" y="2629669"/>
            <a:ext cx="1611879" cy="1375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860032" y="1974706"/>
            <a:ext cx="4283968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홈 네트워크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ctr" fontAlgn="base"/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IOT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기기연동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기존에 설치된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IOT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기기들과 네트워크를 공유하여 각각의 기기들을 자동으로 등록하고 일괄적으로 제어할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1119476" cy="111947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66" y="3234804"/>
            <a:ext cx="453156" cy="453156"/>
          </a:xfrm>
          <a:prstGeom prst="rect">
            <a:avLst/>
          </a:prstGeom>
        </p:spPr>
      </p:pic>
      <p:pic>
        <p:nvPicPr>
          <p:cNvPr id="13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연결자 13"/>
          <p:cNvSpPr/>
          <p:nvPr/>
        </p:nvSpPr>
        <p:spPr>
          <a:xfrm>
            <a:off x="3044073" y="2491625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3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52537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8242" y="971436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1007440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4716016" y="1686674"/>
            <a:ext cx="4104456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Security IOT</a:t>
            </a: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사용자가 직접 설치한 침입감지 센서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및 경보센서를 제어하고 관리한다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67687"/>
            <a:ext cx="828000" cy="828000"/>
          </a:xfrm>
          <a:prstGeom prst="rect">
            <a:avLst/>
          </a:prstGeom>
        </p:spPr>
      </p:pic>
      <p:cxnSp>
        <p:nvCxnSpPr>
          <p:cNvPr id="3" name="꺾인 연결선 2"/>
          <p:cNvCxnSpPr/>
          <p:nvPr/>
        </p:nvCxnSpPr>
        <p:spPr>
          <a:xfrm flipV="1">
            <a:off x="3320161" y="3181713"/>
            <a:ext cx="1539871" cy="11833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순서도: 연결자 14"/>
          <p:cNvSpPr/>
          <p:nvPr/>
        </p:nvSpPr>
        <p:spPr>
          <a:xfrm>
            <a:off x="3044073" y="2491625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77576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3356219" y="2593795"/>
            <a:ext cx="1611879" cy="1375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696747" y="1981903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사용자 설정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buFont typeface="맑은 고딕" pitchFamily="50" charset="-127"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가구 및 시설 당 한 개의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계정을 생성하고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가족 구성원 및 해당 시설의 이용자를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추가하는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방식으로 사용자 그룹을 설정할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buFont typeface="맑은 고딕" pitchFamily="50" charset="-127"/>
              <a:buChar char="-"/>
            </a:pP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buFont typeface="맑은 고딕" pitchFamily="50" charset="-127"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설정한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그룹에 대하여 관리자에 한에 등급별로 분류된 권한을 부여할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75" y="2320241"/>
            <a:ext cx="753470" cy="7534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8242" y="9714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  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8242" y="1000667"/>
            <a:ext cx="816249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" descr="C:\Users\효승\Desktop\referan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2822639" cy="50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순서도: 연결자 14"/>
          <p:cNvSpPr/>
          <p:nvPr/>
        </p:nvSpPr>
        <p:spPr>
          <a:xfrm>
            <a:off x="3080131" y="2420888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56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꺾인 연결선 12"/>
          <p:cNvCxnSpPr/>
          <p:nvPr/>
        </p:nvCxnSpPr>
        <p:spPr>
          <a:xfrm flipV="1">
            <a:off x="3245471" y="3892452"/>
            <a:ext cx="1542553" cy="400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89376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8242" y="9714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  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8242" y="1000667"/>
            <a:ext cx="816249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60032" y="1916832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보안등급 설정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낮음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높음으로 단계별 보안등급을 설정할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34595"/>
            <a:ext cx="828146" cy="828146"/>
          </a:xfrm>
          <a:prstGeom prst="rect">
            <a:avLst/>
          </a:prstGeom>
        </p:spPr>
      </p:pic>
      <p:pic>
        <p:nvPicPr>
          <p:cNvPr id="15" name="Picture 2" descr="C:\Users\효승\Desktop\referan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2822639" cy="50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3059832" y="2420888"/>
            <a:ext cx="288032" cy="288032"/>
          </a:xfrm>
          <a:prstGeom prst="ellipse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65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156 0.252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2493558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개발환경 및 개발기술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08" y="2329340"/>
            <a:ext cx="883636" cy="883636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6012160" y="2565022"/>
            <a:ext cx="2592288" cy="430887"/>
            <a:chOff x="2339752" y="2237757"/>
            <a:chExt cx="3168352" cy="547077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2408720" y="2754523"/>
              <a:ext cx="3099384" cy="6454"/>
            </a:xfrm>
            <a:prstGeom prst="line">
              <a:avLst/>
            </a:prstGeom>
            <a:ln w="28575">
              <a:solidFill>
                <a:srgbClr val="82B6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339752" y="2237757"/>
              <a:ext cx="2905591" cy="54707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82B64A"/>
                  </a:solidFill>
                  <a:latin typeface="+mn-ea"/>
                </a:rPr>
                <a:t>Android Studio</a:t>
              </a:r>
              <a:endPara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2B64A"/>
                </a:solidFill>
                <a:latin typeface="+mn-ea"/>
              </a:endParaRP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581128"/>
            <a:ext cx="883636" cy="601609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6071786" y="4701108"/>
            <a:ext cx="2592288" cy="430887"/>
            <a:chOff x="2339752" y="3645024"/>
            <a:chExt cx="3168352" cy="547077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408720" y="4161790"/>
              <a:ext cx="3099384" cy="6454"/>
            </a:xfrm>
            <a:prstGeom prst="line">
              <a:avLst/>
            </a:prstGeom>
            <a:ln w="28575">
              <a:solidFill>
                <a:srgbClr val="009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339752" y="3645024"/>
              <a:ext cx="2905591" cy="54707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79C"/>
                  </a:solidFill>
                  <a:latin typeface="+mn-ea"/>
                </a:rPr>
                <a:t>Aduino</a:t>
              </a:r>
              <a:endPara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79C"/>
                </a:solidFill>
                <a:latin typeface="+mn-ea"/>
              </a:endParaRPr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4" y="4509120"/>
            <a:ext cx="883636" cy="582970"/>
          </a:xfrm>
          <a:prstGeom prst="rect">
            <a:avLst/>
          </a:prstGeom>
        </p:spPr>
      </p:pic>
      <p:cxnSp>
        <p:nvCxnSpPr>
          <p:cNvPr id="66" name="직선 연결선 65"/>
          <p:cNvCxnSpPr/>
          <p:nvPr/>
        </p:nvCxnSpPr>
        <p:spPr>
          <a:xfrm>
            <a:off x="2044439" y="5106752"/>
            <a:ext cx="2535860" cy="1371"/>
          </a:xfrm>
          <a:prstGeom prst="line">
            <a:avLst/>
          </a:prstGeom>
          <a:ln w="28575">
            <a:gradFill flip="none" rotWithShape="1">
              <a:gsLst>
                <a:gs pos="0">
                  <a:srgbClr val="00799C"/>
                </a:gs>
                <a:gs pos="44000">
                  <a:schemeClr val="accent1">
                    <a:lumMod val="45000"/>
                    <a:lumOff val="55000"/>
                  </a:schemeClr>
                </a:gs>
                <a:gs pos="43000">
                  <a:schemeClr val="accent1">
                    <a:lumMod val="45000"/>
                    <a:lumOff val="55000"/>
                  </a:schemeClr>
                </a:gs>
                <a:gs pos="100000">
                  <a:srgbClr val="EC902D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75472" y="4701108"/>
            <a:ext cx="2377302" cy="430887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99C"/>
                </a:solidFill>
                <a:latin typeface="+mn-ea"/>
              </a:rPr>
              <a:t>My</a:t>
            </a:r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79C"/>
                </a:solidFill>
                <a:latin typeface="+mn-ea"/>
              </a:rPr>
              <a:t> </a:t>
            </a:r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C902D"/>
                </a:solidFill>
                <a:latin typeface="+mn-ea"/>
              </a:rPr>
              <a:t>SQL</a:t>
            </a:r>
            <a:endParaRPr lang="ko-KR" altLang="en-US" sz="22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C902D"/>
              </a:solidFill>
              <a:latin typeface="+mn-ea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20888"/>
            <a:ext cx="1435920" cy="590658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1975472" y="2566251"/>
            <a:ext cx="2592288" cy="430887"/>
            <a:chOff x="1975472" y="2566251"/>
            <a:chExt cx="2592288" cy="430887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2031900" y="2973265"/>
              <a:ext cx="2535860" cy="5083"/>
            </a:xfrm>
            <a:prstGeom prst="line">
              <a:avLst/>
            </a:prstGeom>
            <a:ln w="28575">
              <a:solidFill>
                <a:srgbClr val="FEBE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975472" y="2566251"/>
              <a:ext cx="2377302" cy="4308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EBE10"/>
                  </a:solidFill>
                  <a:latin typeface="+mn-ea"/>
                </a:rPr>
                <a:t>AWS</a:t>
              </a:r>
              <a:endPara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EBE1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8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31800" y="1844674"/>
            <a:ext cx="8461375" cy="779511"/>
            <a:chOff x="431800" y="1844674"/>
            <a:chExt cx="8461375" cy="779511"/>
          </a:xfrm>
        </p:grpSpPr>
        <p:sp>
          <p:nvSpPr>
            <p:cNvPr id="53" name="직사각형 52"/>
            <p:cNvSpPr/>
            <p:nvPr/>
          </p:nvSpPr>
          <p:spPr>
            <a:xfrm>
              <a:off x="431800" y="1844674"/>
              <a:ext cx="8461375" cy="540000"/>
            </a:xfrm>
            <a:prstGeom prst="rect">
              <a:avLst/>
            </a:prstGeom>
            <a:solidFill>
              <a:srgbClr val="008FD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4" name="오각형 53"/>
            <p:cNvSpPr/>
            <p:nvPr/>
          </p:nvSpPr>
          <p:spPr>
            <a:xfrm>
              <a:off x="431800" y="1844674"/>
              <a:ext cx="5693135" cy="540000"/>
            </a:xfrm>
            <a:prstGeom prst="homePlate">
              <a:avLst/>
            </a:prstGeom>
            <a:solidFill>
              <a:srgbClr val="00B05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5" name="오각형 54"/>
            <p:cNvSpPr/>
            <p:nvPr/>
          </p:nvSpPr>
          <p:spPr>
            <a:xfrm>
              <a:off x="431800" y="1844674"/>
              <a:ext cx="2952068" cy="540000"/>
            </a:xfrm>
            <a:prstGeom prst="homePlate">
              <a:avLst/>
            </a:prstGeom>
            <a:solidFill>
              <a:srgbClr val="B4985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6" name="오른쪽 화살표 55"/>
            <p:cNvSpPr/>
            <p:nvPr/>
          </p:nvSpPr>
          <p:spPr>
            <a:xfrm>
              <a:off x="431800" y="2192185"/>
              <a:ext cx="8461375" cy="432000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17551" y="1908664"/>
              <a:ext cx="508474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5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05063" y="1908664"/>
              <a:ext cx="508474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6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94759" y="1908664"/>
              <a:ext cx="508474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7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45257" y="2271523"/>
              <a:ext cx="1053494" cy="2616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ALL IN O.N.E</a:t>
              </a:r>
              <a:endPara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31799" y="2752238"/>
            <a:ext cx="2664037" cy="559224"/>
            <a:chOff x="431799" y="2869776"/>
            <a:chExt cx="2664037" cy="559224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431800" y="3429000"/>
              <a:ext cx="2664036" cy="0"/>
            </a:xfrm>
            <a:prstGeom prst="line">
              <a:avLst/>
            </a:prstGeom>
            <a:ln w="28575">
              <a:solidFill>
                <a:srgbClr val="B49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31799" y="2869776"/>
              <a:ext cx="2270982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B4985A"/>
                  </a:solidFill>
                  <a:latin typeface="+mn-ea"/>
                </a:rPr>
                <a:t>MAY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4985A"/>
                </a:solidFill>
                <a:latin typeface="+mn-ea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330470" y="2749687"/>
            <a:ext cx="2664036" cy="561775"/>
            <a:chOff x="3330470" y="2867225"/>
            <a:chExt cx="2664036" cy="561775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3330470" y="3429000"/>
              <a:ext cx="266403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30470" y="2867225"/>
              <a:ext cx="2249642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50"/>
                  </a:solidFill>
                  <a:latin typeface="+mn-ea"/>
                </a:rPr>
                <a:t>JUNE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229138" y="2749687"/>
            <a:ext cx="2664037" cy="561775"/>
            <a:chOff x="6229138" y="2867225"/>
            <a:chExt cx="2664037" cy="561775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6229139" y="3429000"/>
              <a:ext cx="2664036" cy="0"/>
            </a:xfrm>
            <a:prstGeom prst="line">
              <a:avLst/>
            </a:prstGeom>
            <a:ln w="28575">
              <a:solidFill>
                <a:srgbClr val="008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229138" y="2867225"/>
              <a:ext cx="2015269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8FD4"/>
                  </a:solidFill>
                  <a:latin typeface="+mn-ea"/>
                </a:rPr>
                <a:t>JULY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FD4"/>
                </a:solidFill>
                <a:latin typeface="+mn-ea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70011" y="4133398"/>
            <a:ext cx="26132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DB </a:t>
            </a:r>
            <a:r>
              <a:rPr lang="ko-KR" altLang="en-US" sz="1600" dirty="0" smtClean="0"/>
              <a:t>구상 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자료 수집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레이아웃 디자인 구상 및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아이템수집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작품기능 구현 계획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315510" y="4133398"/>
            <a:ext cx="24644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DB </a:t>
            </a:r>
            <a:r>
              <a:rPr lang="ko-KR" altLang="en-US" sz="1600" dirty="0" smtClean="0"/>
              <a:t>자료 입력 </a:t>
            </a:r>
            <a:r>
              <a:rPr lang="ko-KR" altLang="en-US" sz="1600" dirty="0"/>
              <a:t>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수정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레이아웃 디자인 구현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Android </a:t>
            </a:r>
            <a:r>
              <a:rPr lang="ko-KR" altLang="en-US" sz="1600" dirty="0" smtClean="0"/>
              <a:t>기능코딩 시작</a:t>
            </a:r>
            <a:endParaRPr lang="en-US" altLang="ko-KR" sz="16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6229138" y="3717032"/>
            <a:ext cx="28139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DB </a:t>
            </a:r>
            <a:r>
              <a:rPr lang="ko-KR" altLang="en-US" sz="1600" dirty="0" smtClean="0"/>
              <a:t>자료 수정 </a:t>
            </a:r>
            <a:r>
              <a:rPr lang="ko-KR" altLang="en-US" sz="1600" dirty="0"/>
              <a:t>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보완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레이아웃 디자인 마무리 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Android </a:t>
            </a:r>
            <a:r>
              <a:rPr lang="ko-KR" altLang="en-US" sz="1600" dirty="0" smtClean="0"/>
              <a:t>코딩 수정 및 보완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아두이노</a:t>
            </a:r>
            <a:r>
              <a:rPr lang="ko-KR" altLang="en-US" sz="1600" dirty="0" smtClean="0"/>
              <a:t> 아이템 개발</a:t>
            </a:r>
            <a:endParaRPr lang="ko-KR" altLang="en-US" sz="1600" dirty="0"/>
          </a:p>
        </p:txBody>
      </p:sp>
      <p:sp>
        <p:nvSpPr>
          <p:cNvPr id="103" name="직사각형 102"/>
          <p:cNvSpPr/>
          <p:nvPr/>
        </p:nvSpPr>
        <p:spPr>
          <a:xfrm>
            <a:off x="278242" y="1000667"/>
            <a:ext cx="1197414" cy="29442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개발일정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7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80" grpId="0"/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31800" y="1844674"/>
            <a:ext cx="8461375" cy="779511"/>
            <a:chOff x="431800" y="1844674"/>
            <a:chExt cx="8461375" cy="779511"/>
          </a:xfrm>
        </p:grpSpPr>
        <p:sp>
          <p:nvSpPr>
            <p:cNvPr id="27" name="직사각형 26"/>
            <p:cNvSpPr/>
            <p:nvPr/>
          </p:nvSpPr>
          <p:spPr>
            <a:xfrm>
              <a:off x="431800" y="1844674"/>
              <a:ext cx="8461375" cy="540000"/>
            </a:xfrm>
            <a:prstGeom prst="rect">
              <a:avLst/>
            </a:prstGeom>
            <a:solidFill>
              <a:srgbClr val="FC8089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8" name="오각형 27"/>
            <p:cNvSpPr/>
            <p:nvPr/>
          </p:nvSpPr>
          <p:spPr>
            <a:xfrm>
              <a:off x="431800" y="1844674"/>
              <a:ext cx="5693135" cy="5400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9" name="오각형 28"/>
            <p:cNvSpPr/>
            <p:nvPr/>
          </p:nvSpPr>
          <p:spPr>
            <a:xfrm>
              <a:off x="431800" y="1844674"/>
              <a:ext cx="2952068" cy="540000"/>
            </a:xfrm>
            <a:prstGeom prst="homePlat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431800" y="2192185"/>
              <a:ext cx="8461375" cy="432000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17552" y="1908664"/>
              <a:ext cx="508473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8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05064" y="1908664"/>
              <a:ext cx="508473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9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35449" y="1908664"/>
              <a:ext cx="627096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10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45257" y="2271523"/>
              <a:ext cx="1053494" cy="2616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ALL IN O.N.E</a:t>
              </a:r>
              <a:endPara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31799" y="2752238"/>
            <a:ext cx="2664037" cy="559224"/>
            <a:chOff x="431799" y="2752238"/>
            <a:chExt cx="2664037" cy="559224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431800" y="3311462"/>
              <a:ext cx="2664036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31799" y="2752238"/>
              <a:ext cx="2270982" cy="523220"/>
            </a:xfrm>
            <a:prstGeom prst="rect">
              <a:avLst/>
            </a:prstGeom>
            <a:noFill/>
            <a:ln>
              <a:solidFill>
                <a:srgbClr val="00B0F0">
                  <a:alpha val="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+mn-ea"/>
                </a:rPr>
                <a:t>AUGUST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330470" y="2749687"/>
            <a:ext cx="2664036" cy="561775"/>
            <a:chOff x="3330470" y="2749687"/>
            <a:chExt cx="2664036" cy="561775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330470" y="3311462"/>
              <a:ext cx="2664036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330470" y="2749687"/>
              <a:ext cx="2249642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ea"/>
                </a:rPr>
                <a:t>SEPTEMBER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229138" y="2749687"/>
            <a:ext cx="2664037" cy="561775"/>
            <a:chOff x="6229138" y="2749687"/>
            <a:chExt cx="2664037" cy="561775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229139" y="3311462"/>
              <a:ext cx="2664036" cy="0"/>
            </a:xfrm>
            <a:prstGeom prst="line">
              <a:avLst/>
            </a:prstGeom>
            <a:ln w="28575">
              <a:solidFill>
                <a:srgbClr val="FC80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229138" y="2749687"/>
              <a:ext cx="2015269" cy="523220"/>
            </a:xfrm>
            <a:prstGeom prst="rect">
              <a:avLst/>
            </a:prstGeom>
            <a:noFill/>
            <a:ln>
              <a:solidFill>
                <a:srgbClr val="FC8089">
                  <a:alpha val="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C8089"/>
                  </a:solidFill>
                  <a:latin typeface="+mn-ea"/>
                </a:rPr>
                <a:t>OCTOBER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8089"/>
                </a:solidFill>
                <a:latin typeface="+mn-ea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70011" y="3645024"/>
            <a:ext cx="254108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 </a:t>
            </a:r>
            <a:r>
              <a:rPr lang="en-US" altLang="ko-KR" sz="1600" dirty="0" smtClean="0"/>
              <a:t>Android </a:t>
            </a:r>
            <a:r>
              <a:rPr lang="ko-KR" altLang="en-US" sz="1600" dirty="0" smtClean="0"/>
              <a:t>기능 코딩완료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최종 수정 및 보완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아두이노</a:t>
            </a:r>
            <a:r>
              <a:rPr lang="ko-KR" altLang="en-US" sz="1600" dirty="0" smtClean="0"/>
              <a:t> 아이템 테스트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/>
              <a:t>⦁ 관리자용 </a:t>
            </a:r>
            <a:r>
              <a:rPr lang="ko-KR" altLang="en-US" sz="1600" dirty="0" smtClean="0"/>
              <a:t>웹 서버 </a:t>
            </a:r>
            <a:r>
              <a:rPr lang="ko-KR" altLang="en-US" sz="1600" dirty="0"/>
              <a:t>구축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서버구축 및 테스트</a:t>
            </a:r>
            <a:endParaRPr lang="en-US" altLang="ko-KR" sz="16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3315510" y="4235604"/>
            <a:ext cx="22028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작품 구현 및 테스트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⦁ 작품 보완점 해결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156176" y="459971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⦁ 작품 발표 및 출품</a:t>
            </a:r>
            <a:endParaRPr lang="ko-KR" altLang="en-US" sz="1600" dirty="0"/>
          </a:p>
        </p:txBody>
      </p:sp>
      <p:sp>
        <p:nvSpPr>
          <p:cNvPr id="65" name="직사각형 64"/>
          <p:cNvSpPr/>
          <p:nvPr/>
        </p:nvSpPr>
        <p:spPr>
          <a:xfrm>
            <a:off x="278242" y="1000667"/>
            <a:ext cx="1197414" cy="29442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개발일정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74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2493558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간이 프로그램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목록표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캡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42" y="1700808"/>
            <a:ext cx="8574681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5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1269422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기초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UML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HHP\Desktop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99388"/>
            <a:ext cx="8714388" cy="54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197714" y="1444051"/>
            <a:ext cx="204709" cy="2047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132176" y="1377873"/>
            <a:ext cx="180592" cy="18059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74430" y="1316036"/>
            <a:ext cx="3346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프로젝트 팀 소개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4431" y="229255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개발 프로그램 개요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97714" y="2397300"/>
            <a:ext cx="204709" cy="2047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132176" y="2331122"/>
            <a:ext cx="180592" cy="18059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456646" y="3250081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주요기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능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179929" y="3354822"/>
            <a:ext cx="204709" cy="204709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114391" y="3288644"/>
            <a:ext cx="180592" cy="180592"/>
          </a:xfrm>
          <a:prstGeom prst="ellipse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456646" y="423677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179929" y="4341516"/>
            <a:ext cx="204709" cy="20470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14391" y="4275338"/>
            <a:ext cx="180592" cy="1805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-1980728" y="1268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</a:t>
            </a:r>
            <a:r>
              <a:rPr lang="en-US" altLang="ko-KR" sz="2400" b="1" dirty="0" smtClean="0">
                <a:solidFill>
                  <a:schemeClr val="bg1">
                    <a:lumMod val="65000"/>
                  </a:schemeClr>
                </a:solidFill>
              </a:rPr>
              <a:t>nt</a:t>
            </a:r>
            <a:r>
              <a:rPr lang="en-US" altLang="ko-KR" sz="2400" b="1" dirty="0" smtClean="0">
                <a:solidFill>
                  <a:srgbClr val="FF6699"/>
                </a:solidFill>
              </a:rPr>
              <a:t>en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ts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46648" y="13703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46648" y="1370385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456646" y="514297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시장조사 및 차별성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179929" y="5247720"/>
            <a:ext cx="204709" cy="204709"/>
          </a:xfrm>
          <a:prstGeom prst="ellipse">
            <a:avLst/>
          </a:prstGeom>
          <a:solidFill>
            <a:srgbClr val="A29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114391" y="5181542"/>
            <a:ext cx="180592" cy="180592"/>
          </a:xfrm>
          <a:prstGeom prst="ellipse">
            <a:avLst/>
          </a:prstGeom>
          <a:noFill/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/>
      <p:bldP spid="22" grpId="0"/>
      <p:bldP spid="24" grpId="0" animBg="1"/>
      <p:bldP spid="25" grpId="0" animBg="1"/>
      <p:bldP spid="26" grpId="0"/>
      <p:bldP spid="28" grpId="0" animBg="1"/>
      <p:bldP spid="29" grpId="0" animBg="1"/>
      <p:bldP spid="30" grpId="0"/>
      <p:bldP spid="32" grpId="0" animBg="1"/>
      <p:bldP spid="33" grpId="0" animBg="1"/>
      <p:bldP spid="41" grpId="0"/>
      <p:bldP spid="43" grpId="0" animBg="1"/>
      <p:bldP spid="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1341430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유스케이스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 descr="C:\Users\HHP\Desktop\Use 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8" y="1411188"/>
            <a:ext cx="7867651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74" y="1988567"/>
            <a:ext cx="2448272" cy="47003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8" y="1988658"/>
            <a:ext cx="2448272" cy="47002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2448272" cy="470029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8242" y="971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시장조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23528" y="1007440"/>
            <a:ext cx="100811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521012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Home IOT (LG_U+)</a:t>
            </a:r>
            <a:endParaRPr lang="ko-KR" altLang="en-US" sz="20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749"/>
            <a:ext cx="2448272" cy="470029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21" y="4149080"/>
            <a:ext cx="579044" cy="57904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01" y="1916832"/>
            <a:ext cx="576064" cy="57606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876144" y="1890344"/>
            <a:ext cx="4728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accent1"/>
                </a:solidFill>
              </a:rPr>
              <a:t>음성명령이 </a:t>
            </a:r>
            <a:r>
              <a:rPr lang="ko-KR" altLang="en-US" dirty="0">
                <a:solidFill>
                  <a:schemeClr val="accent1"/>
                </a:solidFill>
              </a:rPr>
              <a:t>가능해 </a:t>
            </a:r>
            <a:r>
              <a:rPr lang="ko-KR" altLang="en-US" dirty="0" smtClean="0">
                <a:solidFill>
                  <a:schemeClr val="accent1"/>
                </a:solidFill>
              </a:rPr>
              <a:t>실생활에서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손쉽게 이용 가능하다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  <a:p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873165" y="4149080"/>
            <a:ext cx="509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약정기간이 정해져 있어서 계속 이용하려면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본인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요금부담을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해야한다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6145" y="5374957"/>
            <a:ext cx="498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회사가 다르면 서로 다른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앱을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사용해야 하기 때문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불편하다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9824" y="4150821"/>
            <a:ext cx="509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약정기간이 정해져 있어서 계속 이용하려면 </a:t>
            </a:r>
            <a:endParaRPr lang="en-US" altLang="ko-KR" strike="sngStrik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본인 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요금부담을 </a:t>
            </a:r>
            <a:r>
              <a:rPr lang="ko-KR" altLang="en-US" strike="sngStrik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해야한다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95936" y="4795411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기기를 구매한 이후에 이용비용이 들지 않는다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70582" y="5374957"/>
            <a:ext cx="498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사용하는 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IOT 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회사가 다르면 서로 다른 </a:t>
            </a:r>
            <a:r>
              <a:rPr lang="ko-KR" altLang="en-US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엡</a:t>
            </a:r>
            <a:r>
              <a:rPr lang="ko-KR" altLang="en-US" strike="sngStrik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</a:t>
            </a:r>
            <a:endParaRPr lang="en-US" altLang="ko-KR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사용해야 하기 때문에 불편하다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27229" y="6021288"/>
            <a:ext cx="492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하나의 </a:t>
            </a:r>
            <a:r>
              <a:rPr lang="ko-KR" altLang="en-US" dirty="0" err="1" smtClean="0">
                <a:solidFill>
                  <a:srgbClr val="FF0000"/>
                </a:solidFill>
              </a:rPr>
              <a:t>앱</a:t>
            </a:r>
            <a:r>
              <a:rPr lang="ko-KR" altLang="en-US" dirty="0" err="1">
                <a:solidFill>
                  <a:srgbClr val="FF0000"/>
                </a:solidFill>
              </a:rPr>
              <a:t>으</a:t>
            </a:r>
            <a:r>
              <a:rPr lang="ko-KR" altLang="en-US" dirty="0" err="1" smtClean="0">
                <a:solidFill>
                  <a:srgbClr val="FF0000"/>
                </a:solidFill>
              </a:rPr>
              <a:t>로</a:t>
            </a:r>
            <a:r>
              <a:rPr lang="ko-KR" altLang="en-US" dirty="0" smtClean="0">
                <a:solidFill>
                  <a:srgbClr val="FF0000"/>
                </a:solidFill>
              </a:rPr>
              <a:t> 다수의 회사 </a:t>
            </a:r>
            <a:r>
              <a:rPr lang="en-US" altLang="ko-KR" dirty="0" smtClean="0">
                <a:solidFill>
                  <a:srgbClr val="FF0000"/>
                </a:solidFill>
              </a:rPr>
              <a:t>IOT</a:t>
            </a:r>
            <a:r>
              <a:rPr lang="ko-KR" altLang="en-US" dirty="0" smtClean="0">
                <a:solidFill>
                  <a:srgbClr val="FF0000"/>
                </a:solidFill>
              </a:rPr>
              <a:t>통제 가능하다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78918" y="2638653"/>
            <a:ext cx="479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2. IOT</a:t>
            </a:r>
            <a:r>
              <a:rPr lang="ko-KR" altLang="en-US" dirty="0">
                <a:solidFill>
                  <a:schemeClr val="accent1"/>
                </a:solidFill>
              </a:rPr>
              <a:t>기기가 </a:t>
            </a:r>
            <a:r>
              <a:rPr lang="ko-KR" altLang="en-US" dirty="0" smtClean="0">
                <a:solidFill>
                  <a:schemeClr val="accent1"/>
                </a:solidFill>
              </a:rPr>
              <a:t>다양하여 필요에 따라 일부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  </a:t>
            </a:r>
            <a:r>
              <a:rPr lang="ko-KR" altLang="en-US" dirty="0" smtClean="0">
                <a:solidFill>
                  <a:schemeClr val="accent1"/>
                </a:solidFill>
              </a:rPr>
              <a:t>품목만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선정하여 </a:t>
            </a:r>
            <a:r>
              <a:rPr lang="ko-KR" altLang="en-US" dirty="0" smtClean="0">
                <a:solidFill>
                  <a:schemeClr val="accent1"/>
                </a:solidFill>
              </a:rPr>
              <a:t>사용 가능하다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51920" y="3419708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3</a:t>
            </a:r>
            <a:r>
              <a:rPr lang="en-US" altLang="ko-KR" dirty="0">
                <a:solidFill>
                  <a:schemeClr val="accent1"/>
                </a:solidFill>
              </a:rPr>
              <a:t>. </a:t>
            </a:r>
            <a:r>
              <a:rPr lang="ko-KR" altLang="en-US" dirty="0" smtClean="0">
                <a:solidFill>
                  <a:schemeClr val="accent1"/>
                </a:solidFill>
              </a:rPr>
              <a:t>원</a:t>
            </a:r>
            <a:r>
              <a:rPr lang="ko-KR" altLang="en-US" dirty="0">
                <a:solidFill>
                  <a:schemeClr val="accent1"/>
                </a:solidFill>
              </a:rPr>
              <a:t>격</a:t>
            </a:r>
            <a:r>
              <a:rPr lang="ko-KR" altLang="en-US" dirty="0" smtClean="0">
                <a:solidFill>
                  <a:schemeClr val="accent1"/>
                </a:solidFill>
              </a:rPr>
              <a:t>에서 </a:t>
            </a:r>
            <a:r>
              <a:rPr lang="ko-KR" altLang="en-US" dirty="0" err="1">
                <a:solidFill>
                  <a:schemeClr val="accent1"/>
                </a:solidFill>
              </a:rPr>
              <a:t>앱</a:t>
            </a:r>
            <a:r>
              <a:rPr lang="ko-KR" altLang="en-US" dirty="0" err="1" smtClean="0">
                <a:solidFill>
                  <a:schemeClr val="accent1"/>
                </a:solidFill>
              </a:rPr>
              <a:t>을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통한 제어 </a:t>
            </a:r>
            <a:r>
              <a:rPr lang="ko-KR" altLang="en-US" dirty="0" smtClean="0">
                <a:solidFill>
                  <a:schemeClr val="accent1"/>
                </a:solidFill>
              </a:rPr>
              <a:t>가능하다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8892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89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56" y="2060848"/>
            <a:ext cx="202057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1550507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SECURITY (ADT</a:t>
            </a:r>
            <a:r>
              <a:rPr lang="ko-KR" altLang="en-US" sz="2000" dirty="0" err="1" smtClean="0"/>
              <a:t>캡스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1412776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916832"/>
            <a:ext cx="576064" cy="57606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635896" y="1890344"/>
            <a:ext cx="4434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긴급출동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비상통보를 제공하며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목적에 따라 맞춤 서비스를 제공한다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6037" y="2638653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업체의 규모가 크고 신뢰성이 있다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0845" y="3212976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외부에서 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앱</a:t>
            </a:r>
            <a:r>
              <a:rPr lang="ko-KR" alt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을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통한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제어가 가능하다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52" y="4149080"/>
            <a:ext cx="579044" cy="579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96" y="4221088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(3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년기준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만원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비싼 비용 지출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5896" y="4590420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전원 배터리와 같은 최소한의 비용만 소요된다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5896" y="4959752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사용자가 직접 보안 등급 설정 불가능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5350431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사용자가 원하는 등급 설정 가능하다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28025" y="5719763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외지 보안업체가 없는 지역은 사용 제약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5896" y="6089095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주거위치에 따른 제약이 없다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5896" y="4221088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(3</a:t>
            </a:r>
            <a:r>
              <a:rPr lang="ko-KR" altLang="en-US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년기준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150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만원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비싼 비용 지출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5896" y="4959752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사용자가 직접 보안 등급 설정 불가능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28025" y="5723964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섬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지방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외지 보안업체가 없는 지역은 사용 제약</a:t>
            </a:r>
            <a:endParaRPr lang="ko-KR" alt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242" y="971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시장조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3528" y="1007440"/>
            <a:ext cx="100811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17665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5" grpId="0"/>
      <p:bldP spid="29" grpId="0"/>
      <p:bldP spid="30" grpId="0"/>
      <p:bldP spid="6" grpId="0"/>
      <p:bldP spid="32" grpId="0"/>
      <p:bldP spid="33" grpId="0"/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1485446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마케팅 전략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37710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968725" y="2035814"/>
            <a:ext cx="2320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2297" y="1628800"/>
            <a:ext cx="2377302" cy="430887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SNS </a:t>
            </a:r>
            <a:r>
              <a: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활용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2297" y="4653136"/>
            <a:ext cx="2377302" cy="430887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블로그</a:t>
            </a:r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홍보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971600" y="5085184"/>
            <a:ext cx="2320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59" y="2359046"/>
            <a:ext cx="1201458" cy="81074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" y="5352302"/>
            <a:ext cx="1211088" cy="1211088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043608" y="3393873"/>
            <a:ext cx="1188583" cy="900000"/>
            <a:chOff x="1043608" y="3393873"/>
            <a:chExt cx="1188583" cy="90000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393873"/>
              <a:ext cx="690279" cy="690279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3603594"/>
              <a:ext cx="684527" cy="690279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3159030" y="2492896"/>
            <a:ext cx="4246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⦁ </a:t>
            </a:r>
            <a:r>
              <a:rPr lang="en-US" altLang="ko-KR" dirty="0" err="1" smtClean="0"/>
              <a:t>facebook</a:t>
            </a:r>
            <a:r>
              <a:rPr lang="en-US" altLang="ko-KR" dirty="0" smtClean="0"/>
              <a:t>, Instagram, twitter </a:t>
            </a:r>
            <a:r>
              <a:rPr lang="ko-KR" altLang="en-US" dirty="0" smtClean="0"/>
              <a:t>등 글을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작성하여 직접 홍보</a:t>
            </a:r>
            <a:endParaRPr lang="en-US" altLang="ko-KR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141361" y="3718773"/>
            <a:ext cx="4668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⦁ 메신저의 광고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사용자들간의 사용후기를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서로 공유를 통해 퍼져 나갈 수 있음</a:t>
            </a:r>
            <a:r>
              <a:rPr lang="en-US" altLang="ko-KR" dirty="0" smtClean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96376" y="5445224"/>
            <a:ext cx="4558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⦁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Daum</a:t>
            </a:r>
            <a:r>
              <a:rPr lang="en-US" altLang="ko-KR" dirty="0" smtClean="0"/>
              <a:t>, T-Story</a:t>
            </a:r>
            <a:r>
              <a:rPr lang="ko-KR" altLang="en-US" dirty="0" smtClean="0"/>
              <a:t>와 같은 사이트의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Blog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“All In O.N.E”</a:t>
            </a:r>
            <a:r>
              <a:rPr lang="ko-KR" altLang="en-US" dirty="0" smtClean="0"/>
              <a:t>과 관련성 높은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목록을 노출하여 홍보효과를 노림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3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갈매기형 수장 2"/>
          <p:cNvSpPr/>
          <p:nvPr/>
        </p:nvSpPr>
        <p:spPr>
          <a:xfrm>
            <a:off x="3297516" y="2929504"/>
            <a:ext cx="2714644" cy="571504"/>
          </a:xfrm>
          <a:prstGeom prst="chevron">
            <a:avLst>
              <a:gd name="adj" fmla="val 31277"/>
            </a:avLst>
          </a:prstGeom>
          <a:solidFill>
            <a:srgbClr val="93CDDD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7582" y="3060238"/>
            <a:ext cx="155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</a:p>
        </p:txBody>
      </p:sp>
      <p:sp>
        <p:nvSpPr>
          <p:cNvPr id="5" name="타원 4"/>
          <p:cNvSpPr/>
          <p:nvPr/>
        </p:nvSpPr>
        <p:spPr>
          <a:xfrm>
            <a:off x="5726408" y="3143818"/>
            <a:ext cx="142876" cy="1428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197714" y="1444051"/>
            <a:ext cx="204709" cy="2047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132176" y="1377873"/>
            <a:ext cx="180592" cy="18059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74430" y="1268760"/>
            <a:ext cx="3346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화면이동 흐름도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 흐름도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4430" y="2292559"/>
            <a:ext cx="2553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다이어그램</a:t>
            </a:r>
          </a:p>
        </p:txBody>
      </p:sp>
      <p:sp>
        <p:nvSpPr>
          <p:cNvPr id="24" name="타원 23"/>
          <p:cNvSpPr/>
          <p:nvPr/>
        </p:nvSpPr>
        <p:spPr>
          <a:xfrm>
            <a:off x="5197714" y="2397300"/>
            <a:ext cx="204709" cy="2047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132176" y="2331122"/>
            <a:ext cx="180592" cy="18059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56646" y="3250081"/>
            <a:ext cx="2787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ERD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179929" y="3354822"/>
            <a:ext cx="204709" cy="204709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114391" y="3288644"/>
            <a:ext cx="180592" cy="180592"/>
          </a:xfrm>
          <a:prstGeom prst="ellipse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56646" y="423677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작업분할 구조도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179929" y="4341516"/>
            <a:ext cx="204709" cy="20470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114391" y="4275338"/>
            <a:ext cx="180592" cy="1805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980728" y="1268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8064A2">
                    <a:lumMod val="60000"/>
                    <a:lumOff val="40000"/>
                  </a:srgbClr>
                </a:solidFill>
              </a:rPr>
              <a:t>Co</a:t>
            </a:r>
            <a:r>
              <a:rPr lang="en-US" altLang="ko-KR" sz="2400" b="1" dirty="0" smtClean="0">
                <a:solidFill>
                  <a:prstClr val="white">
                    <a:lumMod val="65000"/>
                  </a:prstClr>
                </a:solidFill>
              </a:rPr>
              <a:t>nt</a:t>
            </a:r>
            <a:r>
              <a:rPr lang="en-US" altLang="ko-KR" sz="2400" b="1" dirty="0" smtClean="0">
                <a:solidFill>
                  <a:srgbClr val="FF6699"/>
                </a:solidFill>
              </a:rPr>
              <a:t>en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ts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46648" y="13703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46648" y="1370385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56646" y="514297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세부화면 구성설계</a:t>
            </a:r>
          </a:p>
        </p:txBody>
      </p:sp>
      <p:sp>
        <p:nvSpPr>
          <p:cNvPr id="43" name="타원 42"/>
          <p:cNvSpPr/>
          <p:nvPr/>
        </p:nvSpPr>
        <p:spPr>
          <a:xfrm>
            <a:off x="5179929" y="5247720"/>
            <a:ext cx="204709" cy="204709"/>
          </a:xfrm>
          <a:prstGeom prst="ellipse">
            <a:avLst/>
          </a:prstGeom>
          <a:solidFill>
            <a:srgbClr val="A29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114391" y="5181542"/>
            <a:ext cx="180592" cy="180592"/>
          </a:xfrm>
          <a:prstGeom prst="ellipse">
            <a:avLst/>
          </a:prstGeom>
          <a:noFill/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/>
      <p:bldP spid="22" grpId="0"/>
      <p:bldP spid="24" grpId="0" animBg="1"/>
      <p:bldP spid="25" grpId="0" animBg="1"/>
      <p:bldP spid="26" grpId="0"/>
      <p:bldP spid="28" grpId="0" animBg="1"/>
      <p:bldP spid="29" grpId="0" animBg="1"/>
      <p:bldP spid="30" grpId="0"/>
      <p:bldP spid="32" grpId="0" animBg="1"/>
      <p:bldP spid="33" grpId="0" animBg="1"/>
      <p:bldP spid="41" grpId="0"/>
      <p:bldP spid="43" grpId="0" animBg="1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6274" y="404664"/>
            <a:ext cx="1701470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구성도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39552" y="907132"/>
            <a:ext cx="1800200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1" y="3605679"/>
            <a:ext cx="583010" cy="11872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89" y="4705127"/>
            <a:ext cx="1035113" cy="10351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13" y="5498351"/>
            <a:ext cx="1897381" cy="9658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582" y="5447201"/>
            <a:ext cx="971508" cy="10681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13560" t="25097" r="4639" b="691"/>
          <a:stretch/>
        </p:blipFill>
        <p:spPr>
          <a:xfrm>
            <a:off x="753099" y="3895652"/>
            <a:ext cx="1419880" cy="91562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992594" y="1447691"/>
            <a:ext cx="3012791" cy="1034287"/>
            <a:chOff x="3022576" y="1623799"/>
            <a:chExt cx="3012791" cy="1034287"/>
          </a:xfrm>
        </p:grpSpPr>
        <p:sp>
          <p:nvSpPr>
            <p:cNvPr id="10" name="순서도: 자기 디스크 9"/>
            <p:cNvSpPr/>
            <p:nvPr/>
          </p:nvSpPr>
          <p:spPr>
            <a:xfrm>
              <a:off x="3022576" y="1623799"/>
              <a:ext cx="2921364" cy="1034287"/>
            </a:xfrm>
            <a:prstGeom prst="flowChartMagneticDisk">
              <a:avLst/>
            </a:prstGeom>
            <a:solidFill>
              <a:srgbClr val="B4985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42448" y="1937865"/>
              <a:ext cx="328876" cy="406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178405" y="2296445"/>
              <a:ext cx="856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Database</a:t>
              </a:r>
              <a:endParaRPr lang="ko-KR" altLang="en-US" sz="1200" dirty="0"/>
            </a:p>
          </p:txBody>
        </p:sp>
        <p:pic>
          <p:nvPicPr>
            <p:cNvPr id="13" name="_x483698008" descr="DRW000032f8258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9189" y="1926772"/>
              <a:ext cx="379843" cy="428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026000" y="2348880"/>
              <a:ext cx="820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JSP page</a:t>
              </a:r>
              <a:endParaRPr lang="ko-KR" altLang="en-US" sz="1200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3632199" y="2047205"/>
              <a:ext cx="17318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143292" y="2097726"/>
              <a:ext cx="1035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Query</a:t>
              </a:r>
              <a:endParaRPr lang="ko-KR" altLang="en-US" sz="1400" dirty="0"/>
            </a:p>
          </p:txBody>
        </p:sp>
      </p:grpSp>
      <p:sp>
        <p:nvSpPr>
          <p:cNvPr id="17" name="순서도: 자기 디스크 16"/>
          <p:cNvSpPr/>
          <p:nvPr/>
        </p:nvSpPr>
        <p:spPr>
          <a:xfrm>
            <a:off x="3075900" y="2827230"/>
            <a:ext cx="2754751" cy="620688"/>
          </a:xfrm>
          <a:prstGeom prst="flowChartMagneticDisk">
            <a:avLst/>
          </a:prstGeom>
          <a:solidFill>
            <a:srgbClr val="B4985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5227" y="3053442"/>
            <a:ext cx="158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AWS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1594" y="6094896"/>
            <a:ext cx="177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센서감지 및 경보기</a:t>
            </a:r>
            <a:endParaRPr lang="ko-KR" altLang="en-US" sz="1400" dirty="0"/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1315101" y="3140968"/>
            <a:ext cx="1627212" cy="662736"/>
          </a:xfrm>
          <a:prstGeom prst="line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503555" y="2481978"/>
            <a:ext cx="0" cy="306975"/>
          </a:xfrm>
          <a:prstGeom prst="line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913958" y="3137574"/>
            <a:ext cx="1394346" cy="795482"/>
          </a:xfrm>
          <a:prstGeom prst="line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482012" y="3535315"/>
            <a:ext cx="0" cy="1169812"/>
          </a:xfrm>
          <a:prstGeom prst="line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992351" y="4413921"/>
            <a:ext cx="2315953" cy="671264"/>
          </a:xfrm>
          <a:prstGeom prst="line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0"/>
          </p:cNvCxnSpPr>
          <p:nvPr/>
        </p:nvCxnSpPr>
        <p:spPr>
          <a:xfrm>
            <a:off x="7596336" y="4869160"/>
            <a:ext cx="0" cy="578041"/>
          </a:xfrm>
          <a:prstGeom prst="line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63039" y="4842849"/>
            <a:ext cx="0" cy="578041"/>
          </a:xfrm>
          <a:prstGeom prst="line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33799" y="5721050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NFC</a:t>
            </a:r>
            <a:r>
              <a:rPr lang="ko-KR" altLang="en-US" sz="1400" dirty="0" smtClean="0"/>
              <a:t>태그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812092" y="500058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IOT</a:t>
            </a:r>
            <a:r>
              <a:rPr lang="ko-KR" altLang="en-US" sz="1400" dirty="0" smtClean="0"/>
              <a:t>제어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491371" y="3132376"/>
            <a:ext cx="2310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사용자별</a:t>
            </a:r>
            <a:r>
              <a:rPr lang="ko-KR" altLang="en-US" sz="1400" dirty="0" smtClean="0"/>
              <a:t> 체크리스트 출력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242587" y="4129238"/>
            <a:ext cx="1359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아두이노</a:t>
            </a:r>
            <a:r>
              <a:rPr lang="ko-KR" altLang="en-US" sz="1400" dirty="0" smtClean="0"/>
              <a:t> 전송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8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효승\Desktop\m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404664"/>
            <a:ext cx="1368152" cy="24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효승\Desktop\lastChe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727580"/>
            <a:ext cx="1368152" cy="24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15815"/>
            <a:ext cx="1368152" cy="24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효승\Desktop\referanc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266" y="3715815"/>
            <a:ext cx="1368152" cy="24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>
            <a:stCxn id="6" idx="1"/>
            <a:endCxn id="7" idx="0"/>
          </p:cNvCxnSpPr>
          <p:nvPr/>
        </p:nvCxnSpPr>
        <p:spPr>
          <a:xfrm flipH="1">
            <a:off x="1331640" y="1620799"/>
            <a:ext cx="2484276" cy="21067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3"/>
            <a:endCxn id="8" idx="1"/>
          </p:cNvCxnSpPr>
          <p:nvPr/>
        </p:nvCxnSpPr>
        <p:spPr>
          <a:xfrm flipV="1">
            <a:off x="2015716" y="4931950"/>
            <a:ext cx="1836204" cy="11765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208105" y="4973189"/>
            <a:ext cx="192017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5916" y="2916019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(AIO_MAIN_UCD)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496" y="6176935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라스트체크 </a:t>
            </a:r>
            <a:r>
              <a:rPr lang="en-US" altLang="ko-KR" dirty="0"/>
              <a:t>(</a:t>
            </a:r>
            <a:r>
              <a:rPr lang="en-US" altLang="ko-KR" dirty="0" smtClean="0"/>
              <a:t>AIO_LC_UCD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11860" y="6176935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IOT</a:t>
            </a:r>
            <a:r>
              <a:rPr lang="ko-KR" altLang="en-US" dirty="0" smtClean="0"/>
              <a:t>관리 </a:t>
            </a:r>
            <a:r>
              <a:rPr lang="en-US" altLang="ko-KR" dirty="0"/>
              <a:t>(</a:t>
            </a:r>
            <a:r>
              <a:rPr lang="en-US" altLang="ko-KR" dirty="0" smtClean="0"/>
              <a:t>AIO_LC_UCD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9320" y="620063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설정</a:t>
            </a:r>
            <a:r>
              <a:rPr lang="en-US" altLang="ko-KR" dirty="0"/>
              <a:t>(AIO_SETUP_UCD)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77534" y="908720"/>
            <a:ext cx="2394266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04256" y="406252"/>
            <a:ext cx="1989502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화면이동 흐름도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1760" y="4077072"/>
            <a:ext cx="100811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리스트추</a:t>
            </a:r>
            <a:r>
              <a:rPr lang="ko-KR" altLang="en-US" sz="1200" dirty="0"/>
              <a:t>가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10036" y="5229200"/>
            <a:ext cx="100811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지하철 설정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410036" y="5661248"/>
            <a:ext cx="100811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버스 설정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>
            <a:endCxn id="28" idx="1"/>
          </p:cNvCxnSpPr>
          <p:nvPr/>
        </p:nvCxnSpPr>
        <p:spPr>
          <a:xfrm>
            <a:off x="2015716" y="4215571"/>
            <a:ext cx="39604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995990" y="5367699"/>
            <a:ext cx="39604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979712" y="5799746"/>
            <a:ext cx="39604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98266" y="4354071"/>
            <a:ext cx="77393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IOT</a:t>
            </a:r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>
            <a:endCxn id="36" idx="1"/>
          </p:cNvCxnSpPr>
          <p:nvPr/>
        </p:nvCxnSpPr>
        <p:spPr>
          <a:xfrm>
            <a:off x="5202222" y="4492570"/>
            <a:ext cx="39604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16116" y="5344254"/>
            <a:ext cx="895333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S_IOT</a:t>
            </a:r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>
            <a:endCxn id="38" idx="1"/>
          </p:cNvCxnSpPr>
          <p:nvPr/>
        </p:nvCxnSpPr>
        <p:spPr>
          <a:xfrm>
            <a:off x="5220072" y="5482753"/>
            <a:ext cx="39604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7825342" y="3212976"/>
            <a:ext cx="0" cy="5028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328182" y="2902226"/>
            <a:ext cx="99431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사용자추가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6" idx="3"/>
          </p:cNvCxnSpPr>
          <p:nvPr/>
        </p:nvCxnSpPr>
        <p:spPr>
          <a:xfrm>
            <a:off x="5184068" y="1620799"/>
            <a:ext cx="5400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803033" y="1482299"/>
            <a:ext cx="857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</a:t>
            </a:r>
            <a:r>
              <a:rPr lang="ko-KR" altLang="en-US" sz="1200" dirty="0"/>
              <a:t>입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377534" y="908720"/>
            <a:ext cx="2394266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04256" y="406252"/>
            <a:ext cx="2367544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 흐름도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(DFD)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59651" y="1268760"/>
            <a:ext cx="111640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관리자유저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cxnSp>
        <p:nvCxnSpPr>
          <p:cNvPr id="3" name="직선 화살표 연결선 2"/>
          <p:cNvCxnSpPr>
            <a:stCxn id="29" idx="2"/>
          </p:cNvCxnSpPr>
          <p:nvPr/>
        </p:nvCxnSpPr>
        <p:spPr>
          <a:xfrm>
            <a:off x="4517854" y="1576537"/>
            <a:ext cx="0" cy="8413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93563" y="163054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en-US" altLang="ko-KR" sz="1200" dirty="0" smtClean="0"/>
          </a:p>
          <a:p>
            <a:r>
              <a:rPr lang="ko-KR" altLang="en-US" sz="1200" dirty="0" smtClean="0"/>
              <a:t>비밀번호</a:t>
            </a:r>
            <a:endParaRPr lang="en-US" altLang="ko-KR" sz="1200" dirty="0" smtClean="0"/>
          </a:p>
          <a:p>
            <a:r>
              <a:rPr lang="en-US" altLang="ko-KR" sz="1200" dirty="0" smtClean="0"/>
              <a:t>NFC</a:t>
            </a:r>
            <a:r>
              <a:rPr lang="ko-KR" altLang="en-US" sz="1200" dirty="0" smtClean="0"/>
              <a:t>태그정보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7584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일반사용자테이블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660232" y="350100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테이블</a:t>
            </a:r>
          </a:p>
        </p:txBody>
      </p:sp>
      <p:cxnSp>
        <p:nvCxnSpPr>
          <p:cNvPr id="26" name="직선 연결선 25"/>
          <p:cNvCxnSpPr>
            <a:stCxn id="40" idx="3"/>
            <a:endCxn id="21" idx="1"/>
          </p:cNvCxnSpPr>
          <p:nvPr/>
        </p:nvCxnSpPr>
        <p:spPr>
          <a:xfrm flipV="1">
            <a:off x="2664069" y="2762330"/>
            <a:ext cx="1115843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1" idx="3"/>
            <a:endCxn id="41" idx="1"/>
          </p:cNvCxnSpPr>
          <p:nvPr/>
        </p:nvCxnSpPr>
        <p:spPr>
          <a:xfrm>
            <a:off x="5256357" y="2762330"/>
            <a:ext cx="1403875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769229" y="5662960"/>
            <a:ext cx="1566315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체크리스트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4822558" y="4005064"/>
            <a:ext cx="0" cy="1657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22558" y="460578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리스트 목록</a:t>
            </a:r>
            <a:endParaRPr lang="ko-KR" altLang="en-US" sz="12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4246494" y="4005064"/>
            <a:ext cx="0" cy="1657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82398" y="460578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목록 추가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599610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체크리스트테이블</a:t>
            </a:r>
          </a:p>
        </p:txBody>
      </p:sp>
      <p:cxnSp>
        <p:nvCxnSpPr>
          <p:cNvPr id="63" name="직선 연결선 62"/>
          <p:cNvCxnSpPr>
            <a:stCxn id="21" idx="2"/>
            <a:endCxn id="61" idx="0"/>
          </p:cNvCxnSpPr>
          <p:nvPr/>
        </p:nvCxnSpPr>
        <p:spPr>
          <a:xfrm flipH="1">
            <a:off x="4517853" y="2993922"/>
            <a:ext cx="282" cy="5070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377534" y="908720"/>
            <a:ext cx="2394266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04256" y="406252"/>
            <a:ext cx="2367544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 흐름도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(DFD)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651" y="1268760"/>
            <a:ext cx="111640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관리자유저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19" idx="2"/>
          </p:cNvCxnSpPr>
          <p:nvPr/>
        </p:nvCxnSpPr>
        <p:spPr>
          <a:xfrm>
            <a:off x="4517854" y="1576537"/>
            <a:ext cx="0" cy="8413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93563" y="163054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en-US" altLang="ko-KR" sz="1200" dirty="0" smtClean="0"/>
          </a:p>
          <a:p>
            <a:r>
              <a:rPr lang="ko-KR" altLang="en-US" sz="1200" dirty="0" smtClean="0"/>
              <a:t>비밀번호</a:t>
            </a:r>
            <a:endParaRPr lang="en-US" altLang="ko-KR" sz="1200" dirty="0" smtClean="0"/>
          </a:p>
          <a:p>
            <a:r>
              <a:rPr lang="en-US" altLang="ko-KR" sz="1200" dirty="0" smtClean="0"/>
              <a:t>NFC</a:t>
            </a:r>
            <a:r>
              <a:rPr lang="ko-KR" altLang="en-US" sz="1200" dirty="0" smtClean="0"/>
              <a:t>태그정보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734695" y="4651818"/>
            <a:ext cx="1566315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88224" y="466632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IOT </a:t>
            </a:r>
            <a:r>
              <a:rPr lang="ko-KR" altLang="en-US" sz="1200" dirty="0" smtClean="0"/>
              <a:t>목록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524328" y="552924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IOT</a:t>
            </a:r>
            <a:r>
              <a:rPr lang="ko-KR" altLang="en-US" sz="1200" dirty="0" smtClean="0"/>
              <a:t> 추가</a:t>
            </a:r>
            <a:endParaRPr lang="ko-KR" altLang="en-US" sz="1200" dirty="0"/>
          </a:p>
        </p:txBody>
      </p:sp>
      <p:cxnSp>
        <p:nvCxnSpPr>
          <p:cNvPr id="33" name="꺾인 연결선 32"/>
          <p:cNvCxnSpPr>
            <a:stCxn id="40" idx="2"/>
            <a:endCxn id="27" idx="6"/>
          </p:cNvCxnSpPr>
          <p:nvPr/>
        </p:nvCxnSpPr>
        <p:spPr>
          <a:xfrm rot="5400000">
            <a:off x="5843902" y="3421301"/>
            <a:ext cx="1011662" cy="2097445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5"/>
            <a:endCxn id="40" idx="3"/>
          </p:cNvCxnSpPr>
          <p:nvPr/>
        </p:nvCxnSpPr>
        <p:spPr>
          <a:xfrm rot="5400000" flipH="1" flipV="1">
            <a:off x="5867961" y="2936266"/>
            <a:ext cx="1472382" cy="3065049"/>
          </a:xfrm>
          <a:prstGeom prst="bentConnector4">
            <a:avLst>
              <a:gd name="adj1" fmla="val -21972"/>
              <a:gd name="adj2" fmla="val 10745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27584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일반사용자테이블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660232" y="350100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테이블</a:t>
            </a:r>
          </a:p>
        </p:txBody>
      </p:sp>
      <p:cxnSp>
        <p:nvCxnSpPr>
          <p:cNvPr id="41" name="직선 연결선 40"/>
          <p:cNvCxnSpPr>
            <a:stCxn id="39" idx="3"/>
            <a:endCxn id="38" idx="1"/>
          </p:cNvCxnSpPr>
          <p:nvPr/>
        </p:nvCxnSpPr>
        <p:spPr>
          <a:xfrm flipV="1">
            <a:off x="2664069" y="2762330"/>
            <a:ext cx="1115843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8" idx="3"/>
            <a:endCxn id="40" idx="1"/>
          </p:cNvCxnSpPr>
          <p:nvPr/>
        </p:nvCxnSpPr>
        <p:spPr>
          <a:xfrm>
            <a:off x="5256357" y="2762330"/>
            <a:ext cx="1403875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599610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체크리스트테이블</a:t>
            </a:r>
          </a:p>
        </p:txBody>
      </p:sp>
      <p:cxnSp>
        <p:nvCxnSpPr>
          <p:cNvPr id="44" name="직선 연결선 43"/>
          <p:cNvCxnSpPr>
            <a:stCxn id="38" idx="2"/>
            <a:endCxn id="43" idx="0"/>
          </p:cNvCxnSpPr>
          <p:nvPr/>
        </p:nvCxnSpPr>
        <p:spPr>
          <a:xfrm flipH="1">
            <a:off x="4517853" y="2993922"/>
            <a:ext cx="282" cy="5070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1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75" y="200720"/>
            <a:ext cx="3159351" cy="5616624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1477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485128" y="3356992"/>
            <a:ext cx="23087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All In O.N.E</a:t>
            </a:r>
          </a:p>
          <a:p>
            <a:pPr algn="just">
              <a:lnSpc>
                <a:spcPct val="150000"/>
              </a:lnSpc>
            </a:pPr>
            <a:endParaRPr lang="ko-KR" altLang="en-US" dirty="0">
              <a:solidFill>
                <a:srgbClr val="240202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267744" y="37170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35696" y="4077072"/>
            <a:ext cx="5541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각각의 기능을 통합하여 유연한 상호연계를 도모하는 </a:t>
            </a:r>
            <a:r>
              <a:rPr lang="ko-KR" altLang="en-US" sz="1600" dirty="0" smtClean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하나</a:t>
            </a:r>
            <a:endParaRPr lang="en-US" altLang="ko-KR" sz="1600" dirty="0" smtClean="0">
              <a:solidFill>
                <a:srgbClr val="24020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ONE</a:t>
            </a:r>
            <a:endParaRPr lang="en-US" altLang="ko-KR" sz="1600" dirty="0">
              <a:solidFill>
                <a:srgbClr val="24020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6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5652120" y="37170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갈매기형 수장 17"/>
          <p:cNvSpPr/>
          <p:nvPr/>
        </p:nvSpPr>
        <p:spPr>
          <a:xfrm rot="5400000">
            <a:off x="4518092" y="4545124"/>
            <a:ext cx="216024" cy="57606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30" y="4248901"/>
            <a:ext cx="3428571" cy="34285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58117" y="621756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+mj-lt"/>
                <a:ea typeface="휴먼모음T" pitchFamily="18" charset="-127"/>
              </a:rPr>
              <a:t>Security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25" y="5085184"/>
            <a:ext cx="1110514" cy="111051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62325" y="623673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  <a:ea typeface="휴먼모음T" pitchFamily="18" charset="-127"/>
              </a:rPr>
              <a:t>Last Check</a:t>
            </a:r>
            <a:endParaRPr lang="ko-KR" altLang="en-US" sz="1400" dirty="0">
              <a:latin typeface="+mj-lt"/>
              <a:ea typeface="휴먼모음T" pitchFamily="18" charset="-127"/>
            </a:endParaRPr>
          </a:p>
        </p:txBody>
      </p:sp>
      <p:sp>
        <p:nvSpPr>
          <p:cNvPr id="24" name="덧셈 기호 23"/>
          <p:cNvSpPr/>
          <p:nvPr/>
        </p:nvSpPr>
        <p:spPr>
          <a:xfrm>
            <a:off x="3419872" y="5416583"/>
            <a:ext cx="542327" cy="60470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덧셈 기호 24"/>
          <p:cNvSpPr/>
          <p:nvPr/>
        </p:nvSpPr>
        <p:spPr>
          <a:xfrm>
            <a:off x="5220072" y="5416583"/>
            <a:ext cx="542327" cy="60470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88" y="5074960"/>
            <a:ext cx="1191484" cy="119148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78" y="5558826"/>
            <a:ext cx="524246" cy="5242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953954" y="6217567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  <a:ea typeface="휴먼모음T" pitchFamily="18" charset="-127"/>
              </a:rPr>
              <a:t>Home IOT</a:t>
            </a:r>
            <a:endParaRPr lang="ko-KR" altLang="en-US" sz="1400" dirty="0">
              <a:latin typeface="+mj-lt"/>
              <a:ea typeface="휴먼모음T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5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01"/>
                            </p:stCondLst>
                            <p:childTnLst>
                              <p:par>
                                <p:cTn id="21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8" grpId="1" animBg="1"/>
      <p:bldP spid="21" grpId="0"/>
      <p:bldP spid="23" grpId="0"/>
      <p:bldP spid="24" grpId="0" animBg="1"/>
      <p:bldP spid="25" grpId="0" animBg="1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377534" y="908720"/>
            <a:ext cx="2394266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04256" y="406252"/>
            <a:ext cx="2367544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 흐름도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(DFD)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651" y="1268760"/>
            <a:ext cx="111640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관리자유저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19" idx="2"/>
          </p:cNvCxnSpPr>
          <p:nvPr/>
        </p:nvCxnSpPr>
        <p:spPr>
          <a:xfrm>
            <a:off x="4517854" y="1576537"/>
            <a:ext cx="0" cy="8413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93563" y="163054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en-US" altLang="ko-KR" sz="1200" dirty="0" smtClean="0"/>
          </a:p>
          <a:p>
            <a:r>
              <a:rPr lang="ko-KR" altLang="en-US" sz="1200" dirty="0" smtClean="0"/>
              <a:t>비밀번호</a:t>
            </a:r>
            <a:endParaRPr lang="en-US" altLang="ko-KR" sz="1200" dirty="0" smtClean="0"/>
          </a:p>
          <a:p>
            <a:r>
              <a:rPr lang="en-US" altLang="ko-KR" sz="1200" dirty="0" smtClean="0"/>
              <a:t>NFC</a:t>
            </a:r>
            <a:r>
              <a:rPr lang="ko-KR" altLang="en-US" sz="1200" dirty="0" smtClean="0"/>
              <a:t>태그정보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734695" y="4651818"/>
            <a:ext cx="1566315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53838" y="465181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사용자 추가등록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595592" y="418977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사용자 추가</a:t>
            </a:r>
            <a:endParaRPr lang="ko-KR" altLang="en-US" sz="1200" dirty="0"/>
          </a:p>
        </p:txBody>
      </p:sp>
      <p:cxnSp>
        <p:nvCxnSpPr>
          <p:cNvPr id="3" name="직선 화살표 연결선 2"/>
          <p:cNvCxnSpPr>
            <a:stCxn id="22" idx="2"/>
            <a:endCxn id="27" idx="0"/>
          </p:cNvCxnSpPr>
          <p:nvPr/>
        </p:nvCxnSpPr>
        <p:spPr>
          <a:xfrm flipH="1">
            <a:off x="4517853" y="2993922"/>
            <a:ext cx="282" cy="1657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stCxn id="27" idx="2"/>
            <a:endCxn id="30" idx="2"/>
          </p:cNvCxnSpPr>
          <p:nvPr/>
        </p:nvCxnSpPr>
        <p:spPr>
          <a:xfrm rot="10800000">
            <a:off x="1745827" y="3964192"/>
            <a:ext cx="1988868" cy="101166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27584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일반사용자테이블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278083" y="350100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테이블</a:t>
            </a:r>
          </a:p>
        </p:txBody>
      </p:sp>
      <p:cxnSp>
        <p:nvCxnSpPr>
          <p:cNvPr id="34" name="직선 연결선 33"/>
          <p:cNvCxnSpPr>
            <a:stCxn id="30" idx="3"/>
            <a:endCxn id="28" idx="1"/>
          </p:cNvCxnSpPr>
          <p:nvPr/>
        </p:nvCxnSpPr>
        <p:spPr>
          <a:xfrm flipV="1">
            <a:off x="2664069" y="2762330"/>
            <a:ext cx="1115843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8" idx="3"/>
            <a:endCxn id="32" idx="1"/>
          </p:cNvCxnSpPr>
          <p:nvPr/>
        </p:nvCxnSpPr>
        <p:spPr>
          <a:xfrm>
            <a:off x="5256357" y="2762330"/>
            <a:ext cx="2021726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3599609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체크리스트테이블</a:t>
            </a:r>
          </a:p>
        </p:txBody>
      </p:sp>
      <p:cxnSp>
        <p:nvCxnSpPr>
          <p:cNvPr id="38" name="직선 연결선 37"/>
          <p:cNvCxnSpPr>
            <a:stCxn id="28" idx="2"/>
            <a:endCxn id="36" idx="0"/>
          </p:cNvCxnSpPr>
          <p:nvPr/>
        </p:nvCxnSpPr>
        <p:spPr>
          <a:xfrm flipH="1">
            <a:off x="4517852" y="2993922"/>
            <a:ext cx="283" cy="5070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377534" y="908720"/>
            <a:ext cx="2394266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04256" y="406252"/>
            <a:ext cx="2367544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 흐름도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(DFD)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651" y="1268760"/>
            <a:ext cx="111640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관리자유저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19" idx="2"/>
          </p:cNvCxnSpPr>
          <p:nvPr/>
        </p:nvCxnSpPr>
        <p:spPr>
          <a:xfrm>
            <a:off x="4517854" y="1576537"/>
            <a:ext cx="0" cy="8413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93563" y="163054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en-US" altLang="ko-KR" sz="1200" dirty="0" smtClean="0"/>
          </a:p>
          <a:p>
            <a:r>
              <a:rPr lang="ko-KR" altLang="en-US" sz="1200" dirty="0" smtClean="0"/>
              <a:t>비밀번호</a:t>
            </a:r>
            <a:endParaRPr lang="en-US" altLang="ko-KR" sz="1200" dirty="0" smtClean="0"/>
          </a:p>
          <a:p>
            <a:r>
              <a:rPr lang="en-US" altLang="ko-KR" sz="1200" dirty="0" smtClean="0"/>
              <a:t>NFC</a:t>
            </a:r>
            <a:r>
              <a:rPr lang="ko-KR" altLang="en-US" sz="1200" dirty="0" smtClean="0"/>
              <a:t>태그정보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557155" y="4839991"/>
            <a:ext cx="1566315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38827" y="410845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보안등급 설정</a:t>
            </a:r>
            <a:endParaRPr lang="ko-KR" altLang="en-US" sz="1200" dirty="0"/>
          </a:p>
        </p:txBody>
      </p:sp>
      <p:cxnSp>
        <p:nvCxnSpPr>
          <p:cNvPr id="3" name="직선 화살표 연결선 2"/>
          <p:cNvCxnSpPr>
            <a:stCxn id="22" idx="2"/>
            <a:endCxn id="27" idx="0"/>
          </p:cNvCxnSpPr>
          <p:nvPr/>
        </p:nvCxnSpPr>
        <p:spPr>
          <a:xfrm flipH="1">
            <a:off x="2340313" y="2993922"/>
            <a:ext cx="2177822" cy="18460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188213" y="4839991"/>
            <a:ext cx="1566315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관리</a:t>
            </a:r>
          </a:p>
        </p:txBody>
      </p:sp>
      <p:cxnSp>
        <p:nvCxnSpPr>
          <p:cNvPr id="8" name="직선 화살표 연결선 7"/>
          <p:cNvCxnSpPr>
            <a:stCxn id="27" idx="6"/>
            <a:endCxn id="28" idx="2"/>
          </p:cNvCxnSpPr>
          <p:nvPr/>
        </p:nvCxnSpPr>
        <p:spPr>
          <a:xfrm>
            <a:off x="3123470" y="5164027"/>
            <a:ext cx="406474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93563" y="529722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IOT</a:t>
            </a:r>
            <a:r>
              <a:rPr lang="ko-KR" altLang="en-US" sz="1200" dirty="0" smtClean="0"/>
              <a:t> 설정 변경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28" idx="0"/>
            <a:endCxn id="44" idx="2"/>
          </p:cNvCxnSpPr>
          <p:nvPr/>
        </p:nvCxnSpPr>
        <p:spPr>
          <a:xfrm flipH="1" flipV="1">
            <a:off x="7971370" y="3964192"/>
            <a:ext cx="1" cy="8757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76256" y="428284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IOT </a:t>
            </a:r>
            <a:r>
              <a:rPr lang="ko-KR" altLang="en-US" sz="1200" dirty="0" smtClean="0"/>
              <a:t>변경 정보</a:t>
            </a:r>
            <a:endParaRPr lang="ko-KR" altLang="en-US" sz="1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7584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일반사용자테이블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233147" y="350100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테이블</a:t>
            </a:r>
          </a:p>
        </p:txBody>
      </p:sp>
      <p:cxnSp>
        <p:nvCxnSpPr>
          <p:cNvPr id="45" name="직선 연결선 44"/>
          <p:cNvCxnSpPr>
            <a:stCxn id="43" idx="3"/>
            <a:endCxn id="42" idx="1"/>
          </p:cNvCxnSpPr>
          <p:nvPr/>
        </p:nvCxnSpPr>
        <p:spPr>
          <a:xfrm flipV="1">
            <a:off x="2664069" y="2762330"/>
            <a:ext cx="1115843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2" idx="3"/>
            <a:endCxn id="44" idx="1"/>
          </p:cNvCxnSpPr>
          <p:nvPr/>
        </p:nvCxnSpPr>
        <p:spPr>
          <a:xfrm>
            <a:off x="5256357" y="2762330"/>
            <a:ext cx="1976790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4662061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체크리스트테이블</a:t>
            </a:r>
          </a:p>
        </p:txBody>
      </p:sp>
      <p:cxnSp>
        <p:nvCxnSpPr>
          <p:cNvPr id="48" name="직선 연결선 47"/>
          <p:cNvCxnSpPr>
            <a:endCxn id="47" idx="0"/>
          </p:cNvCxnSpPr>
          <p:nvPr/>
        </p:nvCxnSpPr>
        <p:spPr>
          <a:xfrm>
            <a:off x="4662061" y="2993922"/>
            <a:ext cx="918243" cy="5070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HP\Desktop\수업_과제\시스템분석설계\팀프로젝트기획안\All in One\Use Cases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836712"/>
            <a:ext cx="9215103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77534" y="908720"/>
            <a:ext cx="2754306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04256" y="406252"/>
            <a:ext cx="2727584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다이어그램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효승\Desktop\lastChe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6223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꺾인 연결선 11"/>
          <p:cNvCxnSpPr/>
          <p:nvPr/>
        </p:nvCxnSpPr>
        <p:spPr>
          <a:xfrm flipV="1">
            <a:off x="1568188" y="2060848"/>
            <a:ext cx="2664296" cy="5760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32484" y="1876182"/>
            <a:ext cx="488787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현재 시간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</a:t>
            </a:r>
            <a:r>
              <a:rPr lang="en-US" altLang="ko-KR" dirty="0" err="1" smtClean="0">
                <a:solidFill>
                  <a:prstClr val="black"/>
                </a:solidFill>
              </a:rPr>
              <a:t>lastCheckTimeInfo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err="1" smtClean="0">
                <a:solidFill>
                  <a:prstClr val="black"/>
                </a:solidFill>
              </a:rPr>
              <a:t>안드로이드에</a:t>
            </a:r>
            <a:r>
              <a:rPr lang="ko-KR" altLang="en-US" dirty="0" smtClean="0">
                <a:solidFill>
                  <a:prstClr val="black"/>
                </a:solidFill>
              </a:rPr>
              <a:t> 내장 되어있는 </a:t>
            </a:r>
            <a:r>
              <a:rPr lang="en-US" altLang="ko-KR" dirty="0" smtClean="0">
                <a:solidFill>
                  <a:prstClr val="black"/>
                </a:solidFill>
              </a:rPr>
              <a:t>Data()</a:t>
            </a:r>
            <a:r>
              <a:rPr lang="ko-KR" altLang="en-US" dirty="0" smtClean="0">
                <a:solidFill>
                  <a:prstClr val="black"/>
                </a:solidFill>
              </a:rPr>
              <a:t>함수 사용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cxnSp>
        <p:nvCxnSpPr>
          <p:cNvPr id="21" name="꺾인 연결선 20"/>
          <p:cNvCxnSpPr/>
          <p:nvPr/>
        </p:nvCxnSpPr>
        <p:spPr>
          <a:xfrm>
            <a:off x="2843808" y="2852936"/>
            <a:ext cx="1296144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795" y="3784430"/>
            <a:ext cx="41120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현재 날씨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endParaRPr lang="en-US" altLang="ko-KR" sz="2800" b="1" dirty="0" smtClean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프로그램 </a:t>
            </a:r>
            <a:r>
              <a:rPr lang="en-US" altLang="ko-KR" dirty="0">
                <a:solidFill>
                  <a:prstClr val="black"/>
                </a:solidFill>
              </a:rPr>
              <a:t>ID : </a:t>
            </a:r>
            <a:r>
              <a:rPr lang="en-US" altLang="ko-KR" dirty="0" err="1" smtClean="0">
                <a:solidFill>
                  <a:prstClr val="black"/>
                </a:solidFill>
              </a:rPr>
              <a:t>lastCheckWeatherInfo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동네예보정보서비스 </a:t>
            </a:r>
            <a:r>
              <a:rPr lang="en-US" altLang="ko-KR" dirty="0" err="1" smtClean="0">
                <a:solidFill>
                  <a:prstClr val="black"/>
                </a:solidFill>
              </a:rPr>
              <a:t>api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사용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ko-KR" dirty="0" err="1" smtClean="0">
                <a:solidFill>
                  <a:prstClr val="black"/>
                </a:solidFill>
              </a:rPr>
              <a:t>Api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항목명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err="1" smtClean="0">
                <a:solidFill>
                  <a:prstClr val="black"/>
                </a:solidFill>
              </a:rPr>
              <a:t>Base_data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: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날씨 일자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err="1" smtClean="0">
                <a:solidFill>
                  <a:prstClr val="black"/>
                </a:solidFill>
              </a:rPr>
              <a:t>Base_time</a:t>
            </a:r>
            <a:r>
              <a:rPr lang="en-US" altLang="ko-KR" dirty="0" smtClean="0">
                <a:solidFill>
                  <a:prstClr val="black"/>
                </a:solidFill>
              </a:rPr>
              <a:t> : </a:t>
            </a:r>
            <a:r>
              <a:rPr lang="ko-KR" altLang="en-US" dirty="0" smtClean="0">
                <a:solidFill>
                  <a:prstClr val="black"/>
                </a:solidFill>
              </a:rPr>
              <a:t>날씨 시간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err="1" smtClean="0">
                <a:solidFill>
                  <a:prstClr val="black"/>
                </a:solidFill>
              </a:rPr>
              <a:t>Nx</a:t>
            </a:r>
            <a:r>
              <a:rPr lang="en-US" altLang="ko-KR" dirty="0" smtClean="0">
                <a:solidFill>
                  <a:prstClr val="black"/>
                </a:solidFill>
              </a:rPr>
              <a:t> , </a:t>
            </a:r>
            <a:r>
              <a:rPr lang="en-US" altLang="ko-KR" dirty="0" err="1" smtClean="0">
                <a:solidFill>
                  <a:prstClr val="black"/>
                </a:solidFill>
              </a:rPr>
              <a:t>ny</a:t>
            </a:r>
            <a:r>
              <a:rPr lang="en-US" altLang="ko-KR" dirty="0" smtClean="0">
                <a:solidFill>
                  <a:prstClr val="black"/>
                </a:solidFill>
              </a:rPr>
              <a:t> : x</a:t>
            </a:r>
            <a:r>
              <a:rPr lang="ko-KR" altLang="en-US" dirty="0" smtClean="0">
                <a:solidFill>
                  <a:prstClr val="black"/>
                </a:solidFill>
              </a:rPr>
              <a:t>좌표 </a:t>
            </a:r>
            <a:r>
              <a:rPr lang="en-US" altLang="ko-KR" dirty="0" smtClean="0">
                <a:solidFill>
                  <a:prstClr val="black"/>
                </a:solidFill>
              </a:rPr>
              <a:t>, y</a:t>
            </a:r>
            <a:r>
              <a:rPr lang="ko-KR" altLang="en-US" dirty="0" smtClean="0">
                <a:solidFill>
                  <a:prstClr val="black"/>
                </a:solidFill>
              </a:rPr>
              <a:t>좌표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예보 지점위치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  <a:p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Lsast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Check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1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효승\Desktop\lastChe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6223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꺾인 연결선 2"/>
          <p:cNvCxnSpPr/>
          <p:nvPr/>
        </p:nvCxnSpPr>
        <p:spPr>
          <a:xfrm flipV="1">
            <a:off x="2627784" y="2492896"/>
            <a:ext cx="1296144" cy="12241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23928" y="1704580"/>
            <a:ext cx="4979248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나가기전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물품 확인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</a:t>
            </a:r>
            <a:r>
              <a:rPr lang="en-US" altLang="ko-KR" dirty="0" err="1" smtClean="0">
                <a:solidFill>
                  <a:prstClr val="black"/>
                </a:solidFill>
              </a:rPr>
              <a:t>lastCheckCheckList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추</a:t>
            </a:r>
            <a:r>
              <a:rPr lang="ko-KR" altLang="en-US" dirty="0">
                <a:solidFill>
                  <a:prstClr val="black"/>
                </a:solidFill>
              </a:rPr>
              <a:t>가</a:t>
            </a:r>
            <a:r>
              <a:rPr lang="ko-KR" altLang="en-US" dirty="0" smtClean="0">
                <a:solidFill>
                  <a:prstClr val="black"/>
                </a:solidFill>
              </a:rPr>
              <a:t>버튼을 이용한 체크박스 추가 및 삭제기능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구성형식 </a:t>
            </a:r>
            <a:r>
              <a:rPr lang="en-US" altLang="ko-KR" dirty="0" smtClean="0">
                <a:solidFill>
                  <a:prstClr val="black"/>
                </a:solidFill>
              </a:rPr>
              <a:t>: Intent View</a:t>
            </a: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꺾인 연결선 10"/>
          <p:cNvCxnSpPr/>
          <p:nvPr/>
        </p:nvCxnSpPr>
        <p:spPr>
          <a:xfrm>
            <a:off x="1815786" y="4581128"/>
            <a:ext cx="1748102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563888" y="3933056"/>
            <a:ext cx="2664296" cy="2592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12166" y="4437112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수정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00198" y="4437112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삭제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564184" y="4365104"/>
            <a:ext cx="2664000" cy="0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563888" y="4725144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563888" y="5013176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563888" y="5301208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563888" y="5589240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87924" y="4437112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휴대폰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87924" y="5024209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우산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7924" y="5312241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노트</a:t>
            </a:r>
            <a:r>
              <a:rPr lang="ko-KR" altLang="en-US" sz="1200" dirty="0">
                <a:solidFill>
                  <a:prstClr val="black"/>
                </a:solidFill>
              </a:rPr>
              <a:t>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87924" y="4725144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지갑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675982" y="479715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675982" y="5085184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675982" y="4509120"/>
            <a:ext cx="180000" cy="180000"/>
          </a:xfrm>
          <a:prstGeom prst="ellipse">
            <a:avLst/>
          </a:prstGeom>
          <a:solidFill>
            <a:srgbClr val="A5E9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39958" y="6165304"/>
            <a:ext cx="1584176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도시락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468821" y="6161590"/>
            <a:ext cx="495652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추가</a:t>
            </a:r>
            <a:endParaRPr lang="ko-KR" altLang="en-US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563888" y="5874054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87924" y="5597055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과제프린트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675982" y="5658030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12166" y="5327629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수정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00198" y="5327629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삭제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07874" y="393305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Last Check List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75982" y="5360740"/>
            <a:ext cx="180000" cy="180000"/>
          </a:xfrm>
          <a:prstGeom prst="ellipse">
            <a:avLst/>
          </a:prstGeom>
          <a:solidFill>
            <a:srgbClr val="A5E9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5374" y="3935378"/>
            <a:ext cx="307167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체크리스트 추가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</a:t>
            </a:r>
            <a:r>
              <a:rPr lang="en-US" altLang="ko-KR" dirty="0" err="1" smtClean="0">
                <a:solidFill>
                  <a:prstClr val="black"/>
                </a:solidFill>
              </a:rPr>
              <a:t>lastCheckAdd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여러 버튼을 사용한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체크리스트 추가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수정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삭제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Lsast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Check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30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효승\Desktop\lastChe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6223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꺾인 연결선 17"/>
          <p:cNvCxnSpPr/>
          <p:nvPr/>
        </p:nvCxnSpPr>
        <p:spPr>
          <a:xfrm flipV="1">
            <a:off x="1475656" y="4047091"/>
            <a:ext cx="2664296" cy="11101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339208" y="1484784"/>
            <a:ext cx="5616623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대중교통 정보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000" b="1" dirty="0" smtClean="0">
                <a:solidFill>
                  <a:srgbClr val="1F497D"/>
                </a:solidFill>
              </a:rPr>
              <a:t>지하철</a:t>
            </a:r>
            <a:endParaRPr lang="en-US" altLang="ko-KR" sz="2000" b="1" dirty="0">
              <a:solidFill>
                <a:srgbClr val="1F497D"/>
              </a:solidFill>
            </a:endParaRPr>
          </a:p>
          <a:p>
            <a:r>
              <a:rPr lang="ko-KR" altLang="en-US" sz="1600" dirty="0">
                <a:solidFill>
                  <a:prstClr val="black"/>
                </a:solidFill>
              </a:rPr>
              <a:t>프로그램 </a:t>
            </a:r>
            <a:r>
              <a:rPr lang="en-US" altLang="ko-KR" sz="1600" dirty="0">
                <a:solidFill>
                  <a:prstClr val="black"/>
                </a:solidFill>
              </a:rPr>
              <a:t>ID : 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lastCheckSubwayInfo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prstClr val="black"/>
                </a:solidFill>
              </a:rPr>
              <a:t>API : </a:t>
            </a:r>
            <a:r>
              <a:rPr lang="ko-KR" altLang="en-US" sz="1600" dirty="0" smtClean="0">
                <a:solidFill>
                  <a:prstClr val="black"/>
                </a:solidFill>
              </a:rPr>
              <a:t>서울특별시 지하철정보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Api</a:t>
            </a:r>
            <a:r>
              <a:rPr lang="en-US" altLang="ko-KR" sz="1600" dirty="0" smtClean="0">
                <a:solidFill>
                  <a:prstClr val="black"/>
                </a:solidFill>
              </a:rPr>
              <a:t> Info</a:t>
            </a:r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statnNgofc</a:t>
            </a:r>
            <a:r>
              <a:rPr lang="en-US" altLang="ko-KR" sz="1600" dirty="0" smtClean="0">
                <a:solidFill>
                  <a:prstClr val="black"/>
                </a:solidFill>
              </a:rPr>
              <a:t> um </a:t>
            </a:r>
            <a:r>
              <a:rPr lang="en-US" altLang="ko-KR" sz="1600" dirty="0">
                <a:solidFill>
                  <a:prstClr val="black"/>
                </a:solidFill>
              </a:rPr>
              <a:t>: </a:t>
            </a:r>
            <a:r>
              <a:rPr lang="ko-KR" altLang="en-US" sz="1600" dirty="0" smtClean="0">
                <a:solidFill>
                  <a:prstClr val="black"/>
                </a:solidFill>
              </a:rPr>
              <a:t>지하철역 </a:t>
            </a:r>
            <a:r>
              <a:rPr lang="en-US" altLang="ko-KR" sz="1600" dirty="0" smtClean="0">
                <a:solidFill>
                  <a:prstClr val="black"/>
                </a:solidFill>
              </a:rPr>
              <a:t>ID</a:t>
            </a:r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barvIDt</a:t>
            </a:r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: </a:t>
            </a:r>
            <a:r>
              <a:rPr lang="ko-KR" altLang="en-US" sz="1600" dirty="0" smtClean="0">
                <a:solidFill>
                  <a:prstClr val="black"/>
                </a:solidFill>
              </a:rPr>
              <a:t>열차 도착 예정시간</a:t>
            </a:r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600" dirty="0" smtClean="0">
                <a:solidFill>
                  <a:prstClr val="black"/>
                </a:solidFill>
              </a:rPr>
              <a:t>arvMsg2 :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첫번째</a:t>
            </a:r>
            <a:r>
              <a:rPr lang="ko-KR" altLang="en-US" sz="1600" dirty="0" smtClean="0">
                <a:solidFill>
                  <a:prstClr val="black"/>
                </a:solidFill>
              </a:rPr>
              <a:t>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도착메세지</a:t>
            </a:r>
            <a:r>
              <a:rPr lang="en-US" altLang="ko-KR" sz="1600" dirty="0" smtClean="0">
                <a:solidFill>
                  <a:prstClr val="black"/>
                </a:solidFill>
              </a:rPr>
              <a:t>(</a:t>
            </a:r>
            <a:r>
              <a:rPr lang="ko-KR" altLang="en-US" sz="1600" dirty="0" smtClean="0">
                <a:solidFill>
                  <a:prstClr val="black"/>
                </a:solidFill>
              </a:rPr>
              <a:t>전역진입</a:t>
            </a:r>
            <a:r>
              <a:rPr lang="en-US" altLang="ko-KR" sz="1600" dirty="0" smtClean="0">
                <a:solidFill>
                  <a:prstClr val="black"/>
                </a:solidFill>
              </a:rPr>
              <a:t>,</a:t>
            </a:r>
            <a:r>
              <a:rPr lang="ko-KR" altLang="en-US" sz="1600" dirty="0" smtClean="0">
                <a:solidFill>
                  <a:prstClr val="black"/>
                </a:solidFill>
              </a:rPr>
              <a:t>전역도착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prstClr val="black"/>
                </a:solidFill>
              </a:rPr>
              <a:t>arvMsg3 </a:t>
            </a:r>
            <a:r>
              <a:rPr lang="en-US" altLang="ko-KR" sz="1600" dirty="0">
                <a:solidFill>
                  <a:prstClr val="black"/>
                </a:solidFill>
              </a:rPr>
              <a:t>: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두번쨰</a:t>
            </a:r>
            <a:r>
              <a:rPr lang="ko-KR" altLang="en-US" sz="1600" dirty="0" smtClean="0">
                <a:solidFill>
                  <a:prstClr val="black"/>
                </a:solidFill>
              </a:rPr>
              <a:t>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도착메세지</a:t>
            </a:r>
            <a:r>
              <a:rPr lang="en-US" altLang="ko-KR" sz="1600" dirty="0" smtClean="0">
                <a:solidFill>
                  <a:prstClr val="black"/>
                </a:solidFill>
              </a:rPr>
              <a:t>(</a:t>
            </a:r>
            <a:r>
              <a:rPr lang="ko-KR" altLang="en-US" sz="1600" dirty="0" smtClean="0">
                <a:solidFill>
                  <a:prstClr val="black"/>
                </a:solidFill>
              </a:rPr>
              <a:t>잠실도착</a:t>
            </a:r>
            <a:r>
              <a:rPr lang="en-US" altLang="ko-KR" sz="1600" dirty="0" smtClean="0">
                <a:solidFill>
                  <a:prstClr val="black"/>
                </a:solidFill>
              </a:rPr>
              <a:t>,12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분후도착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btrainSttus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: </a:t>
            </a:r>
            <a:r>
              <a:rPr lang="ko-KR" altLang="en-US" sz="1600" dirty="0" smtClean="0">
                <a:solidFill>
                  <a:prstClr val="black"/>
                </a:solidFill>
              </a:rPr>
              <a:t>열차종류</a:t>
            </a:r>
            <a:r>
              <a:rPr lang="en-US" altLang="ko-KR" sz="1600" dirty="0" smtClean="0">
                <a:solidFill>
                  <a:prstClr val="black"/>
                </a:solidFill>
              </a:rPr>
              <a:t>(ITX,</a:t>
            </a:r>
            <a:r>
              <a:rPr lang="ko-KR" altLang="en-US" sz="1600" dirty="0" smtClean="0">
                <a:solidFill>
                  <a:prstClr val="black"/>
                </a:solidFill>
              </a:rPr>
              <a:t>급행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</a:p>
          <a:p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ko-KR" altLang="en-US" sz="2000" b="1" dirty="0" smtClean="0">
                <a:solidFill>
                  <a:srgbClr val="1F497D"/>
                </a:solidFill>
              </a:rPr>
              <a:t>버스</a:t>
            </a:r>
            <a:endParaRPr lang="en-US" altLang="ko-KR" sz="2000" b="1" dirty="0" smtClean="0">
              <a:solidFill>
                <a:srgbClr val="1F497D"/>
              </a:solidFill>
            </a:endParaRPr>
          </a:p>
          <a:p>
            <a:r>
              <a:rPr lang="ko-KR" altLang="en-US" sz="1600" dirty="0">
                <a:solidFill>
                  <a:prstClr val="black"/>
                </a:solidFill>
              </a:rPr>
              <a:t>프로그램 </a:t>
            </a:r>
            <a:r>
              <a:rPr lang="en-US" altLang="ko-KR" sz="1600" dirty="0">
                <a:solidFill>
                  <a:prstClr val="black"/>
                </a:solidFill>
              </a:rPr>
              <a:t>ID : 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lastCheckBusInfo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API : </a:t>
            </a:r>
            <a:r>
              <a:rPr lang="ko-KR" altLang="en-US" sz="1600" dirty="0" smtClean="0">
                <a:solidFill>
                  <a:prstClr val="black"/>
                </a:solidFill>
              </a:rPr>
              <a:t>버스노선 정보</a:t>
            </a:r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Api</a:t>
            </a:r>
            <a:r>
              <a:rPr lang="en-US" altLang="ko-KR" sz="1600" dirty="0" smtClean="0">
                <a:solidFill>
                  <a:prstClr val="black"/>
                </a:solidFill>
              </a:rPr>
              <a:t> Info</a:t>
            </a: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vehId</a:t>
            </a:r>
            <a:r>
              <a:rPr lang="en-US" altLang="ko-KR" sz="1600" dirty="0" smtClean="0">
                <a:solidFill>
                  <a:prstClr val="black"/>
                </a:solidFill>
              </a:rPr>
              <a:t> : </a:t>
            </a:r>
            <a:r>
              <a:rPr lang="ko-KR" altLang="en-US" sz="1600" dirty="0" smtClean="0">
                <a:solidFill>
                  <a:prstClr val="black"/>
                </a:solidFill>
              </a:rPr>
              <a:t>버스 </a:t>
            </a:r>
            <a:r>
              <a:rPr lang="en-US" altLang="ko-KR" sz="1600" dirty="0" smtClean="0">
                <a:solidFill>
                  <a:prstClr val="black"/>
                </a:solidFill>
              </a:rPr>
              <a:t>ID</a:t>
            </a: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stopFlag</a:t>
            </a:r>
            <a:r>
              <a:rPr lang="en-US" altLang="ko-KR" sz="1600" dirty="0" smtClean="0">
                <a:solidFill>
                  <a:prstClr val="black"/>
                </a:solidFill>
              </a:rPr>
              <a:t> : </a:t>
            </a:r>
            <a:r>
              <a:rPr lang="ko-KR" altLang="en-US" sz="1600" dirty="0" smtClean="0">
                <a:solidFill>
                  <a:prstClr val="black"/>
                </a:solidFill>
              </a:rPr>
              <a:t>정류소 도착여부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nextStTm</a:t>
            </a:r>
            <a:r>
              <a:rPr lang="en-US" altLang="ko-KR" sz="1600" dirty="0" smtClean="0">
                <a:solidFill>
                  <a:prstClr val="black"/>
                </a:solidFill>
              </a:rPr>
              <a:t> : </a:t>
            </a:r>
            <a:r>
              <a:rPr lang="ko-KR" altLang="en-US" sz="1600" dirty="0" smtClean="0">
                <a:solidFill>
                  <a:prstClr val="black"/>
                </a:solidFill>
              </a:rPr>
              <a:t>다음정류소 도착시간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upStOrd</a:t>
            </a:r>
            <a:r>
              <a:rPr lang="en-US" altLang="ko-KR" sz="1600" dirty="0" smtClean="0">
                <a:solidFill>
                  <a:prstClr val="black"/>
                </a:solidFill>
              </a:rPr>
              <a:t> , 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upEdOrd</a:t>
            </a:r>
            <a:r>
              <a:rPr lang="en-US" altLang="ko-KR" sz="1600" dirty="0" smtClean="0">
                <a:solidFill>
                  <a:prstClr val="black"/>
                </a:solidFill>
              </a:rPr>
              <a:t> : </a:t>
            </a:r>
            <a:r>
              <a:rPr lang="ko-KR" altLang="en-US" sz="1600" dirty="0" smtClean="0">
                <a:solidFill>
                  <a:prstClr val="black"/>
                </a:solidFill>
              </a:rPr>
              <a:t>시작</a:t>
            </a:r>
            <a:r>
              <a:rPr lang="en-US" altLang="ko-KR" sz="1600" dirty="0" smtClean="0">
                <a:solidFill>
                  <a:prstClr val="black"/>
                </a:solidFill>
              </a:rPr>
              <a:t>,</a:t>
            </a:r>
            <a:r>
              <a:rPr lang="ko-KR" altLang="en-US" sz="1600" dirty="0" smtClean="0">
                <a:solidFill>
                  <a:prstClr val="black"/>
                </a:solidFill>
              </a:rPr>
              <a:t>종료 </a:t>
            </a:r>
            <a:r>
              <a:rPr lang="ko-KR" altLang="en-US" sz="1600" dirty="0">
                <a:solidFill>
                  <a:prstClr val="black"/>
                </a:solidFill>
              </a:rPr>
              <a:t>정</a:t>
            </a:r>
            <a:r>
              <a:rPr lang="ko-KR" altLang="en-US" sz="1600" dirty="0" smtClean="0">
                <a:solidFill>
                  <a:prstClr val="black"/>
                </a:solidFill>
              </a:rPr>
              <a:t>류소 순번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endParaRPr lang="en-US" altLang="ko-KR" sz="1600" dirty="0">
              <a:solidFill>
                <a:prstClr val="black"/>
              </a:solidFill>
            </a:endParaRPr>
          </a:p>
          <a:p>
            <a:endParaRPr lang="ko-KR" altLang="en-US" sz="1600" dirty="0">
              <a:solidFill>
                <a:prstClr val="black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Lsast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Check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효승\Desktop\lastChe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6223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67414">
            <a:off x="2833470" y="5074844"/>
            <a:ext cx="648072" cy="648072"/>
          </a:xfrm>
          <a:prstGeom prst="rect">
            <a:avLst/>
          </a:prstGeom>
        </p:spPr>
      </p:pic>
      <p:cxnSp>
        <p:nvCxnSpPr>
          <p:cNvPr id="67" name="꺾인 연결선 66"/>
          <p:cNvCxnSpPr/>
          <p:nvPr/>
        </p:nvCxnSpPr>
        <p:spPr>
          <a:xfrm flipV="1">
            <a:off x="3491880" y="4365104"/>
            <a:ext cx="1440160" cy="10801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5039544" y="3118669"/>
            <a:ext cx="4104456" cy="20701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400" b="1" dirty="0" smtClean="0">
                <a:solidFill>
                  <a:srgbClr val="FF0000"/>
                </a:solidFill>
              </a:rPr>
              <a:t>대중교통 정보 수정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fontAlgn="base"/>
            <a:endParaRPr lang="en-US" altLang="ko-KR" sz="2000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AIO_LC_PG_03,04</a:t>
            </a: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METHOD : </a:t>
            </a:r>
            <a:r>
              <a:rPr lang="en-US" altLang="ko-KR" dirty="0" err="1" smtClean="0">
                <a:solidFill>
                  <a:prstClr val="black"/>
                </a:solidFill>
              </a:rPr>
              <a:t>lastCheckSubwayInfo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r>
              <a:rPr lang="en-US" altLang="ko-KR" dirty="0">
                <a:solidFill>
                  <a:prstClr val="black"/>
                </a:solidFill>
              </a:rPr>
              <a:t>	   </a:t>
            </a:r>
            <a:r>
              <a:rPr lang="en-US" altLang="ko-KR" dirty="0" err="1">
                <a:solidFill>
                  <a:prstClr val="black"/>
                </a:solidFill>
              </a:rPr>
              <a:t>lastCheckBusInfo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endParaRPr lang="en-US" altLang="ko-KR" dirty="0">
              <a:solidFill>
                <a:prstClr val="black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구성형식 </a:t>
            </a:r>
            <a:r>
              <a:rPr lang="en-US" altLang="ko-KR" dirty="0" smtClean="0">
                <a:solidFill>
                  <a:prstClr val="black"/>
                </a:solidFill>
              </a:rPr>
              <a:t>: Button -&gt; </a:t>
            </a:r>
            <a:r>
              <a:rPr lang="en-US" altLang="ko-KR" dirty="0" err="1" smtClean="0">
                <a:solidFill>
                  <a:prstClr val="black"/>
                </a:solidFill>
              </a:rPr>
              <a:t>AlertDialog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Lsast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Check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292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5185" y="1599636"/>
            <a:ext cx="3596689" cy="37735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61027" y="5039598"/>
            <a:ext cx="874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추가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16918" y="5031919"/>
            <a:ext cx="723034" cy="269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취소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395185" y="2210089"/>
            <a:ext cx="3596289" cy="0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3329" y="2247708"/>
            <a:ext cx="1214699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즐겨찾기</a:t>
            </a:r>
            <a:endParaRPr lang="ko-KR" altLang="en-US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40353" y="2247708"/>
            <a:ext cx="1229240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알림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762634" y="2247708"/>
            <a:ext cx="1229240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최근이용</a:t>
            </a:r>
            <a:endParaRPr lang="ko-KR" altLang="en-US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0046" y="1712084"/>
            <a:ext cx="3256436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10</a:t>
            </a:r>
            <a:endParaRPr lang="ko-KR" altLang="en-US" sz="16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399247" y="3460421"/>
            <a:ext cx="35966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69393" y="2845838"/>
            <a:ext cx="2737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마포</a:t>
            </a:r>
            <a:r>
              <a:rPr lang="en-US" altLang="ko-KR" dirty="0" smtClean="0">
                <a:solidFill>
                  <a:prstClr val="black"/>
                </a:solidFill>
              </a:rPr>
              <a:t>10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첫차</a:t>
            </a:r>
            <a:r>
              <a:rPr lang="en-US" altLang="ko-KR" sz="1100" dirty="0" smtClean="0">
                <a:solidFill>
                  <a:prstClr val="black"/>
                </a:solidFill>
              </a:rPr>
              <a:t>05:40 </a:t>
            </a:r>
            <a:r>
              <a:rPr lang="ko-KR" altLang="en-US" sz="1100" dirty="0" smtClean="0">
                <a:solidFill>
                  <a:prstClr val="black"/>
                </a:solidFill>
              </a:rPr>
              <a:t>막차</a:t>
            </a:r>
            <a:r>
              <a:rPr lang="en-US" altLang="ko-KR" sz="1100" dirty="0" smtClean="0">
                <a:solidFill>
                  <a:prstClr val="black"/>
                </a:solidFill>
              </a:rPr>
              <a:t>23:45 </a:t>
            </a:r>
            <a:r>
              <a:rPr lang="ko-KR" altLang="en-US" sz="1100" dirty="0" smtClean="0">
                <a:solidFill>
                  <a:prstClr val="black"/>
                </a:solidFill>
              </a:rPr>
              <a:t>배차간격 </a:t>
            </a:r>
            <a:r>
              <a:rPr lang="en-US" altLang="ko-KR" sz="1100" dirty="0" smtClean="0">
                <a:solidFill>
                  <a:prstClr val="black"/>
                </a:solidFill>
              </a:rPr>
              <a:t>7</a:t>
            </a:r>
            <a:r>
              <a:rPr lang="ko-KR" altLang="en-US" sz="1100" dirty="0" smtClean="0">
                <a:solidFill>
                  <a:prstClr val="black"/>
                </a:solidFill>
              </a:rPr>
              <a:t>분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399247" y="4104266"/>
            <a:ext cx="35966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38866" y="3509299"/>
            <a:ext cx="24787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영등포</a:t>
            </a:r>
            <a:r>
              <a:rPr lang="en-US" altLang="ko-KR" dirty="0" smtClean="0">
                <a:solidFill>
                  <a:prstClr val="black"/>
                </a:solidFill>
              </a:rPr>
              <a:t>10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첫차</a:t>
            </a:r>
            <a:r>
              <a:rPr lang="en-US" altLang="ko-KR" sz="1100" dirty="0" smtClean="0">
                <a:solidFill>
                  <a:prstClr val="black"/>
                </a:solidFill>
              </a:rPr>
              <a:t>05:20 </a:t>
            </a:r>
            <a:r>
              <a:rPr lang="ko-KR" altLang="en-US" sz="1100" dirty="0" smtClean="0">
                <a:solidFill>
                  <a:prstClr val="black"/>
                </a:solidFill>
              </a:rPr>
              <a:t>막차</a:t>
            </a:r>
            <a:r>
              <a:rPr lang="en-US" altLang="ko-KR" sz="1100" dirty="0" smtClean="0">
                <a:solidFill>
                  <a:prstClr val="black"/>
                </a:solidFill>
              </a:rPr>
              <a:t>23:35 </a:t>
            </a:r>
            <a:r>
              <a:rPr lang="ko-KR" altLang="en-US" sz="1100" dirty="0" smtClean="0">
                <a:solidFill>
                  <a:prstClr val="black"/>
                </a:solidFill>
              </a:rPr>
              <a:t>배차간격 </a:t>
            </a:r>
            <a:r>
              <a:rPr lang="en-US" altLang="ko-KR" sz="1100" dirty="0">
                <a:solidFill>
                  <a:prstClr val="black"/>
                </a:solidFill>
              </a:rPr>
              <a:t>4</a:t>
            </a:r>
            <a:r>
              <a:rPr lang="ko-KR" altLang="en-US" sz="1100" dirty="0" smtClean="0">
                <a:solidFill>
                  <a:prstClr val="black"/>
                </a:solidFill>
              </a:rPr>
              <a:t>분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669212" y="3616349"/>
            <a:ext cx="267291" cy="288228"/>
          </a:xfrm>
          <a:prstGeom prst="ellipse">
            <a:avLst/>
          </a:prstGeom>
          <a:solidFill>
            <a:srgbClr val="A5E9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356628" y="4877082"/>
            <a:ext cx="35966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38865" y="4185489"/>
            <a:ext cx="24787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서대문</a:t>
            </a:r>
            <a:r>
              <a:rPr lang="en-US" altLang="ko-KR" dirty="0" smtClean="0">
                <a:solidFill>
                  <a:prstClr val="black"/>
                </a:solidFill>
              </a:rPr>
              <a:t>10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첫차</a:t>
            </a:r>
            <a:r>
              <a:rPr lang="en-US" altLang="ko-KR" sz="1100" dirty="0" smtClean="0">
                <a:solidFill>
                  <a:prstClr val="black"/>
                </a:solidFill>
              </a:rPr>
              <a:t>05:30 </a:t>
            </a:r>
            <a:r>
              <a:rPr lang="ko-KR" altLang="en-US" sz="1100" dirty="0" smtClean="0">
                <a:solidFill>
                  <a:prstClr val="black"/>
                </a:solidFill>
              </a:rPr>
              <a:t>막차</a:t>
            </a:r>
            <a:r>
              <a:rPr lang="en-US" altLang="ko-KR" sz="1100" dirty="0" smtClean="0">
                <a:solidFill>
                  <a:prstClr val="black"/>
                </a:solidFill>
              </a:rPr>
              <a:t>22:35 </a:t>
            </a:r>
            <a:r>
              <a:rPr lang="ko-KR" altLang="en-US" sz="1100" dirty="0" smtClean="0">
                <a:solidFill>
                  <a:prstClr val="black"/>
                </a:solidFill>
              </a:rPr>
              <a:t>배차간격 </a:t>
            </a:r>
            <a:r>
              <a:rPr lang="en-US" altLang="ko-KR" sz="1100" dirty="0" smtClean="0">
                <a:solidFill>
                  <a:prstClr val="black"/>
                </a:solidFill>
              </a:rPr>
              <a:t>12</a:t>
            </a:r>
            <a:r>
              <a:rPr lang="ko-KR" altLang="en-US" sz="1100" dirty="0" smtClean="0">
                <a:solidFill>
                  <a:prstClr val="black"/>
                </a:solidFill>
              </a:rPr>
              <a:t>분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81361" y="2967788"/>
            <a:ext cx="242992" cy="262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681361" y="4335940"/>
            <a:ext cx="242992" cy="262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429839" y="1599781"/>
            <a:ext cx="3596689" cy="37735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795681" y="5039743"/>
            <a:ext cx="874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추가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451572" y="5032064"/>
            <a:ext cx="723034" cy="269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취소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cxnSp>
        <p:nvCxnSpPr>
          <p:cNvPr id="134" name="직선 연결선 133"/>
          <p:cNvCxnSpPr/>
          <p:nvPr/>
        </p:nvCxnSpPr>
        <p:spPr>
          <a:xfrm>
            <a:off x="4429839" y="2210234"/>
            <a:ext cx="3596289" cy="0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4600113" y="1712085"/>
            <a:ext cx="3256436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버스번호</a:t>
            </a:r>
            <a:r>
              <a:rPr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0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정류장명</a:t>
            </a:r>
            <a:r>
              <a:rPr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/</a:t>
            </a:r>
            <a:r>
              <a:rPr lang="ko-KR" altLang="en-US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번호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4427983" y="2247853"/>
            <a:ext cx="1214699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즐겨찾기</a:t>
            </a:r>
            <a:endParaRPr lang="ko-KR" altLang="en-US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575007" y="2247853"/>
            <a:ext cx="1229240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알림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6797288" y="2247853"/>
            <a:ext cx="1229240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최근이용</a:t>
            </a:r>
            <a:endParaRPr lang="ko-KR" altLang="en-US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599965" y="1712085"/>
            <a:ext cx="3256436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청구아파트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111652" y="2967296"/>
            <a:ext cx="247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청구아파</a:t>
            </a:r>
            <a:r>
              <a:rPr lang="ko-KR" altLang="en-US" dirty="0">
                <a:solidFill>
                  <a:prstClr val="black"/>
                </a:solidFill>
              </a:rPr>
              <a:t>트</a:t>
            </a:r>
            <a:r>
              <a:rPr lang="en-US" altLang="ko-KR" dirty="0" smtClean="0">
                <a:solidFill>
                  <a:prstClr val="black"/>
                </a:solidFill>
              </a:rPr>
              <a:t>(14-919)</a:t>
            </a:r>
          </a:p>
        </p:txBody>
      </p:sp>
      <p:sp>
        <p:nvSpPr>
          <p:cNvPr id="144" name="타원 143"/>
          <p:cNvSpPr/>
          <p:nvPr/>
        </p:nvSpPr>
        <p:spPr>
          <a:xfrm>
            <a:off x="4808765" y="2996756"/>
            <a:ext cx="267291" cy="288228"/>
          </a:xfrm>
          <a:prstGeom prst="ellipse">
            <a:avLst/>
          </a:prstGeom>
          <a:solidFill>
            <a:srgbClr val="A5E9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4391282" y="4877227"/>
            <a:ext cx="35966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92386" y="3339997"/>
            <a:ext cx="367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prstClr val="black"/>
                </a:solidFill>
              </a:rPr>
              <a:t>10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304100" y="3628457"/>
            <a:ext cx="13917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prstClr val="black"/>
                </a:solidFill>
              </a:rPr>
              <a:t>153,162,461,463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327676" y="3935297"/>
            <a:ext cx="7104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prstClr val="black"/>
                </a:solidFill>
              </a:rPr>
              <a:t>7007-1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337305" y="4227685"/>
            <a:ext cx="7104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prstClr val="black"/>
                </a:solidFill>
              </a:rPr>
              <a:t>M7625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5183660" y="3389481"/>
            <a:ext cx="178767" cy="194179"/>
          </a:xfrm>
          <a:prstGeom prst="rect">
            <a:avLst/>
          </a:prstGeom>
          <a:solidFill>
            <a:srgbClr val="0FFF3D"/>
          </a:solidFill>
          <a:ln w="19050" cap="flat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183660" y="3677561"/>
            <a:ext cx="178767" cy="194179"/>
          </a:xfrm>
          <a:prstGeom prst="rect">
            <a:avLst/>
          </a:prstGeom>
          <a:solidFill>
            <a:srgbClr val="0070C0"/>
          </a:solidFill>
          <a:ln w="19050" cap="flat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183660" y="3984401"/>
            <a:ext cx="178767" cy="194179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5183660" y="4276789"/>
            <a:ext cx="178767" cy="194179"/>
          </a:xfrm>
          <a:prstGeom prst="rect">
            <a:avLst/>
          </a:prstGeom>
          <a:solidFill>
            <a:srgbClr val="00799C"/>
          </a:solidFill>
          <a:ln w="19050" cap="flat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Lsast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Check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37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35" grpId="0" animBg="1"/>
      <p:bldP spid="1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꺾인 연결선 7"/>
          <p:cNvCxnSpPr/>
          <p:nvPr/>
        </p:nvCxnSpPr>
        <p:spPr>
          <a:xfrm flipV="1">
            <a:off x="2987824" y="2852936"/>
            <a:ext cx="1368152" cy="548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608004" y="1574839"/>
            <a:ext cx="4104456" cy="20701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400" b="1" dirty="0" smtClean="0">
                <a:solidFill>
                  <a:srgbClr val="FF0000"/>
                </a:solidFill>
              </a:rPr>
              <a:t>Home IOT </a:t>
            </a:r>
          </a:p>
          <a:p>
            <a:pPr fontAlgn="base"/>
            <a:endParaRPr lang="en-US" altLang="ko-KR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AIO_IOT_PG_ 01</a:t>
            </a: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METHOD : </a:t>
            </a:r>
            <a:r>
              <a:rPr lang="en-US" altLang="ko-KR" dirty="0" err="1" smtClean="0">
                <a:solidFill>
                  <a:prstClr val="black"/>
                </a:solidFill>
              </a:rPr>
              <a:t>iOTHomeIOT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endParaRPr lang="en-US" altLang="ko-KR" sz="1600" dirty="0" smtClean="0">
              <a:solidFill>
                <a:prstClr val="black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구성형식 </a:t>
            </a:r>
            <a:r>
              <a:rPr lang="en-US" altLang="ko-KR" dirty="0" smtClean="0">
                <a:solidFill>
                  <a:prstClr val="black"/>
                </a:solidFill>
              </a:rPr>
              <a:t>: Intent View </a:t>
            </a:r>
          </a:p>
        </p:txBody>
      </p:sp>
      <p:cxnSp>
        <p:nvCxnSpPr>
          <p:cNvPr id="30" name="꺾인 연결선 29"/>
          <p:cNvCxnSpPr/>
          <p:nvPr/>
        </p:nvCxnSpPr>
        <p:spPr>
          <a:xfrm flipV="1">
            <a:off x="2987824" y="4666234"/>
            <a:ext cx="1440160" cy="490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608004" y="4101721"/>
            <a:ext cx="4104456" cy="20701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400" b="1" dirty="0" smtClean="0">
                <a:solidFill>
                  <a:srgbClr val="FF0000"/>
                </a:solidFill>
              </a:rPr>
              <a:t>Security IOT </a:t>
            </a:r>
          </a:p>
          <a:p>
            <a:pPr fontAlgn="base"/>
            <a:endParaRPr lang="en-US" altLang="ko-KR" sz="2000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AIO_IOT_PG_ 03</a:t>
            </a: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METHOD : </a:t>
            </a:r>
            <a:r>
              <a:rPr lang="en-US" altLang="ko-KR" dirty="0" err="1" smtClean="0">
                <a:solidFill>
                  <a:prstClr val="black"/>
                </a:solidFill>
              </a:rPr>
              <a:t>SecurityIOT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endParaRPr lang="en-US" altLang="ko-KR" dirty="0">
              <a:solidFill>
                <a:prstClr val="black"/>
              </a:solidFill>
            </a:endParaRPr>
          </a:p>
          <a:p>
            <a:pPr fontAlgn="base"/>
            <a:r>
              <a:rPr lang="ko-KR" altLang="en-US" dirty="0">
                <a:solidFill>
                  <a:prstClr val="black"/>
                </a:solidFill>
              </a:rPr>
              <a:t>구성형식 </a:t>
            </a:r>
            <a:r>
              <a:rPr lang="en-US" altLang="ko-KR" dirty="0">
                <a:solidFill>
                  <a:prstClr val="black"/>
                </a:solidFill>
              </a:rPr>
              <a:t>: Intent View </a:t>
            </a:r>
          </a:p>
          <a:p>
            <a:pPr fontAlgn="base"/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IOT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66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16016" y="2201688"/>
            <a:ext cx="4104456" cy="25234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400" b="1" dirty="0" smtClean="0">
                <a:solidFill>
                  <a:srgbClr val="FF0000"/>
                </a:solidFill>
              </a:rPr>
              <a:t>ON/OFF Button</a:t>
            </a:r>
          </a:p>
          <a:p>
            <a:pPr fontAlgn="base"/>
            <a:endParaRPr lang="en-US" altLang="ko-KR" sz="20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IOT </a:t>
            </a:r>
            <a:r>
              <a:rPr lang="ko-KR" altLang="en-US" dirty="0" smtClean="0">
                <a:solidFill>
                  <a:prstClr val="black"/>
                </a:solidFill>
              </a:rPr>
              <a:t>기기들의 상태 </a:t>
            </a:r>
            <a:r>
              <a:rPr lang="en-US" altLang="ko-KR" dirty="0" smtClean="0">
                <a:solidFill>
                  <a:prstClr val="black"/>
                </a:solidFill>
              </a:rPr>
              <a:t>ON/OFF </a:t>
            </a:r>
            <a:r>
              <a:rPr lang="ko-KR" altLang="en-US" dirty="0" smtClean="0">
                <a:solidFill>
                  <a:prstClr val="black"/>
                </a:solidFill>
              </a:rPr>
              <a:t>기능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처리형식 </a:t>
            </a:r>
            <a:r>
              <a:rPr lang="en-US" altLang="ko-KR" dirty="0" smtClean="0">
                <a:solidFill>
                  <a:prstClr val="black"/>
                </a:solidFill>
              </a:rPr>
              <a:t>: ActivtyIOT.java </a:t>
            </a:r>
            <a:r>
              <a:rPr lang="ko-KR" altLang="en-US" dirty="0" smtClean="0">
                <a:solidFill>
                  <a:prstClr val="black"/>
                </a:solidFill>
              </a:rPr>
              <a:t>내부 </a:t>
            </a:r>
            <a:r>
              <a:rPr lang="en-US" altLang="ko-KR" dirty="0" smtClean="0">
                <a:solidFill>
                  <a:prstClr val="black"/>
                </a:solidFill>
              </a:rPr>
              <a:t>-&gt;</a:t>
            </a:r>
          </a:p>
          <a:p>
            <a:pPr fontAlgn="base"/>
            <a:r>
              <a:rPr lang="en-US" altLang="ko-KR" dirty="0">
                <a:solidFill>
                  <a:prstClr val="black"/>
                </a:solidFill>
              </a:rPr>
              <a:t>	</a:t>
            </a:r>
            <a:r>
              <a:rPr lang="en-US" altLang="ko-KR" dirty="0" smtClean="0">
                <a:solidFill>
                  <a:prstClr val="black"/>
                </a:solidFill>
              </a:rPr>
              <a:t>   </a:t>
            </a:r>
            <a:r>
              <a:rPr lang="ko-KR" altLang="en-US" dirty="0" smtClean="0">
                <a:solidFill>
                  <a:prstClr val="black"/>
                </a:solidFill>
              </a:rPr>
              <a:t>네트워크 연결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</a:rPr>
              <a:t>차단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r>
              <a:rPr lang="en-US" altLang="ko-KR" dirty="0">
                <a:solidFill>
                  <a:prstClr val="black"/>
                </a:solidFill>
              </a:rPr>
              <a:t>METHOD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 err="1" smtClean="0">
                <a:solidFill>
                  <a:prstClr val="black"/>
                </a:solidFill>
              </a:rPr>
              <a:t>iOTSecurityIOTControl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cxnSp>
        <p:nvCxnSpPr>
          <p:cNvPr id="3" name="꺾인 연결선 2"/>
          <p:cNvCxnSpPr/>
          <p:nvPr/>
        </p:nvCxnSpPr>
        <p:spPr>
          <a:xfrm>
            <a:off x="2843808" y="3068959"/>
            <a:ext cx="187220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rot="5400000" flipH="1" flipV="1">
            <a:off x="2447764" y="3465004"/>
            <a:ext cx="1800202" cy="10081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IOT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44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707774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평행 사변형 50"/>
          <p:cNvSpPr/>
          <p:nvPr/>
        </p:nvSpPr>
        <p:spPr>
          <a:xfrm>
            <a:off x="-1259200" y="1268760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평행 사변형 51"/>
          <p:cNvSpPr/>
          <p:nvPr/>
        </p:nvSpPr>
        <p:spPr>
          <a:xfrm>
            <a:off x="5652120" y="2029490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ADUINO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평행 사변형 52"/>
          <p:cNvSpPr/>
          <p:nvPr/>
        </p:nvSpPr>
        <p:spPr>
          <a:xfrm>
            <a:off x="-1764704" y="4689140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27784" y="18448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홍휘표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961195" y="26055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정영윤</a:t>
            </a:r>
            <a:endParaRPr lang="ko-KR" altLang="en-US" b="1" dirty="0"/>
          </a:p>
        </p:txBody>
      </p:sp>
      <p:sp>
        <p:nvSpPr>
          <p:cNvPr id="56" name="평행 사변형 55"/>
          <p:cNvSpPr/>
          <p:nvPr/>
        </p:nvSpPr>
        <p:spPr>
          <a:xfrm>
            <a:off x="4860032" y="5517232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Base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87624" y="526520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백진석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임철빈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220072" y="6073346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홍창호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이상민</a:t>
            </a:r>
            <a:endParaRPr lang="ko-KR" altLang="en-US" b="1" dirty="0"/>
          </a:p>
        </p:txBody>
      </p:sp>
      <p:sp>
        <p:nvSpPr>
          <p:cNvPr id="61" name="평행 사변형 60"/>
          <p:cNvSpPr/>
          <p:nvPr/>
        </p:nvSpPr>
        <p:spPr>
          <a:xfrm>
            <a:off x="-1548680" y="2978995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47664" y="3555059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우충범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이효승</a:t>
            </a:r>
            <a:endParaRPr lang="ko-KR" altLang="en-US" b="1" dirty="0"/>
          </a:p>
        </p:txBody>
      </p:sp>
      <p:sp>
        <p:nvSpPr>
          <p:cNvPr id="63" name="평행 사변형 62"/>
          <p:cNvSpPr/>
          <p:nvPr/>
        </p:nvSpPr>
        <p:spPr>
          <a:xfrm>
            <a:off x="5220072" y="3741897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08104" y="450262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이영민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김종준</a:t>
            </a:r>
            <a:endParaRPr lang="ko-KR" altLang="en-US" b="1" dirty="0"/>
          </a:p>
        </p:txBody>
      </p:sp>
      <p:sp>
        <p:nvSpPr>
          <p:cNvPr id="66" name="직사각형 6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/>
      <p:bldP spid="55" grpId="0"/>
      <p:bldP spid="56" grpId="0" animBg="1"/>
      <p:bldP spid="57" grpId="0"/>
      <p:bldP spid="58" grpId="0"/>
      <p:bldP spid="61" grpId="0" animBg="1"/>
      <p:bldP spid="62" grpId="0"/>
      <p:bldP spid="63" grpId="0" animBg="1"/>
      <p:bldP spid="6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03942" y="1651989"/>
            <a:ext cx="4104456" cy="20701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400" b="1" dirty="0" smtClean="0">
                <a:solidFill>
                  <a:srgbClr val="FF0000"/>
                </a:solidFill>
              </a:rPr>
              <a:t>Home IOT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추가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fontAlgn="base"/>
            <a:endParaRPr lang="en-US" altLang="ko-KR" sz="2000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AIO_IOT_PG_ 02</a:t>
            </a: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METHOD : </a:t>
            </a:r>
            <a:r>
              <a:rPr lang="en-US" altLang="ko-KR" dirty="0" err="1" smtClean="0">
                <a:solidFill>
                  <a:prstClr val="black"/>
                </a:solidFill>
              </a:rPr>
              <a:t>iOTHomeIOTAdd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1907704" y="2564904"/>
            <a:ext cx="2448272" cy="1224136"/>
          </a:xfrm>
          <a:prstGeom prst="bentConnector3">
            <a:avLst>
              <a:gd name="adj1" fmla="val 63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847858" y="3933056"/>
            <a:ext cx="2664296" cy="2592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79912" y="4041068"/>
            <a:ext cx="1868146" cy="1619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</a:rPr>
              <a:t>Home IOT </a:t>
            </a:r>
            <a:r>
              <a:rPr lang="ko-KR" altLang="en-US" sz="16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</a:rPr>
              <a:t>목록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76050" y="6237312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추가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8098" y="6237312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취소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848154" y="4365104"/>
            <a:ext cx="2664000" cy="0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847858" y="4869160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847858" y="5157192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847858" y="5445224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847858" y="5733256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71894" y="4581128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LG_U+_890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71894" y="5168225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SKT_1123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71894" y="5456257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KT_36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71894" y="4869160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SKT_1101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80112" y="6201322"/>
            <a:ext cx="432048" cy="25201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42" name="직선 연결선 41"/>
          <p:cNvCxnSpPr>
            <a:stCxn id="41" idx="0"/>
          </p:cNvCxnSpPr>
          <p:nvPr/>
        </p:nvCxnSpPr>
        <p:spPr>
          <a:xfrm flipV="1">
            <a:off x="5796136" y="5229199"/>
            <a:ext cx="1008112" cy="9721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852621" y="4797152"/>
            <a:ext cx="2111867" cy="8280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04248" y="4797152"/>
            <a:ext cx="1522689" cy="216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48264" y="5085184"/>
            <a:ext cx="1584176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LG_U+_</a:t>
            </a:r>
            <a:r>
              <a:rPr lang="ko-KR" altLang="en-US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가스조절기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95928" y="537980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취소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00392" y="5373216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확인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959952" y="4941168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959952" y="551723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959952" y="5229200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959952" y="4653136"/>
            <a:ext cx="180000" cy="180000"/>
          </a:xfrm>
          <a:prstGeom prst="ellipse">
            <a:avLst/>
          </a:prstGeom>
          <a:solidFill>
            <a:srgbClr val="A5E9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76256" y="4797152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LG_U+_890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67414">
            <a:off x="1753350" y="3717032"/>
            <a:ext cx="648072" cy="648072"/>
          </a:xfrm>
          <a:prstGeom prst="rect">
            <a:avLst/>
          </a:prstGeom>
        </p:spPr>
      </p:pic>
      <p:cxnSp>
        <p:nvCxnSpPr>
          <p:cNvPr id="54" name="직선 연결선 53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IOT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74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08004" y="1412776"/>
            <a:ext cx="4320480" cy="20701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400" b="1" dirty="0" smtClean="0">
                <a:solidFill>
                  <a:srgbClr val="FF0000"/>
                </a:solidFill>
              </a:rPr>
              <a:t>Security IOT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추가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fontAlgn="base"/>
            <a:endParaRPr lang="en-US" altLang="ko-KR" sz="2000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AIO_IOT_PG_ 05</a:t>
            </a: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METHOD : </a:t>
            </a:r>
            <a:r>
              <a:rPr lang="en-US" altLang="ko-KR" dirty="0" err="1" smtClean="0">
                <a:solidFill>
                  <a:prstClr val="black"/>
                </a:solidFill>
              </a:rPr>
              <a:t>iOTSecurityIOTAdd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47858" y="3501008"/>
            <a:ext cx="2664296" cy="2592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79912" y="3609020"/>
            <a:ext cx="1868146" cy="1619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</a:rPr>
              <a:t>Security IOT </a:t>
            </a:r>
            <a:r>
              <a:rPr lang="ko-KR" altLang="en-US" sz="16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</a:rPr>
              <a:t>목록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76050" y="580526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추가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8098" y="580526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취소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848154" y="3933056"/>
            <a:ext cx="2664000" cy="0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847858" y="4437112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847858" y="4725144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847858" y="5013176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847858" y="5301208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71894" y="4149080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Sec_2256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71894" y="4736177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Sec_win_87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71894" y="5024209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Sec_win_89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71894" y="4437112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Sec_2267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040" name="타원 1039"/>
          <p:cNvSpPr/>
          <p:nvPr/>
        </p:nvSpPr>
        <p:spPr>
          <a:xfrm>
            <a:off x="5580112" y="5769274"/>
            <a:ext cx="432048" cy="25201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1042" name="직선 연결선 1041"/>
          <p:cNvCxnSpPr>
            <a:stCxn id="1040" idx="0"/>
          </p:cNvCxnSpPr>
          <p:nvPr/>
        </p:nvCxnSpPr>
        <p:spPr>
          <a:xfrm flipV="1">
            <a:off x="5796136" y="4797151"/>
            <a:ext cx="1008112" cy="9721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직사각형 1046"/>
          <p:cNvSpPr/>
          <p:nvPr/>
        </p:nvSpPr>
        <p:spPr>
          <a:xfrm>
            <a:off x="6852621" y="4365104"/>
            <a:ext cx="2111867" cy="8280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804248" y="4365104"/>
            <a:ext cx="1522689" cy="216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048" name="직사각형 1047"/>
          <p:cNvSpPr/>
          <p:nvPr/>
        </p:nvSpPr>
        <p:spPr>
          <a:xfrm>
            <a:off x="6948264" y="4653136"/>
            <a:ext cx="1584176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현관문 자석감지 센서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495928" y="494776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취소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100392" y="494116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확인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052" name="타원 1051"/>
          <p:cNvSpPr/>
          <p:nvPr/>
        </p:nvSpPr>
        <p:spPr>
          <a:xfrm>
            <a:off x="3959952" y="4509120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3959952" y="5085184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3959952" y="479715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959952" y="4221088"/>
            <a:ext cx="180000" cy="180000"/>
          </a:xfrm>
          <a:prstGeom prst="ellipse">
            <a:avLst/>
          </a:prstGeom>
          <a:solidFill>
            <a:srgbClr val="A5E9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876256" y="4365104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Sec_2256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835696" y="2204864"/>
            <a:ext cx="2880320" cy="3384376"/>
            <a:chOff x="1907704" y="2204864"/>
            <a:chExt cx="2880320" cy="3384376"/>
          </a:xfrm>
        </p:grpSpPr>
        <p:cxnSp>
          <p:nvCxnSpPr>
            <p:cNvPr id="66" name="꺾인 연결선 65"/>
            <p:cNvCxnSpPr/>
            <p:nvPr/>
          </p:nvCxnSpPr>
          <p:spPr>
            <a:xfrm rot="5400000" flipH="1" flipV="1">
              <a:off x="1007604" y="3104964"/>
              <a:ext cx="3384376" cy="158417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3491880" y="2204864"/>
              <a:ext cx="1296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67414">
            <a:off x="1780579" y="5481228"/>
            <a:ext cx="648072" cy="648072"/>
          </a:xfrm>
          <a:prstGeom prst="rect">
            <a:avLst/>
          </a:prstGeom>
        </p:spPr>
      </p:pic>
      <p:cxnSp>
        <p:nvCxnSpPr>
          <p:cNvPr id="38" name="직선 연결선 37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IOT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63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255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9512" y="104344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배경 및 필요성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84458" y="1052736"/>
            <a:ext cx="1628221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mCCBDioRugENd46jwno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34741"/>
            <a:ext cx="5238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24128" y="1734741"/>
            <a:ext cx="30963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사물인터넷의 발전으로 보다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편리한 생활이 가능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But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회사마다 제공하는 서비스가 각기 달라 불편함 발생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인 가구 증가로 인한 범죄 위험성 증가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So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Home IOT</a:t>
            </a:r>
            <a:r>
              <a:rPr lang="ko-KR" altLang="en-US" dirty="0"/>
              <a:t> </a:t>
            </a:r>
            <a:r>
              <a:rPr lang="ko-KR" altLang="en-US" dirty="0" smtClean="0"/>
              <a:t>서비스를 통합한 더욱 스마트한 프로그램</a:t>
            </a:r>
            <a:endParaRPr lang="ko-KR" altLang="en-US" dirty="0"/>
          </a:p>
        </p:txBody>
      </p:sp>
      <p:cxnSp>
        <p:nvCxnSpPr>
          <p:cNvPr id="7" name="꺾인 연결선 6"/>
          <p:cNvCxnSpPr/>
          <p:nvPr/>
        </p:nvCxnSpPr>
        <p:spPr>
          <a:xfrm flipV="1">
            <a:off x="2555776" y="1844824"/>
            <a:ext cx="3096344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HHP\Documents\카카오톡 받은 파일\KakaoTalk_20170418_0022173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5" y="4778086"/>
            <a:ext cx="3142953" cy="175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꺾인 연결선 17"/>
          <p:cNvCxnSpPr/>
          <p:nvPr/>
        </p:nvCxnSpPr>
        <p:spPr>
          <a:xfrm rot="5400000" flipH="1" flipV="1">
            <a:off x="4049942" y="3555014"/>
            <a:ext cx="1944216" cy="18362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효승\Desktop\1인가구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822477"/>
            <a:ext cx="3816424" cy="27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꺾인 연결선 7"/>
          <p:cNvCxnSpPr/>
          <p:nvPr/>
        </p:nvCxnSpPr>
        <p:spPr>
          <a:xfrm flipV="1">
            <a:off x="4499992" y="4365104"/>
            <a:ext cx="1944216" cy="4129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7561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02588" y="1835532"/>
            <a:ext cx="75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외출 전 챙겨야 할 물품들을 </a:t>
            </a:r>
            <a:r>
              <a:rPr lang="ko-KR" altLang="en-US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체크리스트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0131" y="5229200"/>
            <a:ext cx="840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침입 알림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ON/OFF 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센서 활성화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14629" y="3675088"/>
            <a:ext cx="840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기기들을 네트워크연동을 통해 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어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933056"/>
            <a:ext cx="3428571" cy="34285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04" y="1286896"/>
            <a:ext cx="1370916" cy="1370916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31" y="3140968"/>
            <a:ext cx="1191484" cy="11914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21" y="3624834"/>
            <a:ext cx="524246" cy="52424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7" y="3429000"/>
            <a:ext cx="1035113" cy="103511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1763688" y="3697354"/>
            <a:ext cx="720080" cy="30771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 rot="19620000">
            <a:off x="1665969" y="2664167"/>
            <a:ext cx="720080" cy="30771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 rot="1967287">
            <a:off x="1645628" y="4679020"/>
            <a:ext cx="720080" cy="30771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675" y="440847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NFC Tag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7159" y="271244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1931" y="5949280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Security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00897" y="4283575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Home IOT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HHP\Documents\카카오톡 받은 파일\KakaoTalk_20170418_00311581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3" y="2240483"/>
            <a:ext cx="1908597" cy="190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36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5" grpId="0" animBg="1"/>
      <p:bldP spid="22" grpId="0" animBg="1"/>
      <p:bldP spid="23" grpId="0" animBg="1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067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9512" y="104344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로그인 화면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4868" y="627546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NFC Tag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3707" y="1628800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초기 로그인화면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458" y="1052736"/>
            <a:ext cx="1315635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82430" y="1627311"/>
            <a:ext cx="2251148" cy="4418855"/>
            <a:chOff x="3482430" y="1627311"/>
            <a:chExt cx="2251148" cy="4418855"/>
          </a:xfrm>
        </p:grpSpPr>
        <p:sp>
          <p:nvSpPr>
            <p:cNvPr id="18" name="TextBox 17"/>
            <p:cNvSpPr txBox="1"/>
            <p:nvPr/>
          </p:nvSpPr>
          <p:spPr>
            <a:xfrm>
              <a:off x="3877001" y="1627311"/>
              <a:ext cx="13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NFC </a:t>
              </a:r>
              <a:r>
                <a:rPr lang="ko-KR" altLang="en-US" sz="14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미등록시</a:t>
              </a:r>
              <a:endPara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6" name="Picture 2" descr="C:\Users\효승\Desktop\ma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430" y="2044125"/>
              <a:ext cx="2251148" cy="4002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6425308" y="1628800"/>
            <a:ext cx="2251148" cy="4417366"/>
            <a:chOff x="6425308" y="1628800"/>
            <a:chExt cx="2251148" cy="4417366"/>
          </a:xfrm>
        </p:grpSpPr>
        <p:sp>
          <p:nvSpPr>
            <p:cNvPr id="19" name="TextBox 18"/>
            <p:cNvSpPr txBox="1"/>
            <p:nvPr/>
          </p:nvSpPr>
          <p:spPr>
            <a:xfrm>
              <a:off x="6840759" y="1628800"/>
              <a:ext cx="11384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NFC </a:t>
              </a:r>
              <a:r>
                <a:rPr lang="ko-KR" altLang="en-US" sz="14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등록시</a:t>
              </a:r>
              <a:endPara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7" name="Picture 2" descr="C:\Users\효승\Desktop\ma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5308" y="2044125"/>
              <a:ext cx="2251148" cy="4002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Picture 2" descr="C:\Users\효승\Desktop\m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2" y="2044125"/>
            <a:ext cx="2251148" cy="400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23928" y="446847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admin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923928" y="4807024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●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28" y="5151976"/>
            <a:ext cx="1035113" cy="103511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6806" y="446847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admin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866806" y="4807024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●</a:t>
            </a:r>
          </a:p>
        </p:txBody>
      </p:sp>
    </p:spTree>
    <p:extLst>
      <p:ext uri="{BB962C8B-B14F-4D97-AF65-F5344CB8AC3E}">
        <p14:creationId xmlns:p14="http://schemas.microsoft.com/office/powerpoint/2010/main" val="7264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31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효승\Desktop\860885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708920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51520" y="1412776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7584" y="2266999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NFC 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태그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9624" y="9714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외출 시 사용</a:t>
            </a:r>
            <a:endParaRPr lang="ko-KR" altLang="en-US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1520" y="980728"/>
            <a:ext cx="1656184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56777">
            <a:off x="1865504" y="3811544"/>
            <a:ext cx="1035113" cy="1035113"/>
          </a:xfrm>
          <a:prstGeom prst="rect">
            <a:avLst/>
          </a:prstGeom>
        </p:spPr>
      </p:pic>
      <p:pic>
        <p:nvPicPr>
          <p:cNvPr id="16" name="Picture 2" descr="C:\Users\효승\Desktop\lastChe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20888"/>
            <a:ext cx="2265168" cy="402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른쪽 화살표 16"/>
          <p:cNvSpPr/>
          <p:nvPr/>
        </p:nvSpPr>
        <p:spPr>
          <a:xfrm>
            <a:off x="3305115" y="3573016"/>
            <a:ext cx="1368152" cy="677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97103" y="4331030"/>
            <a:ext cx="245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LAST CHECK ON</a:t>
            </a:r>
          </a:p>
          <a:p>
            <a:r>
              <a:rPr lang="ko-KR" altLang="en-US" sz="1600" dirty="0" smtClean="0">
                <a:latin typeface="+mn-ea"/>
              </a:rPr>
              <a:t>침입감지센서 활성화</a:t>
            </a: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651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76056" y="200647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등록된 </a:t>
            </a:r>
            <a:r>
              <a:rPr lang="ko-KR" alt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사용자별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체크리스트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 animBg="1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2960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8242" y="98072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019251"/>
            <a:ext cx="136815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꺾인 연결선 7"/>
          <p:cNvCxnSpPr>
            <a:stCxn id="2" idx="6"/>
          </p:cNvCxnSpPr>
          <p:nvPr/>
        </p:nvCxnSpPr>
        <p:spPr>
          <a:xfrm flipV="1">
            <a:off x="3353836" y="2492896"/>
            <a:ext cx="1794228" cy="14920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364088" y="1844824"/>
            <a:ext cx="3528392" cy="34563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휴대필수물품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 필요한 기본 물품들을 등록하여 체크박스 형식으로 확인 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임의로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수정하여 확인 할 물품들을 추가 및 변경 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74846"/>
            <a:ext cx="828000" cy="828000"/>
          </a:xfrm>
          <a:prstGeom prst="rect">
            <a:avLst/>
          </a:prstGeom>
        </p:spPr>
      </p:pic>
      <p:pic>
        <p:nvPicPr>
          <p:cNvPr id="13" name="Picture 2" descr="C:\Users\효승\Desktop\lastChe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6223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순서도: 연결자 1"/>
          <p:cNvSpPr/>
          <p:nvPr/>
        </p:nvSpPr>
        <p:spPr>
          <a:xfrm>
            <a:off x="3077748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7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985A"/>
        </a:solidFill>
        <a:ln w="19050">
          <a:solidFill>
            <a:schemeClr val="bg1"/>
          </a:solidFill>
        </a:ln>
      </a:spPr>
      <a:bodyPr rtlCol="0" anchor="ctr"/>
      <a:lstStyle>
        <a:defPPr algn="ctr">
          <a:defRPr sz="1400" smtClean="0">
            <a:ln>
              <a:solidFill>
                <a:schemeClr val="accent1">
                  <a:alpha val="0"/>
                </a:schemeClr>
              </a:solidFill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1450</Words>
  <Application>Microsoft Office PowerPoint</Application>
  <PresentationFormat>화면 슬라이드 쇼(4:3)</PresentationFormat>
  <Paragraphs>545</Paragraphs>
  <Slides>41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215</cp:revision>
  <dcterms:created xsi:type="dcterms:W3CDTF">2014-12-14T08:42:22Z</dcterms:created>
  <dcterms:modified xsi:type="dcterms:W3CDTF">2017-05-22T19:07:15Z</dcterms:modified>
</cp:coreProperties>
</file>