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3" r:id="rId2"/>
    <p:sldId id="275" r:id="rId3"/>
    <p:sldId id="282" r:id="rId4"/>
    <p:sldId id="276" r:id="rId5"/>
    <p:sldId id="277" r:id="rId6"/>
    <p:sldId id="293" r:id="rId7"/>
    <p:sldId id="285" r:id="rId8"/>
    <p:sldId id="305" r:id="rId9"/>
    <p:sldId id="289" r:id="rId10"/>
    <p:sldId id="290" r:id="rId11"/>
    <p:sldId id="286" r:id="rId12"/>
    <p:sldId id="288" r:id="rId13"/>
    <p:sldId id="291" r:id="rId14"/>
    <p:sldId id="292" r:id="rId15"/>
    <p:sldId id="303" r:id="rId16"/>
    <p:sldId id="297" r:id="rId17"/>
    <p:sldId id="301" r:id="rId18"/>
    <p:sldId id="309" r:id="rId19"/>
    <p:sldId id="310" r:id="rId20"/>
    <p:sldId id="311" r:id="rId21"/>
    <p:sldId id="306" r:id="rId22"/>
    <p:sldId id="307" r:id="rId23"/>
    <p:sldId id="308" r:id="rId24"/>
    <p:sldId id="27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10"/>
    <a:srgbClr val="00979C"/>
    <a:srgbClr val="EC902D"/>
    <a:srgbClr val="00799C"/>
    <a:srgbClr val="82B64A"/>
    <a:srgbClr val="FC8089"/>
    <a:srgbClr val="A29AF3"/>
    <a:srgbClr val="F6F072"/>
    <a:srgbClr val="A5E9E9"/>
    <a:srgbClr val="FD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94660"/>
  </p:normalViewPr>
  <p:slideViewPr>
    <p:cSldViewPr>
      <p:cViewPr varScale="1">
        <p:scale>
          <a:sx n="82" d="100"/>
          <a:sy n="82" d="100"/>
        </p:scale>
        <p:origin x="-144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A323-63DB-4383-A3EF-3FE6E06EC3D9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BB04-E56B-4D93-8FB1-0B897FA33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83768" y="25649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ALL IN O.N.E</a:t>
            </a:r>
            <a:endParaRPr lang="ko-KR" altLang="en-US" sz="5400" dirty="0"/>
          </a:p>
        </p:txBody>
      </p:sp>
      <p:sp>
        <p:nvSpPr>
          <p:cNvPr id="20" name="직사각형 19"/>
          <p:cNvSpPr/>
          <p:nvPr/>
        </p:nvSpPr>
        <p:spPr>
          <a:xfrm>
            <a:off x="2061084" y="3613874"/>
            <a:ext cx="1080120" cy="72008"/>
          </a:xfrm>
          <a:prstGeom prst="rect">
            <a:avLst/>
          </a:prstGeom>
          <a:solidFill>
            <a:srgbClr val="FFE4CF"/>
          </a:solidFill>
          <a:ln>
            <a:solidFill>
              <a:srgbClr val="FF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5836" y="3613874"/>
            <a:ext cx="1080120" cy="72008"/>
          </a:xfrm>
          <a:prstGeom prst="rect">
            <a:avLst/>
          </a:prstGeom>
          <a:solidFill>
            <a:srgbClr val="F9FF26"/>
          </a:solidFill>
          <a:ln>
            <a:solidFill>
              <a:srgbClr val="F9F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447" y="3613874"/>
            <a:ext cx="1080120" cy="72008"/>
          </a:xfrm>
          <a:prstGeom prst="rect">
            <a:avLst/>
          </a:prstGeom>
          <a:solidFill>
            <a:srgbClr val="05DC99"/>
          </a:solidFill>
          <a:ln>
            <a:solidFill>
              <a:srgbClr val="05D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6056" y="3613874"/>
            <a:ext cx="1080120" cy="72008"/>
          </a:xfrm>
          <a:prstGeom prst="rect">
            <a:avLst/>
          </a:prstGeom>
          <a:solidFill>
            <a:srgbClr val="A29AF3"/>
          </a:solidFill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64283" y="3613874"/>
            <a:ext cx="1080120" cy="72008"/>
          </a:xfrm>
          <a:prstGeom prst="rect">
            <a:avLst/>
          </a:prstGeom>
          <a:solidFill>
            <a:srgbClr val="FC8089"/>
          </a:solidFill>
          <a:ln>
            <a:solidFill>
              <a:srgbClr val="FC8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28184" y="6525344"/>
            <a:ext cx="2962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ONE 8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조 홍창호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홍휘표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김종준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꺾인 연결선 7"/>
          <p:cNvCxnSpPr>
            <a:endCxn id="13" idx="1"/>
          </p:cNvCxnSpPr>
          <p:nvPr/>
        </p:nvCxnSpPr>
        <p:spPr>
          <a:xfrm>
            <a:off x="2914056" y="2564904"/>
            <a:ext cx="1801960" cy="1058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94319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71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09959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/>
          <p:nvPr/>
        </p:nvCxnSpPr>
        <p:spPr>
          <a:xfrm flipV="1">
            <a:off x="3275856" y="4777225"/>
            <a:ext cx="1440160" cy="884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716016" y="163622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날씨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및 주변 교통상황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정보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날씨정보를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불러와 우산이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필요할 경우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자동으로 우산을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체크리스트에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등록한 지하철 역 및 버스정거장의 실시간 정보를 표시한다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32" y="2150904"/>
            <a:ext cx="828000" cy="828000"/>
          </a:xfrm>
          <a:prstGeom prst="rect">
            <a:avLst/>
          </a:prstGeom>
        </p:spPr>
      </p:pic>
      <p:pic>
        <p:nvPicPr>
          <p:cNvPr id="15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4282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연결자 15"/>
          <p:cNvSpPr/>
          <p:nvPr/>
        </p:nvSpPr>
        <p:spPr>
          <a:xfrm>
            <a:off x="3071776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9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8656E-6 L 3.88889E-6 -0.206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68656E-6 L 1.38889E-6 0.2442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523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14" idx="6"/>
          </p:cNvCxnSpPr>
          <p:nvPr/>
        </p:nvCxnSpPr>
        <p:spPr>
          <a:xfrm>
            <a:off x="3320161" y="2629669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860032" y="1974706"/>
            <a:ext cx="4283968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홈 네트워크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 fontAlgn="base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IOT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기기연동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기존에 설치된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기기들과 네트워크를 공유하여 각각의 기기들을 자동으로 등록하고 일괄적으로 제어할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1119476" cy="11194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6" y="3234804"/>
            <a:ext cx="453156" cy="453156"/>
          </a:xfrm>
          <a:prstGeom prst="rect">
            <a:avLst/>
          </a:prstGeom>
        </p:spPr>
      </p:pic>
      <p:pic>
        <p:nvPicPr>
          <p:cNvPr id="13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연결자 13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5253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716016" y="1686674"/>
            <a:ext cx="4104456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Security IOT</a:t>
            </a: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직접 설치한 침입감지 센서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경보센서를 제어하고 관리한다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67687"/>
            <a:ext cx="828000" cy="828000"/>
          </a:xfrm>
          <a:prstGeom prst="rect">
            <a:avLst/>
          </a:prstGeom>
        </p:spPr>
      </p:pic>
      <p:cxnSp>
        <p:nvCxnSpPr>
          <p:cNvPr id="3" name="꺾인 연결선 2"/>
          <p:cNvCxnSpPr/>
          <p:nvPr/>
        </p:nvCxnSpPr>
        <p:spPr>
          <a:xfrm flipV="1">
            <a:off x="3320161" y="3181713"/>
            <a:ext cx="1539871" cy="11833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775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3356219" y="2593795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696747" y="198190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사용자 설정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가구 및 시설 당 한 개의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계정을 생성하고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가족 구성원 및 해당 시설의 이용자를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추가하는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방식으로 사용자 그룹을 설정할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buFont typeface="맑은 고딕" pitchFamily="50" charset="-127"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그룹에 대하여 관리자에 한에 등급별로 분류된 권한을 부여할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75" y="2320241"/>
            <a:ext cx="753470" cy="7534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80131" y="2420888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꺾인 연결선 12"/>
          <p:cNvCxnSpPr/>
          <p:nvPr/>
        </p:nvCxnSpPr>
        <p:spPr>
          <a:xfrm flipV="1">
            <a:off x="3245471" y="3892452"/>
            <a:ext cx="1542553" cy="400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893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0032" y="1916832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보안등급 설정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낮음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높음으로 단계별 보안등급을 설정할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34595"/>
            <a:ext cx="828146" cy="828146"/>
          </a:xfrm>
          <a:prstGeom prst="rect">
            <a:avLst/>
          </a:prstGeom>
        </p:spPr>
      </p:pic>
      <p:pic>
        <p:nvPicPr>
          <p:cNvPr id="15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059832" y="2420888"/>
            <a:ext cx="288032" cy="288032"/>
          </a:xfrm>
          <a:prstGeom prst="ellipse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156 0.2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개발환경 및 개발기술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08" y="2329340"/>
            <a:ext cx="883636" cy="88363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012160" y="2565022"/>
            <a:ext cx="2592288" cy="430887"/>
            <a:chOff x="2339752" y="2237757"/>
            <a:chExt cx="3168352" cy="547077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2408720" y="2754523"/>
              <a:ext cx="3099384" cy="6454"/>
            </a:xfrm>
            <a:prstGeom prst="line">
              <a:avLst/>
            </a:prstGeom>
            <a:ln w="28575">
              <a:solidFill>
                <a:srgbClr val="82B6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39752" y="2237757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2B64A"/>
                  </a:solidFill>
                  <a:latin typeface="+mn-ea"/>
                </a:rPr>
                <a:t>Android Studio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2B64A"/>
                </a:solidFill>
                <a:latin typeface="+mn-ea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81128"/>
            <a:ext cx="883636" cy="601609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6071786" y="4701108"/>
            <a:ext cx="2592288" cy="430887"/>
            <a:chOff x="2339752" y="3645024"/>
            <a:chExt cx="3168352" cy="547077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408720" y="4161790"/>
              <a:ext cx="3099384" cy="6454"/>
            </a:xfrm>
            <a:prstGeom prst="line">
              <a:avLst/>
            </a:prstGeom>
            <a:ln w="28575">
              <a:solidFill>
                <a:srgbClr val="009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339752" y="3645024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79C"/>
                  </a:solidFill>
                  <a:latin typeface="+mn-ea"/>
                </a:rPr>
                <a:t>Aduino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4" y="4509120"/>
            <a:ext cx="883636" cy="582970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>
            <a:off x="2044439" y="5106752"/>
            <a:ext cx="2535860" cy="1371"/>
          </a:xfrm>
          <a:prstGeom prst="line">
            <a:avLst/>
          </a:prstGeom>
          <a:ln w="28575">
            <a:gradFill flip="none" rotWithShape="1">
              <a:gsLst>
                <a:gs pos="0">
                  <a:srgbClr val="00799C"/>
                </a:gs>
                <a:gs pos="44000">
                  <a:schemeClr val="accent1">
                    <a:lumMod val="45000"/>
                    <a:lumOff val="55000"/>
                  </a:schemeClr>
                </a:gs>
                <a:gs pos="43000">
                  <a:schemeClr val="accent1">
                    <a:lumMod val="45000"/>
                    <a:lumOff val="55000"/>
                  </a:schemeClr>
                </a:gs>
                <a:gs pos="100000">
                  <a:srgbClr val="EC902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75472" y="4701108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99C"/>
                </a:solidFill>
                <a:latin typeface="+mn-ea"/>
              </a:rPr>
              <a:t>My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C902D"/>
                </a:solidFill>
                <a:latin typeface="+mn-ea"/>
              </a:rPr>
              <a:t>SQL</a:t>
            </a:r>
            <a:endParaRPr lang="ko-KR" altLang="en-US" sz="2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C902D"/>
              </a:solidFill>
              <a:latin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1435920" cy="590658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1975472" y="2566251"/>
            <a:ext cx="2592288" cy="430887"/>
            <a:chOff x="1975472" y="2566251"/>
            <a:chExt cx="2592288" cy="430887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31900" y="2973265"/>
              <a:ext cx="2535860" cy="5083"/>
            </a:xfrm>
            <a:prstGeom prst="line">
              <a:avLst/>
            </a:prstGeom>
            <a:ln w="28575">
              <a:solidFill>
                <a:srgbClr val="FEBE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75472" y="2566251"/>
              <a:ext cx="2377302" cy="4308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EBE10"/>
                  </a:solidFill>
                  <a:latin typeface="+mn-ea"/>
                </a:rPr>
                <a:t>AWS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E1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53" name="직사각형 52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008FD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4" name="오각형 53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rgbClr val="00B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오각형 54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B4985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17551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05063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6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94759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7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31799" y="2752238"/>
            <a:ext cx="2664037" cy="559224"/>
            <a:chOff x="431799" y="2869776"/>
            <a:chExt cx="2664037" cy="559224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431800" y="3429000"/>
              <a:ext cx="2664036" cy="0"/>
            </a:xfrm>
            <a:prstGeom prst="line">
              <a:avLst/>
            </a:prstGeom>
            <a:ln w="28575">
              <a:solidFill>
                <a:srgbClr val="B49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1799" y="2869776"/>
              <a:ext cx="227098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4985A"/>
                  </a:solidFill>
                  <a:latin typeface="+mn-ea"/>
                </a:rPr>
                <a:t>MAY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985A"/>
                </a:solidFill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330470" y="2749687"/>
            <a:ext cx="2664036" cy="561775"/>
            <a:chOff x="3330470" y="2867225"/>
            <a:chExt cx="2664036" cy="561775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330470" y="3429000"/>
              <a:ext cx="26640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0470" y="2867225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+mn-ea"/>
                </a:rPr>
                <a:t>JUNE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29138" y="2749687"/>
            <a:ext cx="2664037" cy="561775"/>
            <a:chOff x="6229138" y="2867225"/>
            <a:chExt cx="2664037" cy="561775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229139" y="3429000"/>
              <a:ext cx="2664036" cy="0"/>
            </a:xfrm>
            <a:prstGeom prst="line">
              <a:avLst/>
            </a:prstGeom>
            <a:ln w="28575">
              <a:solidFill>
                <a:srgbClr val="008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29138" y="2867225"/>
              <a:ext cx="2015269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FD4"/>
                  </a:solidFill>
                  <a:latin typeface="+mn-ea"/>
                </a:rPr>
                <a:t>JULY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FD4"/>
                </a:solidFill>
                <a:latin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70011" y="4133398"/>
            <a:ext cx="26132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구상 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자료 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구상 및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아이템수집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작품기능 구현 계획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315510" y="4133398"/>
            <a:ext cx="2464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입력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기능코딩 시작</a:t>
            </a:r>
            <a:endParaRPr lang="en-US" altLang="ko-KR" sz="16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229138" y="3717032"/>
            <a:ext cx="28139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수정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마무리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코딩 수정 및 보완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개발</a:t>
            </a:r>
            <a:endParaRPr lang="ko-KR" altLang="en-US" sz="1600" dirty="0"/>
          </a:p>
        </p:txBody>
      </p:sp>
      <p:sp>
        <p:nvSpPr>
          <p:cNvPr id="103" name="직사각형 102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7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0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27" name="직사각형 26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FC808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9" name="오각형 28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7552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8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5064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9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35449" y="1908664"/>
              <a:ext cx="627096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10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31799" y="2752238"/>
            <a:ext cx="2664037" cy="559224"/>
            <a:chOff x="431799" y="2752238"/>
            <a:chExt cx="2664037" cy="55922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431800" y="3311462"/>
              <a:ext cx="266403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1799" y="2752238"/>
              <a:ext cx="2270982" cy="523220"/>
            </a:xfrm>
            <a:prstGeom prst="rect">
              <a:avLst/>
            </a:prstGeom>
            <a:noFill/>
            <a:ln>
              <a:solidFill>
                <a:srgbClr val="00B0F0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+mn-ea"/>
                </a:rPr>
                <a:t>AUGUST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30470" y="2749687"/>
            <a:ext cx="2664036" cy="561775"/>
            <a:chOff x="3330470" y="2749687"/>
            <a:chExt cx="2664036" cy="56177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330470" y="3311462"/>
              <a:ext cx="2664036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330470" y="2749687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ea"/>
                </a:rPr>
                <a:t>SEPTEMBER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229138" y="2749687"/>
            <a:ext cx="2664037" cy="561775"/>
            <a:chOff x="6229138" y="2749687"/>
            <a:chExt cx="2664037" cy="56177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29139" y="3311462"/>
              <a:ext cx="2664036" cy="0"/>
            </a:xfrm>
            <a:prstGeom prst="line">
              <a:avLst/>
            </a:prstGeom>
            <a:ln w="28575">
              <a:solidFill>
                <a:srgbClr val="FC8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29138" y="2749687"/>
              <a:ext cx="2015269" cy="523220"/>
            </a:xfrm>
            <a:prstGeom prst="rect">
              <a:avLst/>
            </a:prstGeom>
            <a:noFill/>
            <a:ln>
              <a:solidFill>
                <a:srgbClr val="FC8089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C8089"/>
                  </a:solidFill>
                  <a:latin typeface="+mn-ea"/>
                </a:rPr>
                <a:t>OCTOBER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8089"/>
                </a:solidFill>
                <a:latin typeface="+mn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0011" y="3645024"/>
            <a:ext cx="254108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 </a:t>
            </a:r>
            <a:r>
              <a:rPr lang="en-US" altLang="ko-KR" sz="1600" dirty="0" smtClean="0"/>
              <a:t>Android </a:t>
            </a:r>
            <a:r>
              <a:rPr lang="ko-KR" altLang="en-US" sz="1600" dirty="0" smtClean="0"/>
              <a:t>기능 코딩완료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최종 수정 및 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테스트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 관리자용 </a:t>
            </a:r>
            <a:r>
              <a:rPr lang="ko-KR" altLang="en-US" sz="1600" dirty="0" smtClean="0"/>
              <a:t>웹 서버 </a:t>
            </a:r>
            <a:r>
              <a:rPr lang="ko-KR" altLang="en-US" sz="1600" dirty="0"/>
              <a:t>구축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서버구축 및 테스트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315510" y="4235604"/>
            <a:ext cx="2202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작품 구현 및 테스트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⦁ 작품 보완점 해결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156176" y="459971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⦁ 작품 발표 및 출품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7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간이 프로그램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2" y="1700808"/>
            <a:ext cx="857468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26942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기초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UML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HHP\Desktop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9388"/>
            <a:ext cx="8714388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132176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74430" y="1316036"/>
            <a:ext cx="33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프로젝트 팀 소개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4431" y="22925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개발 프로그램 개요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7714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32176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56646" y="325008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주요기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능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114391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56646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14391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1980728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46648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456646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시장조사 및 차별성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79929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4391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341430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 descr="C:\Users\HHP\Desktop\Use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8" y="1411188"/>
            <a:ext cx="7867651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74" y="1988567"/>
            <a:ext cx="2448272" cy="4700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8" y="1988658"/>
            <a:ext cx="2448272" cy="47002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2448272" cy="470029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52101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Home IOT (LG_U+)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749"/>
            <a:ext cx="2448272" cy="47002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21" y="4149080"/>
            <a:ext cx="579044" cy="5790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01" y="1916832"/>
            <a:ext cx="576064" cy="5760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76144" y="1890344"/>
            <a:ext cx="472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1"/>
                </a:solidFill>
              </a:rPr>
              <a:t>음성명령이 </a:t>
            </a:r>
            <a:r>
              <a:rPr lang="ko-KR" altLang="en-US" dirty="0">
                <a:solidFill>
                  <a:schemeClr val="accent1"/>
                </a:solidFill>
              </a:rPr>
              <a:t>가능해 </a:t>
            </a:r>
            <a:r>
              <a:rPr lang="ko-KR" altLang="en-US" dirty="0" smtClean="0">
                <a:solidFill>
                  <a:schemeClr val="accent1"/>
                </a:solidFill>
              </a:rPr>
              <a:t>실생활에서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손쉽게 이용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73165" y="4149080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145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불편하다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9824" y="4150821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strike="sngStrik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5936" y="4795411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기기를 구매한 이후에 이용비용이 들지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0582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엡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때문에 불편하다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27229" y="6021288"/>
            <a:ext cx="492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하나의 </a:t>
            </a:r>
            <a:r>
              <a:rPr lang="ko-KR" altLang="en-US" dirty="0" err="1" smtClean="0">
                <a:solidFill>
                  <a:srgbClr val="FF0000"/>
                </a:solidFill>
              </a:rPr>
              <a:t>앱</a:t>
            </a:r>
            <a:r>
              <a:rPr lang="ko-KR" altLang="en-US" dirty="0" err="1">
                <a:solidFill>
                  <a:srgbClr val="FF0000"/>
                </a:solidFill>
              </a:rPr>
              <a:t>으</a:t>
            </a:r>
            <a:r>
              <a:rPr lang="ko-KR" altLang="en-US" dirty="0" err="1" smtClean="0">
                <a:solidFill>
                  <a:srgbClr val="FF0000"/>
                </a:solidFill>
              </a:rPr>
              <a:t>로</a:t>
            </a:r>
            <a:r>
              <a:rPr lang="ko-KR" altLang="en-US" dirty="0" smtClean="0">
                <a:solidFill>
                  <a:srgbClr val="FF0000"/>
                </a:solidFill>
              </a:rPr>
              <a:t> 다수의 회사 </a:t>
            </a:r>
            <a:r>
              <a:rPr lang="en-US" altLang="ko-KR" dirty="0" smtClean="0">
                <a:solidFill>
                  <a:srgbClr val="FF0000"/>
                </a:solidFill>
              </a:rPr>
              <a:t>IOT</a:t>
            </a:r>
            <a:r>
              <a:rPr lang="ko-KR" altLang="en-US" dirty="0" smtClean="0">
                <a:solidFill>
                  <a:srgbClr val="FF0000"/>
                </a:solidFill>
              </a:rPr>
              <a:t>통제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78918" y="2638653"/>
            <a:ext cx="479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2. IOT</a:t>
            </a:r>
            <a:r>
              <a:rPr lang="ko-KR" altLang="en-US" dirty="0">
                <a:solidFill>
                  <a:schemeClr val="accent1"/>
                </a:solidFill>
              </a:rPr>
              <a:t>기기가 </a:t>
            </a:r>
            <a:r>
              <a:rPr lang="ko-KR" altLang="en-US" dirty="0" smtClean="0">
                <a:solidFill>
                  <a:schemeClr val="accent1"/>
                </a:solidFill>
              </a:rPr>
              <a:t>다양하여 필요에 따라 일부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  </a:t>
            </a:r>
            <a:r>
              <a:rPr lang="ko-KR" altLang="en-US" dirty="0" smtClean="0">
                <a:solidFill>
                  <a:schemeClr val="accent1"/>
                </a:solidFill>
              </a:rPr>
              <a:t>품목만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선정하여 </a:t>
            </a:r>
            <a:r>
              <a:rPr lang="ko-KR" altLang="en-US" dirty="0" smtClean="0">
                <a:solidFill>
                  <a:schemeClr val="accent1"/>
                </a:solidFill>
              </a:rPr>
              <a:t>사용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920" y="3419708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 smtClean="0">
                <a:solidFill>
                  <a:schemeClr val="accent1"/>
                </a:solidFill>
              </a:rPr>
              <a:t>원</a:t>
            </a:r>
            <a:r>
              <a:rPr lang="ko-KR" altLang="en-US" dirty="0">
                <a:solidFill>
                  <a:schemeClr val="accent1"/>
                </a:solidFill>
              </a:rPr>
              <a:t>격</a:t>
            </a:r>
            <a:r>
              <a:rPr lang="ko-KR" altLang="en-US" dirty="0" smtClean="0">
                <a:solidFill>
                  <a:schemeClr val="accent1"/>
                </a:solidFill>
              </a:rPr>
              <a:t>에서 </a:t>
            </a:r>
            <a:r>
              <a:rPr lang="ko-KR" altLang="en-US" dirty="0" err="1">
                <a:solidFill>
                  <a:schemeClr val="accent1"/>
                </a:solidFill>
              </a:rPr>
              <a:t>앱</a:t>
            </a:r>
            <a:r>
              <a:rPr lang="ko-KR" altLang="en-US" dirty="0" err="1" smtClean="0">
                <a:solidFill>
                  <a:schemeClr val="accent1"/>
                </a:solidFill>
              </a:rPr>
              <a:t>을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통한 제어 </a:t>
            </a:r>
            <a:r>
              <a:rPr lang="ko-KR" altLang="en-US" dirty="0" smtClean="0">
                <a:solidFill>
                  <a:schemeClr val="accent1"/>
                </a:solidFill>
              </a:rPr>
              <a:t>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8892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8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6" y="2060848"/>
            <a:ext cx="202057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1550507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SECURITY (ADT</a:t>
            </a:r>
            <a:r>
              <a:rPr lang="ko-KR" altLang="en-US" sz="2000" dirty="0" err="1" smtClean="0"/>
              <a:t>캡스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576064" cy="5760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35896" y="1890344"/>
            <a:ext cx="443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긴급출동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비상통보를 제공하며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목적에 따라 맞춤 서비스를 제공한다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6037" y="2638653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업체의 규모가 크고 신뢰성이 있다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45" y="3212976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외부에서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앱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을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통한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제어가 가능하다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52" y="4149080"/>
            <a:ext cx="579044" cy="579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59042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전원 배터리와 같은 최소한의 비용만 소요된다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5350431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사용자가 원하는 등급 설정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025" y="571976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5896" y="6089095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주거위치에 따른 제약이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28025" y="5723964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17665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5" grpId="0"/>
      <p:bldP spid="29" grpId="0"/>
      <p:bldP spid="30" grpId="0"/>
      <p:bldP spid="6" grpId="0"/>
      <p:bldP spid="32" grpId="0"/>
      <p:bldP spid="33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485446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 전략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37710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968725" y="203581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2297" y="1628800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SNS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활용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297" y="4653136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블로그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홍보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508518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59" y="2359046"/>
            <a:ext cx="1201458" cy="8107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" y="5352302"/>
            <a:ext cx="1211088" cy="1211088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43608" y="3393873"/>
            <a:ext cx="1188583" cy="900000"/>
            <a:chOff x="1043608" y="3393873"/>
            <a:chExt cx="1188583" cy="900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393873"/>
              <a:ext cx="690279" cy="69027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3603594"/>
              <a:ext cx="684527" cy="69027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3159030" y="2492896"/>
            <a:ext cx="424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, Instagram, twitter </a:t>
            </a:r>
            <a:r>
              <a:rPr lang="ko-KR" altLang="en-US" dirty="0" smtClean="0"/>
              <a:t>등 글을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작성하여 직접 홍보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141361" y="3718773"/>
            <a:ext cx="466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메신저의 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사용자들간의 사용후기를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공유를 통해 퍼져 나갈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6376" y="5445224"/>
            <a:ext cx="455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Daum</a:t>
            </a:r>
            <a:r>
              <a:rPr lang="en-US" altLang="ko-KR" dirty="0" smtClean="0"/>
              <a:t>, T-Story</a:t>
            </a:r>
            <a:r>
              <a:rPr lang="ko-KR" altLang="en-US" dirty="0" smtClean="0"/>
              <a:t>와 같은 사이트의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Blog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“All In O.N.E”</a:t>
            </a:r>
            <a:r>
              <a:rPr lang="ko-KR" altLang="en-US" dirty="0" smtClean="0"/>
              <a:t>과 관련성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목록을 노출하여 홍보효과를 노림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3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3297516" y="2929504"/>
            <a:ext cx="2714644" cy="571504"/>
          </a:xfrm>
          <a:prstGeom prst="chevron">
            <a:avLst>
              <a:gd name="adj" fmla="val 31277"/>
            </a:avLst>
          </a:prstGeom>
          <a:solidFill>
            <a:srgbClr val="93CDDD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7582" y="3060238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</a:p>
        </p:txBody>
      </p:sp>
      <p:sp>
        <p:nvSpPr>
          <p:cNvPr id="5" name="타원 4"/>
          <p:cNvSpPr/>
          <p:nvPr/>
        </p:nvSpPr>
        <p:spPr>
          <a:xfrm>
            <a:off x="5726408" y="3143818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200720"/>
            <a:ext cx="3159351" cy="56166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1477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85128" y="3356992"/>
            <a:ext cx="23087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All In O.N.E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67744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5696" y="4077072"/>
            <a:ext cx="5541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각각의 기능을 통합하여 유연한 상호연계를 도모하는 </a:t>
            </a:r>
            <a:r>
              <a:rPr lang="ko-KR" altLang="en-US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하나</a:t>
            </a:r>
            <a:endParaRPr lang="en-US" altLang="ko-KR" sz="1600" dirty="0" smtClean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ONE</a:t>
            </a:r>
            <a:endParaRPr lang="en-US" altLang="ko-KR" sz="1600" dirty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652120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갈매기형 수장 17"/>
          <p:cNvSpPr/>
          <p:nvPr/>
        </p:nvSpPr>
        <p:spPr>
          <a:xfrm rot="5400000">
            <a:off x="4518092" y="4545124"/>
            <a:ext cx="216024" cy="57606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0" y="4248901"/>
            <a:ext cx="3428571" cy="34285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58117" y="621756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+mj-lt"/>
                <a:ea typeface="휴먼모음T" pitchFamily="18" charset="-127"/>
              </a:rPr>
              <a:t>Security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5" y="5085184"/>
            <a:ext cx="1110514" cy="11105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62325" y="623673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Last Check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24" name="덧셈 기호 23"/>
          <p:cNvSpPr/>
          <p:nvPr/>
        </p:nvSpPr>
        <p:spPr>
          <a:xfrm>
            <a:off x="34198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덧셈 기호 24"/>
          <p:cNvSpPr/>
          <p:nvPr/>
        </p:nvSpPr>
        <p:spPr>
          <a:xfrm>
            <a:off x="52200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88" y="5074960"/>
            <a:ext cx="1191484" cy="11914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78" y="5558826"/>
            <a:ext cx="524246" cy="524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3954" y="621756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Home IOT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1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1" animBg="1"/>
      <p:bldP spid="21" grpId="0"/>
      <p:bldP spid="23" grpId="0"/>
      <p:bldP spid="24" grpId="0" animBg="1"/>
      <p:bldP spid="25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0777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평행 사변형 50"/>
          <p:cNvSpPr/>
          <p:nvPr/>
        </p:nvSpPr>
        <p:spPr>
          <a:xfrm>
            <a:off x="-1259200" y="126876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평행 사변형 51"/>
          <p:cNvSpPr/>
          <p:nvPr/>
        </p:nvSpPr>
        <p:spPr>
          <a:xfrm>
            <a:off x="5652120" y="2029490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ADUINO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평행 사변형 52"/>
          <p:cNvSpPr/>
          <p:nvPr/>
        </p:nvSpPr>
        <p:spPr>
          <a:xfrm>
            <a:off x="-1764704" y="468914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784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홍휘표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61195" y="2605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정영윤</a:t>
            </a:r>
            <a:endParaRPr lang="ko-KR" altLang="en-US" b="1" dirty="0"/>
          </a:p>
        </p:txBody>
      </p:sp>
      <p:sp>
        <p:nvSpPr>
          <p:cNvPr id="56" name="평행 사변형 55"/>
          <p:cNvSpPr/>
          <p:nvPr/>
        </p:nvSpPr>
        <p:spPr>
          <a:xfrm>
            <a:off x="4860032" y="5517232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7624" y="52652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백진석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임철빈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607334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홍창호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이상민</a:t>
            </a:r>
            <a:endParaRPr lang="ko-KR" altLang="en-US" b="1" dirty="0"/>
          </a:p>
        </p:txBody>
      </p:sp>
      <p:sp>
        <p:nvSpPr>
          <p:cNvPr id="61" name="평행 사변형 60"/>
          <p:cNvSpPr/>
          <p:nvPr/>
        </p:nvSpPr>
        <p:spPr>
          <a:xfrm>
            <a:off x="-1548680" y="2978995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355505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우충범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이효승</a:t>
            </a:r>
            <a:endParaRPr lang="ko-KR" altLang="en-US" b="1" dirty="0"/>
          </a:p>
        </p:txBody>
      </p:sp>
      <p:sp>
        <p:nvSpPr>
          <p:cNvPr id="63" name="평행 사변형 62"/>
          <p:cNvSpPr/>
          <p:nvPr/>
        </p:nvSpPr>
        <p:spPr>
          <a:xfrm>
            <a:off x="5220072" y="3741897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8104" y="450262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이영민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김종준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/>
      <p:bldP spid="61" grpId="0" animBg="1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255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9512" y="104344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배경 및 필요성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4458" y="1052736"/>
            <a:ext cx="1628221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mCCBDioRugENd46jwno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4741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1734741"/>
            <a:ext cx="309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사물인터넷의 발전으로 보다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편리한 생활이 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But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회사마다 제공하는 서비스가 각기 달라 불편함 발생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인 가구 증가로 인한 범죄 위험성 증가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So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Home IOT</a:t>
            </a:r>
            <a:r>
              <a:rPr lang="ko-KR" altLang="en-US" dirty="0"/>
              <a:t> </a:t>
            </a:r>
            <a:r>
              <a:rPr lang="ko-KR" altLang="en-US" dirty="0" smtClean="0"/>
              <a:t>서비스를 통합한 더욱 스마트한 프로그램</a:t>
            </a:r>
            <a:endParaRPr lang="ko-KR" altLang="en-US" dirty="0"/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2555776" y="1844824"/>
            <a:ext cx="3096344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HHP\Documents\카카오톡 받은 파일\KakaoTalk_20170418_0022173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5" y="4778086"/>
            <a:ext cx="3142953" cy="175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rot="5400000" flipH="1" flipV="1">
            <a:off x="4049942" y="3555014"/>
            <a:ext cx="1944216" cy="18362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효승\Desktop\1인가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822477"/>
            <a:ext cx="3816424" cy="27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/>
          <p:nvPr/>
        </p:nvCxnSpPr>
        <p:spPr>
          <a:xfrm flipV="1">
            <a:off x="4499992" y="4365104"/>
            <a:ext cx="1944216" cy="412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7561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2588" y="1835532"/>
            <a:ext cx="7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외출 전 챙겨야 할 물품들을 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체크리스트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131" y="5229200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침입 알림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ON/OFF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센서 활성화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4629" y="3675088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기기들을 네트워크연동을 통해 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3056"/>
            <a:ext cx="3428571" cy="3428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4" y="1286896"/>
            <a:ext cx="1370916" cy="13709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1" y="3140968"/>
            <a:ext cx="1191484" cy="1191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21" y="3624834"/>
            <a:ext cx="524246" cy="5242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" y="3429000"/>
            <a:ext cx="1035113" cy="103511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63688" y="3697354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19620000">
            <a:off x="1665969" y="2664167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1967287">
            <a:off x="1645628" y="4679020"/>
            <a:ext cx="720080" cy="3077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675" y="440847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159" y="27124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1931" y="594928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0897" y="428357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Home IOT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HHP\Documents\카카오톡 받은 파일\KakaoTalk_20170418_0031158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" y="2240483"/>
            <a:ext cx="1908597" cy="190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5" grpId="0" animBg="1"/>
      <p:bldP spid="22" grpId="0" animBg="1"/>
      <p:bldP spid="23" grpId="0" animBg="1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67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512" y="10434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로그인 화면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4868" y="627546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707" y="162880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초기 로그인화면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458" y="1052736"/>
            <a:ext cx="1315635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82430" y="1627311"/>
            <a:ext cx="2251148" cy="4418855"/>
            <a:chOff x="3482430" y="1627311"/>
            <a:chExt cx="2251148" cy="4418855"/>
          </a:xfrm>
        </p:grpSpPr>
        <p:sp>
          <p:nvSpPr>
            <p:cNvPr id="18" name="TextBox 17"/>
            <p:cNvSpPr txBox="1"/>
            <p:nvPr/>
          </p:nvSpPr>
          <p:spPr>
            <a:xfrm>
              <a:off x="3877001" y="1627311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미등록시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6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430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6425308" y="1628800"/>
            <a:ext cx="2251148" cy="4417366"/>
            <a:chOff x="6425308" y="1628800"/>
            <a:chExt cx="2251148" cy="4417366"/>
          </a:xfrm>
        </p:grpSpPr>
        <p:sp>
          <p:nvSpPr>
            <p:cNvPr id="19" name="TextBox 18"/>
            <p:cNvSpPr txBox="1"/>
            <p:nvPr/>
          </p:nvSpPr>
          <p:spPr>
            <a:xfrm>
              <a:off x="6840759" y="1628800"/>
              <a:ext cx="1138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7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308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" descr="C:\Users\효승\Desktop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2" y="2044125"/>
            <a:ext cx="2251148" cy="40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23928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28" y="5151976"/>
            <a:ext cx="1035113" cy="10351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6806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866806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</p:spTree>
    <p:extLst>
      <p:ext uri="{BB962C8B-B14F-4D97-AF65-F5344CB8AC3E}">
        <p14:creationId xmlns:p14="http://schemas.microsoft.com/office/powerpoint/2010/main" val="726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3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효승\Desktop\86088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70892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7584" y="226699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태그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624" y="9714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외출 시 사용</a:t>
            </a:r>
            <a:endParaRPr lang="ko-KR" altLang="en-US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20" y="980728"/>
            <a:ext cx="1656184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6777">
            <a:off x="1865504" y="3811544"/>
            <a:ext cx="1035113" cy="1035113"/>
          </a:xfrm>
          <a:prstGeom prst="rect">
            <a:avLst/>
          </a:prstGeom>
        </p:spPr>
      </p:pic>
      <p:pic>
        <p:nvPicPr>
          <p:cNvPr id="16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20888"/>
            <a:ext cx="2265168" cy="40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3305115" y="3573016"/>
            <a:ext cx="1368152" cy="677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97103" y="4331030"/>
            <a:ext cx="245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LAST CHECK ON</a:t>
            </a:r>
          </a:p>
          <a:p>
            <a:r>
              <a:rPr lang="ko-KR" altLang="en-US" sz="1600" dirty="0" smtClean="0">
                <a:latin typeface="+mn-ea"/>
              </a:rPr>
              <a:t>침입감지센서 활성화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65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76056" y="200647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등록된 </a:t>
            </a:r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사용자별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체크리스트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animBg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2960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8072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19251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>
            <a:stCxn id="2" idx="6"/>
          </p:cNvCxnSpPr>
          <p:nvPr/>
        </p:nvCxnSpPr>
        <p:spPr>
          <a:xfrm flipV="1">
            <a:off x="3353836" y="2492896"/>
            <a:ext cx="1794228" cy="14920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64088" y="1844824"/>
            <a:ext cx="3528392" cy="34563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휴대필수물품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필요한 기본 물품들을 등록하여 체크박스 형식으로 확인 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임의로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수정하여 확인 할 물품들을 추가 및 변경 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74846"/>
            <a:ext cx="828000" cy="828000"/>
          </a:xfrm>
          <a:prstGeom prst="rect">
            <a:avLst/>
          </a:prstGeom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7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985A"/>
        </a:solidFill>
        <a:ln w="19050">
          <a:solidFill>
            <a:schemeClr val="bg1"/>
          </a:solidFill>
        </a:ln>
      </a:spPr>
      <a:bodyPr rtlCol="0" anchor="ctr"/>
      <a:lstStyle>
        <a:defPPr algn="ctr">
          <a:defRPr sz="1400" smtClean="0">
            <a:ln>
              <a:solidFill>
                <a:schemeClr val="accent1">
                  <a:alpha val="0"/>
                </a:schemeClr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910</Words>
  <Application>Microsoft Office PowerPoint</Application>
  <PresentationFormat>화면 슬라이드 쇼(4:3)</PresentationFormat>
  <Paragraphs>312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198</cp:revision>
  <dcterms:created xsi:type="dcterms:W3CDTF">2014-12-14T08:42:22Z</dcterms:created>
  <dcterms:modified xsi:type="dcterms:W3CDTF">2017-05-01T14:57:47Z</dcterms:modified>
</cp:coreProperties>
</file>