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3" r:id="rId2"/>
    <p:sldId id="275" r:id="rId3"/>
    <p:sldId id="282" r:id="rId4"/>
    <p:sldId id="276" r:id="rId5"/>
    <p:sldId id="277" r:id="rId6"/>
    <p:sldId id="293" r:id="rId7"/>
    <p:sldId id="285" r:id="rId8"/>
    <p:sldId id="289" r:id="rId9"/>
    <p:sldId id="290" r:id="rId10"/>
    <p:sldId id="286" r:id="rId11"/>
    <p:sldId id="288" r:id="rId12"/>
    <p:sldId id="291" r:id="rId13"/>
    <p:sldId id="292" r:id="rId14"/>
    <p:sldId id="279" r:id="rId15"/>
    <p:sldId id="280" r:id="rId16"/>
    <p:sldId id="274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F26"/>
    <a:srgbClr val="A29AF3"/>
    <a:srgbClr val="FC8089"/>
    <a:srgbClr val="FA3B48"/>
    <a:srgbClr val="05DC99"/>
    <a:srgbClr val="FFE4CF"/>
    <a:srgbClr val="FF6699"/>
    <a:srgbClr val="82A5D0"/>
    <a:srgbClr val="FF9900"/>
    <a:srgbClr val="F9F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17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DA323-63DB-4383-A3EF-3FE6E06EC3D9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3BB04-E56B-4D93-8FB1-0B897FA336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838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3BB04-E56B-4D93-8FB1-0B897FA3367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476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3BB04-E56B-4D93-8FB1-0B897FA3367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249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3BB04-E56B-4D93-8FB1-0B897FA3367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24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2A531-CE83-4884-B102-F9C7E8561E1A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483768" y="2564904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/>
              <a:t>ALL IN O.N.E</a:t>
            </a:r>
            <a:endParaRPr lang="ko-KR" altLang="en-US" sz="5400" dirty="0"/>
          </a:p>
        </p:txBody>
      </p:sp>
      <p:sp>
        <p:nvSpPr>
          <p:cNvPr id="20" name="직사각형 19"/>
          <p:cNvSpPr/>
          <p:nvPr/>
        </p:nvSpPr>
        <p:spPr>
          <a:xfrm>
            <a:off x="2061084" y="3613874"/>
            <a:ext cx="1080120" cy="72008"/>
          </a:xfrm>
          <a:prstGeom prst="rect">
            <a:avLst/>
          </a:prstGeom>
          <a:solidFill>
            <a:srgbClr val="FFE4CF"/>
          </a:solidFill>
          <a:ln>
            <a:solidFill>
              <a:srgbClr val="FFE4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095836" y="3613874"/>
            <a:ext cx="1080120" cy="72008"/>
          </a:xfrm>
          <a:prstGeom prst="rect">
            <a:avLst/>
          </a:prstGeom>
          <a:solidFill>
            <a:srgbClr val="F9FF26"/>
          </a:solidFill>
          <a:ln>
            <a:solidFill>
              <a:srgbClr val="F9F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146447" y="3613874"/>
            <a:ext cx="1080120" cy="72008"/>
          </a:xfrm>
          <a:prstGeom prst="rect">
            <a:avLst/>
          </a:prstGeom>
          <a:solidFill>
            <a:srgbClr val="05DC99"/>
          </a:solidFill>
          <a:ln>
            <a:solidFill>
              <a:srgbClr val="05D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076056" y="3613874"/>
            <a:ext cx="1080120" cy="72008"/>
          </a:xfrm>
          <a:prstGeom prst="rect">
            <a:avLst/>
          </a:prstGeom>
          <a:solidFill>
            <a:srgbClr val="A29AF3"/>
          </a:solidFill>
          <a:ln>
            <a:solidFill>
              <a:srgbClr val="A29A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064283" y="3613874"/>
            <a:ext cx="1080120" cy="72008"/>
          </a:xfrm>
          <a:prstGeom prst="rect">
            <a:avLst/>
          </a:prstGeom>
          <a:solidFill>
            <a:srgbClr val="FC8089"/>
          </a:solidFill>
          <a:ln>
            <a:solidFill>
              <a:srgbClr val="FC80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228184" y="6525344"/>
            <a:ext cx="29626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ONE 8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조 홍창호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err="1" smtClean="0">
                <a:latin typeface="맑은 고딕" pitchFamily="50" charset="-127"/>
                <a:ea typeface="맑은 고딕" pitchFamily="50" charset="-127"/>
              </a:rPr>
              <a:t>홍휘표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김종준</a:t>
            </a:r>
            <a:endParaRPr lang="ko-KR" altLang="en-US" sz="15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60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235234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차별성 및 지향점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78242" y="971436"/>
            <a:ext cx="10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IOT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관리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1520" y="1007440"/>
            <a:ext cx="1080120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638000"/>
            <a:ext cx="2800575" cy="4978800"/>
          </a:xfrm>
          <a:prstGeom prst="rect">
            <a:avLst/>
          </a:prstGeom>
        </p:spPr>
      </p:pic>
      <p:sp>
        <p:nvSpPr>
          <p:cNvPr id="14" name="순서도: 연결자 13"/>
          <p:cNvSpPr/>
          <p:nvPr/>
        </p:nvSpPr>
        <p:spPr>
          <a:xfrm>
            <a:off x="3044073" y="2491625"/>
            <a:ext cx="276088" cy="276088"/>
          </a:xfrm>
          <a:prstGeom prst="flowChartConnector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꺾인 연결선 3"/>
          <p:cNvCxnSpPr>
            <a:stCxn id="14" idx="6"/>
          </p:cNvCxnSpPr>
          <p:nvPr/>
        </p:nvCxnSpPr>
        <p:spPr>
          <a:xfrm>
            <a:off x="3320161" y="2629669"/>
            <a:ext cx="1611879" cy="13753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4860032" y="1974706"/>
            <a:ext cx="4283968" cy="39745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sz="2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홈 네트워크</a:t>
            </a:r>
            <a:r>
              <a:rPr lang="en-US" altLang="ko-KR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algn="ctr" fontAlgn="base"/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IOT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기기연동</a:t>
            </a:r>
            <a:endParaRPr lang="en-US" altLang="ko-KR" sz="2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기존에 설치된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IOT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기기들과 네트워크를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공유하여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각각의 기기들을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자동으로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등록하고 일괄적으로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제어할 수 있다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780928"/>
            <a:ext cx="1119476" cy="111947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266" y="3234804"/>
            <a:ext cx="453156" cy="45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552537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차별성 및 지향점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78242" y="971436"/>
            <a:ext cx="10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IOT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관리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1520" y="1007440"/>
            <a:ext cx="1080120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638000"/>
            <a:ext cx="2800575" cy="4978800"/>
          </a:xfrm>
          <a:prstGeom prst="rect">
            <a:avLst/>
          </a:prstGeom>
        </p:spPr>
      </p:pic>
      <p:sp>
        <p:nvSpPr>
          <p:cNvPr id="15" name="순서도: 연결자 14"/>
          <p:cNvSpPr/>
          <p:nvPr/>
        </p:nvSpPr>
        <p:spPr>
          <a:xfrm>
            <a:off x="3044073" y="2491625"/>
            <a:ext cx="276088" cy="276088"/>
          </a:xfrm>
          <a:prstGeom prst="flowChartConnector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716016" y="1686674"/>
            <a:ext cx="4104456" cy="39745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sz="2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Security IOT</a:t>
            </a:r>
          </a:p>
          <a:p>
            <a:pPr fontAlgn="base"/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사용자가 직접 설치한 침입감지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센서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및 경보센서를 제어하고 관리한다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767687"/>
            <a:ext cx="828000" cy="828000"/>
          </a:xfrm>
          <a:prstGeom prst="rect">
            <a:avLst/>
          </a:prstGeom>
        </p:spPr>
      </p:pic>
      <p:cxnSp>
        <p:nvCxnSpPr>
          <p:cNvPr id="3" name="꺾인 연결선 2"/>
          <p:cNvCxnSpPr/>
          <p:nvPr/>
        </p:nvCxnSpPr>
        <p:spPr>
          <a:xfrm flipV="1">
            <a:off x="3320161" y="3181713"/>
            <a:ext cx="1539871" cy="11833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55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277576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차별성 및 지향점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638000"/>
            <a:ext cx="2800575" cy="4978800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/>
          <p:nvPr/>
        </p:nvCxnSpPr>
        <p:spPr>
          <a:xfrm>
            <a:off x="3356219" y="2593795"/>
            <a:ext cx="1611879" cy="13753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연결자 14"/>
          <p:cNvSpPr/>
          <p:nvPr/>
        </p:nvSpPr>
        <p:spPr>
          <a:xfrm>
            <a:off x="3080131" y="2420888"/>
            <a:ext cx="276088" cy="276088"/>
          </a:xfrm>
          <a:prstGeom prst="flowChartConnector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696747" y="1981903"/>
            <a:ext cx="4553762" cy="39745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sz="2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사용자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설정</a:t>
            </a:r>
            <a:endParaRPr lang="en-US" altLang="ko-KR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endParaRPr lang="en-US" altLang="ko-KR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buFont typeface="맑은 고딕" pitchFamily="50" charset="-127"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가구 및 시설 당 한 개의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계정을 생성하고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가족 구성원 및 해당 시설의 이용자를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추가하는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방식으로 사용자 그룹을 설정할 수 있다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fontAlgn="base">
              <a:buFont typeface="맑은 고딕" pitchFamily="50" charset="-127"/>
              <a:buChar char="-"/>
            </a:pPr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buFont typeface="맑은 고딕" pitchFamily="50" charset="-127"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설정한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 그룹에 대하여 관리자에 한에 등급별로 분류된 권한을 부여할 수 있다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375" y="2320241"/>
            <a:ext cx="753470" cy="75347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8242" y="97143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설  정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8242" y="1000667"/>
            <a:ext cx="816249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256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꺾인 연결선 12"/>
          <p:cNvCxnSpPr/>
          <p:nvPr/>
        </p:nvCxnSpPr>
        <p:spPr>
          <a:xfrm flipV="1">
            <a:off x="3245471" y="3892452"/>
            <a:ext cx="1542553" cy="4006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089376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차별성 및 지향점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638000"/>
            <a:ext cx="2800575" cy="497880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3059832" y="2420888"/>
            <a:ext cx="288032" cy="288032"/>
          </a:xfrm>
          <a:prstGeom prst="ellipse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8242" y="97143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설  정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8242" y="1000667"/>
            <a:ext cx="816249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60032" y="1916832"/>
            <a:ext cx="4553762" cy="39745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sz="2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보안등급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설정</a:t>
            </a:r>
            <a:endParaRPr lang="en-US" altLang="ko-KR" sz="2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endParaRPr lang="ko-KR" altLang="en-US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낮음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중간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높음으로 단계별 보안등급을 설정할 수 있다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034595"/>
            <a:ext cx="828146" cy="82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5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0.00156 0.2520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342166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차별성 및 지향점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1628800"/>
            <a:ext cx="7920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개발환경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개발기술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개발일정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예상 프로그램 </a:t>
            </a:r>
            <a:r>
              <a:rPr lang="ko-KR" altLang="en-US" dirty="0" err="1" smtClean="0"/>
              <a:t>목록표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기초</a:t>
            </a:r>
            <a:r>
              <a:rPr lang="en-US" altLang="ko-KR" dirty="0" smtClean="0"/>
              <a:t> UML </a:t>
            </a:r>
            <a:r>
              <a:rPr lang="ko-KR" altLang="en-US" dirty="0" smtClean="0"/>
              <a:t>디자인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간이 </a:t>
            </a:r>
            <a:r>
              <a:rPr lang="ko-KR" altLang="en-US" dirty="0" err="1" smtClean="0"/>
              <a:t>유스케이스</a:t>
            </a:r>
            <a:r>
              <a:rPr lang="ko-KR" altLang="en-US" dirty="0" smtClean="0"/>
              <a:t> 조사서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336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101911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차별성 및 지향점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9592" y="1628800"/>
            <a:ext cx="792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유사제품 소개</a:t>
            </a:r>
            <a:endParaRPr lang="en-US" altLang="ko-KR" dirty="0" smtClean="0"/>
          </a:p>
          <a:p>
            <a:r>
              <a:rPr lang="ko-KR" altLang="en-US" dirty="0" smtClean="0"/>
              <a:t>↓</a:t>
            </a:r>
            <a:endParaRPr lang="en-US" altLang="ko-KR" dirty="0" smtClean="0"/>
          </a:p>
          <a:p>
            <a:r>
              <a:rPr lang="ko-KR" altLang="en-US" dirty="0" smtClean="0"/>
              <a:t>한계</a:t>
            </a:r>
            <a:r>
              <a:rPr lang="ko-KR" altLang="en-US" dirty="0"/>
              <a:t>점</a:t>
            </a:r>
            <a:endParaRPr lang="en-US" altLang="ko-KR" dirty="0" smtClean="0"/>
          </a:p>
          <a:p>
            <a:r>
              <a:rPr lang="ko-KR" altLang="en-US" dirty="0" smtClean="0"/>
              <a:t>↓</a:t>
            </a:r>
            <a:endParaRPr lang="en-US" altLang="ko-KR" dirty="0" smtClean="0"/>
          </a:p>
          <a:p>
            <a:r>
              <a:rPr lang="ko-KR" altLang="en-US" dirty="0" smtClean="0"/>
              <a:t>차별성 도출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프로젝트의 의의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지향점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336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갈매기형 수장 2"/>
          <p:cNvSpPr/>
          <p:nvPr/>
        </p:nvSpPr>
        <p:spPr>
          <a:xfrm>
            <a:off x="3071802" y="2857496"/>
            <a:ext cx="2714644" cy="571504"/>
          </a:xfrm>
          <a:prstGeom prst="chevron">
            <a:avLst>
              <a:gd name="adj" fmla="val 31277"/>
            </a:avLst>
          </a:prstGeom>
          <a:solidFill>
            <a:srgbClr val="93CDDD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868" y="2988230"/>
            <a:ext cx="155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</a:t>
            </a:r>
          </a:p>
        </p:txBody>
      </p:sp>
      <p:sp>
        <p:nvSpPr>
          <p:cNvPr id="5" name="타원 4"/>
          <p:cNvSpPr/>
          <p:nvPr/>
        </p:nvSpPr>
        <p:spPr>
          <a:xfrm>
            <a:off x="5500694" y="3071810"/>
            <a:ext cx="142876" cy="1428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0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197714" y="1444051"/>
            <a:ext cx="204709" cy="20470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132176" y="1377873"/>
            <a:ext cx="180592" cy="180592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74430" y="1316036"/>
            <a:ext cx="3346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프로젝트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팀 소개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74431" y="2292559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개발 프로그램 개요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197714" y="2397300"/>
            <a:ext cx="204709" cy="20470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132176" y="2331122"/>
            <a:ext cx="180592" cy="18059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456646" y="3250081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주요기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능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179929" y="3354822"/>
            <a:ext cx="204709" cy="204709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114391" y="3288644"/>
            <a:ext cx="180592" cy="180592"/>
          </a:xfrm>
          <a:prstGeom prst="ellipse">
            <a:avLst/>
          </a:prstGeom>
          <a:noFill/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456646" y="4236775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179929" y="4341516"/>
            <a:ext cx="204709" cy="20470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114391" y="4275338"/>
            <a:ext cx="180592" cy="18059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-1980728" y="126876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</a:t>
            </a:r>
            <a:r>
              <a:rPr lang="en-US" altLang="ko-KR" sz="2400" b="1" dirty="0" smtClean="0">
                <a:solidFill>
                  <a:schemeClr val="bg1">
                    <a:lumMod val="65000"/>
                  </a:schemeClr>
                </a:solidFill>
              </a:rPr>
              <a:t>nt</a:t>
            </a:r>
            <a:r>
              <a:rPr lang="en-US" altLang="ko-KR" sz="2400" b="1" dirty="0" smtClean="0">
                <a:solidFill>
                  <a:srgbClr val="FF6699"/>
                </a:solidFill>
              </a:rPr>
              <a:t>en</a:t>
            </a:r>
            <a:r>
              <a:rPr lang="en-US" altLang="ko-KR" sz="2400" b="1" dirty="0" smtClean="0">
                <a:solidFill>
                  <a:srgbClr val="FFC000"/>
                </a:solidFill>
              </a:rPr>
              <a:t>ts</a:t>
            </a:r>
            <a:endParaRPr lang="ko-KR" altLang="en-US" sz="2400" b="1" dirty="0">
              <a:solidFill>
                <a:srgbClr val="FFC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546648" y="137038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546648" y="1370385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456646" y="5142979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차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별성 및 지향점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179929" y="5247720"/>
            <a:ext cx="204709" cy="204709"/>
          </a:xfrm>
          <a:prstGeom prst="ellipse">
            <a:avLst/>
          </a:prstGeom>
          <a:solidFill>
            <a:srgbClr val="A29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114391" y="5181542"/>
            <a:ext cx="180592" cy="180592"/>
          </a:xfrm>
          <a:prstGeom prst="ellipse">
            <a:avLst/>
          </a:prstGeom>
          <a:noFill/>
          <a:ln>
            <a:solidFill>
              <a:srgbClr val="A29A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36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1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0" grpId="0"/>
      <p:bldP spid="22" grpId="0"/>
      <p:bldP spid="24" grpId="0" animBg="1"/>
      <p:bldP spid="25" grpId="0" animBg="1"/>
      <p:bldP spid="26" grpId="0"/>
      <p:bldP spid="28" grpId="0" animBg="1"/>
      <p:bldP spid="29" grpId="0" animBg="1"/>
      <p:bldP spid="30" grpId="0"/>
      <p:bldP spid="32" grpId="0" animBg="1"/>
      <p:bldP spid="33" grpId="0" animBg="1"/>
      <p:bldP spid="41" grpId="0"/>
      <p:bldP spid="43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575" y="200720"/>
            <a:ext cx="3159351" cy="5616624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482721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2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차별성 및 지향점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485128" y="3356992"/>
            <a:ext cx="230875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  <a:latin typeface="Yu Gothic UI Semibold" pitchFamily="34" charset="-128"/>
                <a:ea typeface="Yu Gothic UI Semibold" pitchFamily="34" charset="-128"/>
              </a:rPr>
              <a:t>All In O.N.E</a:t>
            </a:r>
          </a:p>
          <a:p>
            <a:pPr algn="just">
              <a:lnSpc>
                <a:spcPct val="150000"/>
              </a:lnSpc>
            </a:pPr>
            <a:endParaRPr lang="ko-KR" altLang="en-US" dirty="0">
              <a:solidFill>
                <a:srgbClr val="240202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267744" y="3717032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35696" y="4077072"/>
            <a:ext cx="55419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240202"/>
                </a:solidFill>
                <a:latin typeface="맑은 고딕" pitchFamily="50" charset="-127"/>
                <a:ea typeface="맑은 고딕" pitchFamily="50" charset="-127"/>
              </a:rPr>
              <a:t>각각의 기능을 통합하여 유연한 상호연계를 도모하는 </a:t>
            </a:r>
            <a:r>
              <a:rPr lang="ko-KR" altLang="en-US" sz="1600" dirty="0" smtClean="0">
                <a:solidFill>
                  <a:srgbClr val="240202"/>
                </a:solidFill>
                <a:latin typeface="맑은 고딕" pitchFamily="50" charset="-127"/>
                <a:ea typeface="맑은 고딕" pitchFamily="50" charset="-127"/>
              </a:rPr>
              <a:t>하나</a:t>
            </a:r>
            <a:endParaRPr lang="en-US" altLang="ko-KR" sz="1600" dirty="0" smtClean="0">
              <a:solidFill>
                <a:srgbClr val="240202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rgbClr val="240202"/>
                </a:solidFill>
                <a:latin typeface="맑은 고딕" pitchFamily="50" charset="-127"/>
                <a:ea typeface="맑은 고딕" pitchFamily="50" charset="-127"/>
              </a:rPr>
              <a:t>ONE</a:t>
            </a:r>
            <a:endParaRPr lang="en-US" altLang="ko-KR" sz="1600" dirty="0">
              <a:solidFill>
                <a:srgbClr val="240202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6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5652120" y="3717032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갈매기형 수장 17"/>
          <p:cNvSpPr/>
          <p:nvPr/>
        </p:nvSpPr>
        <p:spPr>
          <a:xfrm rot="5400000">
            <a:off x="4518092" y="4545124"/>
            <a:ext cx="216024" cy="57606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30" y="4248901"/>
            <a:ext cx="3428571" cy="342857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258117" y="6217567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+mj-lt"/>
                <a:ea typeface="휴먼모음T" pitchFamily="18" charset="-127"/>
              </a:rPr>
              <a:t>Security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325" y="5085184"/>
            <a:ext cx="1110514" cy="111051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062325" y="6236731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j-lt"/>
                <a:ea typeface="휴먼모음T" pitchFamily="18" charset="-127"/>
              </a:rPr>
              <a:t>Last Check</a:t>
            </a:r>
            <a:endParaRPr lang="ko-KR" altLang="en-US" sz="1400" dirty="0">
              <a:latin typeface="+mj-lt"/>
              <a:ea typeface="휴먼모음T" pitchFamily="18" charset="-127"/>
            </a:endParaRPr>
          </a:p>
        </p:txBody>
      </p:sp>
      <p:sp>
        <p:nvSpPr>
          <p:cNvPr id="24" name="덧셈 기호 23"/>
          <p:cNvSpPr/>
          <p:nvPr/>
        </p:nvSpPr>
        <p:spPr>
          <a:xfrm>
            <a:off x="3419872" y="5416583"/>
            <a:ext cx="542327" cy="604705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덧셈 기호 24"/>
          <p:cNvSpPr/>
          <p:nvPr/>
        </p:nvSpPr>
        <p:spPr>
          <a:xfrm>
            <a:off x="5220072" y="5416583"/>
            <a:ext cx="542327" cy="604705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788" y="5074960"/>
            <a:ext cx="1191484" cy="1191484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878" y="5558826"/>
            <a:ext cx="524246" cy="52424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953954" y="6217567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j-lt"/>
                <a:ea typeface="휴먼모음T" pitchFamily="18" charset="-127"/>
              </a:rPr>
              <a:t>Home IOT</a:t>
            </a:r>
            <a:endParaRPr lang="ko-KR" altLang="en-US" sz="1400" dirty="0">
              <a:latin typeface="+mj-lt"/>
              <a:ea typeface="휴먼모음T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45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601"/>
                            </p:stCondLst>
                            <p:childTnLst>
                              <p:par>
                                <p:cTn id="21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8" grpId="1" animBg="1"/>
      <p:bldP spid="21" grpId="0"/>
      <p:bldP spid="23" grpId="0"/>
      <p:bldP spid="24" grpId="0" animBg="1"/>
      <p:bldP spid="25" grpId="0" animBg="1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707774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2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차별성 및 지향점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평행 사변형 50"/>
          <p:cNvSpPr/>
          <p:nvPr/>
        </p:nvSpPr>
        <p:spPr>
          <a:xfrm>
            <a:off x="-1259200" y="1268760"/>
            <a:ext cx="5256584" cy="504056"/>
          </a:xfrm>
          <a:prstGeom prst="parallelogram">
            <a:avLst/>
          </a:prstGeom>
          <a:solidFill>
            <a:srgbClr val="78B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LEADER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평행 사변형 51"/>
          <p:cNvSpPr/>
          <p:nvPr/>
        </p:nvSpPr>
        <p:spPr>
          <a:xfrm>
            <a:off x="5652120" y="2029490"/>
            <a:ext cx="5256584" cy="504056"/>
          </a:xfrm>
          <a:prstGeom prst="parallelogram">
            <a:avLst/>
          </a:prstGeom>
          <a:solidFill>
            <a:srgbClr val="FA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ADUINO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평행 사변형 52"/>
          <p:cNvSpPr/>
          <p:nvPr/>
        </p:nvSpPr>
        <p:spPr>
          <a:xfrm>
            <a:off x="-1764704" y="4689140"/>
            <a:ext cx="5256584" cy="504056"/>
          </a:xfrm>
          <a:prstGeom prst="parallelogram">
            <a:avLst/>
          </a:prstGeom>
          <a:solidFill>
            <a:srgbClr val="78B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27784" y="18448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홍휘표</a:t>
            </a:r>
            <a:endParaRPr lang="ko-KR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961195" y="26055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정영윤</a:t>
            </a:r>
            <a:endParaRPr lang="ko-KR" altLang="en-US" b="1" dirty="0"/>
          </a:p>
        </p:txBody>
      </p:sp>
      <p:sp>
        <p:nvSpPr>
          <p:cNvPr id="56" name="평행 사변형 55"/>
          <p:cNvSpPr/>
          <p:nvPr/>
        </p:nvSpPr>
        <p:spPr>
          <a:xfrm>
            <a:off x="4860032" y="5517232"/>
            <a:ext cx="5256584" cy="504056"/>
          </a:xfrm>
          <a:prstGeom prst="parallelogram">
            <a:avLst/>
          </a:prstGeom>
          <a:solidFill>
            <a:srgbClr val="FA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Base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87624" y="5265204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백진석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임철빈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220072" y="6073346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홍창호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이상민</a:t>
            </a:r>
            <a:endParaRPr lang="ko-KR" altLang="en-US" b="1" dirty="0"/>
          </a:p>
        </p:txBody>
      </p:sp>
      <p:sp>
        <p:nvSpPr>
          <p:cNvPr id="61" name="평행 사변형 60"/>
          <p:cNvSpPr/>
          <p:nvPr/>
        </p:nvSpPr>
        <p:spPr>
          <a:xfrm>
            <a:off x="-1548680" y="2978995"/>
            <a:ext cx="5256584" cy="504056"/>
          </a:xfrm>
          <a:prstGeom prst="parallelogram">
            <a:avLst/>
          </a:prstGeom>
          <a:solidFill>
            <a:srgbClr val="78B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47664" y="3555059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우충범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이효승</a:t>
            </a:r>
            <a:endParaRPr lang="ko-KR" altLang="en-US" b="1" dirty="0"/>
          </a:p>
        </p:txBody>
      </p:sp>
      <p:sp>
        <p:nvSpPr>
          <p:cNvPr id="63" name="평행 사변형 62"/>
          <p:cNvSpPr/>
          <p:nvPr/>
        </p:nvSpPr>
        <p:spPr>
          <a:xfrm>
            <a:off x="5220072" y="3741897"/>
            <a:ext cx="5256584" cy="504056"/>
          </a:xfrm>
          <a:prstGeom prst="parallelogram">
            <a:avLst/>
          </a:prstGeom>
          <a:solidFill>
            <a:srgbClr val="FA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08104" y="450262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이영민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김종준</a:t>
            </a:r>
            <a:endParaRPr lang="ko-KR" altLang="en-US" b="1" dirty="0"/>
          </a:p>
        </p:txBody>
      </p:sp>
      <p:sp>
        <p:nvSpPr>
          <p:cNvPr id="66" name="직사각형 65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36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/>
      <p:bldP spid="55" grpId="0"/>
      <p:bldP spid="56" grpId="0" animBg="1"/>
      <p:bldP spid="57" grpId="0"/>
      <p:bldP spid="58" grpId="0"/>
      <p:bldP spid="61" grpId="0" animBg="1"/>
      <p:bldP spid="62" grpId="0"/>
      <p:bldP spid="63" grpId="0" animBg="1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2553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차별성 및 지향점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79512" y="104344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배경 및 필요성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84458" y="1052736"/>
            <a:ext cx="1628221" cy="288032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HHP\Desktop\mCCBDioRugENd46jwno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34741"/>
            <a:ext cx="5238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24128" y="1734741"/>
            <a:ext cx="30963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사물인터넷의 발전으로 보다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편리한 생활이 가능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But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회사마다 제공하는 서비스가 각기 달라 불편함 발생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So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Home IOT</a:t>
            </a:r>
            <a:r>
              <a:rPr lang="ko-KR" altLang="en-US" dirty="0"/>
              <a:t> </a:t>
            </a:r>
            <a:r>
              <a:rPr lang="ko-KR" altLang="en-US" dirty="0" smtClean="0"/>
              <a:t>서비스를 통합한 더욱 스마트한 프로그램</a:t>
            </a:r>
            <a:endParaRPr lang="ko-KR" altLang="en-US" dirty="0"/>
          </a:p>
        </p:txBody>
      </p:sp>
      <p:cxnSp>
        <p:nvCxnSpPr>
          <p:cNvPr id="7" name="꺾인 연결선 6"/>
          <p:cNvCxnSpPr/>
          <p:nvPr/>
        </p:nvCxnSpPr>
        <p:spPr>
          <a:xfrm flipV="1">
            <a:off x="2555776" y="1844824"/>
            <a:ext cx="3096344" cy="216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HHP\Documents\카카오톡 받은 파일\KakaoTalk_20170418_00221730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95" y="4778086"/>
            <a:ext cx="3142953" cy="175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꺾인 연결선 17"/>
          <p:cNvCxnSpPr/>
          <p:nvPr/>
        </p:nvCxnSpPr>
        <p:spPr>
          <a:xfrm rot="5400000" flipH="1" flipV="1">
            <a:off x="4049942" y="3555014"/>
            <a:ext cx="1944216" cy="18362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79" y="5007170"/>
            <a:ext cx="1721441" cy="30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6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575613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차별성 및 지향점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002588" y="1835532"/>
            <a:ext cx="755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외출 전 챙겨야 할 물품들을 </a:t>
            </a:r>
            <a:r>
              <a:rPr lang="ko-KR" altLang="en-US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체크리스트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ko-KR" altLang="en-US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확인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40131" y="5229200"/>
            <a:ext cx="840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침입 알림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기능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ON/OFF 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센서 활성화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14629" y="3675088"/>
            <a:ext cx="840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IOT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기기들을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네트워크연동을 통해 제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어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933056"/>
            <a:ext cx="3428571" cy="34285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004" y="1286896"/>
            <a:ext cx="1370916" cy="1370916"/>
          </a:xfrm>
          <a:prstGeom prst="rect">
            <a:avLst/>
          </a:prstGeom>
          <a:noFill/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31" y="3140968"/>
            <a:ext cx="1191484" cy="119148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821" y="3624834"/>
            <a:ext cx="524246" cy="52424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7" y="3429000"/>
            <a:ext cx="1035113" cy="1035113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1763688" y="3697354"/>
            <a:ext cx="720080" cy="307710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 rot="19620000">
            <a:off x="1665969" y="2664167"/>
            <a:ext cx="720080" cy="307710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오른쪽 화살표 22"/>
          <p:cNvSpPr/>
          <p:nvPr/>
        </p:nvSpPr>
        <p:spPr>
          <a:xfrm rot="1967287">
            <a:off x="1645628" y="4679020"/>
            <a:ext cx="720080" cy="30771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1675" y="4408471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NFC Tag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27159" y="2712441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Last Check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01931" y="5949280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Security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00897" y="4283575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Home IOT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HHP\Documents\카카오톡 받은 파일\KakaoTalk_20170418_00311581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3" y="2240483"/>
            <a:ext cx="1908597" cy="190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36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5" grpId="0" animBg="1"/>
      <p:bldP spid="22" grpId="0" animBg="1"/>
      <p:bldP spid="23" grpId="0" animBg="1"/>
      <p:bldP spid="25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60678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차별성 및 지향점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052848"/>
            <a:ext cx="2232248" cy="39684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052848"/>
            <a:ext cx="2232248" cy="39684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20272" y="4356803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one1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020272" y="4688078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●●●●●●</a:t>
            </a:r>
            <a:endParaRPr lang="ko-KR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104344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로그인 화면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14868" y="6275463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NFC Tag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052848"/>
            <a:ext cx="2232248" cy="39684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139952" y="4356803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one1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139952" y="4688078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●●●●●●</a:t>
            </a:r>
            <a:endParaRPr lang="ko-KR" altLang="en-US" sz="1200" dirty="0"/>
          </a:p>
        </p:txBody>
      </p:sp>
      <p:sp>
        <p:nvSpPr>
          <p:cNvPr id="17" name="타원 16"/>
          <p:cNvSpPr/>
          <p:nvPr/>
        </p:nvSpPr>
        <p:spPr>
          <a:xfrm>
            <a:off x="4139952" y="4982010"/>
            <a:ext cx="779429" cy="463214"/>
          </a:xfrm>
          <a:prstGeom prst="ellipse">
            <a:avLst/>
          </a:prstGeom>
          <a:noFill/>
          <a:ln>
            <a:solidFill>
              <a:srgbClr val="FA8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03707" y="1628800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초기 로그인화면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77001" y="1627311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NFC </a:t>
            </a:r>
            <a:r>
              <a:rPr lang="ko-KR" altLang="en-U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미등록시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40759" y="1628800"/>
            <a:ext cx="1138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NFC </a:t>
            </a:r>
            <a:r>
              <a:rPr lang="ko-KR" altLang="en-U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등록시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4458" y="1052736"/>
            <a:ext cx="1315635" cy="288032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28" y="5151976"/>
            <a:ext cx="1035113" cy="103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3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  <p:bldP spid="15" grpId="0"/>
      <p:bldP spid="16" grpId="0"/>
      <p:bldP spid="17" grpId="0" animBg="1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329608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차별성 및 지향점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8242" y="980728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Last Check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019251"/>
            <a:ext cx="1368152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HHP\Desktop\수업_과제\시스템분석설계\팀프로젝트기획안\All in One\Activity_LastChe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80" y="1636223"/>
            <a:ext cx="2800012" cy="497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순서도: 연결자 1"/>
          <p:cNvSpPr/>
          <p:nvPr/>
        </p:nvSpPr>
        <p:spPr>
          <a:xfrm>
            <a:off x="3077748" y="3846914"/>
            <a:ext cx="276088" cy="276088"/>
          </a:xfrm>
          <a:prstGeom prst="flowChartConnector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꺾인 연결선 7"/>
          <p:cNvCxnSpPr>
            <a:stCxn id="2" idx="6"/>
          </p:cNvCxnSpPr>
          <p:nvPr/>
        </p:nvCxnSpPr>
        <p:spPr>
          <a:xfrm flipV="1">
            <a:off x="3353836" y="2492896"/>
            <a:ext cx="1794228" cy="149206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5364088" y="1844824"/>
            <a:ext cx="3528392" cy="34563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휴대필수물품</a:t>
            </a:r>
            <a:endParaRPr lang="en-US" altLang="ko-KR" sz="2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en-US" altLang="ko-KR" sz="2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외출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 필요한 기본 물품들을 등록하여 체크박스 형식으로 확인 할 수 있다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 fontAlgn="base">
              <a:buFontTx/>
              <a:buChar char="-"/>
            </a:pP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임의로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수정하여 확인 할 물품들을 추가 및 변경 할 수 있다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874846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9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꺾인 연결선 7"/>
          <p:cNvCxnSpPr>
            <a:endCxn id="13" idx="1"/>
          </p:cNvCxnSpPr>
          <p:nvPr/>
        </p:nvCxnSpPr>
        <p:spPr>
          <a:xfrm>
            <a:off x="2914056" y="2564904"/>
            <a:ext cx="1801960" cy="105860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894319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차별성 및 지향점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8242" y="971436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Last Check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009959"/>
            <a:ext cx="1368152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HHP\Desktop\수업_과제\시스템분석설계\팀프로젝트기획안\All in One\Activity_LastChe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80" y="1636223"/>
            <a:ext cx="2800012" cy="497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순서도: 연결자 1"/>
          <p:cNvSpPr/>
          <p:nvPr/>
        </p:nvSpPr>
        <p:spPr>
          <a:xfrm>
            <a:off x="3077748" y="3846914"/>
            <a:ext cx="276088" cy="276088"/>
          </a:xfrm>
          <a:prstGeom prst="flowChartConnector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순서도: 연결자 15"/>
          <p:cNvSpPr/>
          <p:nvPr/>
        </p:nvSpPr>
        <p:spPr>
          <a:xfrm>
            <a:off x="3071776" y="3846914"/>
            <a:ext cx="276088" cy="276088"/>
          </a:xfrm>
          <a:prstGeom prst="flowChartConnector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꺾인 연결선 11"/>
          <p:cNvCxnSpPr/>
          <p:nvPr/>
        </p:nvCxnSpPr>
        <p:spPr>
          <a:xfrm flipV="1">
            <a:off x="3275856" y="4777225"/>
            <a:ext cx="1440160" cy="884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4716016" y="1636223"/>
            <a:ext cx="4553762" cy="39745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sz="2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날씨 </a:t>
            </a:r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및 주변 교통상황</a:t>
            </a:r>
            <a:endParaRPr lang="en-US" altLang="ko-KR" sz="2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정보 </a:t>
            </a:r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제공</a:t>
            </a:r>
            <a:endParaRPr lang="en-US" altLang="ko-KR" sz="2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날씨정보를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불러와 우산이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필요할 경우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자동으로 우산을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체크리스트에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추가한다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등록한 지하철 역 및 버스정거장의 실시간 정보를 표시한다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332" y="2150904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6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68656E-6 L 3.88889E-6 -0.2068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3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68656E-6 L 1.38889E-6 0.2442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431</Words>
  <Application>Microsoft Office PowerPoint</Application>
  <PresentationFormat>화면 슬라이드 쇼(4:3)</PresentationFormat>
  <Paragraphs>176</Paragraphs>
  <Slides>16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Windows 사용자</cp:lastModifiedBy>
  <cp:revision>154</cp:revision>
  <dcterms:created xsi:type="dcterms:W3CDTF">2014-12-14T08:42:22Z</dcterms:created>
  <dcterms:modified xsi:type="dcterms:W3CDTF">2017-04-17T15:37:31Z</dcterms:modified>
</cp:coreProperties>
</file>