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3" r:id="rId2"/>
    <p:sldId id="275" r:id="rId3"/>
    <p:sldId id="282" r:id="rId4"/>
    <p:sldId id="276" r:id="rId5"/>
    <p:sldId id="277" r:id="rId6"/>
    <p:sldId id="293" r:id="rId7"/>
    <p:sldId id="285" r:id="rId8"/>
    <p:sldId id="305" r:id="rId9"/>
    <p:sldId id="289" r:id="rId10"/>
    <p:sldId id="290" r:id="rId11"/>
    <p:sldId id="286" r:id="rId12"/>
    <p:sldId id="288" r:id="rId13"/>
    <p:sldId id="291" r:id="rId14"/>
    <p:sldId id="292" r:id="rId15"/>
    <p:sldId id="303" r:id="rId16"/>
    <p:sldId id="297" r:id="rId17"/>
    <p:sldId id="301" r:id="rId18"/>
    <p:sldId id="309" r:id="rId19"/>
    <p:sldId id="310" r:id="rId20"/>
    <p:sldId id="311" r:id="rId21"/>
    <p:sldId id="306" r:id="rId22"/>
    <p:sldId id="307" r:id="rId23"/>
    <p:sldId id="308" r:id="rId24"/>
    <p:sldId id="274" r:id="rId25"/>
    <p:sldId id="327" r:id="rId26"/>
    <p:sldId id="328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3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089"/>
    <a:srgbClr val="FEBE10"/>
    <a:srgbClr val="00979C"/>
    <a:srgbClr val="EC902D"/>
    <a:srgbClr val="00799C"/>
    <a:srgbClr val="82B64A"/>
    <a:srgbClr val="A29AF3"/>
    <a:srgbClr val="F6F072"/>
    <a:srgbClr val="A5E9E9"/>
    <a:srgbClr val="FD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94660"/>
  </p:normalViewPr>
  <p:slideViewPr>
    <p:cSldViewPr>
      <p:cViewPr varScale="1">
        <p:scale>
          <a:sx n="110" d="100"/>
          <a:sy n="110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1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2914056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71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09959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440160" cy="884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16016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정보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날씨정보를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불러와 우산이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필요할 경우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우산을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체크리스트에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지하철 역 및 버스정거장의 실시간 정보를 표시한다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32" y="2150904"/>
            <a:ext cx="828000" cy="828000"/>
          </a:xfrm>
          <a:prstGeom prst="rect">
            <a:avLst/>
          </a:prstGeom>
        </p:spPr>
      </p:pic>
      <p:pic>
        <p:nvPicPr>
          <p:cNvPr id="15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282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283968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 네트워크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 fontAlgn="base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IOT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기기연동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설치된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기기들과 네트워크를 공유하여 각각의 기기들을 자동으로 등록하고 일괄적으로 제어할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234804"/>
            <a:ext cx="453156" cy="453156"/>
          </a:xfrm>
          <a:prstGeom prst="rect">
            <a:avLst/>
          </a:prstGeom>
        </p:spPr>
      </p:pic>
      <p:pic>
        <p:nvPicPr>
          <p:cNvPr id="13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716016" y="1686674"/>
            <a:ext cx="4104456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Security IOT</a:t>
            </a: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직접 설치한 침입감지 센서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경보센서를 제어하고 관리한다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67687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775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96747" y="198190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 설정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가구 및 시설 당 한 개의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생성하고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가족 구성원 및 해당 시설의 이용자를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추가하는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방식으로 사용자 그룹을 설정할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buFont typeface="맑은 고딕" pitchFamily="50" charset="-127"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그룹에 대하여 관리자에 한에 등급별로 분류된 권한을 부여할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5" y="2320241"/>
            <a:ext cx="753470" cy="753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93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보안등급 설정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낮음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높음으로 단계별 보안등급을 설정할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34595"/>
            <a:ext cx="828146" cy="828146"/>
          </a:xfrm>
          <a:prstGeom prst="rect">
            <a:avLst/>
          </a:prstGeom>
        </p:spPr>
      </p:pic>
      <p:pic>
        <p:nvPicPr>
          <p:cNvPr id="15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및 개발기술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08" y="2329340"/>
            <a:ext cx="883636" cy="88363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012160" y="2565022"/>
            <a:ext cx="2592288" cy="430887"/>
            <a:chOff x="2339752" y="2237757"/>
            <a:chExt cx="3168352" cy="547077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2408720" y="2754523"/>
              <a:ext cx="3099384" cy="6454"/>
            </a:xfrm>
            <a:prstGeom prst="line">
              <a:avLst/>
            </a:prstGeom>
            <a:ln w="28575">
              <a:solidFill>
                <a:srgbClr val="82B6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9752" y="2237757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2B64A"/>
                  </a:solidFill>
                  <a:latin typeface="+mn-ea"/>
                </a:rPr>
                <a:t>Android Studio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B64A"/>
                </a:solidFill>
                <a:latin typeface="+mn-ea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81128"/>
            <a:ext cx="883636" cy="601609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071786" y="4701108"/>
            <a:ext cx="2592288" cy="430887"/>
            <a:chOff x="2339752" y="3645024"/>
            <a:chExt cx="3168352" cy="54707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408720" y="4161790"/>
              <a:ext cx="3099384" cy="6454"/>
            </a:xfrm>
            <a:prstGeom prst="line">
              <a:avLst/>
            </a:prstGeom>
            <a:ln w="28575">
              <a:solidFill>
                <a:srgbClr val="009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39752" y="3645024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79C"/>
                  </a:solidFill>
                  <a:latin typeface="+mn-ea"/>
                </a:rPr>
                <a:t>Aduino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" y="4509120"/>
            <a:ext cx="883636" cy="582970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2044439" y="5106752"/>
            <a:ext cx="2535860" cy="1371"/>
          </a:xfrm>
          <a:prstGeom prst="line">
            <a:avLst/>
          </a:prstGeom>
          <a:ln w="28575">
            <a:gradFill flip="none" rotWithShape="1">
              <a:gsLst>
                <a:gs pos="0">
                  <a:srgbClr val="00799C"/>
                </a:gs>
                <a:gs pos="44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100000">
                  <a:srgbClr val="EC902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75472" y="4701108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99C"/>
                </a:solidFill>
                <a:latin typeface="+mn-ea"/>
              </a:rPr>
              <a:t>My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02D"/>
                </a:solidFill>
                <a:latin typeface="+mn-ea"/>
              </a:rPr>
              <a:t>SQL</a:t>
            </a:r>
            <a:endParaRPr lang="ko-KR" altLang="en-US" sz="2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02D"/>
              </a:solidFill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1435920" cy="59065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975472" y="2566251"/>
            <a:ext cx="2592288" cy="430887"/>
            <a:chOff x="1975472" y="2566251"/>
            <a:chExt cx="2592288" cy="43088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31900" y="2973265"/>
              <a:ext cx="2535860" cy="5083"/>
            </a:xfrm>
            <a:prstGeom prst="line">
              <a:avLst/>
            </a:prstGeom>
            <a:ln w="28575">
              <a:solidFill>
                <a:srgbClr val="FEBE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75472" y="2566251"/>
              <a:ext cx="2377302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EBE10"/>
                  </a:solidFill>
                  <a:latin typeface="+mn-ea"/>
                </a:rPr>
                <a:t>AWS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E1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53" name="직사각형 52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008FD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4" name="오각형 53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오각형 54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17551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05063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4759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1799" y="2752238"/>
            <a:ext cx="2664037" cy="559224"/>
            <a:chOff x="431799" y="2869776"/>
            <a:chExt cx="2664037" cy="55922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431800" y="3429000"/>
              <a:ext cx="2664036" cy="0"/>
            </a:xfrm>
            <a:prstGeom prst="line">
              <a:avLst/>
            </a:prstGeom>
            <a:ln w="28575">
              <a:solidFill>
                <a:srgbClr val="B49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1799" y="2869776"/>
              <a:ext cx="227098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4985A"/>
                  </a:solidFill>
                  <a:latin typeface="+mn-ea"/>
                </a:rPr>
                <a:t>MAY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985A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0470" y="2749687"/>
            <a:ext cx="2664036" cy="561775"/>
            <a:chOff x="3330470" y="2867225"/>
            <a:chExt cx="2664036" cy="56177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330470" y="3429000"/>
              <a:ext cx="26640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0470" y="2867225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+mn-ea"/>
                </a:rPr>
                <a:t>JUNE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29138" y="2749687"/>
            <a:ext cx="2664037" cy="561775"/>
            <a:chOff x="6229138" y="2867225"/>
            <a:chExt cx="2664037" cy="56177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229139" y="3429000"/>
              <a:ext cx="2664036" cy="0"/>
            </a:xfrm>
            <a:prstGeom prst="line">
              <a:avLst/>
            </a:prstGeom>
            <a:ln w="28575">
              <a:solidFill>
                <a:srgbClr val="008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29138" y="2867225"/>
              <a:ext cx="2015269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+mn-ea"/>
                </a:rPr>
                <a:t>JULY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FD4"/>
                </a:solidFill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70011" y="4133398"/>
            <a:ext cx="2613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구상 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자료 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구상 및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아이템수집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작품기능 구현 계획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15510" y="4133398"/>
            <a:ext cx="2464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입력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기능코딩 시작</a:t>
            </a:r>
            <a:endParaRPr lang="en-US" altLang="ko-KR" sz="1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229138" y="3717032"/>
            <a:ext cx="2813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수정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마무리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코딩 수정 및 보완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개발</a:t>
            </a:r>
            <a:endParaRPr lang="ko-KR" altLang="en-US" sz="1600" dirty="0"/>
          </a:p>
        </p:txBody>
      </p:sp>
      <p:sp>
        <p:nvSpPr>
          <p:cNvPr id="103" name="직사각형 102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27" name="직사각형 26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FC808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오각형 28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552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5064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35449" y="1908664"/>
              <a:ext cx="627096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1799" y="2752238"/>
            <a:ext cx="2664037" cy="559224"/>
            <a:chOff x="431799" y="2752238"/>
            <a:chExt cx="2664037" cy="55922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31800" y="3311462"/>
              <a:ext cx="26640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1799" y="2752238"/>
              <a:ext cx="2270982" cy="523220"/>
            </a:xfrm>
            <a:prstGeom prst="rect">
              <a:avLst/>
            </a:prstGeom>
            <a:noFill/>
            <a:ln>
              <a:solidFill>
                <a:srgbClr val="00B0F0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+mn-ea"/>
                </a:rPr>
                <a:t>AUGUST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30470" y="2749687"/>
            <a:ext cx="2664036" cy="561775"/>
            <a:chOff x="3330470" y="2749687"/>
            <a:chExt cx="2664036" cy="56177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330470" y="3311462"/>
              <a:ext cx="2664036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30470" y="2749687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ea"/>
                </a:rPr>
                <a:t>SEPTEMBER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229138" y="2749687"/>
            <a:ext cx="2664037" cy="561775"/>
            <a:chOff x="6229138" y="2749687"/>
            <a:chExt cx="2664037" cy="56177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29139" y="3311462"/>
              <a:ext cx="2664036" cy="0"/>
            </a:xfrm>
            <a:prstGeom prst="line">
              <a:avLst/>
            </a:prstGeom>
            <a:ln w="28575">
              <a:solidFill>
                <a:srgbClr val="FC8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29138" y="2749687"/>
              <a:ext cx="2015269" cy="523220"/>
            </a:xfrm>
            <a:prstGeom prst="rect">
              <a:avLst/>
            </a:prstGeom>
            <a:noFill/>
            <a:ln>
              <a:solidFill>
                <a:srgbClr val="FC8089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C8089"/>
                  </a:solidFill>
                  <a:latin typeface="+mn-ea"/>
                </a:rPr>
                <a:t>OCTOBER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8089"/>
                </a:solidFill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0011" y="3645024"/>
            <a:ext cx="25410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 </a:t>
            </a:r>
            <a:r>
              <a:rPr lang="en-US" altLang="ko-KR" sz="1600" dirty="0" smtClean="0"/>
              <a:t>Android </a:t>
            </a:r>
            <a:r>
              <a:rPr lang="ko-KR" altLang="en-US" sz="1600" dirty="0" smtClean="0"/>
              <a:t>기능 코딩완료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최종 수정 및 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테스트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 관리자용 </a:t>
            </a:r>
            <a:r>
              <a:rPr lang="ko-KR" altLang="en-US" sz="1600" dirty="0" smtClean="0"/>
              <a:t>웹 서버 </a:t>
            </a:r>
            <a:r>
              <a:rPr lang="ko-KR" altLang="en-US" sz="1600" dirty="0"/>
              <a:t>구축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서버구축 및 테스트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315510" y="4235604"/>
            <a:ext cx="2202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작품 구현 및 테스트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⦁ 작품 보완점 해결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156176" y="459971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⦁ 작품 발표 및 출품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7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간이 프로그램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1700808"/>
            <a:ext cx="857468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26942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기초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HHP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9388"/>
            <a:ext cx="8714388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4430" y="1316036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1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시장조사 및 차별성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34143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HHP\Desktop\Use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8" y="1411188"/>
            <a:ext cx="7867651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74" y="1988567"/>
            <a:ext cx="2448272" cy="4700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1988658"/>
            <a:ext cx="2448272" cy="47002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2448272" cy="470029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52101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Home IOT (LG_U+)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749"/>
            <a:ext cx="2448272" cy="47002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1" y="4149080"/>
            <a:ext cx="579044" cy="579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01" y="1916832"/>
            <a:ext cx="576064" cy="5760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76144" y="1890344"/>
            <a:ext cx="472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1"/>
                </a:solidFill>
              </a:rPr>
              <a:t>음성명령이 </a:t>
            </a:r>
            <a:r>
              <a:rPr lang="ko-KR" altLang="en-US" dirty="0">
                <a:solidFill>
                  <a:schemeClr val="accent1"/>
                </a:solidFill>
              </a:rPr>
              <a:t>가능해 </a:t>
            </a:r>
            <a:r>
              <a:rPr lang="ko-KR" altLang="en-US" dirty="0" smtClean="0">
                <a:solidFill>
                  <a:schemeClr val="accent1"/>
                </a:solidFill>
              </a:rPr>
              <a:t>실생활에서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손쉽게 이용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73165" y="4149080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145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불편하다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824" y="4150821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5936" y="4795411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기기를 구매한 이후에 이용비용이 들지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0582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엡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때문에 불편하다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7229" y="6021288"/>
            <a:ext cx="492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</a:t>
            </a: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err="1">
                <a:solidFill>
                  <a:srgbClr val="FF0000"/>
                </a:solidFill>
              </a:rPr>
              <a:t>으</a:t>
            </a:r>
            <a:r>
              <a:rPr lang="ko-KR" altLang="en-US" dirty="0" err="1" smtClean="0">
                <a:solidFill>
                  <a:srgbClr val="FF0000"/>
                </a:solidFill>
              </a:rPr>
              <a:t>로</a:t>
            </a:r>
            <a:r>
              <a:rPr lang="ko-KR" altLang="en-US" dirty="0" smtClean="0">
                <a:solidFill>
                  <a:srgbClr val="FF0000"/>
                </a:solidFill>
              </a:rPr>
              <a:t> 다수의 회사 </a:t>
            </a:r>
            <a:r>
              <a:rPr lang="en-US" altLang="ko-KR" dirty="0" smtClean="0">
                <a:solidFill>
                  <a:srgbClr val="FF0000"/>
                </a:solidFill>
              </a:rPr>
              <a:t>IOT</a:t>
            </a:r>
            <a:r>
              <a:rPr lang="ko-KR" altLang="en-US" dirty="0" smtClean="0">
                <a:solidFill>
                  <a:srgbClr val="FF0000"/>
                </a:solidFill>
              </a:rPr>
              <a:t>통제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8918" y="2638653"/>
            <a:ext cx="479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2. IOT</a:t>
            </a:r>
            <a:r>
              <a:rPr lang="ko-KR" altLang="en-US" dirty="0">
                <a:solidFill>
                  <a:schemeClr val="accent1"/>
                </a:solidFill>
              </a:rPr>
              <a:t>기기가 </a:t>
            </a:r>
            <a:r>
              <a:rPr lang="ko-KR" altLang="en-US" dirty="0" smtClean="0">
                <a:solidFill>
                  <a:schemeClr val="accent1"/>
                </a:solidFill>
              </a:rPr>
              <a:t>다양하여 필요에 따라 일부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 </a:t>
            </a:r>
            <a:r>
              <a:rPr lang="ko-KR" altLang="en-US" dirty="0" smtClean="0">
                <a:solidFill>
                  <a:schemeClr val="accent1"/>
                </a:solidFill>
              </a:rPr>
              <a:t>품목만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선정하여 </a:t>
            </a:r>
            <a:r>
              <a:rPr lang="ko-KR" altLang="en-US" dirty="0" smtClean="0">
                <a:solidFill>
                  <a:schemeClr val="accent1"/>
                </a:solidFill>
              </a:rPr>
              <a:t>사용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341970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 smtClean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accent1"/>
                </a:solidFill>
              </a:rPr>
              <a:t>격</a:t>
            </a:r>
            <a:r>
              <a:rPr lang="ko-KR" altLang="en-US" dirty="0" smtClean="0">
                <a:solidFill>
                  <a:schemeClr val="accent1"/>
                </a:solidFill>
              </a:rPr>
              <a:t>에서 </a:t>
            </a:r>
            <a:r>
              <a:rPr lang="ko-KR" altLang="en-US" dirty="0" err="1">
                <a:solidFill>
                  <a:schemeClr val="accent1"/>
                </a:solidFill>
              </a:rPr>
              <a:t>앱</a:t>
            </a:r>
            <a:r>
              <a:rPr lang="ko-KR" altLang="en-US" dirty="0" err="1" smtClean="0">
                <a:solidFill>
                  <a:schemeClr val="accent1"/>
                </a:solidFill>
              </a:rPr>
              <a:t>을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통한 제어 </a:t>
            </a:r>
            <a:r>
              <a:rPr lang="ko-KR" altLang="en-US" dirty="0" smtClean="0">
                <a:solidFill>
                  <a:schemeClr val="accent1"/>
                </a:solidFill>
              </a:rPr>
              <a:t>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892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060848"/>
            <a:ext cx="202057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550507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SECURITY (ADT</a:t>
            </a:r>
            <a:r>
              <a:rPr lang="ko-KR" altLang="en-US" sz="2000" dirty="0" err="1" smtClean="0"/>
              <a:t>캡스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576064" cy="5760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35896" y="1890344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긴급출동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비상통보를 제공하며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목적에 따라 맞춤 서비스를 제공한다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6037" y="263865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업체의 규모가 크고 신뢰성이 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45" y="321297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외부에서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앱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통한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제어가 가능하다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52" y="4149080"/>
            <a:ext cx="579044" cy="57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9042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배터리와 같은 최소한의 비용만 소요된다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350431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사용자가 원하는 등급 설정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025" y="571976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6089095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주거위치에 따른 제약이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8025" y="5723964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7665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5" grpId="0"/>
      <p:bldP spid="29" grpId="0"/>
      <p:bldP spid="30" grpId="0"/>
      <p:bldP spid="6" grpId="0"/>
      <p:bldP spid="32" grpId="0"/>
      <p:bldP spid="33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48544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전략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7710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968725" y="203581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2297" y="1628800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SNS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297" y="4653136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블로그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홍보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508518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59" y="2359046"/>
            <a:ext cx="1201458" cy="8107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" y="5352302"/>
            <a:ext cx="1211088" cy="121108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43608" y="3393873"/>
            <a:ext cx="1188583" cy="900000"/>
            <a:chOff x="1043608" y="3393873"/>
            <a:chExt cx="1188583" cy="900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3873"/>
              <a:ext cx="690279" cy="69027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603594"/>
              <a:ext cx="684527" cy="6902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159030" y="2492896"/>
            <a:ext cx="424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Instagram, twitter </a:t>
            </a:r>
            <a:r>
              <a:rPr lang="ko-KR" altLang="en-US" dirty="0" smtClean="0"/>
              <a:t>등 글을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작성하여 직접 홍보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41361" y="3718773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메신저의 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사용자들간의 사용후기를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공유를 통해 퍼져 나갈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376" y="5445224"/>
            <a:ext cx="455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, T-Story</a:t>
            </a:r>
            <a:r>
              <a:rPr lang="ko-KR" altLang="en-US" dirty="0" smtClean="0"/>
              <a:t>와 같은 사이트의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“All In O.N.E”</a:t>
            </a:r>
            <a:r>
              <a:rPr lang="ko-KR" altLang="en-US" dirty="0" smtClean="0"/>
              <a:t>과 관련성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노출하여 홍보효과를 노림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297516" y="2929504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582" y="306023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726408" y="3143818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4430" y="1268760"/>
            <a:ext cx="33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화면이동 흐름도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흐름도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0" y="2292559"/>
            <a:ext cx="2553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다이어그램</a:t>
            </a: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787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작업분할 구조도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8064A2">
                    <a:lumMod val="60000"/>
                    <a:lumOff val="40000"/>
                  </a:srgbClr>
                </a:solidFill>
              </a:rPr>
              <a:t>Co</a:t>
            </a:r>
            <a:r>
              <a:rPr lang="en-US" altLang="ko-KR" sz="2400" b="1" dirty="0" smtClean="0">
                <a:solidFill>
                  <a:prstClr val="white">
                    <a:lumMod val="65000"/>
                  </a:prst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세부화면 구성설계</a:t>
            </a: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6274" y="404664"/>
            <a:ext cx="170147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39552" y="907132"/>
            <a:ext cx="1800200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1" y="3605679"/>
            <a:ext cx="583010" cy="1187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89" y="4705127"/>
            <a:ext cx="1035113" cy="1035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13" y="5498351"/>
            <a:ext cx="1897381" cy="965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582" y="5447201"/>
            <a:ext cx="971508" cy="1068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3560" t="25097" r="4639" b="691"/>
          <a:stretch/>
        </p:blipFill>
        <p:spPr>
          <a:xfrm>
            <a:off x="753099" y="3895652"/>
            <a:ext cx="1419880" cy="91562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992594" y="1447691"/>
            <a:ext cx="3012791" cy="1034287"/>
            <a:chOff x="3022576" y="1623799"/>
            <a:chExt cx="3012791" cy="1034287"/>
          </a:xfrm>
        </p:grpSpPr>
        <p:sp>
          <p:nvSpPr>
            <p:cNvPr id="10" name="순서도: 자기 디스크 9"/>
            <p:cNvSpPr/>
            <p:nvPr/>
          </p:nvSpPr>
          <p:spPr>
            <a:xfrm>
              <a:off x="3022576" y="1623799"/>
              <a:ext cx="2921364" cy="1034287"/>
            </a:xfrm>
            <a:prstGeom prst="flowChartMagneticDisk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2448" y="1937865"/>
              <a:ext cx="328876" cy="406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178405" y="2296445"/>
              <a:ext cx="856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Database</a:t>
              </a:r>
              <a:endParaRPr lang="ko-KR" altLang="en-US" sz="1200" dirty="0"/>
            </a:p>
          </p:txBody>
        </p:sp>
        <p:pic>
          <p:nvPicPr>
            <p:cNvPr id="13" name="_x483698008" descr="DRW000032f8258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189" y="1926772"/>
              <a:ext cx="379843" cy="42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026000" y="2348880"/>
              <a:ext cx="820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JSP page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632199" y="2047205"/>
              <a:ext cx="1731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43292" y="2097726"/>
              <a:ext cx="1035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Query</a:t>
              </a:r>
              <a:endParaRPr lang="ko-KR" altLang="en-US" sz="1400" dirty="0"/>
            </a:p>
          </p:txBody>
        </p:sp>
      </p:grpSp>
      <p:sp>
        <p:nvSpPr>
          <p:cNvPr id="17" name="순서도: 자기 디스크 16"/>
          <p:cNvSpPr/>
          <p:nvPr/>
        </p:nvSpPr>
        <p:spPr>
          <a:xfrm>
            <a:off x="3075900" y="2827230"/>
            <a:ext cx="2754751" cy="620688"/>
          </a:xfrm>
          <a:prstGeom prst="flowChartMagneticDisk">
            <a:avLst/>
          </a:prstGeom>
          <a:solidFill>
            <a:srgbClr val="B4985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5227" y="3053442"/>
            <a:ext cx="15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AWS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1594" y="6094896"/>
            <a:ext cx="177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센서감지 및 경보기</a:t>
            </a:r>
            <a:endParaRPr lang="ko-KR" altLang="en-US" sz="1400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315101" y="3140968"/>
            <a:ext cx="1627212" cy="662736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03555" y="2481978"/>
            <a:ext cx="0" cy="306975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913958" y="3137574"/>
            <a:ext cx="1394346" cy="795482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82012" y="3535315"/>
            <a:ext cx="0" cy="1169812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992351" y="4413921"/>
            <a:ext cx="2315953" cy="671264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0"/>
          </p:cNvCxnSpPr>
          <p:nvPr/>
        </p:nvCxnSpPr>
        <p:spPr>
          <a:xfrm>
            <a:off x="7596336" y="4869160"/>
            <a:ext cx="0" cy="578041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039" y="4842849"/>
            <a:ext cx="0" cy="578041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33799" y="572105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NFC</a:t>
            </a:r>
            <a:r>
              <a:rPr lang="ko-KR" altLang="en-US" sz="1400" dirty="0" smtClean="0"/>
              <a:t>태그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812092" y="500058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IOT</a:t>
            </a:r>
            <a:r>
              <a:rPr lang="ko-KR" altLang="en-US" sz="1400" dirty="0" smtClean="0"/>
              <a:t>제어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91371" y="3132376"/>
            <a:ext cx="231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사용자별</a:t>
            </a:r>
            <a:r>
              <a:rPr lang="ko-KR" altLang="en-US" sz="1400" dirty="0" smtClean="0"/>
              <a:t> 체크리스트 출력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42587" y="4129238"/>
            <a:ext cx="135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아두이노</a:t>
            </a:r>
            <a:r>
              <a:rPr lang="ko-KR" altLang="en-US" sz="1400" dirty="0" smtClean="0"/>
              <a:t> 전송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04664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727580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15815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효승\Desktop\referan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66" y="3715815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6" idx="1"/>
            <a:endCxn id="7" idx="0"/>
          </p:cNvCxnSpPr>
          <p:nvPr/>
        </p:nvCxnSpPr>
        <p:spPr>
          <a:xfrm flipH="1">
            <a:off x="1331640" y="1620799"/>
            <a:ext cx="2484276" cy="21067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 flipV="1">
            <a:off x="2015716" y="4931950"/>
            <a:ext cx="1836204" cy="1176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208105" y="4973189"/>
            <a:ext cx="192017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5916" y="291601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(AIO_MAIN_UCD)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496" y="617693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라스트체크 </a:t>
            </a:r>
            <a:r>
              <a:rPr lang="en-US" altLang="ko-KR" dirty="0"/>
              <a:t>(</a:t>
            </a:r>
            <a:r>
              <a:rPr lang="en-US" altLang="ko-KR" dirty="0" smtClean="0"/>
              <a:t>AIO_LC_UCD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1860" y="617693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IOT</a:t>
            </a:r>
            <a:r>
              <a:rPr lang="ko-KR" altLang="en-US" dirty="0" smtClean="0"/>
              <a:t>관리 </a:t>
            </a:r>
            <a:r>
              <a:rPr lang="en-US" altLang="ko-KR" dirty="0"/>
              <a:t>(</a:t>
            </a:r>
            <a:r>
              <a:rPr lang="en-US" altLang="ko-KR" dirty="0" smtClean="0"/>
              <a:t>AIO_LC_UCD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9320" y="62006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r>
              <a:rPr lang="en-US" altLang="ko-KR" dirty="0"/>
              <a:t>(AIO_SETUP_UCD)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4256" y="406252"/>
            <a:ext cx="198950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화면이동 흐름도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1760" y="4077072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리스트추</a:t>
            </a:r>
            <a:r>
              <a:rPr lang="ko-KR" altLang="en-US" sz="1200" dirty="0"/>
              <a:t>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10036" y="5229200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지하철 설정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410036" y="5661248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버스 설정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endCxn id="28" idx="1"/>
          </p:cNvCxnSpPr>
          <p:nvPr/>
        </p:nvCxnSpPr>
        <p:spPr>
          <a:xfrm>
            <a:off x="2015716" y="4215571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995990" y="5367699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979712" y="5799746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98266" y="4354071"/>
            <a:ext cx="77393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endCxn id="36" idx="1"/>
          </p:cNvCxnSpPr>
          <p:nvPr/>
        </p:nvCxnSpPr>
        <p:spPr>
          <a:xfrm>
            <a:off x="5202222" y="4492570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6116" y="5344254"/>
            <a:ext cx="89533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S_IOT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endCxn id="38" idx="1"/>
          </p:cNvCxnSpPr>
          <p:nvPr/>
        </p:nvCxnSpPr>
        <p:spPr>
          <a:xfrm>
            <a:off x="5220072" y="5482753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825342" y="3212976"/>
            <a:ext cx="0" cy="502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28182" y="2902226"/>
            <a:ext cx="99431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사용자추가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6" idx="3"/>
          </p:cNvCxnSpPr>
          <p:nvPr/>
        </p:nvCxnSpPr>
        <p:spPr>
          <a:xfrm>
            <a:off x="5184068" y="1620799"/>
            <a:ext cx="5400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03033" y="1482299"/>
            <a:ext cx="857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</a:t>
            </a:r>
            <a:r>
              <a:rPr lang="ko-KR" altLang="en-US" sz="1200" dirty="0"/>
              <a:t>입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60232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26" name="직선 연결선 25"/>
          <p:cNvCxnSpPr>
            <a:stCxn id="40" idx="3"/>
            <a:endCxn id="21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3"/>
            <a:endCxn id="41" idx="1"/>
          </p:cNvCxnSpPr>
          <p:nvPr/>
        </p:nvCxnSpPr>
        <p:spPr>
          <a:xfrm>
            <a:off x="5256357" y="2762330"/>
            <a:ext cx="1403875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769229" y="5662960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822558" y="4005064"/>
            <a:ext cx="0" cy="1657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2558" y="460578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리스트 목록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246494" y="4005064"/>
            <a:ext cx="0" cy="1657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82398" y="460578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목록 추가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99610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63" name="직선 연결선 62"/>
          <p:cNvCxnSpPr>
            <a:stCxn id="21" idx="2"/>
            <a:endCxn id="61" idx="0"/>
          </p:cNvCxnSpPr>
          <p:nvPr/>
        </p:nvCxnSpPr>
        <p:spPr>
          <a:xfrm flipH="1">
            <a:off x="4517853" y="2993922"/>
            <a:ext cx="282" cy="507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34695" y="4651818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8224" y="466632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 </a:t>
            </a:r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24328" y="55292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 추가</a:t>
            </a:r>
            <a:endParaRPr lang="ko-KR" altLang="en-US" sz="1200" dirty="0"/>
          </a:p>
        </p:txBody>
      </p:sp>
      <p:cxnSp>
        <p:nvCxnSpPr>
          <p:cNvPr id="33" name="꺾인 연결선 32"/>
          <p:cNvCxnSpPr>
            <a:stCxn id="40" idx="2"/>
            <a:endCxn id="27" idx="6"/>
          </p:cNvCxnSpPr>
          <p:nvPr/>
        </p:nvCxnSpPr>
        <p:spPr>
          <a:xfrm rot="5400000">
            <a:off x="5843902" y="3421301"/>
            <a:ext cx="1011662" cy="209744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5"/>
            <a:endCxn id="40" idx="3"/>
          </p:cNvCxnSpPr>
          <p:nvPr/>
        </p:nvCxnSpPr>
        <p:spPr>
          <a:xfrm rot="5400000" flipH="1" flipV="1">
            <a:off x="5867961" y="2936266"/>
            <a:ext cx="1472382" cy="3065049"/>
          </a:xfrm>
          <a:prstGeom prst="bentConnector4">
            <a:avLst>
              <a:gd name="adj1" fmla="val -21972"/>
              <a:gd name="adj2" fmla="val 10745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60232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41" name="직선 연결선 40"/>
          <p:cNvCxnSpPr>
            <a:stCxn id="39" idx="3"/>
            <a:endCxn id="38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3"/>
            <a:endCxn id="40" idx="1"/>
          </p:cNvCxnSpPr>
          <p:nvPr/>
        </p:nvCxnSpPr>
        <p:spPr>
          <a:xfrm>
            <a:off x="5256357" y="2762330"/>
            <a:ext cx="1403875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599610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44" name="직선 연결선 43"/>
          <p:cNvCxnSpPr>
            <a:stCxn id="38" idx="2"/>
            <a:endCxn id="43" idx="0"/>
          </p:cNvCxnSpPr>
          <p:nvPr/>
        </p:nvCxnSpPr>
        <p:spPr>
          <a:xfrm flipH="1">
            <a:off x="4517853" y="2993922"/>
            <a:ext cx="282" cy="507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1477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85128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407707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ONE</a:t>
            </a:r>
            <a:endParaRPr lang="en-US" altLang="ko-KR" sz="1600" dirty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52120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8117" y="621756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Last Check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Home IOT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1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1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34695" y="4651818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3838" y="465181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추가등록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595592" y="418977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추가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2" idx="2"/>
            <a:endCxn id="27" idx="0"/>
          </p:cNvCxnSpPr>
          <p:nvPr/>
        </p:nvCxnSpPr>
        <p:spPr>
          <a:xfrm flipH="1">
            <a:off x="4517853" y="2993922"/>
            <a:ext cx="282" cy="1657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27" idx="2"/>
            <a:endCxn id="30" idx="2"/>
          </p:cNvCxnSpPr>
          <p:nvPr/>
        </p:nvCxnSpPr>
        <p:spPr>
          <a:xfrm rot="10800000">
            <a:off x="1745827" y="3964192"/>
            <a:ext cx="1988868" cy="10116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78083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34" name="직선 연결선 33"/>
          <p:cNvCxnSpPr>
            <a:stCxn id="30" idx="3"/>
            <a:endCxn id="28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3"/>
            <a:endCxn id="32" idx="1"/>
          </p:cNvCxnSpPr>
          <p:nvPr/>
        </p:nvCxnSpPr>
        <p:spPr>
          <a:xfrm>
            <a:off x="5256357" y="2762330"/>
            <a:ext cx="2021726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599609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38" name="직선 연결선 37"/>
          <p:cNvCxnSpPr>
            <a:stCxn id="28" idx="2"/>
            <a:endCxn id="36" idx="0"/>
          </p:cNvCxnSpPr>
          <p:nvPr/>
        </p:nvCxnSpPr>
        <p:spPr>
          <a:xfrm flipH="1">
            <a:off x="4517852" y="2993922"/>
            <a:ext cx="283" cy="507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57155" y="4839991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8827" y="410845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보안등급 설정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2" idx="2"/>
            <a:endCxn id="27" idx="0"/>
          </p:cNvCxnSpPr>
          <p:nvPr/>
        </p:nvCxnSpPr>
        <p:spPr>
          <a:xfrm flipH="1">
            <a:off x="2340313" y="2993922"/>
            <a:ext cx="2177822" cy="18460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188213" y="4839991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8" name="직선 화살표 연결선 7"/>
          <p:cNvCxnSpPr>
            <a:stCxn id="27" idx="6"/>
            <a:endCxn id="28" idx="2"/>
          </p:cNvCxnSpPr>
          <p:nvPr/>
        </p:nvCxnSpPr>
        <p:spPr>
          <a:xfrm>
            <a:off x="3123470" y="5164027"/>
            <a:ext cx="40647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3563" y="529722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 설정 변경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28" idx="0"/>
            <a:endCxn id="44" idx="2"/>
          </p:cNvCxnSpPr>
          <p:nvPr/>
        </p:nvCxnSpPr>
        <p:spPr>
          <a:xfrm flipH="1" flipV="1">
            <a:off x="7971370" y="3964192"/>
            <a:ext cx="1" cy="8757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6256" y="42828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 </a:t>
            </a:r>
            <a:r>
              <a:rPr lang="ko-KR" altLang="en-US" sz="1200" dirty="0" smtClean="0"/>
              <a:t>변경 정보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33147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45" name="직선 연결선 44"/>
          <p:cNvCxnSpPr>
            <a:stCxn id="43" idx="3"/>
            <a:endCxn id="42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2" idx="3"/>
            <a:endCxn id="44" idx="1"/>
          </p:cNvCxnSpPr>
          <p:nvPr/>
        </p:nvCxnSpPr>
        <p:spPr>
          <a:xfrm>
            <a:off x="5256357" y="2762330"/>
            <a:ext cx="1976790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662061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>
            <a:off x="4662061" y="2993922"/>
            <a:ext cx="918243" cy="507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Use Cases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9215103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77534" y="908720"/>
            <a:ext cx="275430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04256" y="406252"/>
            <a:ext cx="272758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다이어그램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1568188" y="2060848"/>
            <a:ext cx="2664296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2484" y="1876182"/>
            <a:ext cx="488787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현재 시간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lastCheckTimeInfo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err="1" smtClean="0">
                <a:solidFill>
                  <a:prstClr val="black"/>
                </a:solidFill>
              </a:rPr>
              <a:t>안드로이드에</a:t>
            </a:r>
            <a:r>
              <a:rPr lang="ko-KR" altLang="en-US" dirty="0" smtClean="0">
                <a:solidFill>
                  <a:prstClr val="black"/>
                </a:solidFill>
              </a:rPr>
              <a:t> 내장 되어있는 </a:t>
            </a:r>
            <a:r>
              <a:rPr lang="en-US" altLang="ko-KR" dirty="0" smtClean="0">
                <a:solidFill>
                  <a:prstClr val="black"/>
                </a:solidFill>
              </a:rPr>
              <a:t>Data()</a:t>
            </a:r>
            <a:r>
              <a:rPr lang="ko-KR" altLang="en-US" dirty="0" smtClean="0">
                <a:solidFill>
                  <a:prstClr val="black"/>
                </a:solidFill>
              </a:rPr>
              <a:t>함수 사용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cxnSp>
        <p:nvCxnSpPr>
          <p:cNvPr id="21" name="꺾인 연결선 20"/>
          <p:cNvCxnSpPr/>
          <p:nvPr/>
        </p:nvCxnSpPr>
        <p:spPr>
          <a:xfrm>
            <a:off x="2843808" y="2852936"/>
            <a:ext cx="1296144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795" y="3784430"/>
            <a:ext cx="41120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현재 날씨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800" b="1" dirty="0" smtClean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프로그램 </a:t>
            </a:r>
            <a:r>
              <a:rPr lang="en-US" altLang="ko-KR" dirty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lastCheckWeatherInfo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동네예보정보서비스 </a:t>
            </a:r>
            <a:r>
              <a:rPr lang="en-US" altLang="ko-KR" dirty="0" err="1" smtClean="0">
                <a:solidFill>
                  <a:prstClr val="black"/>
                </a:solidFill>
              </a:rPr>
              <a:t>api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Api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항목명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Base_data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날씨 일자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Base_time</a:t>
            </a:r>
            <a:r>
              <a:rPr lang="en-US" altLang="ko-KR" dirty="0" smtClean="0">
                <a:solidFill>
                  <a:prstClr val="black"/>
                </a:solidFill>
              </a:rPr>
              <a:t> : </a:t>
            </a:r>
            <a:r>
              <a:rPr lang="ko-KR" altLang="en-US" dirty="0" smtClean="0">
                <a:solidFill>
                  <a:prstClr val="black"/>
                </a:solidFill>
              </a:rPr>
              <a:t>날씨 시간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Nx</a:t>
            </a:r>
            <a:r>
              <a:rPr lang="en-US" altLang="ko-KR" dirty="0" smtClean="0">
                <a:solidFill>
                  <a:prstClr val="black"/>
                </a:solidFill>
              </a:rPr>
              <a:t> , </a:t>
            </a:r>
            <a:r>
              <a:rPr lang="en-US" altLang="ko-KR" dirty="0" err="1" smtClean="0">
                <a:solidFill>
                  <a:prstClr val="black"/>
                </a:solidFill>
              </a:rPr>
              <a:t>ny</a:t>
            </a:r>
            <a:r>
              <a:rPr lang="en-US" altLang="ko-KR" dirty="0" smtClean="0">
                <a:solidFill>
                  <a:prstClr val="black"/>
                </a:solidFill>
              </a:rPr>
              <a:t> : x</a:t>
            </a:r>
            <a:r>
              <a:rPr lang="ko-KR" altLang="en-US" dirty="0" smtClean="0">
                <a:solidFill>
                  <a:prstClr val="black"/>
                </a:solidFill>
              </a:rPr>
              <a:t>좌표 </a:t>
            </a:r>
            <a:r>
              <a:rPr lang="en-US" altLang="ko-KR" dirty="0" smtClean="0">
                <a:solidFill>
                  <a:prstClr val="black"/>
                </a:solidFill>
              </a:rPr>
              <a:t>, y</a:t>
            </a:r>
            <a:r>
              <a:rPr lang="ko-KR" altLang="en-US" dirty="0" smtClean="0">
                <a:solidFill>
                  <a:prstClr val="black"/>
                </a:solidFill>
              </a:rPr>
              <a:t>좌표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예보 지점위치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/>
          <p:nvPr/>
        </p:nvCxnSpPr>
        <p:spPr>
          <a:xfrm flipV="1">
            <a:off x="2627784" y="2492896"/>
            <a:ext cx="1296144" cy="12241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1704580"/>
            <a:ext cx="497924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나가기전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물품 확인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lastCheckCheckList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추</a:t>
            </a:r>
            <a:r>
              <a:rPr lang="ko-KR" altLang="en-US" dirty="0">
                <a:solidFill>
                  <a:prstClr val="black"/>
                </a:solidFill>
              </a:rPr>
              <a:t>가</a:t>
            </a:r>
            <a:r>
              <a:rPr lang="ko-KR" altLang="en-US" dirty="0" smtClean="0">
                <a:solidFill>
                  <a:prstClr val="black"/>
                </a:solidFill>
              </a:rPr>
              <a:t>버튼을 이용한 체크박스 추가 및 삭제기능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Intent View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>
            <a:off x="1815786" y="4581128"/>
            <a:ext cx="1748102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63888" y="3933056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12166" y="44371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0198" y="44371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64184" y="4365104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63888" y="472514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563888" y="501317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63888" y="5301208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563888" y="5589240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7924" y="443711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휴대폰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7924" y="502420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우산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7924" y="5312241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노트</a:t>
            </a:r>
            <a:r>
              <a:rPr lang="ko-KR" altLang="en-US" sz="1200" dirty="0">
                <a:solidFill>
                  <a:prstClr val="black"/>
                </a:solidFill>
              </a:rPr>
              <a:t>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87924" y="4725144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지갑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75982" y="479715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675982" y="5085184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75982" y="4509120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39958" y="6165304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도시락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68821" y="6161590"/>
            <a:ext cx="49565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추가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563888" y="587405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7924" y="5597055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과제프린트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675982" y="565803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12166" y="532762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0198" y="532762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7874" y="39330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Last Check List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75982" y="5360740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5374" y="3935378"/>
            <a:ext cx="30716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체크리스트 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lastCheckAdd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여러 버튼을 사용한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체크리스트 추가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삭제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flipV="1">
            <a:off x="1475656" y="4047091"/>
            <a:ext cx="2664296" cy="111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39208" y="1484784"/>
            <a:ext cx="561662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대중교통 정보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1F497D"/>
                </a:solidFill>
              </a:rPr>
              <a:t>지하철</a:t>
            </a:r>
            <a:endParaRPr lang="en-US" altLang="ko-KR" sz="2000" b="1" dirty="0">
              <a:solidFill>
                <a:srgbClr val="1F497D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프로그램 </a:t>
            </a:r>
            <a:r>
              <a:rPr lang="en-US" altLang="ko-KR" sz="1600" dirty="0">
                <a:solidFill>
                  <a:prstClr val="black"/>
                </a:solidFill>
              </a:rPr>
              <a:t>ID :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lastCheckSubwayInfo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API : </a:t>
            </a:r>
            <a:r>
              <a:rPr lang="ko-KR" altLang="en-US" sz="1600" dirty="0" smtClean="0">
                <a:solidFill>
                  <a:prstClr val="black"/>
                </a:solidFill>
              </a:rPr>
              <a:t>서울특별시 지하철정보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Api</a:t>
            </a:r>
            <a:r>
              <a:rPr lang="en-US" altLang="ko-KR" sz="1600" dirty="0" smtClean="0">
                <a:solidFill>
                  <a:prstClr val="black"/>
                </a:solidFill>
              </a:rPr>
              <a:t> Info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statnNgofc</a:t>
            </a:r>
            <a:r>
              <a:rPr lang="en-US" altLang="ko-KR" sz="1600" dirty="0" smtClean="0">
                <a:solidFill>
                  <a:prstClr val="black"/>
                </a:solidFill>
              </a:rPr>
              <a:t> um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지하철역 </a:t>
            </a:r>
            <a:r>
              <a:rPr lang="en-US" altLang="ko-KR" sz="1600" dirty="0" smtClean="0">
                <a:solidFill>
                  <a:prstClr val="black"/>
                </a:solidFill>
              </a:rPr>
              <a:t>ID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barvIDt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열차 도착 예정시간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arvMsg2 :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첫번째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도착메세지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전역진입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전역도착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arvMsg3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두번쨰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도착메세지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잠실도착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,12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분후도착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btrainSttus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열차종류</a:t>
            </a:r>
            <a:r>
              <a:rPr lang="en-US" altLang="ko-KR" sz="1600" dirty="0" smtClean="0">
                <a:solidFill>
                  <a:prstClr val="black"/>
                </a:solidFill>
              </a:rPr>
              <a:t>(ITX,</a:t>
            </a:r>
            <a:r>
              <a:rPr lang="ko-KR" altLang="en-US" sz="1600" dirty="0" smtClean="0">
                <a:solidFill>
                  <a:prstClr val="black"/>
                </a:solidFill>
              </a:rPr>
              <a:t>급행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ko-KR" altLang="en-US" sz="2000" b="1" dirty="0" smtClean="0">
                <a:solidFill>
                  <a:srgbClr val="1F497D"/>
                </a:solidFill>
              </a:rPr>
              <a:t>버스</a:t>
            </a:r>
            <a:endParaRPr lang="en-US" altLang="ko-KR" sz="2000" b="1" dirty="0" smtClean="0">
              <a:solidFill>
                <a:srgbClr val="1F497D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프로그램 </a:t>
            </a:r>
            <a:r>
              <a:rPr lang="en-US" altLang="ko-KR" sz="1600" dirty="0">
                <a:solidFill>
                  <a:prstClr val="black"/>
                </a:solidFill>
              </a:rPr>
              <a:t>ID :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lastCheckBusInfo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API : </a:t>
            </a:r>
            <a:r>
              <a:rPr lang="ko-KR" altLang="en-US" sz="1600" dirty="0" smtClean="0">
                <a:solidFill>
                  <a:prstClr val="black"/>
                </a:solidFill>
              </a:rPr>
              <a:t>버스노선 정보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Api</a:t>
            </a:r>
            <a:r>
              <a:rPr lang="en-US" altLang="ko-KR" sz="1600" dirty="0" smtClean="0">
                <a:solidFill>
                  <a:prstClr val="black"/>
                </a:solidFill>
              </a:rPr>
              <a:t> Info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vehId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버스 </a:t>
            </a:r>
            <a:r>
              <a:rPr lang="en-US" altLang="ko-KR" sz="1600" dirty="0" smtClean="0">
                <a:solidFill>
                  <a:prstClr val="black"/>
                </a:solidFill>
              </a:rPr>
              <a:t>ID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stopFlag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정류소 도착여부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nextStTm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다음정류소 도착시간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upStOrd</a:t>
            </a:r>
            <a:r>
              <a:rPr lang="en-US" altLang="ko-KR" sz="1600" dirty="0" smtClean="0">
                <a:solidFill>
                  <a:prstClr val="black"/>
                </a:solidFill>
              </a:rPr>
              <a:t> ,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upEdOrd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시작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종료 </a:t>
            </a:r>
            <a:r>
              <a:rPr lang="ko-KR" altLang="en-US" sz="1600" dirty="0">
                <a:solidFill>
                  <a:prstClr val="black"/>
                </a:solidFill>
              </a:rPr>
              <a:t>정</a:t>
            </a:r>
            <a:r>
              <a:rPr lang="ko-KR" altLang="en-US" sz="1600" dirty="0" smtClean="0">
                <a:solidFill>
                  <a:prstClr val="black"/>
                </a:solidFill>
              </a:rPr>
              <a:t>류소 순번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endParaRPr lang="en-US" altLang="ko-KR" sz="1600" dirty="0">
              <a:solidFill>
                <a:prstClr val="black"/>
              </a:solidFill>
            </a:endParaRPr>
          </a:p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2833470" y="5074844"/>
            <a:ext cx="648072" cy="648072"/>
          </a:xfrm>
          <a:prstGeom prst="rect">
            <a:avLst/>
          </a:prstGeom>
        </p:spPr>
      </p:pic>
      <p:cxnSp>
        <p:nvCxnSpPr>
          <p:cNvPr id="67" name="꺾인 연결선 66"/>
          <p:cNvCxnSpPr/>
          <p:nvPr/>
        </p:nvCxnSpPr>
        <p:spPr>
          <a:xfrm flipV="1">
            <a:off x="3491880" y="4365104"/>
            <a:ext cx="1440160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039544" y="311866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</a:rPr>
              <a:t>대중교통 정보 수정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AIO_LC_PG_03,04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lastCheckSubwayInfo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	   </a:t>
            </a:r>
            <a:r>
              <a:rPr lang="en-US" altLang="ko-KR" dirty="0" err="1">
                <a:solidFill>
                  <a:prstClr val="black"/>
                </a:solidFill>
              </a:rPr>
              <a:t>lastCheckBusInfo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Button -&gt; </a:t>
            </a:r>
            <a:r>
              <a:rPr lang="en-US" altLang="ko-KR" dirty="0" err="1" smtClean="0">
                <a:solidFill>
                  <a:prstClr val="black"/>
                </a:solidFill>
              </a:rPr>
              <a:t>AlertDialog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9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5185" y="1599636"/>
            <a:ext cx="3596689" cy="3773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1027" y="5039598"/>
            <a:ext cx="87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추가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6918" y="5031919"/>
            <a:ext cx="723034" cy="2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취소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95185" y="2210089"/>
            <a:ext cx="3596289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3329" y="2247708"/>
            <a:ext cx="1214699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즐겨찾기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40353" y="2247708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알림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762634" y="2247708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최근이용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0046" y="1712084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10</a:t>
            </a:r>
            <a:endParaRPr lang="ko-KR" altLang="en-US" sz="16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99247" y="3460421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69393" y="2845838"/>
            <a:ext cx="273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마포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05:40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23:45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 smtClean="0">
                <a:solidFill>
                  <a:prstClr val="black"/>
                </a:solidFill>
              </a:rPr>
              <a:t>7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99247" y="4104266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38866" y="3509299"/>
            <a:ext cx="24787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영등포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05:20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23:35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>
                <a:solidFill>
                  <a:prstClr val="black"/>
                </a:solidFill>
              </a:rPr>
              <a:t>4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69212" y="3616349"/>
            <a:ext cx="267291" cy="288228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6628" y="4877082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38865" y="4185489"/>
            <a:ext cx="24787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서대문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05:30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22:35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 smtClean="0">
                <a:solidFill>
                  <a:prstClr val="black"/>
                </a:solidFill>
              </a:rPr>
              <a:t>12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81361" y="2967788"/>
            <a:ext cx="242992" cy="262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81361" y="4335940"/>
            <a:ext cx="242992" cy="262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429839" y="1599781"/>
            <a:ext cx="3596689" cy="3773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95681" y="5039743"/>
            <a:ext cx="87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추가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451572" y="5032064"/>
            <a:ext cx="723034" cy="2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취소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4429839" y="2210234"/>
            <a:ext cx="3596289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600113" y="1712085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버스번호</a:t>
            </a:r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0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정류장명</a:t>
            </a:r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번호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427983" y="2247853"/>
            <a:ext cx="1214699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즐겨찾기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575007" y="2247853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알림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6797288" y="2247853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최근이용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599965" y="1712085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청구아파트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11652" y="2967296"/>
            <a:ext cx="24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청구아파</a:t>
            </a:r>
            <a:r>
              <a:rPr lang="ko-KR" altLang="en-US" dirty="0">
                <a:solidFill>
                  <a:prstClr val="black"/>
                </a:solidFill>
              </a:rPr>
              <a:t>트</a:t>
            </a:r>
            <a:r>
              <a:rPr lang="en-US" altLang="ko-KR" dirty="0" smtClean="0">
                <a:solidFill>
                  <a:prstClr val="black"/>
                </a:solidFill>
              </a:rPr>
              <a:t>(14-919)</a:t>
            </a:r>
          </a:p>
        </p:txBody>
      </p:sp>
      <p:sp>
        <p:nvSpPr>
          <p:cNvPr id="144" name="타원 143"/>
          <p:cNvSpPr/>
          <p:nvPr/>
        </p:nvSpPr>
        <p:spPr>
          <a:xfrm>
            <a:off x="4808765" y="2996756"/>
            <a:ext cx="267291" cy="288228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4391282" y="4877227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2386" y="3339997"/>
            <a:ext cx="367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prstClr val="black"/>
                </a:solidFill>
              </a:rPr>
              <a:t>10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04100" y="3628457"/>
            <a:ext cx="13917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153,162,461,463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327676" y="3935297"/>
            <a:ext cx="7104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7007-1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337305" y="4227685"/>
            <a:ext cx="7104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M7625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183660" y="3389481"/>
            <a:ext cx="178767" cy="194179"/>
          </a:xfrm>
          <a:prstGeom prst="rect">
            <a:avLst/>
          </a:prstGeom>
          <a:solidFill>
            <a:srgbClr val="0FFF3D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183660" y="3677561"/>
            <a:ext cx="178767" cy="194179"/>
          </a:xfrm>
          <a:prstGeom prst="rect">
            <a:avLst/>
          </a:prstGeom>
          <a:solidFill>
            <a:srgbClr val="0070C0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183660" y="3984401"/>
            <a:ext cx="178767" cy="1941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183660" y="4276789"/>
            <a:ext cx="178767" cy="194179"/>
          </a:xfrm>
          <a:prstGeom prst="rect">
            <a:avLst/>
          </a:prstGeom>
          <a:solidFill>
            <a:srgbClr val="00799C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3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35" grpId="0" animBg="1"/>
      <p:bldP spid="1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2987824" y="2852936"/>
            <a:ext cx="1368152" cy="548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608004" y="157483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Home IOT </a:t>
            </a: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01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iOTHomeIOT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sz="1600" dirty="0" smtClean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Intent View </a:t>
            </a:r>
          </a:p>
        </p:txBody>
      </p:sp>
      <p:cxnSp>
        <p:nvCxnSpPr>
          <p:cNvPr id="30" name="꺾인 연결선 29"/>
          <p:cNvCxnSpPr/>
          <p:nvPr/>
        </p:nvCxnSpPr>
        <p:spPr>
          <a:xfrm flipV="1">
            <a:off x="2987824" y="4666234"/>
            <a:ext cx="1440160" cy="490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08004" y="4101721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Security IOT </a:t>
            </a: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03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SecurityIOT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>
                <a:solidFill>
                  <a:prstClr val="black"/>
                </a:solidFill>
              </a:rPr>
              <a:t>구성형식 </a:t>
            </a:r>
            <a:r>
              <a:rPr lang="en-US" altLang="ko-KR" dirty="0">
                <a:solidFill>
                  <a:prstClr val="black"/>
                </a:solidFill>
              </a:rPr>
              <a:t>: Intent View </a:t>
            </a: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6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6016" y="2201688"/>
            <a:ext cx="4104456" cy="25234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ON/OFF Button</a:t>
            </a: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IOT </a:t>
            </a:r>
            <a:r>
              <a:rPr lang="ko-KR" altLang="en-US" dirty="0" smtClean="0">
                <a:solidFill>
                  <a:prstClr val="black"/>
                </a:solidFill>
              </a:rPr>
              <a:t>기기들의 상태 </a:t>
            </a:r>
            <a:r>
              <a:rPr lang="en-US" altLang="ko-KR" dirty="0" smtClean="0">
                <a:solidFill>
                  <a:prstClr val="black"/>
                </a:solidFill>
              </a:rPr>
              <a:t>ON/OFF </a:t>
            </a:r>
            <a:r>
              <a:rPr lang="ko-KR" altLang="en-US" dirty="0" smtClean="0">
                <a:solidFill>
                  <a:prstClr val="black"/>
                </a:solidFill>
              </a:rPr>
              <a:t>기능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처리형식 </a:t>
            </a:r>
            <a:r>
              <a:rPr lang="en-US" altLang="ko-KR" dirty="0" smtClean="0">
                <a:solidFill>
                  <a:prstClr val="black"/>
                </a:solidFill>
              </a:rPr>
              <a:t>: ActivtyIOT.java </a:t>
            </a:r>
            <a:r>
              <a:rPr lang="ko-KR" altLang="en-US" dirty="0" smtClean="0">
                <a:solidFill>
                  <a:prstClr val="black"/>
                </a:solidFill>
              </a:rPr>
              <a:t>내부 </a:t>
            </a:r>
            <a:r>
              <a:rPr lang="en-US" altLang="ko-KR" dirty="0" smtClean="0">
                <a:solidFill>
                  <a:prstClr val="black"/>
                </a:solidFill>
              </a:rPr>
              <a:t>-&gt;</a:t>
            </a: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</a:rPr>
              <a:t>   </a:t>
            </a:r>
            <a:r>
              <a:rPr lang="ko-KR" altLang="en-US" dirty="0" smtClean="0">
                <a:solidFill>
                  <a:prstClr val="black"/>
                </a:solidFill>
              </a:rPr>
              <a:t>네트워크 연결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차단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METHOD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err="1" smtClean="0">
                <a:solidFill>
                  <a:prstClr val="black"/>
                </a:solidFill>
              </a:rPr>
              <a:t>iOTSecurityIOTControl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3" name="꺾인 연결선 2"/>
          <p:cNvCxnSpPr/>
          <p:nvPr/>
        </p:nvCxnSpPr>
        <p:spPr>
          <a:xfrm>
            <a:off x="2843808" y="3068959"/>
            <a:ext cx="187220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5400000" flipH="1" flipV="1">
            <a:off x="2447764" y="3465004"/>
            <a:ext cx="1800202" cy="10081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44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2652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이상민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35550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우충범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이효승</a:t>
            </a:r>
            <a:endParaRPr lang="ko-KR" altLang="en-US" b="1" dirty="0"/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김종준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03942" y="165198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Home IOT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02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iOTHomeIOTAdd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1907704" y="2564904"/>
            <a:ext cx="2448272" cy="1224136"/>
          </a:xfrm>
          <a:prstGeom prst="bentConnector3">
            <a:avLst>
              <a:gd name="adj1" fmla="val 63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47858" y="3933056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79912" y="4041068"/>
            <a:ext cx="1868146" cy="1619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Home IOT </a:t>
            </a:r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6050" y="62373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추가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8098" y="62373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848154" y="4365104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47858" y="4869160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47858" y="515719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847858" y="544522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847858" y="573325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71894" y="4581128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LG_U+_890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71894" y="5168225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SKT_1123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71894" y="545625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KT_36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1894" y="486916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SKT_1101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80112" y="6201322"/>
            <a:ext cx="432048" cy="252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42" name="직선 연결선 41"/>
          <p:cNvCxnSpPr>
            <a:stCxn id="41" idx="0"/>
          </p:cNvCxnSpPr>
          <p:nvPr/>
        </p:nvCxnSpPr>
        <p:spPr>
          <a:xfrm flipV="1">
            <a:off x="5796136" y="5229199"/>
            <a:ext cx="1008112" cy="972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852621" y="4797152"/>
            <a:ext cx="2111867" cy="828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04248" y="4797152"/>
            <a:ext cx="1522689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48264" y="5085184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LG_U+_</a:t>
            </a:r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가스조절기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95928" y="53798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00392" y="537321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59952" y="494116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959952" y="551723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59952" y="522920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959952" y="4653136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6256" y="479715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LG_U+_890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1753350" y="3717032"/>
            <a:ext cx="648072" cy="648072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7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08004" y="1412776"/>
            <a:ext cx="4320480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Security IOT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05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iOTSecurityIOTAdd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47858" y="3501008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9912" y="3609020"/>
            <a:ext cx="1868146" cy="1619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Security IOT </a:t>
            </a:r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6050" y="58052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추가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8098" y="58052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848154" y="3933056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847858" y="443711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847858" y="472514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847858" y="501317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847858" y="5301208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71894" y="414908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Sec_2256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71894" y="473617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Sec_win_87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1894" y="502420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Sec_win_89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1894" y="443711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Sec_2267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040" name="타원 1039"/>
          <p:cNvSpPr/>
          <p:nvPr/>
        </p:nvSpPr>
        <p:spPr>
          <a:xfrm>
            <a:off x="5580112" y="5769274"/>
            <a:ext cx="432048" cy="252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042" name="직선 연결선 1041"/>
          <p:cNvCxnSpPr>
            <a:stCxn id="1040" idx="0"/>
          </p:cNvCxnSpPr>
          <p:nvPr/>
        </p:nvCxnSpPr>
        <p:spPr>
          <a:xfrm flipV="1">
            <a:off x="5796136" y="4797151"/>
            <a:ext cx="1008112" cy="972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직사각형 1046"/>
          <p:cNvSpPr/>
          <p:nvPr/>
        </p:nvSpPr>
        <p:spPr>
          <a:xfrm>
            <a:off x="6852621" y="4365104"/>
            <a:ext cx="2111867" cy="828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804248" y="4365104"/>
            <a:ext cx="1522689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048" name="직사각형 1047"/>
          <p:cNvSpPr/>
          <p:nvPr/>
        </p:nvSpPr>
        <p:spPr>
          <a:xfrm>
            <a:off x="6948264" y="4653136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현관문 자석감지 센서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495928" y="494776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00392" y="494116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52" name="타원 1051"/>
          <p:cNvSpPr/>
          <p:nvPr/>
        </p:nvSpPr>
        <p:spPr>
          <a:xfrm>
            <a:off x="3959952" y="450912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959952" y="5085184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959952" y="479715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959952" y="4221088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76256" y="4365104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Sec_2256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835696" y="2204864"/>
            <a:ext cx="2880320" cy="3384376"/>
            <a:chOff x="1907704" y="2204864"/>
            <a:chExt cx="2880320" cy="3384376"/>
          </a:xfrm>
        </p:grpSpPr>
        <p:cxnSp>
          <p:nvCxnSpPr>
            <p:cNvPr id="66" name="꺾인 연결선 65"/>
            <p:cNvCxnSpPr/>
            <p:nvPr/>
          </p:nvCxnSpPr>
          <p:spPr>
            <a:xfrm rot="5400000" flipH="1" flipV="1">
              <a:off x="1007604" y="3104964"/>
              <a:ext cx="3384376" cy="15841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3491880" y="2204864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1780579" y="5481228"/>
            <a:ext cx="648072" cy="648072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6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작업분할 구조도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간트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차트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320146"/>
              </p:ext>
            </p:extLst>
          </p:nvPr>
        </p:nvGraphicFramePr>
        <p:xfrm>
          <a:off x="619938" y="1389154"/>
          <a:ext cx="7848878" cy="50671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21268"/>
                <a:gridCol w="1412466"/>
                <a:gridCol w="1289420"/>
                <a:gridCol w="1289420"/>
                <a:gridCol w="1368152"/>
                <a:gridCol w="1368152"/>
              </a:tblGrid>
              <a:tr h="59968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JUNE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JULY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AUGUST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SEPTEMBER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414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Login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4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up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42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Last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Check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4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Checklist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42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IOT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Home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4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Security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42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Set up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사용자설정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4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보안등급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635896" y="2348879"/>
            <a:ext cx="1584176" cy="163039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35896" y="2924944"/>
            <a:ext cx="1368152" cy="144016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193552" y="3423960"/>
            <a:ext cx="2898728" cy="156002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99094" y="3910899"/>
            <a:ext cx="2461138" cy="166173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084168" y="4485058"/>
            <a:ext cx="1296144" cy="168078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084168" y="4925490"/>
            <a:ext cx="1304528" cy="159694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148064" y="5560138"/>
            <a:ext cx="1440160" cy="173118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148064" y="6064194"/>
            <a:ext cx="1440160" cy="173118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779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0434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 및 필요성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458" y="1052736"/>
            <a:ext cx="1628221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mCCBDioRugENd46jwno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74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1734741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사물인터넷의 발전으로 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편리한 생활이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But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회사마다 제공하는 서비스가 각기 달라 불편함 발생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 가구 증가로 인한 범죄 위험성 증가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Home IOT</a:t>
            </a:r>
            <a:r>
              <a:rPr lang="ko-KR" altLang="en-US" dirty="0"/>
              <a:t> </a:t>
            </a:r>
            <a:r>
              <a:rPr lang="ko-KR" altLang="en-US" dirty="0" smtClean="0"/>
              <a:t>서비스를 통합한 더욱 스마트한 프로그램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2555776" y="1844824"/>
            <a:ext cx="309634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HP\Documents\카카오톡 받은 파일\KakaoTalk_20170418_0022173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4778086"/>
            <a:ext cx="3142953" cy="17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rot="5400000" flipH="1" flipV="1">
            <a:off x="4049942" y="3555014"/>
            <a:ext cx="1944216" cy="1836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효승\Desktop\1인가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22477"/>
            <a:ext cx="3816424" cy="27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 flipV="1">
            <a:off x="4499992" y="4365104"/>
            <a:ext cx="1944216" cy="412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561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외출 전 챙겨야 할 물품들을 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체크리스트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침입 알림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ON/OFF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센서 활성화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기기들을 네트워크연동을 통해 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429000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931" y="59492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Home IOT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" y="2240483"/>
            <a:ext cx="1908597" cy="19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10434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458" y="1052736"/>
            <a:ext cx="1315635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82430" y="1627311"/>
            <a:ext cx="2251148" cy="4418855"/>
            <a:chOff x="3482430" y="1627311"/>
            <a:chExt cx="2251148" cy="4418855"/>
          </a:xfrm>
        </p:grpSpPr>
        <p:sp>
          <p:nvSpPr>
            <p:cNvPr id="18" name="TextBox 17"/>
            <p:cNvSpPr txBox="1"/>
            <p:nvPr/>
          </p:nvSpPr>
          <p:spPr>
            <a:xfrm>
              <a:off x="3877001" y="162731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미등록시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430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425308" y="1628800"/>
            <a:ext cx="2251148" cy="4417366"/>
            <a:chOff x="6425308" y="1628800"/>
            <a:chExt cx="2251148" cy="4417366"/>
          </a:xfrm>
        </p:grpSpPr>
        <p:sp>
          <p:nvSpPr>
            <p:cNvPr id="19" name="TextBox 18"/>
            <p:cNvSpPr txBox="1"/>
            <p:nvPr/>
          </p:nvSpPr>
          <p:spPr>
            <a:xfrm>
              <a:off x="6840759" y="1628800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308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2" y="2044125"/>
            <a:ext cx="2251148" cy="40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3928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6806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866806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효승\Desktop\86088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0892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584" y="22669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태그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24" y="9714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외출 시 사용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0" y="980728"/>
            <a:ext cx="1656184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6777">
            <a:off x="1865504" y="3811544"/>
            <a:ext cx="1035113" cy="1035113"/>
          </a:xfrm>
          <a:prstGeom prst="rect">
            <a:avLst/>
          </a:prstGeom>
        </p:spPr>
      </p:pic>
      <p:pic>
        <p:nvPicPr>
          <p:cNvPr id="16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20888"/>
            <a:ext cx="2265168" cy="40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305115" y="3573016"/>
            <a:ext cx="1368152" cy="67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7103" y="4331030"/>
            <a:ext cx="245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LAST CHECK ON</a:t>
            </a:r>
          </a:p>
          <a:p>
            <a:r>
              <a:rPr lang="ko-KR" altLang="en-US" sz="1600" dirty="0" smtClean="0">
                <a:latin typeface="+mn-ea"/>
              </a:rPr>
              <a:t>침입감지센서 활성화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5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76056" y="200647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등록된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사용자별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체크리스트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807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9251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휴대필수물품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985A"/>
        </a:solidFill>
        <a:ln w="19050">
          <a:solidFill>
            <a:schemeClr val="bg1"/>
          </a:solidFill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1474</Words>
  <Application>Microsoft Office PowerPoint</Application>
  <PresentationFormat>화면 슬라이드 쇼(4:3)</PresentationFormat>
  <Paragraphs>574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Yu Gothic UI Semibold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219</cp:lastModifiedBy>
  <cp:revision>226</cp:revision>
  <dcterms:created xsi:type="dcterms:W3CDTF">2014-12-14T08:42:22Z</dcterms:created>
  <dcterms:modified xsi:type="dcterms:W3CDTF">2017-05-23T06:56:08Z</dcterms:modified>
</cp:coreProperties>
</file>