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4A7F50EC-50E3-D847-AB23-622C2EB5B3CE}">
          <p14:sldIdLst>
            <p14:sldId id="256"/>
            <p14:sldId id="257"/>
          </p14:sldIdLst>
        </p14:section>
        <p14:section name="Intro" id="{E0B4BF7B-7218-A945-9E1D-C4FED6C73614}">
          <p14:sldIdLst>
            <p14:sldId id="258"/>
            <p14:sldId id="259"/>
            <p14:sldId id="260"/>
          </p14:sldIdLst>
        </p14:section>
        <p14:section name="Naimi-Trehel" id="{967B6E5E-538D-994A-8FC5-BCD97AA7EBA9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46538-2C7B-BB4B-A09E-AD14A378EDC3}" type="datetimeFigureOut">
              <a:t>09/05/12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DD21-B699-894F-976B-E5F32D002FD8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41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CF9BA-9780-BB40-AC66-CC6CBBF9F9B1}" type="datetimeFigureOut">
              <a:t>09/05/12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43A3-C5A6-E148-B68C-923808BBBF5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150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FR"/>
              <a:t>structures</a:t>
            </a:r>
            <a:r>
              <a:rPr lang="fr-FR" baseline="0"/>
              <a:t> distribuées</a:t>
            </a:r>
          </a:p>
          <a:p>
            <a:pPr marL="171450" indent="-171450">
              <a:buFont typeface="Arial"/>
              <a:buChar char="•"/>
            </a:pPr>
            <a:r>
              <a:rPr lang="fr-FR" baseline="0"/>
              <a:t>arbre logique dynamique</a:t>
            </a:r>
          </a:p>
          <a:p>
            <a:pPr marL="171450" indent="-171450">
              <a:buFont typeface="Arial"/>
              <a:buChar char="•"/>
            </a:pPr>
            <a:r>
              <a:rPr lang="fr-FR"/>
              <a:t>invariants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143A3-C5A6-E148-B68C-923808BBBF5C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6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72200"/>
            <a:ext cx="9144000" cy="365125"/>
          </a:xfrm>
        </p:spPr>
        <p:txBody>
          <a:bodyPr/>
          <a:lstStyle/>
          <a:p>
            <a:fld id="{43BFB192-3AA8-A142-B937-C7453E63B6D2}" type="datetime1">
              <a:t>09/05/12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0BE2-04E1-7F4D-9F9D-DC2F235B41F8}" type="datetime1"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9227-6ECC-4E4E-B9AD-1FFBA635C940}" type="datetime1"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3F2-4D27-2E44-A5FD-3208A634C97C}" type="datetime1"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6959047" cy="417978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917F-DC61-EB45-9F91-D4CACD2B0132}" type="datetime1">
              <a:t>09/05/12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6F9E-2EA2-7B48-B040-9B4A6BEC508B}" type="datetime1">
              <a:t>09/05/12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4C3F-CD4B-6D44-9F57-EC1EE551585D}" type="datetime1">
              <a:t>09/05/12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652D-D1A5-DA4A-AEC8-B295E1EFD854}" type="datetime1">
              <a:t>09/05/12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6193-BA25-8D45-B808-BCAB48FD56AB}" type="datetime1">
              <a:t>09/05/12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41D-F10A-954D-A19C-4EE11D52B471}" type="datetime1">
              <a:t>09/05/12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89-C3B5-E14D-A048-54216BB70BB8}" type="datetime1">
              <a:t>09/05/12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48187"/>
            <a:ext cx="9144000" cy="645741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911304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900654" cy="417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1724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040967-DBA9-D048-AAD3-DC22DCC01C4A}" type="datetime1">
              <a:rPr lang="fr-FR" smtClean="0"/>
              <a:pPr/>
              <a:t>09/05/12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9254" y="616891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lnSpc>
          <a:spcPct val="140000"/>
        </a:lnSpc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lnSpc>
          <a:spcPct val="140000"/>
        </a:lnSpc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lnSpc>
          <a:spcPct val="140000"/>
        </a:lnSpc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140000"/>
        </a:lnSpc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lnSpc>
          <a:spcPct val="140000"/>
        </a:lnSpc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Extension tolérante aux pannes à l’algorithme de Naimi-Trehel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Algorithmes distribués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926403" y="293042"/>
            <a:ext cx="297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Chloé Desdouits</a:t>
            </a:r>
          </a:p>
          <a:p>
            <a:pPr algn="r"/>
            <a:r>
              <a:rPr lang="fr-FR"/>
              <a:t>Guillerme Duvillié</a:t>
            </a:r>
          </a:p>
          <a:p>
            <a:pPr algn="r"/>
            <a:r>
              <a:rPr lang="fr-FR"/>
              <a:t>Swan Rocher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fait une demande de section critique</a:t>
            </a:r>
          </a:p>
        </p:txBody>
      </p:sp>
      <p:sp>
        <p:nvSpPr>
          <p:cNvPr id="5" name="Ellipse 4"/>
          <p:cNvSpPr/>
          <p:nvPr/>
        </p:nvSpPr>
        <p:spPr>
          <a:xfrm>
            <a:off x="1394268" y="2695921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0796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352953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2278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2344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25244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2511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3723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35774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26959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0388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29886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1298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26456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4225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408546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52929" y="2580030"/>
            <a:ext cx="692754" cy="2217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686058" y="2306708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094482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0442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408546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466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i="1"/>
              <a:t>c</a:t>
            </a:r>
            <a:r>
              <a:rPr lang="fr-FR"/>
              <a:t> fait une demande de section critique</a:t>
            </a:r>
          </a:p>
        </p:txBody>
      </p:sp>
      <p:sp>
        <p:nvSpPr>
          <p:cNvPr id="5" name="Ellipse 4"/>
          <p:cNvSpPr/>
          <p:nvPr/>
        </p:nvSpPr>
        <p:spPr>
          <a:xfrm>
            <a:off x="1394268" y="2695921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0796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352953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2278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2344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25244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2511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3723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35774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26959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0388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29886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1298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26456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4225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408546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52929" y="230670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3"/>
          </p:cNvCxnSpPr>
          <p:nvPr/>
        </p:nvCxnSpPr>
        <p:spPr>
          <a:xfrm flipV="1">
            <a:off x="4686058" y="2427965"/>
            <a:ext cx="999737" cy="373776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094482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0442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408546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696680" y="230670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i="1"/>
              <a:t>d</a:t>
            </a:r>
            <a:r>
              <a:rPr lang="fr-FR"/>
              <a:t> fait une demande de section critique</a:t>
            </a:r>
          </a:p>
        </p:txBody>
      </p:sp>
      <p:sp>
        <p:nvSpPr>
          <p:cNvPr id="5" name="Ellipse 4"/>
          <p:cNvSpPr/>
          <p:nvPr/>
        </p:nvSpPr>
        <p:spPr>
          <a:xfrm>
            <a:off x="1394268" y="2695921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0796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352953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2278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2344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25244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2511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3723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35774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26959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0388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29886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1298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26456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4225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408546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52929" y="230670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62049" y="2478192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094482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0442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408546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9" name="Connecteur droit 38"/>
          <p:cNvCxnSpPr>
            <a:stCxn id="101" idx="2"/>
            <a:endCxn id="102" idx="6"/>
          </p:cNvCxnSpPr>
          <p:nvPr/>
        </p:nvCxnSpPr>
        <p:spPr>
          <a:xfrm flipH="1">
            <a:off x="6696680" y="230670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305800" y="2478192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7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i="1"/>
              <a:t>b</a:t>
            </a:r>
            <a:r>
              <a:rPr lang="fr-FR"/>
              <a:t> rel</a:t>
            </a:r>
            <a:r>
              <a:rPr lang="fr-FR"/>
              <a:t>â</a:t>
            </a:r>
            <a:r>
              <a:rPr lang="fr-FR"/>
              <a:t>che la section critique et envoie le jeton à </a:t>
            </a:r>
            <a:r>
              <a:rPr lang="fr-FR" i="1"/>
              <a:t>c</a:t>
            </a:r>
          </a:p>
        </p:txBody>
      </p:sp>
      <p:sp>
        <p:nvSpPr>
          <p:cNvPr id="5" name="Ellipse 4"/>
          <p:cNvSpPr/>
          <p:nvPr/>
        </p:nvSpPr>
        <p:spPr>
          <a:xfrm>
            <a:off x="1394268" y="2695921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079631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352953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2278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2344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25244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2511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3723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35774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26959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0388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29886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1298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26456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4225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135224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408546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6" idx="2"/>
            <a:endCxn id="87" idx="6"/>
          </p:cNvCxnSpPr>
          <p:nvPr/>
        </p:nvCxnSpPr>
        <p:spPr>
          <a:xfrm flipH="1">
            <a:off x="3752929" y="2306708"/>
            <a:ext cx="1883083" cy="273322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6" idx="4"/>
            <a:endCxn id="88" idx="7"/>
          </p:cNvCxnSpPr>
          <p:nvPr/>
        </p:nvCxnSpPr>
        <p:spPr>
          <a:xfrm flipH="1">
            <a:off x="5362049" y="2478192"/>
            <a:ext cx="443934" cy="185545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094482"/>
            <a:ext cx="555803" cy="1239163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0442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2751514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135224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408546"/>
            <a:ext cx="339941" cy="342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8" name="Connecteur droit 37"/>
          <p:cNvCxnSpPr>
            <a:stCxn id="103" idx="7"/>
            <a:endCxn id="101" idx="4"/>
          </p:cNvCxnSpPr>
          <p:nvPr/>
        </p:nvCxnSpPr>
        <p:spPr>
          <a:xfrm flipV="1">
            <a:off x="8305800" y="2478192"/>
            <a:ext cx="443934" cy="185545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5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Sureté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au plus un processus en SC simultanément</a:t>
            </a:r>
          </a:p>
          <a:p>
            <a:r>
              <a:rPr lang="fr-FR"/>
              <a:t>garantie par le jeton</a:t>
            </a:r>
          </a:p>
          <a:p>
            <a:pPr lvl="1"/>
            <a:r>
              <a:rPr lang="fr-FR"/>
              <a:t>unicité initiale</a:t>
            </a:r>
          </a:p>
          <a:p>
            <a:pPr lvl="1"/>
            <a:r>
              <a:rPr lang="fr-FR"/>
              <a:t>un site qui envoie le jeton le perd pour lui-m</a:t>
            </a:r>
            <a:r>
              <a:rPr lang="fr-FR"/>
              <a:t>ême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7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Vivacité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une demande abouti en temps fini</a:t>
            </a:r>
          </a:p>
          <a:p>
            <a:r>
              <a:rPr lang="fr-FR"/>
              <a:t>garantie par les structures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713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fr-FR"/>
              <a:t>Introduction aux algorithmes distribués</a:t>
            </a:r>
          </a:p>
          <a:p>
            <a:pPr>
              <a:lnSpc>
                <a:spcPct val="140000"/>
              </a:lnSpc>
            </a:pPr>
            <a:r>
              <a:rPr lang="fr-FR"/>
              <a:t>Algorithme de Naimi-Trehel</a:t>
            </a:r>
          </a:p>
          <a:p>
            <a:pPr>
              <a:lnSpc>
                <a:spcPct val="140000"/>
              </a:lnSpc>
            </a:pPr>
            <a:r>
              <a:rPr lang="fr-FR"/>
              <a:t>Extension tolérante aux pannes de Sopena</a:t>
            </a:r>
          </a:p>
          <a:p>
            <a:pPr>
              <a:lnSpc>
                <a:spcPct val="140000"/>
              </a:lnSpc>
            </a:pPr>
            <a:r>
              <a:rPr lang="fr-FR"/>
              <a:t>Implémentation &amp; tests</a:t>
            </a:r>
          </a:p>
          <a:p>
            <a:pPr>
              <a:lnSpc>
                <a:spcPct val="140000"/>
              </a:lnSpc>
            </a:pPr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 aux algorithmes distribués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d’algorithmes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Élection</a:t>
            </a:r>
          </a:p>
          <a:p>
            <a:r>
              <a:rPr lang="fr-FR"/>
              <a:t>Exclusion mutuelle</a:t>
            </a:r>
          </a:p>
          <a:p>
            <a:r>
              <a:rPr lang="fr-FR"/>
              <a:t>Terminaison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Critères d’efficacité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142999" y="731520"/>
            <a:ext cx="6867413" cy="4179784"/>
          </a:xfrm>
        </p:spPr>
        <p:txBody>
          <a:bodyPr>
            <a:normAutofit/>
          </a:bodyPr>
          <a:lstStyle/>
          <a:p>
            <a:r>
              <a:rPr lang="fr-FR"/>
              <a:t>Vivacité</a:t>
            </a:r>
          </a:p>
          <a:p>
            <a:r>
              <a:rPr lang="fr-FR"/>
              <a:t>Sureté</a:t>
            </a:r>
          </a:p>
          <a:p>
            <a:r>
              <a:rPr lang="fr-FR"/>
              <a:t>Respect de l’ordre des demandes</a:t>
            </a:r>
          </a:p>
          <a:p>
            <a:r>
              <a:rPr lang="fr-FR"/>
              <a:t>Tolérence aux pannes</a:t>
            </a:r>
          </a:p>
          <a:p>
            <a:r>
              <a:rPr lang="fr-FR"/>
              <a:t>Complexité</a:t>
            </a:r>
          </a:p>
          <a:p>
            <a:pPr lvl="1"/>
            <a:r>
              <a:rPr lang="fr-FR"/>
              <a:t>Nombre de messages</a:t>
            </a:r>
          </a:p>
          <a:p>
            <a:pPr lvl="1"/>
            <a:r>
              <a:rPr lang="fr-FR"/>
              <a:t>Temps d’exécution</a:t>
            </a:r>
          </a:p>
        </p:txBody>
      </p:sp>
    </p:spTree>
    <p:extLst>
      <p:ext uri="{BB962C8B-B14F-4D97-AF65-F5344CB8AC3E}">
        <p14:creationId xmlns:p14="http://schemas.microsoft.com/office/powerpoint/2010/main" val="211576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de Naimi-Trehel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du réseau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réseau distribué</a:t>
            </a:r>
          </a:p>
          <a:p>
            <a:r>
              <a:rPr lang="fr-FR"/>
              <a:t>graphe complet à n nœuds</a:t>
            </a:r>
          </a:p>
          <a:p>
            <a:r>
              <a:rPr lang="fr-FR"/>
              <a:t>canaux de communication fiables</a:t>
            </a:r>
          </a:p>
          <a:p>
            <a:r>
              <a:rPr lang="fr-FR"/>
              <a:t>ordre des messages non garanti</a:t>
            </a:r>
          </a:p>
          <a:p>
            <a:r>
              <a:rPr lang="fr-FR"/>
              <a:t>réseau synchrone</a:t>
            </a:r>
          </a:p>
          <a:p>
            <a:r>
              <a:rPr lang="fr-FR"/>
              <a:t>temps de transmission borné</a:t>
            </a:r>
          </a:p>
        </p:txBody>
      </p:sp>
      <p:sp>
        <p:nvSpPr>
          <p:cNvPr id="5" name="Ellipse 4"/>
          <p:cNvSpPr/>
          <p:nvPr/>
        </p:nvSpPr>
        <p:spPr>
          <a:xfrm>
            <a:off x="6909500" y="1217119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8291259" y="18742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6380051" y="204568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6721959" y="342081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7987782" y="30778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7" idx="7"/>
            <a:endCxn id="5" idx="3"/>
          </p:cNvCxnSpPr>
          <p:nvPr/>
        </p:nvCxnSpPr>
        <p:spPr>
          <a:xfrm flipV="1">
            <a:off x="6670209" y="1509860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5" idx="6"/>
            <a:endCxn id="6" idx="1"/>
          </p:cNvCxnSpPr>
          <p:nvPr/>
        </p:nvCxnSpPr>
        <p:spPr>
          <a:xfrm>
            <a:off x="7249441" y="1388603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6" idx="4"/>
            <a:endCxn id="9" idx="7"/>
          </p:cNvCxnSpPr>
          <p:nvPr/>
        </p:nvCxnSpPr>
        <p:spPr>
          <a:xfrm flipH="1">
            <a:off x="8277940" y="2217170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3"/>
            <a:endCxn id="8" idx="6"/>
          </p:cNvCxnSpPr>
          <p:nvPr/>
        </p:nvCxnSpPr>
        <p:spPr>
          <a:xfrm flipH="1">
            <a:off x="7061900" y="3370587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1"/>
            <a:endCxn id="7" idx="4"/>
          </p:cNvCxnSpPr>
          <p:nvPr/>
        </p:nvCxnSpPr>
        <p:spPr>
          <a:xfrm flipH="1" flipV="1">
            <a:off x="6550022" y="2388654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4"/>
            <a:endCxn id="8" idx="0"/>
          </p:cNvCxnSpPr>
          <p:nvPr/>
        </p:nvCxnSpPr>
        <p:spPr>
          <a:xfrm flipH="1">
            <a:off x="6891930" y="1560087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5" idx="5"/>
            <a:endCxn id="9" idx="1"/>
          </p:cNvCxnSpPr>
          <p:nvPr/>
        </p:nvCxnSpPr>
        <p:spPr>
          <a:xfrm>
            <a:off x="7199658" y="1509860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7" idx="6"/>
            <a:endCxn id="6" idx="2"/>
          </p:cNvCxnSpPr>
          <p:nvPr/>
        </p:nvCxnSpPr>
        <p:spPr>
          <a:xfrm flipV="1">
            <a:off x="6719992" y="2045686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7" idx="5"/>
            <a:endCxn id="9" idx="2"/>
          </p:cNvCxnSpPr>
          <p:nvPr/>
        </p:nvCxnSpPr>
        <p:spPr>
          <a:xfrm>
            <a:off x="6670209" y="2338427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6" idx="3"/>
            <a:endCxn id="8" idx="7"/>
          </p:cNvCxnSpPr>
          <p:nvPr/>
        </p:nvCxnSpPr>
        <p:spPr>
          <a:xfrm flipH="1">
            <a:off x="7012117" y="2166943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0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Structures de données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2929474" y="731519"/>
            <a:ext cx="3346704" cy="3474720"/>
          </a:xfrm>
        </p:spPr>
        <p:txBody>
          <a:bodyPr/>
          <a:lstStyle/>
          <a:p>
            <a:pPr marL="45720" indent="0" algn="ctr">
              <a:buNone/>
            </a:pPr>
            <a:r>
              <a:rPr lang="fr-FR"/>
              <a:t>arbre logique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5600969" y="731520"/>
            <a:ext cx="3346704" cy="3474720"/>
          </a:xfrm>
        </p:spPr>
        <p:txBody>
          <a:bodyPr/>
          <a:lstStyle/>
          <a:p>
            <a:pPr marL="45720" indent="0" algn="ctr">
              <a:buNone/>
            </a:pPr>
            <a:r>
              <a:rPr lang="fr-FR"/>
              <a:t>file d’attente</a:t>
            </a:r>
          </a:p>
        </p:txBody>
      </p:sp>
      <p:sp>
        <p:nvSpPr>
          <p:cNvPr id="6" name="Ellipse 5"/>
          <p:cNvSpPr/>
          <p:nvPr/>
        </p:nvSpPr>
        <p:spPr>
          <a:xfrm>
            <a:off x="4049239" y="18243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430998" y="2481418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3519790" y="26529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3861698" y="402803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5127521" y="368506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1" name="Connecteur droit 10"/>
          <p:cNvCxnSpPr>
            <a:stCxn id="8" idx="7"/>
            <a:endCxn id="6" idx="3"/>
          </p:cNvCxnSpPr>
          <p:nvPr/>
        </p:nvCxnSpPr>
        <p:spPr>
          <a:xfrm flipV="1">
            <a:off x="3809948" y="2117076"/>
            <a:ext cx="289074" cy="58605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9" idx="1"/>
            <a:endCxn id="8" idx="4"/>
          </p:cNvCxnSpPr>
          <p:nvPr/>
        </p:nvCxnSpPr>
        <p:spPr>
          <a:xfrm flipH="1" flipV="1">
            <a:off x="3689761" y="2995870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4"/>
            <a:endCxn id="10" idx="7"/>
          </p:cNvCxnSpPr>
          <p:nvPr/>
        </p:nvCxnSpPr>
        <p:spPr>
          <a:xfrm flipH="1">
            <a:off x="5417679" y="2824386"/>
            <a:ext cx="183290" cy="910903"/>
          </a:xfrm>
          <a:prstGeom prst="line">
            <a:avLst/>
          </a:prstGeom>
          <a:ln>
            <a:head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7" idx="3"/>
            <a:endCxn id="9" idx="7"/>
          </p:cNvCxnSpPr>
          <p:nvPr/>
        </p:nvCxnSpPr>
        <p:spPr>
          <a:xfrm flipH="1">
            <a:off x="4151856" y="2774159"/>
            <a:ext cx="1328925" cy="130409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6805627" y="18243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2" name="Ellipse 21"/>
          <p:cNvSpPr/>
          <p:nvPr/>
        </p:nvSpPr>
        <p:spPr>
          <a:xfrm>
            <a:off x="8187386" y="2481418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3" name="Ellipse 22"/>
          <p:cNvSpPr/>
          <p:nvPr/>
        </p:nvSpPr>
        <p:spPr>
          <a:xfrm>
            <a:off x="6276178" y="26529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4" name="Ellipse 23"/>
          <p:cNvSpPr/>
          <p:nvPr/>
        </p:nvSpPr>
        <p:spPr>
          <a:xfrm>
            <a:off x="6618086" y="402803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5" name="Ellipse 24"/>
          <p:cNvSpPr/>
          <p:nvPr/>
        </p:nvSpPr>
        <p:spPr>
          <a:xfrm>
            <a:off x="7883909" y="368506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30" name="Connecteur droit 29"/>
          <p:cNvCxnSpPr>
            <a:stCxn id="24" idx="1"/>
            <a:endCxn id="23" idx="4"/>
          </p:cNvCxnSpPr>
          <p:nvPr/>
        </p:nvCxnSpPr>
        <p:spPr>
          <a:xfrm flipH="1" flipV="1">
            <a:off x="6446149" y="2995870"/>
            <a:ext cx="221720" cy="1082387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3" idx="6"/>
            <a:endCxn id="22" idx="2"/>
          </p:cNvCxnSpPr>
          <p:nvPr/>
        </p:nvCxnSpPr>
        <p:spPr>
          <a:xfrm flipV="1">
            <a:off x="6616119" y="2652902"/>
            <a:ext cx="1571267" cy="171484"/>
          </a:xfrm>
          <a:prstGeom prst="line">
            <a:avLst/>
          </a:prstGeom>
          <a:ln>
            <a:head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1221462" y="18243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37" name="Ellipse 36"/>
          <p:cNvSpPr/>
          <p:nvPr/>
        </p:nvSpPr>
        <p:spPr>
          <a:xfrm>
            <a:off x="2603221" y="2481418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38" name="Ellipse 37"/>
          <p:cNvSpPr/>
          <p:nvPr/>
        </p:nvSpPr>
        <p:spPr>
          <a:xfrm>
            <a:off x="692013" y="265290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39" name="Ellipse 38"/>
          <p:cNvSpPr/>
          <p:nvPr/>
        </p:nvSpPr>
        <p:spPr>
          <a:xfrm>
            <a:off x="1033921" y="4028030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40" name="Ellipse 39"/>
          <p:cNvSpPr/>
          <p:nvPr/>
        </p:nvSpPr>
        <p:spPr>
          <a:xfrm>
            <a:off x="2299744" y="3685062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41" name="Connecteur droit 40"/>
          <p:cNvCxnSpPr>
            <a:stCxn id="38" idx="7"/>
            <a:endCxn id="36" idx="3"/>
          </p:cNvCxnSpPr>
          <p:nvPr/>
        </p:nvCxnSpPr>
        <p:spPr>
          <a:xfrm flipV="1">
            <a:off x="982171" y="2117076"/>
            <a:ext cx="289074" cy="586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6" idx="6"/>
            <a:endCxn id="37" idx="1"/>
          </p:cNvCxnSpPr>
          <p:nvPr/>
        </p:nvCxnSpPr>
        <p:spPr>
          <a:xfrm>
            <a:off x="1561403" y="1995819"/>
            <a:ext cx="1091601" cy="53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7" idx="4"/>
            <a:endCxn id="40" idx="7"/>
          </p:cNvCxnSpPr>
          <p:nvPr/>
        </p:nvCxnSpPr>
        <p:spPr>
          <a:xfrm flipH="1">
            <a:off x="2589902" y="2824386"/>
            <a:ext cx="183290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40" idx="3"/>
            <a:endCxn id="39" idx="6"/>
          </p:cNvCxnSpPr>
          <p:nvPr/>
        </p:nvCxnSpPr>
        <p:spPr>
          <a:xfrm flipH="1">
            <a:off x="1373862" y="3977803"/>
            <a:ext cx="975665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9" idx="1"/>
            <a:endCxn id="38" idx="4"/>
          </p:cNvCxnSpPr>
          <p:nvPr/>
        </p:nvCxnSpPr>
        <p:spPr>
          <a:xfrm flipH="1" flipV="1">
            <a:off x="861984" y="2995870"/>
            <a:ext cx="221720" cy="1082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36" idx="4"/>
            <a:endCxn id="39" idx="0"/>
          </p:cNvCxnSpPr>
          <p:nvPr/>
        </p:nvCxnSpPr>
        <p:spPr>
          <a:xfrm flipH="1">
            <a:off x="1203892" y="2167303"/>
            <a:ext cx="187541" cy="1860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36" idx="5"/>
            <a:endCxn id="40" idx="1"/>
          </p:cNvCxnSpPr>
          <p:nvPr/>
        </p:nvCxnSpPr>
        <p:spPr>
          <a:xfrm>
            <a:off x="1511620" y="2117076"/>
            <a:ext cx="837907" cy="161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8" idx="6"/>
            <a:endCxn id="37" idx="2"/>
          </p:cNvCxnSpPr>
          <p:nvPr/>
        </p:nvCxnSpPr>
        <p:spPr>
          <a:xfrm flipV="1">
            <a:off x="1031954" y="2652902"/>
            <a:ext cx="1571267" cy="17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8" idx="5"/>
            <a:endCxn id="40" idx="2"/>
          </p:cNvCxnSpPr>
          <p:nvPr/>
        </p:nvCxnSpPr>
        <p:spPr>
          <a:xfrm>
            <a:off x="982171" y="2945643"/>
            <a:ext cx="1317573" cy="910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7" idx="3"/>
            <a:endCxn id="39" idx="7"/>
          </p:cNvCxnSpPr>
          <p:nvPr/>
        </p:nvCxnSpPr>
        <p:spPr>
          <a:xfrm flipH="1">
            <a:off x="1324079" y="2774159"/>
            <a:ext cx="1328925" cy="130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Espace réservé du contenu 3"/>
          <p:cNvSpPr txBox="1">
            <a:spLocks/>
          </p:cNvSpPr>
          <p:nvPr/>
        </p:nvSpPr>
        <p:spPr>
          <a:xfrm>
            <a:off x="119937" y="724794"/>
            <a:ext cx="3346704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14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lnSpc>
                <a:spcPct val="14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lnSpc>
                <a:spcPct val="14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lnSpc>
                <a:spcPct val="14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lnSpc>
                <a:spcPct val="14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fr-FR"/>
              <a:t>réseau physique</a:t>
            </a:r>
          </a:p>
        </p:txBody>
      </p:sp>
    </p:spTree>
    <p:extLst>
      <p:ext uri="{BB962C8B-B14F-4D97-AF65-F5344CB8AC3E}">
        <p14:creationId xmlns:p14="http://schemas.microsoft.com/office/powerpoint/2010/main" val="22504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Étape initiale : </a:t>
            </a:r>
            <a:r>
              <a:rPr lang="fr-FR" i="1"/>
              <a:t>a</a:t>
            </a:r>
            <a:r>
              <a:rPr lang="fr-FR"/>
              <a:t> possède le jeton</a:t>
            </a:r>
          </a:p>
        </p:txBody>
      </p:sp>
      <p:sp>
        <p:nvSpPr>
          <p:cNvPr id="5" name="Ellipse 4"/>
          <p:cNvSpPr/>
          <p:nvPr/>
        </p:nvSpPr>
        <p:spPr>
          <a:xfrm>
            <a:off x="1394268" y="2695921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2634380" y="2079631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7" name="Ellipse 6"/>
          <p:cNvSpPr/>
          <p:nvPr/>
        </p:nvSpPr>
        <p:spPr>
          <a:xfrm>
            <a:off x="411356" y="2352953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2070259" y="422782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" name="Ellipse 8"/>
          <p:cNvSpPr/>
          <p:nvPr/>
        </p:nvSpPr>
        <p:spPr>
          <a:xfrm>
            <a:off x="1900288" y="3234435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10" name="Connecteur droit 9"/>
          <p:cNvCxnSpPr>
            <a:stCxn id="7" idx="6"/>
            <a:endCxn id="5" idx="1"/>
          </p:cNvCxnSpPr>
          <p:nvPr/>
        </p:nvCxnSpPr>
        <p:spPr>
          <a:xfrm>
            <a:off x="751297" y="2524437"/>
            <a:ext cx="692754" cy="221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7"/>
            <a:endCxn id="6" idx="2"/>
          </p:cNvCxnSpPr>
          <p:nvPr/>
        </p:nvCxnSpPr>
        <p:spPr>
          <a:xfrm flipV="1">
            <a:off x="1684426" y="2251115"/>
            <a:ext cx="949954" cy="495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6" idx="3"/>
            <a:endCxn id="9" idx="7"/>
          </p:cNvCxnSpPr>
          <p:nvPr/>
        </p:nvCxnSpPr>
        <p:spPr>
          <a:xfrm flipH="1">
            <a:off x="2190446" y="2372372"/>
            <a:ext cx="493717" cy="9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9" idx="4"/>
            <a:endCxn id="8" idx="0"/>
          </p:cNvCxnSpPr>
          <p:nvPr/>
        </p:nvCxnSpPr>
        <p:spPr>
          <a:xfrm>
            <a:off x="2070259" y="3577403"/>
            <a:ext cx="169971" cy="65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2"/>
            <a:endCxn id="7" idx="4"/>
          </p:cNvCxnSpPr>
          <p:nvPr/>
        </p:nvCxnSpPr>
        <p:spPr>
          <a:xfrm flipH="1" flipV="1">
            <a:off x="581327" y="2695921"/>
            <a:ext cx="1488932" cy="170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4"/>
            <a:endCxn id="8" idx="1"/>
          </p:cNvCxnSpPr>
          <p:nvPr/>
        </p:nvCxnSpPr>
        <p:spPr>
          <a:xfrm>
            <a:off x="1564239" y="3038889"/>
            <a:ext cx="555803" cy="123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5" idx="5"/>
            <a:endCxn id="9" idx="1"/>
          </p:cNvCxnSpPr>
          <p:nvPr/>
        </p:nvCxnSpPr>
        <p:spPr>
          <a:xfrm>
            <a:off x="1684426" y="2988662"/>
            <a:ext cx="265645" cy="29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7"/>
            <a:endCxn id="6" idx="1"/>
          </p:cNvCxnSpPr>
          <p:nvPr/>
        </p:nvCxnSpPr>
        <p:spPr>
          <a:xfrm flipV="1">
            <a:off x="701514" y="2129858"/>
            <a:ext cx="1982649" cy="2733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7" idx="5"/>
            <a:endCxn id="9" idx="2"/>
          </p:cNvCxnSpPr>
          <p:nvPr/>
        </p:nvCxnSpPr>
        <p:spPr>
          <a:xfrm>
            <a:off x="701514" y="2645694"/>
            <a:ext cx="1198774" cy="760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6" idx="4"/>
            <a:endCxn id="8" idx="7"/>
          </p:cNvCxnSpPr>
          <p:nvPr/>
        </p:nvCxnSpPr>
        <p:spPr>
          <a:xfrm flipH="1">
            <a:off x="2360417" y="2422599"/>
            <a:ext cx="443934" cy="1855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4395900" y="2751514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6" name="Ellipse 85"/>
          <p:cNvSpPr/>
          <p:nvPr/>
        </p:nvSpPr>
        <p:spPr>
          <a:xfrm>
            <a:off x="5636012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87" name="Ellipse 86"/>
          <p:cNvSpPr/>
          <p:nvPr/>
        </p:nvSpPr>
        <p:spPr>
          <a:xfrm>
            <a:off x="3412988" y="24085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8" name="Ellipse 87"/>
          <p:cNvSpPr/>
          <p:nvPr/>
        </p:nvSpPr>
        <p:spPr>
          <a:xfrm>
            <a:off x="5071891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89" name="Ellipse 88"/>
          <p:cNvSpPr/>
          <p:nvPr/>
        </p:nvSpPr>
        <p:spPr>
          <a:xfrm>
            <a:off x="4901920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  <p:cxnSp>
        <p:nvCxnSpPr>
          <p:cNvPr id="90" name="Connecteur droit 89"/>
          <p:cNvCxnSpPr>
            <a:stCxn id="87" idx="6"/>
            <a:endCxn id="85" idx="1"/>
          </p:cNvCxnSpPr>
          <p:nvPr/>
        </p:nvCxnSpPr>
        <p:spPr>
          <a:xfrm>
            <a:off x="3752929" y="2580030"/>
            <a:ext cx="692754" cy="2217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7"/>
            <a:endCxn id="86" idx="2"/>
          </p:cNvCxnSpPr>
          <p:nvPr/>
        </p:nvCxnSpPr>
        <p:spPr>
          <a:xfrm flipV="1">
            <a:off x="4686058" y="2306708"/>
            <a:ext cx="949954" cy="49503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stCxn id="85" idx="4"/>
            <a:endCxn id="88" idx="1"/>
          </p:cNvCxnSpPr>
          <p:nvPr/>
        </p:nvCxnSpPr>
        <p:spPr>
          <a:xfrm>
            <a:off x="4565871" y="3094482"/>
            <a:ext cx="555803" cy="1239163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85" idx="5"/>
            <a:endCxn id="89" idx="1"/>
          </p:cNvCxnSpPr>
          <p:nvPr/>
        </p:nvCxnSpPr>
        <p:spPr>
          <a:xfrm>
            <a:off x="4686058" y="3044255"/>
            <a:ext cx="265645" cy="29600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0" name="Ellipse 99"/>
          <p:cNvSpPr/>
          <p:nvPr/>
        </p:nvSpPr>
        <p:spPr>
          <a:xfrm>
            <a:off x="7339651" y="2751514"/>
            <a:ext cx="339941" cy="3429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101" name="Ellipse 100"/>
          <p:cNvSpPr/>
          <p:nvPr/>
        </p:nvSpPr>
        <p:spPr>
          <a:xfrm>
            <a:off x="8579763" y="2135224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2" name="Ellipse 101"/>
          <p:cNvSpPr/>
          <p:nvPr/>
        </p:nvSpPr>
        <p:spPr>
          <a:xfrm>
            <a:off x="6356739" y="2408546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015642" y="428341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4" name="Ellipse 103"/>
          <p:cNvSpPr/>
          <p:nvPr/>
        </p:nvSpPr>
        <p:spPr>
          <a:xfrm>
            <a:off x="7845671" y="3290028"/>
            <a:ext cx="339941" cy="34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 anchorCtr="0"/>
          <a:lstStyle/>
          <a:p>
            <a:pPr algn="ctr"/>
            <a:r>
              <a:rPr lang="fr-FR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1428584"/>
      </p:ext>
    </p:extLst>
  </p:cSld>
  <p:clrMapOvr>
    <a:masterClrMapping/>
  </p:clrMapOvr>
</p:sld>
</file>

<file path=ppt/theme/theme1.xml><?xml version="1.0" encoding="utf-8"?>
<a:theme xmlns:a="http://schemas.openxmlformats.org/drawingml/2006/main" name="Sillag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Sillage.thmx</Template>
  <TotalTime>130</TotalTime>
  <Words>305</Words>
  <Application>Microsoft Macintosh PowerPoint</Application>
  <PresentationFormat>Présentation à l'écran (4:3)</PresentationFormat>
  <Paragraphs>168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Sillage</vt:lpstr>
      <vt:lpstr>Algorithmes distribués</vt:lpstr>
      <vt:lpstr>Plan</vt:lpstr>
      <vt:lpstr>Introduction aux algorithmes distribués</vt:lpstr>
      <vt:lpstr>Types d’algorithmes</vt:lpstr>
      <vt:lpstr>Critères d’efficacité</vt:lpstr>
      <vt:lpstr>Algorithme de Naimi-Trehel</vt:lpstr>
      <vt:lpstr>Modèle du réseau</vt:lpstr>
      <vt:lpstr>Structures de données</vt:lpstr>
      <vt:lpstr>Exemple</vt:lpstr>
      <vt:lpstr>Exemple</vt:lpstr>
      <vt:lpstr>Exemple</vt:lpstr>
      <vt:lpstr>Exemple</vt:lpstr>
      <vt:lpstr>Exemple</vt:lpstr>
      <vt:lpstr>Sureté</vt:lpstr>
      <vt:lpstr>Vivacité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Algorithmes distribués</dc:title>
  <dc:creator>Moi</dc:creator>
  <cp:lastModifiedBy>Moi</cp:lastModifiedBy>
  <cp:revision>43</cp:revision>
  <dcterms:created xsi:type="dcterms:W3CDTF">2012-05-09T07:27:45Z</dcterms:created>
  <dcterms:modified xsi:type="dcterms:W3CDTF">2012-05-09T09:38:12Z</dcterms:modified>
</cp:coreProperties>
</file>