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A7F50EC-50E3-D847-AB23-622C2EB5B3CE}">
          <p14:sldIdLst>
            <p14:sldId id="256"/>
            <p14:sldId id="257"/>
          </p14:sldIdLst>
        </p14:section>
        <p14:section name="Intro" id="{E0B4BF7B-7218-A945-9E1D-C4FED6C73614}">
          <p14:sldIdLst>
            <p14:sldId id="258"/>
            <p14:sldId id="259"/>
            <p14:sldId id="260"/>
          </p14:sldIdLst>
        </p14:section>
        <p14:section name="Naimi-Trehel" id="{967B6E5E-538D-994A-8FC5-BCD97AA7EBA9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xtension" id="{360994DB-057F-3045-B3CF-D2A4D542CBD7}">
          <p14:sldIdLst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6538-2C7B-BB4B-A09E-AD14A378EDC3}" type="datetimeFigureOut">
              <a:t>09/05/12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DD21-B699-894F-976B-E5F32D002F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41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F9BA-9780-BB40-AC66-CC6CBBF9F9B1}" type="datetimeFigureOut">
              <a:t>09/05/12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43A3-C5A6-E148-B68C-923808BBBF5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5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/>
              <a:t>structures</a:t>
            </a:r>
            <a:r>
              <a:rPr lang="fr-FR" baseline="0"/>
              <a:t> distribuées</a:t>
            </a:r>
          </a:p>
          <a:p>
            <a:pPr marL="171450" indent="-171450">
              <a:buFont typeface="Arial"/>
              <a:buChar char="•"/>
            </a:pPr>
            <a:r>
              <a:rPr lang="fr-FR" baseline="0"/>
              <a:t>arbre logique dynamique</a:t>
            </a:r>
          </a:p>
          <a:p>
            <a:pPr marL="171450" indent="-171450">
              <a:buFont typeface="Arial"/>
              <a:buChar char="•"/>
            </a:pPr>
            <a:r>
              <a:rPr lang="fr-FR"/>
              <a:t>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143A3-C5A6-E148-B68C-923808BBBF5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FB192-3AA8-A142-B937-C7453E63B6D2}" type="datetime1">
              <a:t>09/05/12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30BE2-04E1-7F4D-9F9D-DC2F235B41F8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89227-6ECC-4E4E-B9AD-1FFBA635C940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073F2-4D27-2E44-A5FD-3208A634C97C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4917F-DC61-EB45-9F91-D4CACD2B0132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36F9E-2EA2-7B48-B040-9B4A6BEC508B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24C3F-CD4B-6D44-9F57-EC1EE551585D}" type="datetime1">
              <a:t>09/05/12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85652D-D1A5-DA4A-AEC8-B295E1EFD854}" type="datetime1">
              <a:t>09/05/12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36193-BA25-8D45-B808-BCAB48FD56AB}" type="datetime1">
              <a:t>09/05/12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B041D-F10A-954D-A19C-4EE11D52B471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4D489-C3B5-E14D-A048-54216BB70BB8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040967-DBA9-D048-AAD3-DC22DCC01C4A}" type="datetime1">
              <a:rPr lang="fr-FR" smtClean="0"/>
              <a:pPr/>
              <a:t>09/05/12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Algorithmes distribués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/>
              <a:t>Extension tolérante aux pannes à l’algorithme de Naimi-Trehel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25724" y="13907"/>
            <a:ext cx="81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4825" algn="l"/>
                <a:tab pos="6643688" algn="l"/>
              </a:tabLst>
            </a:pPr>
            <a:r>
              <a:rPr lang="fr-FR">
                <a:solidFill>
                  <a:schemeClr val="bg2"/>
                </a:solidFill>
              </a:rPr>
              <a:t>Chloé Desdouits 	</a:t>
            </a:r>
            <a:r>
              <a:rPr lang="fr-FR">
                <a:solidFill>
                  <a:schemeClr val="bg2"/>
                </a:solidFill>
              </a:rPr>
              <a:t>Guillerme Duvillié 	Swan Rocher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25724" y="6305550"/>
            <a:ext cx="8118276" cy="476250"/>
          </a:xfrm>
        </p:spPr>
        <p:txBody>
          <a:bodyPr/>
          <a:lstStyle/>
          <a:p>
            <a:pPr algn="ctr"/>
            <a:r>
              <a:rPr lang="fr-FR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23386" y="32562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63498" y="26399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40474" y="291325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99377" y="47881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29406" y="37947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80415" y="30847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713544" y="28114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19564" y="29326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99377" y="41377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610445" y="32562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93357" y="35991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713544" y="35489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30632" y="26901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30632" y="32059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89535" y="29828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25018" y="33118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65130" y="26955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42106" y="296884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101009" y="48437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31038" y="38503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82047" y="3140330"/>
            <a:ext cx="692754" cy="221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715176" y="2867008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94989" y="365478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715176" y="36045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68769" y="33118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608881" y="26955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85857" y="296884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44760" y="48437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74789" y="38503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66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18738" y="32368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58850" y="262051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35826" y="2893834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94729" y="47687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24758" y="377531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75767" y="3065318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708896" y="2791996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14916" y="2913253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94729" y="4118284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605797" y="3236802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88709" y="3579770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708896" y="3529543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25984" y="2670739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25984" y="3186575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84887" y="2963480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20370" y="329239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60482" y="26761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37458" y="29494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96361" y="482429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26390" y="383090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77399" y="2847589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3"/>
          </p:cNvCxnSpPr>
          <p:nvPr/>
        </p:nvCxnSpPr>
        <p:spPr>
          <a:xfrm flipV="1">
            <a:off x="4710528" y="2968846"/>
            <a:ext cx="999737" cy="373776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90341" y="3635363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710528" y="3585136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64121" y="329239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604233" y="26761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81209" y="29494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40112" y="482429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70141" y="383090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721150" y="2847589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44051" y="32246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84163" y="260836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61139" y="288168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120042" y="475656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50071" y="376317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801080" y="3053173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734209" y="2779851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40229" y="2901108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120042" y="4106139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631110" y="3224657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614022" y="3567625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734209" y="3517398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51297" y="2658594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51297" y="3174430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410200" y="2951335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45683" y="32802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85795" y="266396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62771" y="293728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121674" y="48121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51703" y="381876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802712" y="2835444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411832" y="3006928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615654" y="3623218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735841" y="3572991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89434" y="32802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629546" y="266396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406522" y="293728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65425" y="48121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95454" y="381876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746463" y="2835444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355583" y="3006928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rel</a:t>
            </a:r>
            <a:r>
              <a:rPr lang="fr-FR"/>
              <a:t>â</a:t>
            </a:r>
            <a:r>
              <a:rPr lang="fr-FR"/>
              <a:t>che la section critique et envoie le jeton à </a:t>
            </a:r>
            <a:r>
              <a:rPr lang="fr-FR" i="1"/>
              <a:t>c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52929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62049" y="2478192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305800" y="2478192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Sureté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au plus un processus en SC simultanément</a:t>
            </a:r>
          </a:p>
          <a:p>
            <a:r>
              <a:rPr lang="fr-FR"/>
              <a:t>garantie par le jeton</a:t>
            </a:r>
          </a:p>
          <a:p>
            <a:pPr lvl="1"/>
            <a:r>
              <a:rPr lang="fr-FR"/>
              <a:t>unicité initiale</a:t>
            </a:r>
          </a:p>
          <a:p>
            <a:pPr lvl="1"/>
            <a:r>
              <a:rPr lang="fr-FR"/>
              <a:t>un site qui envoie le jeton le perd pour lui-m</a:t>
            </a:r>
            <a:r>
              <a:rPr lang="fr-FR"/>
              <a:t>ême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Vivacité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demande abouti en temps fini</a:t>
            </a:r>
          </a:p>
          <a:p>
            <a:r>
              <a:rPr lang="fr-FR"/>
              <a:t>garantie par les structures de données</a:t>
            </a:r>
          </a:p>
          <a:p>
            <a:pPr lvl="1"/>
            <a:r>
              <a:rPr lang="fr-FR"/>
              <a:t>demande -&gt; retransmise dans l’arbre</a:t>
            </a:r>
          </a:p>
          <a:p>
            <a:pPr lvl="1"/>
            <a:r>
              <a:rPr lang="fr-FR"/>
              <a:t>ajout dans la file</a:t>
            </a:r>
          </a:p>
          <a:p>
            <a:pPr lvl="1"/>
            <a:r>
              <a:rPr lang="fr-FR"/>
              <a:t>exécution de la SC en temps fini -&gt; demande aboutie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nombre de messages pour que la demande atteigne la racine de l’arbre : M</a:t>
            </a:r>
            <a:r>
              <a:rPr lang="fr-FR" baseline="-25000"/>
              <a:t>n</a:t>
            </a:r>
          </a:p>
          <a:p>
            <a:r>
              <a:rPr lang="fr-FR"/>
              <a:t>M</a:t>
            </a:r>
            <a:r>
              <a:rPr lang="fr-FR" baseline="-25000"/>
              <a:t>n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H</a:t>
            </a:r>
            <a:r>
              <a:rPr lang="fr-FR" baseline="-25000"/>
              <a:t>n-1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log(n-1) + 0.577</a:t>
            </a:r>
          </a:p>
          <a:p>
            <a:r>
              <a:rPr lang="fr-FR"/>
              <a:t>Complexité en nombre de messages : </a:t>
            </a:r>
            <a:r>
              <a:rPr lang="fr-FR" sz="2800"/>
              <a:t>O</a:t>
            </a:r>
            <a:r>
              <a:rPr lang="fr-FR"/>
              <a:t>(log(n))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tolérante aux pannes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Naimi-Trehel</a:t>
            </a:r>
            <a:r>
              <a:rPr lang="fr-FR" sz="2000"/>
              <a:t> [2]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Détection de panne : demande de SC avec timer</a:t>
            </a:r>
          </a:p>
          <a:p>
            <a:r>
              <a:rPr lang="fr-FR"/>
              <a:t>Vérification et recherche du jeton</a:t>
            </a:r>
          </a:p>
          <a:p>
            <a:r>
              <a:rPr lang="fr-FR"/>
              <a:t>Élection</a:t>
            </a:r>
          </a:p>
          <a:p>
            <a:r>
              <a:rPr lang="fr-FR"/>
              <a:t>Construction de l’arbre et de la file</a:t>
            </a:r>
          </a:p>
          <a:p>
            <a:endParaRPr lang="fr-FR"/>
          </a:p>
          <a:p>
            <a:r>
              <a:rPr lang="fr-FR"/>
              <a:t>Complexité : 4 diffusions</a:t>
            </a:r>
          </a:p>
          <a:p>
            <a:r>
              <a:rPr lang="fr-FR"/>
              <a:t>Connaissance requise : temps d’exécution de la SC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Sopena</a:t>
            </a:r>
            <a:r>
              <a:rPr lang="fr-FR" sz="2000"/>
              <a:t> [3]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Détection de panne : accusé de réception de demande</a:t>
            </a:r>
          </a:p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Introduction aux algorithmes distribués</a:t>
            </a:r>
          </a:p>
          <a:p>
            <a:pPr>
              <a:lnSpc>
                <a:spcPct val="140000"/>
              </a:lnSpc>
            </a:pPr>
            <a:r>
              <a:rPr lang="fr-FR"/>
              <a:t>Algorithme de Naimi-Trehel</a:t>
            </a:r>
          </a:p>
          <a:p>
            <a:pPr>
              <a:lnSpc>
                <a:spcPct val="140000"/>
              </a:lnSpc>
            </a:pPr>
            <a:r>
              <a:rPr lang="fr-FR"/>
              <a:t>Extension tolérante aux pannes</a:t>
            </a:r>
          </a:p>
          <a:p>
            <a:pPr>
              <a:lnSpc>
                <a:spcPct val="140000"/>
              </a:lnSpc>
            </a:pPr>
            <a:r>
              <a:rPr lang="fr-FR"/>
              <a:t>Implémentation &amp; démonstration</a:t>
            </a:r>
          </a:p>
          <a:p>
            <a:pPr>
              <a:lnSpc>
                <a:spcPct val="14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aux algorithmes 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Élection</a:t>
            </a:r>
          </a:p>
          <a:p>
            <a:r>
              <a:rPr lang="fr-FR"/>
              <a:t>Exclusion mutuelle</a:t>
            </a:r>
          </a:p>
          <a:p>
            <a:r>
              <a:rPr lang="fr-FR"/>
              <a:t>Terminaison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Critères d’efficacité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Vivacité</a:t>
            </a:r>
          </a:p>
          <a:p>
            <a:r>
              <a:rPr lang="fr-FR"/>
              <a:t>Sureté</a:t>
            </a:r>
          </a:p>
          <a:p>
            <a:r>
              <a:rPr lang="fr-FR"/>
              <a:t>Respect de l’ordre des demandes</a:t>
            </a:r>
          </a:p>
          <a:p>
            <a:r>
              <a:rPr lang="fr-FR"/>
              <a:t>Tolérence aux pannes</a:t>
            </a:r>
          </a:p>
          <a:p>
            <a:r>
              <a:rPr lang="fr-FR"/>
              <a:t>Complexité</a:t>
            </a:r>
          </a:p>
          <a:p>
            <a:pPr lvl="1"/>
            <a:r>
              <a:rPr lang="fr-FR"/>
              <a:t>Nombre de messages</a:t>
            </a:r>
          </a:p>
          <a:p>
            <a:pPr lvl="1"/>
            <a:r>
              <a:rPr lang="fr-FR"/>
              <a:t>Temps d’exécution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de Naimi-Trehel</a:t>
            </a:r>
            <a:r>
              <a:rPr lang="fr-FR" sz="2000"/>
              <a:t> [1]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du réseau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réseau distribué</a:t>
            </a:r>
          </a:p>
          <a:p>
            <a:r>
              <a:rPr lang="fr-FR"/>
              <a:t>graphe complet à n nœuds</a:t>
            </a:r>
          </a:p>
          <a:p>
            <a:r>
              <a:rPr lang="fr-FR"/>
              <a:t>canaux de communication fiables</a:t>
            </a:r>
          </a:p>
          <a:p>
            <a:r>
              <a:rPr lang="fr-FR"/>
              <a:t>ordre des messages non garanti</a:t>
            </a:r>
          </a:p>
          <a:p>
            <a:r>
              <a:rPr lang="fr-FR"/>
              <a:t>réseau synchrone</a:t>
            </a:r>
          </a:p>
          <a:p>
            <a:r>
              <a:rPr lang="fr-FR"/>
              <a:t>temps de transmission borné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310362" y="375888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8692121" y="4415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780913" y="4587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7122821" y="596258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8388644" y="56196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7" idx="7"/>
            <a:endCxn id="5" idx="3"/>
          </p:cNvCxnSpPr>
          <p:nvPr/>
        </p:nvCxnSpPr>
        <p:spPr>
          <a:xfrm flipV="1">
            <a:off x="7071071" y="4051628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6"/>
            <a:endCxn id="6" idx="1"/>
          </p:cNvCxnSpPr>
          <p:nvPr/>
        </p:nvCxnSpPr>
        <p:spPr>
          <a:xfrm>
            <a:off x="7650303" y="3930371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4"/>
            <a:endCxn id="9" idx="7"/>
          </p:cNvCxnSpPr>
          <p:nvPr/>
        </p:nvCxnSpPr>
        <p:spPr>
          <a:xfrm flipH="1">
            <a:off x="8678802" y="4758938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3"/>
            <a:endCxn id="8" idx="6"/>
          </p:cNvCxnSpPr>
          <p:nvPr/>
        </p:nvCxnSpPr>
        <p:spPr>
          <a:xfrm flipH="1">
            <a:off x="7462762" y="5912355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1"/>
            <a:endCxn id="7" idx="4"/>
          </p:cNvCxnSpPr>
          <p:nvPr/>
        </p:nvCxnSpPr>
        <p:spPr>
          <a:xfrm flipH="1" flipV="1">
            <a:off x="6950884" y="4930422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4"/>
            <a:endCxn id="8" idx="0"/>
          </p:cNvCxnSpPr>
          <p:nvPr/>
        </p:nvCxnSpPr>
        <p:spPr>
          <a:xfrm flipH="1">
            <a:off x="7292792" y="4101855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5"/>
            <a:endCxn id="9" idx="1"/>
          </p:cNvCxnSpPr>
          <p:nvPr/>
        </p:nvCxnSpPr>
        <p:spPr>
          <a:xfrm>
            <a:off x="7600520" y="4051628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6" idx="2"/>
          </p:cNvCxnSpPr>
          <p:nvPr/>
        </p:nvCxnSpPr>
        <p:spPr>
          <a:xfrm flipV="1">
            <a:off x="7120854" y="4587454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5"/>
            <a:endCxn id="9" idx="2"/>
          </p:cNvCxnSpPr>
          <p:nvPr/>
        </p:nvCxnSpPr>
        <p:spPr>
          <a:xfrm>
            <a:off x="7071071" y="4880195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3"/>
            <a:endCxn id="8" idx="7"/>
          </p:cNvCxnSpPr>
          <p:nvPr/>
        </p:nvCxnSpPr>
        <p:spPr>
          <a:xfrm flipH="1">
            <a:off x="7412979" y="4708711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de données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17854" y="1830757"/>
            <a:ext cx="3000084" cy="519649"/>
          </a:xfrm>
        </p:spPr>
        <p:txBody>
          <a:bodyPr/>
          <a:lstStyle/>
          <a:p>
            <a:pPr marL="45720" indent="0" algn="ctr">
              <a:buNone/>
            </a:pPr>
            <a:r>
              <a:rPr lang="fr-FR"/>
              <a:t>arbre logique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24180" y="1830757"/>
            <a:ext cx="3332719" cy="685800"/>
          </a:xfrm>
        </p:spPr>
        <p:txBody>
          <a:bodyPr/>
          <a:lstStyle/>
          <a:p>
            <a:pPr marL="45720" indent="0" algn="ctr">
              <a:buNone/>
            </a:pPr>
            <a:r>
              <a:rPr lang="fr-FR"/>
              <a:t>file d’attente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561117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942876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4031668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4373576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5639399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8" idx="7"/>
            <a:endCxn id="6" idx="3"/>
          </p:cNvCxnSpPr>
          <p:nvPr/>
        </p:nvCxnSpPr>
        <p:spPr>
          <a:xfrm flipV="1">
            <a:off x="4321826" y="3175160"/>
            <a:ext cx="289074" cy="58605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1"/>
            <a:endCxn id="8" idx="4"/>
          </p:cNvCxnSpPr>
          <p:nvPr/>
        </p:nvCxnSpPr>
        <p:spPr>
          <a:xfrm flipH="1" flipV="1">
            <a:off x="4201639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4"/>
            <a:endCxn id="10" idx="7"/>
          </p:cNvCxnSpPr>
          <p:nvPr/>
        </p:nvCxnSpPr>
        <p:spPr>
          <a:xfrm flipH="1">
            <a:off x="5929557" y="3882470"/>
            <a:ext cx="183290" cy="91090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3"/>
            <a:endCxn id="9" idx="7"/>
          </p:cNvCxnSpPr>
          <p:nvPr/>
        </p:nvCxnSpPr>
        <p:spPr>
          <a:xfrm flipH="1">
            <a:off x="4663734" y="3832243"/>
            <a:ext cx="1328925" cy="130409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317505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/>
          <p:cNvSpPr/>
          <p:nvPr/>
        </p:nvSpPr>
        <p:spPr>
          <a:xfrm>
            <a:off x="8699264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3" name="Ellipse 22"/>
          <p:cNvSpPr/>
          <p:nvPr/>
        </p:nvSpPr>
        <p:spPr>
          <a:xfrm>
            <a:off x="6788056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4" name="Ellipse 23"/>
          <p:cNvSpPr/>
          <p:nvPr/>
        </p:nvSpPr>
        <p:spPr>
          <a:xfrm>
            <a:off x="7129964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5" name="Ellipse 24"/>
          <p:cNvSpPr/>
          <p:nvPr/>
        </p:nvSpPr>
        <p:spPr>
          <a:xfrm>
            <a:off x="8395787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0" name="Connecteur droit 29"/>
          <p:cNvCxnSpPr>
            <a:stCxn id="24" idx="1"/>
            <a:endCxn id="23" idx="4"/>
          </p:cNvCxnSpPr>
          <p:nvPr/>
        </p:nvCxnSpPr>
        <p:spPr>
          <a:xfrm flipH="1" flipV="1">
            <a:off x="6958027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3" idx="6"/>
            <a:endCxn id="22" idx="2"/>
          </p:cNvCxnSpPr>
          <p:nvPr/>
        </p:nvCxnSpPr>
        <p:spPr>
          <a:xfrm flipV="1">
            <a:off x="7127997" y="3710986"/>
            <a:ext cx="1571267" cy="171484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733340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37" name="Ellipse 36"/>
          <p:cNvSpPr/>
          <p:nvPr/>
        </p:nvSpPr>
        <p:spPr>
          <a:xfrm>
            <a:off x="3115099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38" name="Ellipse 37"/>
          <p:cNvSpPr/>
          <p:nvPr/>
        </p:nvSpPr>
        <p:spPr>
          <a:xfrm>
            <a:off x="1203891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39" name="Ellipse 38"/>
          <p:cNvSpPr/>
          <p:nvPr/>
        </p:nvSpPr>
        <p:spPr>
          <a:xfrm>
            <a:off x="1545799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40" name="Ellipse 39"/>
          <p:cNvSpPr/>
          <p:nvPr/>
        </p:nvSpPr>
        <p:spPr>
          <a:xfrm>
            <a:off x="2811622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41" name="Connecteur droit 40"/>
          <p:cNvCxnSpPr>
            <a:stCxn id="38" idx="7"/>
            <a:endCxn id="36" idx="3"/>
          </p:cNvCxnSpPr>
          <p:nvPr/>
        </p:nvCxnSpPr>
        <p:spPr>
          <a:xfrm flipV="1">
            <a:off x="1494049" y="3175160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6" idx="6"/>
            <a:endCxn id="37" idx="1"/>
          </p:cNvCxnSpPr>
          <p:nvPr/>
        </p:nvCxnSpPr>
        <p:spPr>
          <a:xfrm>
            <a:off x="2073281" y="3053903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7" idx="4"/>
            <a:endCxn id="40" idx="7"/>
          </p:cNvCxnSpPr>
          <p:nvPr/>
        </p:nvCxnSpPr>
        <p:spPr>
          <a:xfrm flipH="1">
            <a:off x="3101780" y="3882470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3"/>
            <a:endCxn id="39" idx="6"/>
          </p:cNvCxnSpPr>
          <p:nvPr/>
        </p:nvCxnSpPr>
        <p:spPr>
          <a:xfrm flipH="1">
            <a:off x="1885740" y="5035887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1"/>
            <a:endCxn id="38" idx="4"/>
          </p:cNvCxnSpPr>
          <p:nvPr/>
        </p:nvCxnSpPr>
        <p:spPr>
          <a:xfrm flipH="1" flipV="1">
            <a:off x="1373862" y="4053954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6" idx="4"/>
            <a:endCxn id="39" idx="0"/>
          </p:cNvCxnSpPr>
          <p:nvPr/>
        </p:nvCxnSpPr>
        <p:spPr>
          <a:xfrm flipH="1">
            <a:off x="1715770" y="3225387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5"/>
            <a:endCxn id="40" idx="1"/>
          </p:cNvCxnSpPr>
          <p:nvPr/>
        </p:nvCxnSpPr>
        <p:spPr>
          <a:xfrm>
            <a:off x="2023498" y="3175160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8" idx="6"/>
            <a:endCxn id="37" idx="2"/>
          </p:cNvCxnSpPr>
          <p:nvPr/>
        </p:nvCxnSpPr>
        <p:spPr>
          <a:xfrm flipV="1">
            <a:off x="1543832" y="3710986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8" idx="5"/>
            <a:endCxn id="40" idx="2"/>
          </p:cNvCxnSpPr>
          <p:nvPr/>
        </p:nvCxnSpPr>
        <p:spPr>
          <a:xfrm>
            <a:off x="1494049" y="4003727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9" idx="7"/>
          </p:cNvCxnSpPr>
          <p:nvPr/>
        </p:nvCxnSpPr>
        <p:spPr>
          <a:xfrm flipH="1">
            <a:off x="1835957" y="3832243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contenu 3"/>
          <p:cNvSpPr txBox="1">
            <a:spLocks/>
          </p:cNvSpPr>
          <p:nvPr/>
        </p:nvSpPr>
        <p:spPr>
          <a:xfrm>
            <a:off x="901333" y="1830757"/>
            <a:ext cx="3000084" cy="51964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" indent="0" algn="ctr">
              <a:buNone/>
            </a:pPr>
            <a:r>
              <a:rPr lang="fr-FR"/>
              <a:t>réseau physique</a:t>
            </a:r>
          </a:p>
        </p:txBody>
      </p:sp>
    </p:spTree>
    <p:extLst>
      <p:ext uri="{BB962C8B-B14F-4D97-AF65-F5344CB8AC3E}">
        <p14:creationId xmlns:p14="http://schemas.microsoft.com/office/powerpoint/2010/main" val="22504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Étape initiale : </a:t>
            </a:r>
            <a:r>
              <a:rPr lang="fr-FR" i="1"/>
              <a:t>a</a:t>
            </a:r>
            <a:r>
              <a:rPr lang="fr-FR"/>
              <a:t> possède le jeton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94268" y="3260054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64376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9170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79195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79856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3088570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815248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936505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4141536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3260054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603022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3552795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693991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3209827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986732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331564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6993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97267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84755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85416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52929" y="3144163"/>
            <a:ext cx="692754" cy="2217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686058" y="2870841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658615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608388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331564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6993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97267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84755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85416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142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488</TotalTime>
  <Words>430</Words>
  <Application>Microsoft Macintosh PowerPoint</Application>
  <PresentationFormat>Présentation à l'écran (4:3)</PresentationFormat>
  <Paragraphs>188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Algorithmes distribués</vt:lpstr>
      <vt:lpstr>Plan</vt:lpstr>
      <vt:lpstr>Introduction aux algorithmes distribués</vt:lpstr>
      <vt:lpstr>Types d’algorithmes</vt:lpstr>
      <vt:lpstr>Critères d’efficacité</vt:lpstr>
      <vt:lpstr>Algorithme de Naimi-Trehel [1]</vt:lpstr>
      <vt:lpstr>Modèle du réseau</vt:lpstr>
      <vt:lpstr>Structures de données</vt:lpstr>
      <vt:lpstr>Exemple</vt:lpstr>
      <vt:lpstr>Exemple</vt:lpstr>
      <vt:lpstr>Exemple</vt:lpstr>
      <vt:lpstr>Exemple</vt:lpstr>
      <vt:lpstr>Exemple</vt:lpstr>
      <vt:lpstr>Sureté</vt:lpstr>
      <vt:lpstr>Vivacité</vt:lpstr>
      <vt:lpstr>Complexité</vt:lpstr>
      <vt:lpstr>Extension tolérante aux pannes</vt:lpstr>
      <vt:lpstr>Extension de Naimi-Trehel [2]</vt:lpstr>
      <vt:lpstr>Extension de Sopena [3]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distribués</dc:title>
  <dc:creator>Moi</dc:creator>
  <cp:lastModifiedBy>Moi</cp:lastModifiedBy>
  <cp:revision>64</cp:revision>
  <dcterms:created xsi:type="dcterms:W3CDTF">2012-05-09T07:27:45Z</dcterms:created>
  <dcterms:modified xsi:type="dcterms:W3CDTF">2012-05-09T15:36:01Z</dcterms:modified>
</cp:coreProperties>
</file>