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60" r:id="rId10"/>
    <p:sldId id="265" r:id="rId11"/>
    <p:sldId id="266" r:id="rId12"/>
    <p:sldId id="270" r:id="rId13"/>
    <p:sldId id="267" r:id="rId14"/>
    <p:sldId id="268" r:id="rId15"/>
    <p:sldId id="261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9425AA37-AFFA-C248-AF4C-82243D2FE325}">
          <p14:sldIdLst>
            <p14:sldId id="256"/>
            <p14:sldId id="257"/>
          </p14:sldIdLst>
        </p14:section>
        <p14:section name="Programmation dynamique" id="{2592BC17-ABB2-8C44-A8AA-2C742958CB14}">
          <p14:sldIdLst>
            <p14:sldId id="258"/>
            <p14:sldId id="259"/>
            <p14:sldId id="262"/>
            <p14:sldId id="269"/>
            <p14:sldId id="263"/>
            <p14:sldId id="264"/>
            <p14:sldId id="260"/>
            <p14:sldId id="265"/>
            <p14:sldId id="266"/>
            <p14:sldId id="270"/>
            <p14:sldId id="267"/>
            <p14:sldId id="268"/>
            <p14:sldId id="261"/>
            <p14:sldId id="271"/>
            <p14:sldId id="272"/>
            <p14:sldId id="273"/>
            <p14:sldId id="274"/>
            <p14:sldId id="275"/>
          </p14:sldIdLst>
        </p14:section>
        <p14:section name="branch&amp;bound" id="{98A9E6E5-BE82-6549-98C0-AD39EB75241E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1372-D54A-F74F-A4FC-2DBB009335CC}" type="datetimeFigureOut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B11E-5567-6A45-8082-DA02AC8B80A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31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F31F6-6E5E-184B-B964-177E2B701B39}" type="datetimeFigureOut">
              <a:t>13/05/12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CA9-F57E-CD4D-A4A2-AB1861A42D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77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>
            <a:noAutofit/>
          </a:bodyPr>
          <a:lstStyle>
            <a:lvl1pPr algn="l">
              <a:defRPr sz="480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8100392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fld id="{DCC57DAD-4BBC-694D-AC44-A659D8CC23C3}" type="datetime1">
              <a:t>13/05/12</a:t>
            </a:fld>
            <a:endParaRPr lang="fr-FR"/>
          </a:p>
        </p:txBody>
      </p:sp>
      <p:pic>
        <p:nvPicPr>
          <p:cNvPr id="4" name="Image 3" descr="fleur_puce_s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414293" cy="571206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1043608" y="0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>
                <a:solidFill>
                  <a:schemeClr val="bg2"/>
                </a:solidFill>
              </a:rPr>
              <a:t>Chloé Desdouits</a:t>
            </a:r>
            <a:r>
              <a:rPr lang="fr-FR" baseline="0">
                <a:solidFill>
                  <a:schemeClr val="bg2"/>
                </a:solidFill>
              </a:rPr>
              <a:t> 		Guillerme Duvillié 		Swan Rocher</a:t>
            </a:r>
            <a:endParaRPr lang="fr-FR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29C55-CBBE-2945-B229-515E7C1D8BFF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08206-876B-8449-B4F6-30836784BD9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6266F-D649-4149-92EA-94E39734B11B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07282" y="274638"/>
            <a:ext cx="81367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1"/>
            <a:ext cx="8135937" cy="274638"/>
          </a:xfrm>
        </p:spPr>
        <p:txBody>
          <a:bodyPr vert="horz" anchor="t">
            <a:noAutofit/>
          </a:bodyPr>
          <a:lstStyle>
            <a:lvl1pPr marL="82296" indent="0" algn="r">
              <a:lnSpc>
                <a:spcPct val="100000"/>
              </a:lnSpc>
              <a:buFont typeface="Arial"/>
              <a:buNone/>
              <a:defRPr sz="1200" cap="small"/>
            </a:lvl1pPr>
            <a:lvl2pPr marL="402336" indent="0">
              <a:lnSpc>
                <a:spcPct val="100000"/>
              </a:lnSpc>
              <a:buFont typeface="Arial"/>
              <a:buNone/>
              <a:defRPr sz="1400"/>
            </a:lvl2pPr>
            <a:lvl3pPr marL="658368" indent="0">
              <a:lnSpc>
                <a:spcPct val="100000"/>
              </a:lnSpc>
              <a:buFont typeface="Arial"/>
              <a:buNone/>
              <a:defRPr sz="1400"/>
            </a:lvl3pPr>
            <a:lvl4pPr marL="923544" indent="0">
              <a:lnSpc>
                <a:spcPct val="100000"/>
              </a:lnSpc>
              <a:buFont typeface="Arial"/>
              <a:buNone/>
              <a:defRPr sz="1400"/>
            </a:lvl4pPr>
            <a:lvl5pPr marL="1115568" indent="0">
              <a:lnSpc>
                <a:spcPct val="100000"/>
              </a:lnSpc>
              <a:buFont typeface="Arial"/>
              <a:buNone/>
              <a:defRPr sz="1400"/>
            </a:lvl5pPr>
          </a:lstStyle>
          <a:p>
            <a:pPr lvl="0"/>
            <a:r>
              <a:rPr lang="fr-FR"/>
              <a:t>Section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3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53228" y="1066800"/>
            <a:ext cx="5825963" cy="1509712"/>
          </a:xfrm>
        </p:spPr>
        <p:txBody>
          <a:bodyPr anchor="b">
            <a:normAutofit/>
          </a:bodyPr>
          <a:lstStyle>
            <a:lvl1pPr marL="361188" indent="-342900">
              <a:lnSpc>
                <a:spcPts val="23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400" cap="small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C6D66-3776-824D-B584-CD5E0E75B27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2" name="Image 11" descr="fleur_puce_somb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08920"/>
            <a:ext cx="369898" cy="509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42D9F-AA51-EE45-99F1-5FC586F39389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FF3F2-F4C1-364C-B523-CA534B1EECB4}" type="datetime1">
              <a:t>13/05/12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D84D52-9416-3548-8F5C-559B156EB9D9}" type="datetime1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3271-AD36-CA4E-B220-B020EFD8338D}" type="datetime1">
              <a:t>13/05/12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29D4D-8E9D-7E44-9DD0-45FE72E7D31D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7BC751-4C6E-A344-9F99-D1A3B9508E5B}" type="datetime1">
              <a:t>13/05/12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SzPct val="100000"/>
        <a:buFontTx/>
        <a:buBlip>
          <a:blip r:embed="rId14"/>
        </a:buBlip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976807"/>
            <a:ext cx="7406640" cy="3614185"/>
          </a:xfrm>
        </p:spPr>
        <p:txBody>
          <a:bodyPr anchor="t"/>
          <a:lstStyle/>
          <a:p>
            <a:r>
              <a:rPr lang="fr-FR" sz="5400"/>
              <a:t>Méthodes approchées &amp; Méthodes exactes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du sac à dos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d’optimisation</a:t>
            </a:r>
          </a:p>
          <a:p>
            <a:r>
              <a:rPr lang="fr-FR"/>
              <a:t>Remplir un sac à dos avec </a:t>
            </a:r>
            <a:r>
              <a:rPr lang="fr-FR" i="1"/>
              <a:t>n</a:t>
            </a:r>
            <a:r>
              <a:rPr lang="fr-FR"/>
              <a:t> objets</a:t>
            </a:r>
          </a:p>
          <a:p>
            <a:r>
              <a:rPr lang="fr-FR"/>
              <a:t>Volume limité</a:t>
            </a:r>
          </a:p>
          <a:p>
            <a:r>
              <a:rPr lang="fr-FR"/>
              <a:t>Choix d’une solution à utilité maximale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9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</a:t>
            </a:r>
            <a:r>
              <a:rPr lang="fr-FR"/>
              <a:t>Sac à dos</a:t>
            </a:r>
          </a:p>
        </p:txBody>
      </p:sp>
    </p:spTree>
    <p:extLst>
      <p:ext uri="{BB962C8B-B14F-4D97-AF65-F5344CB8AC3E}">
        <p14:creationId xmlns:p14="http://schemas.microsoft.com/office/powerpoint/2010/main" val="211059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création de T une (n+1, volumeMax)-matrice</a:t>
            </a:r>
          </a:p>
          <a:p>
            <a:r>
              <a:rPr lang="fr-FR"/>
              <a:t>initialisation : pour </a:t>
            </a:r>
            <a:r>
              <a:rPr lang="fr-FR"/>
              <a:t>j∈[1,volumeMax]</a:t>
            </a:r>
          </a:p>
          <a:p>
            <a:pPr lvl="1"/>
            <a:r>
              <a:rPr lang="fr-FR"/>
              <a:t>T[0,j] = 0</a:t>
            </a:r>
          </a:p>
          <a:p>
            <a:r>
              <a:rPr lang="fr-FR"/>
              <a:t>pour i∈{1,…,n}</a:t>
            </a:r>
          </a:p>
          <a:p>
            <a:pPr lvl="1"/>
            <a:r>
              <a:rPr lang="fr-FR"/>
              <a:t>pour j ∈ {1, …, volumeMax}</a:t>
            </a:r>
          </a:p>
          <a:p>
            <a:pPr lvl="2"/>
            <a:r>
              <a:rPr lang="fr-FR"/>
              <a:t>pour k ∈ {0, …, volumeMax/volume[i]}</a:t>
            </a:r>
          </a:p>
          <a:p>
            <a:pPr lvl="3"/>
            <a:r>
              <a:rPr lang="cs-CZ"/>
              <a:t>T[i, j] ← max(T[i, j], T[i-1, j-k × volume[i]] + k × utilite[i])</a:t>
            </a:r>
          </a:p>
          <a:p>
            <a:r>
              <a:rPr lang="fr-FR"/>
              <a:t>renvoyer T[n,volumeMax]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477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24256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Performances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Complexité</a:t>
            </a:r>
          </a:p>
          <a:p>
            <a:pPr lvl="1"/>
            <a:r>
              <a:rPr lang="fr-FR"/>
              <a:t>Temps : O(n.V</a:t>
            </a:r>
            <a:r>
              <a:rPr lang="fr-FR" baseline="30000"/>
              <a:t>2</a:t>
            </a:r>
            <a:r>
              <a:rPr lang="fr-FR"/>
              <a:t>)</a:t>
            </a:r>
          </a:p>
          <a:p>
            <a:pPr lvl="1"/>
            <a:r>
              <a:rPr lang="fr-FR"/>
              <a:t>Espace : </a:t>
            </a:r>
            <a:r>
              <a:rPr lang="fr-FR"/>
              <a:t>(n+1, volumeMax)-matrice</a:t>
            </a:r>
            <a:endParaRPr lang="fr-FR"/>
          </a:p>
          <a:p>
            <a:pPr lvl="1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22886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7188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Voyageur de commerce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5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fr-FR"/>
              <a:t>Problème du voyageur de commerce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Passer une seule fois par chaque ville</a:t>
            </a:r>
          </a:p>
          <a:p>
            <a:r>
              <a:rPr lang="fr-FR"/>
              <a:t>Voyage de co</a:t>
            </a:r>
            <a:r>
              <a:rPr lang="fr-FR"/>
              <a:t>ût minimum</a:t>
            </a:r>
          </a:p>
          <a:p>
            <a:pPr marL="82296" indent="0">
              <a:buNone/>
            </a:pPr>
            <a:endParaRPr lang="fr-FR"/>
          </a:p>
          <a:p>
            <a:r>
              <a:rPr lang="fr-FR"/>
              <a:t>cycle hamiltonien de poids minimum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35645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3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141751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Performances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2592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  <a:p>
            <a:pPr lvl="1"/>
            <a:r>
              <a:rPr lang="fr-FR"/>
              <a:t>Partition</a:t>
            </a:r>
          </a:p>
          <a:p>
            <a:pPr lvl="1"/>
            <a:r>
              <a:rPr lang="fr-FR"/>
              <a:t>Sac à dos</a:t>
            </a:r>
          </a:p>
          <a:p>
            <a:pPr lvl="1"/>
            <a:r>
              <a:rPr lang="fr-FR"/>
              <a:t>Voyageur de commerce</a:t>
            </a:r>
          </a:p>
          <a:p>
            <a:r>
              <a:rPr lang="fr-FR"/>
              <a:t>Branch &amp; bound</a:t>
            </a:r>
          </a:p>
          <a:p>
            <a:r>
              <a:rPr lang="fr-FR"/>
              <a:t>Comparaison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2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412987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5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la partition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de décision</a:t>
            </a:r>
          </a:p>
          <a:p>
            <a:r>
              <a:rPr lang="fr-FR"/>
              <a:t>Construction de 2 sous-ensembles E</a:t>
            </a:r>
            <a:r>
              <a:rPr lang="fr-FR" baseline="-25000"/>
              <a:t>1</a:t>
            </a:r>
            <a:r>
              <a:rPr lang="fr-FR"/>
              <a:t>, E</a:t>
            </a:r>
            <a:r>
              <a:rPr lang="fr-FR" baseline="-25000"/>
              <a:t>2</a:t>
            </a:r>
          </a:p>
          <a:p>
            <a:r>
              <a:rPr lang="fr-FR"/>
              <a:t>|E</a:t>
            </a:r>
            <a:r>
              <a:rPr lang="fr-FR" baseline="-25000"/>
              <a:t>1</a:t>
            </a:r>
            <a:r>
              <a:rPr lang="fr-FR"/>
              <a:t>| = |E</a:t>
            </a:r>
            <a:r>
              <a:rPr lang="fr-FR" baseline="-25000"/>
              <a:t>2</a:t>
            </a:r>
            <a:r>
              <a:rPr lang="fr-FR"/>
              <a:t>|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3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19296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si le poids total est impair, renvoyer faux</a:t>
            </a:r>
          </a:p>
          <a:p>
            <a:r>
              <a:rPr lang="fr-FR"/>
              <a:t>création de T : (n, P/2+1)-matrice de bool</a:t>
            </a:r>
          </a:p>
          <a:p>
            <a:r>
              <a:rPr lang="fr-FR"/>
              <a:t>initialisation</a:t>
            </a:r>
          </a:p>
          <a:p>
            <a:pPr lvl="1"/>
            <a:r>
              <a:rPr lang="fr-FR"/>
              <a:t>T[0,0] = vrai ; </a:t>
            </a:r>
            <a:r>
              <a:rPr lang="fr-FR"/>
              <a:t>pour </a:t>
            </a:r>
            <a:r>
              <a:rPr lang="fr-FR"/>
              <a:t>j∈[0,P/2] : T[0,j] = faux</a:t>
            </a:r>
          </a:p>
          <a:p>
            <a:r>
              <a:rPr lang="fr-FR"/>
              <a:t>pour i∈[1,n]</a:t>
            </a:r>
          </a:p>
          <a:p>
            <a:pPr lvl="1"/>
            <a:r>
              <a:rPr lang="fr-FR"/>
              <a:t>pour j ∈ [0,P/2] </a:t>
            </a:r>
          </a:p>
          <a:p>
            <a:pPr lvl="2"/>
            <a:r>
              <a:rPr lang="fr-FR"/>
              <a:t>T(i, j) ← [(j = 0)∨(j = p(a</a:t>
            </a:r>
            <a:r>
              <a:rPr lang="fr-FR" baseline="-25000"/>
              <a:t>i</a:t>
            </a:r>
            <a:r>
              <a:rPr lang="fr-FR"/>
              <a:t>))∨(T(i-1, j))∨(T(i-1, j-p(a</a:t>
            </a:r>
            <a:r>
              <a:rPr lang="fr-FR" baseline="-25000"/>
              <a:t>i</a:t>
            </a:r>
            <a:r>
              <a:rPr lang="fr-FR"/>
              <a:t>)))]</a:t>
            </a:r>
          </a:p>
          <a:p>
            <a:r>
              <a:rPr lang="fr-FR"/>
              <a:t>renvoyer T[n, P/2]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9176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5477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Performances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Complexité</a:t>
            </a:r>
          </a:p>
          <a:p>
            <a:pPr lvl="1"/>
            <a:r>
              <a:rPr lang="fr-FR"/>
              <a:t>Temps : O(n.P)</a:t>
            </a:r>
          </a:p>
          <a:p>
            <a:pPr lvl="1"/>
            <a:r>
              <a:rPr lang="fr-FR"/>
              <a:t>Espace : (</a:t>
            </a:r>
            <a:r>
              <a:rPr lang="fr-FR"/>
              <a:t>n, P/2+1</a:t>
            </a:r>
            <a:r>
              <a:rPr lang="fr-FR"/>
              <a:t>)-matrice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8571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256978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 à dos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5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266</TotalTime>
  <Words>495</Words>
  <Application>Microsoft Macintosh PowerPoint</Application>
  <PresentationFormat>Présentation à l'écran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Méthodes approchées &amp; Méthodes exactes</vt:lpstr>
      <vt:lpstr>Plan</vt:lpstr>
      <vt:lpstr>programmation dynamique</vt:lpstr>
      <vt:lpstr>Problème de la partition</vt:lpstr>
      <vt:lpstr>Algorithme</vt:lpstr>
      <vt:lpstr>Implémentation</vt:lpstr>
      <vt:lpstr>Performances</vt:lpstr>
      <vt:lpstr>Tests</vt:lpstr>
      <vt:lpstr>programmation dynamique</vt:lpstr>
      <vt:lpstr>Problème du sac à dos</vt:lpstr>
      <vt:lpstr>Algorithme</vt:lpstr>
      <vt:lpstr>Implémentation</vt:lpstr>
      <vt:lpstr>Performances</vt:lpstr>
      <vt:lpstr>Tests</vt:lpstr>
      <vt:lpstr>programmation dynamique</vt:lpstr>
      <vt:lpstr>Problème du voyageur de commerce</vt:lpstr>
      <vt:lpstr>Algorithme</vt:lpstr>
      <vt:lpstr>Implémentation</vt:lpstr>
      <vt:lpstr>Performances</vt:lpstr>
      <vt:lpstr>Tests</vt:lpstr>
      <vt:lpstr>Branch &amp; bound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55</cp:revision>
  <dcterms:created xsi:type="dcterms:W3CDTF">2012-05-13T07:30:31Z</dcterms:created>
  <dcterms:modified xsi:type="dcterms:W3CDTF">2012-05-13T12:12:27Z</dcterms:modified>
</cp:coreProperties>
</file>