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1" r:id="rId4"/>
    <p:sldId id="282" r:id="rId5"/>
    <p:sldId id="277" r:id="rId6"/>
    <p:sldId id="258" r:id="rId7"/>
    <p:sldId id="259" r:id="rId8"/>
    <p:sldId id="262" r:id="rId9"/>
    <p:sldId id="269" r:id="rId10"/>
    <p:sldId id="264" r:id="rId11"/>
    <p:sldId id="260" r:id="rId12"/>
    <p:sldId id="265" r:id="rId13"/>
    <p:sldId id="266" r:id="rId14"/>
    <p:sldId id="270" r:id="rId15"/>
    <p:sldId id="268" r:id="rId16"/>
    <p:sldId id="261" r:id="rId17"/>
    <p:sldId id="271" r:id="rId18"/>
    <p:sldId id="272" r:id="rId19"/>
    <p:sldId id="273" r:id="rId20"/>
    <p:sldId id="275" r:id="rId21"/>
    <p:sldId id="276" r:id="rId22"/>
    <p:sldId id="278" r:id="rId23"/>
    <p:sldId id="287" r:id="rId24"/>
    <p:sldId id="279" r:id="rId25"/>
    <p:sldId id="280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9425AA37-AFFA-C248-AF4C-82243D2FE325}">
          <p14:sldIdLst>
            <p14:sldId id="256"/>
            <p14:sldId id="257"/>
          </p14:sldIdLst>
        </p14:section>
        <p14:section name="Introduction" id="{51C177EB-ACB1-7F45-909B-18C1618A171E}">
          <p14:sldIdLst>
            <p14:sldId id="281"/>
            <p14:sldId id="282"/>
            <p14:sldId id="277"/>
          </p14:sldIdLst>
        </p14:section>
        <p14:section name="Programmation dynamique" id="{2592BC17-ABB2-8C44-A8AA-2C742958CB14}">
          <p14:sldIdLst>
            <p14:sldId id="258"/>
            <p14:sldId id="259"/>
            <p14:sldId id="262"/>
            <p14:sldId id="269"/>
            <p14:sldId id="264"/>
            <p14:sldId id="260"/>
            <p14:sldId id="265"/>
            <p14:sldId id="266"/>
            <p14:sldId id="270"/>
            <p14:sldId id="268"/>
            <p14:sldId id="261"/>
            <p14:sldId id="271"/>
            <p14:sldId id="272"/>
            <p14:sldId id="273"/>
            <p14:sldId id="275"/>
          </p14:sldIdLst>
        </p14:section>
        <p14:section name="branch&amp;bound" id="{98A9E6E5-BE82-6549-98C0-AD39EB75241E}">
          <p14:sldIdLst>
            <p14:sldId id="276"/>
            <p14:sldId id="278"/>
            <p14:sldId id="287"/>
            <p14:sldId id="279"/>
          </p14:sldIdLst>
        </p14:section>
        <p14:section name="Comparaison" id="{00AC6DBF-357A-6C4A-AE94-89333273DF89}">
          <p14:sldIdLst>
            <p14:sldId id="280"/>
            <p14:sldId id="283"/>
          </p14:sldIdLst>
        </p14:section>
        <p14:section name="Conclusion" id="{6359B11D-5A14-C24E-BE29-84DE19AF4E4B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1372-D54A-F74F-A4FC-2DBB009335CC}" type="datetimeFigureOut">
              <a:t>14/05/12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B11E-5567-6A45-8082-DA02AC8B80A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31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F31F6-6E5E-184B-B964-177E2B701B39}" type="datetimeFigureOut">
              <a:t>14/05/12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CA9-F57E-CD4D-A4A2-AB1861A42D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77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>
            <a:noAutofit/>
          </a:bodyPr>
          <a:lstStyle>
            <a:lvl1pPr algn="l">
              <a:defRPr sz="480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8100392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fld id="{DCC57DAD-4BBC-694D-AC44-A659D8CC23C3}" type="datetime1">
              <a:t>14/05/12</a:t>
            </a:fld>
            <a:endParaRPr lang="fr-FR"/>
          </a:p>
        </p:txBody>
      </p:sp>
      <p:pic>
        <p:nvPicPr>
          <p:cNvPr id="4" name="Image 3" descr="fleur_puce_s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414293" cy="571206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1043608" y="0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>
                <a:solidFill>
                  <a:schemeClr val="bg2"/>
                </a:solidFill>
              </a:rPr>
              <a:t>Chloé Desdouits</a:t>
            </a:r>
            <a:r>
              <a:rPr lang="fr-FR" baseline="0">
                <a:solidFill>
                  <a:schemeClr val="bg2"/>
                </a:solidFill>
              </a:rPr>
              <a:t> 		Guillerme Duvillié 		Swan Rocher</a:t>
            </a:r>
            <a:endParaRPr lang="fr-FR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29C55-CBBE-2945-B229-515E7C1D8BFF}" type="datetime1">
              <a:t>14/05/12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08206-876B-8449-B4F6-30836784BD91}" type="datetime1">
              <a:t>14/05/12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6266F-D649-4149-92EA-94E39734B11B}" type="datetime1">
              <a:t>14/05/12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07282" y="274638"/>
            <a:ext cx="81367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1"/>
            <a:ext cx="8135937" cy="274638"/>
          </a:xfrm>
        </p:spPr>
        <p:txBody>
          <a:bodyPr vert="horz" anchor="t">
            <a:noAutofit/>
          </a:bodyPr>
          <a:lstStyle>
            <a:lvl1pPr marL="82296" indent="0" algn="r">
              <a:lnSpc>
                <a:spcPct val="100000"/>
              </a:lnSpc>
              <a:buFont typeface="Arial"/>
              <a:buNone/>
              <a:defRPr sz="1200" cap="small"/>
            </a:lvl1pPr>
            <a:lvl2pPr marL="402336" indent="0">
              <a:lnSpc>
                <a:spcPct val="100000"/>
              </a:lnSpc>
              <a:buFont typeface="Arial"/>
              <a:buNone/>
              <a:defRPr sz="1400"/>
            </a:lvl2pPr>
            <a:lvl3pPr marL="658368" indent="0">
              <a:lnSpc>
                <a:spcPct val="100000"/>
              </a:lnSpc>
              <a:buFont typeface="Arial"/>
              <a:buNone/>
              <a:defRPr sz="1400"/>
            </a:lvl3pPr>
            <a:lvl4pPr marL="923544" indent="0">
              <a:lnSpc>
                <a:spcPct val="100000"/>
              </a:lnSpc>
              <a:buFont typeface="Arial"/>
              <a:buNone/>
              <a:defRPr sz="1400"/>
            </a:lvl4pPr>
            <a:lvl5pPr marL="1115568" indent="0">
              <a:lnSpc>
                <a:spcPct val="100000"/>
              </a:lnSpc>
              <a:buFont typeface="Arial"/>
              <a:buNone/>
              <a:defRPr sz="1400"/>
            </a:lvl5pPr>
          </a:lstStyle>
          <a:p>
            <a:pPr lvl="0"/>
            <a:r>
              <a:rPr lang="fr-FR"/>
              <a:t>Section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3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53228" y="1066800"/>
            <a:ext cx="5825963" cy="1509712"/>
          </a:xfrm>
        </p:spPr>
        <p:txBody>
          <a:bodyPr anchor="b">
            <a:normAutofit/>
          </a:bodyPr>
          <a:lstStyle>
            <a:lvl1pPr marL="361188" indent="-342900">
              <a:lnSpc>
                <a:spcPts val="23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400" cap="small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C6D66-3776-824D-B584-CD5E0E75B271}" type="datetime1">
              <a:t>14/05/12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2" name="Image 11" descr="fleur_puce_somb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08920"/>
            <a:ext cx="369898" cy="509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42D9F-AA51-EE45-99F1-5FC586F39389}" type="datetime1">
              <a:t>14/05/12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FF3F2-F4C1-364C-B523-CA534B1EECB4}" type="datetime1">
              <a:t>14/05/12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D84D52-9416-3548-8F5C-559B156EB9D9}" type="datetime1">
              <a:t>14/05/12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3271-AD36-CA4E-B220-B020EFD8338D}" type="datetime1">
              <a:t>14/05/12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29D4D-8E9D-7E44-9DD0-45FE72E7D31D}" type="datetime1">
              <a:t>14/05/12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7BC751-4C6E-A344-9F99-D1A3B9508E5B}" type="datetime1">
              <a:t>14/05/12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SzPct val="100000"/>
        <a:buFontTx/>
        <a:buBlip>
          <a:blip r:embed="rId14"/>
        </a:buBlip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976807"/>
            <a:ext cx="7406640" cy="3614185"/>
          </a:xfrm>
        </p:spPr>
        <p:txBody>
          <a:bodyPr anchor="t"/>
          <a:lstStyle/>
          <a:p>
            <a:r>
              <a:rPr lang="fr-FR" sz="5400"/>
              <a:t>Résolution de problèmes NP-difficiles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pic>
        <p:nvPicPr>
          <p:cNvPr id="6" name="Espace réservé du contenu 5" descr="part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256978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 à dos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5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du sac à dos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d’optimisation</a:t>
            </a:r>
          </a:p>
          <a:p>
            <a:r>
              <a:rPr lang="fr-FR"/>
              <a:t>Remplir un sac à dos avec </a:t>
            </a:r>
            <a:r>
              <a:rPr lang="fr-FR" i="1"/>
              <a:t>n</a:t>
            </a:r>
            <a:r>
              <a:rPr lang="fr-FR"/>
              <a:t> objets</a:t>
            </a:r>
          </a:p>
          <a:p>
            <a:r>
              <a:rPr lang="fr-FR"/>
              <a:t>Volume limité</a:t>
            </a:r>
          </a:p>
          <a:p>
            <a:r>
              <a:rPr lang="fr-FR"/>
              <a:t>Choix d’une solution à utilité maximale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11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11059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une (n+1, </a:t>
            </a:r>
            <a:r>
              <a:rPr lang="fr-FR" dirty="0" err="1"/>
              <a:t>volumeMax</a:t>
            </a:r>
            <a:r>
              <a:rPr lang="fr-FR" dirty="0"/>
              <a:t>)-matrice</a:t>
            </a:r>
          </a:p>
          <a:p>
            <a:r>
              <a:rPr lang="fr-FR" dirty="0"/>
              <a:t>initialisation : pour j</a:t>
            </a:r>
            <a:r>
              <a:rPr lang="fr-FR" dirty="0" smtClean="0"/>
              <a:t>∈{1, …, </a:t>
            </a:r>
            <a:r>
              <a:rPr lang="fr-FR" dirty="0" err="1" smtClean="0"/>
              <a:t>volumeMax</a:t>
            </a:r>
            <a:r>
              <a:rPr lang="fr-FR" dirty="0" smtClean="0"/>
              <a:t>}</a:t>
            </a:r>
            <a:endParaRPr lang="fr-FR" dirty="0"/>
          </a:p>
          <a:p>
            <a:pPr lvl="1"/>
            <a:r>
              <a:rPr lang="fr-FR" dirty="0" err="1"/>
              <a:t>T</a:t>
            </a:r>
            <a:r>
              <a:rPr lang="fr-FR" dirty="0"/>
              <a:t>[0,j] = 0</a:t>
            </a:r>
          </a:p>
          <a:p>
            <a:r>
              <a:rPr lang="fr-FR" dirty="0"/>
              <a:t>pour i∈{1,…,n}</a:t>
            </a:r>
          </a:p>
          <a:p>
            <a:pPr lvl="1"/>
            <a:r>
              <a:rPr lang="fr-FR" dirty="0"/>
              <a:t>pour j ∈ {1, …, </a:t>
            </a:r>
            <a:r>
              <a:rPr lang="fr-FR" dirty="0" err="1"/>
              <a:t>volumeMax</a:t>
            </a:r>
            <a:r>
              <a:rPr lang="fr-FR" dirty="0"/>
              <a:t>}</a:t>
            </a:r>
          </a:p>
          <a:p>
            <a:pPr lvl="2"/>
            <a:r>
              <a:rPr lang="fr-FR" dirty="0"/>
              <a:t>pour k ∈ {0, …, </a:t>
            </a:r>
            <a:r>
              <a:rPr lang="fr-FR" dirty="0" err="1"/>
              <a:t>volumeMax</a:t>
            </a:r>
            <a:r>
              <a:rPr lang="fr-FR" dirty="0"/>
              <a:t>/volume[i]}</a:t>
            </a:r>
          </a:p>
          <a:p>
            <a:pPr lvl="3"/>
            <a:r>
              <a:rPr lang="cs-CZ" dirty="0"/>
              <a:t>T[i, j] ← </a:t>
            </a:r>
            <a:r>
              <a:rPr lang="cs-CZ" dirty="0" err="1"/>
              <a:t>max</a:t>
            </a:r>
            <a:r>
              <a:rPr lang="cs-CZ" dirty="0"/>
              <a:t>(T[i, j], T[i-1, j-k × </a:t>
            </a:r>
            <a:r>
              <a:rPr lang="cs-CZ" dirty="0" err="1"/>
              <a:t>volume</a:t>
            </a:r>
            <a:r>
              <a:rPr lang="cs-CZ" dirty="0"/>
              <a:t>[i]] + k × </a:t>
            </a:r>
            <a:r>
              <a:rPr lang="cs-CZ" dirty="0" err="1"/>
              <a:t>utilite</a:t>
            </a:r>
            <a:r>
              <a:rPr lang="cs-CZ" dirty="0"/>
              <a:t>[i])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</a:t>
            </a:r>
            <a:r>
              <a:rPr lang="fr-FR" dirty="0" err="1"/>
              <a:t>n,volumeMax</a:t>
            </a:r>
            <a:r>
              <a:rPr lang="fr-FR" dirty="0"/>
              <a:t>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4771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</a:p>
          <a:p>
            <a:pPr lvl="1"/>
            <a:r>
              <a:rPr lang="fr-FR" dirty="0" smtClean="0"/>
              <a:t>Temps : O(n.V</a:t>
            </a:r>
            <a:r>
              <a:rPr lang="fr-FR" baseline="30000" dirty="0" smtClean="0"/>
              <a:t>2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Espace : O(V)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2425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  <p:pic>
        <p:nvPicPr>
          <p:cNvPr id="8" name="Espace réservé du contenu 7" descr="b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88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Voyageur de commerce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5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fr-FR"/>
              <a:t>Problème du voyageur de commerce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Passer une seule fois par chaque </a:t>
            </a:r>
            <a:r>
              <a:rPr lang="fr-FR" dirty="0" smtClean="0"/>
              <a:t>ville</a:t>
            </a:r>
          </a:p>
          <a:p>
            <a:r>
              <a:rPr lang="fr-FR" dirty="0" smtClean="0"/>
              <a:t>Revenir au point de départ</a:t>
            </a:r>
            <a:endParaRPr lang="fr-FR" dirty="0"/>
          </a:p>
          <a:p>
            <a:r>
              <a:rPr lang="fr-FR" dirty="0"/>
              <a:t>Voyage de coût minimum</a:t>
            </a:r>
          </a:p>
          <a:p>
            <a:pPr marL="82296" indent="0">
              <a:buNone/>
            </a:pPr>
            <a:endParaRPr lang="fr-FR" dirty="0"/>
          </a:p>
          <a:p>
            <a:r>
              <a:rPr lang="fr-FR" dirty="0"/>
              <a:t>cycle </a:t>
            </a:r>
            <a:r>
              <a:rPr lang="fr-FR" dirty="0" err="1"/>
              <a:t>hamiltonien</a:t>
            </a:r>
            <a:r>
              <a:rPr lang="fr-FR" dirty="0"/>
              <a:t> de poids minimum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35645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Initialisation : pour </a:t>
            </a:r>
            <a:r>
              <a:rPr lang="fr-FR" dirty="0"/>
              <a:t>i</a:t>
            </a:r>
            <a:r>
              <a:rPr lang="fr-FR" dirty="0" smtClean="0"/>
              <a:t>∈{1, …, n}</a:t>
            </a:r>
          </a:p>
          <a:p>
            <a:pPr lvl="1"/>
            <a:r>
              <a:rPr lang="fr-FR" dirty="0" smtClean="0"/>
              <a:t>C({0},i) = p(0,i)</a:t>
            </a:r>
          </a:p>
          <a:p>
            <a:r>
              <a:rPr lang="fr-FR" dirty="0"/>
              <a:t>pour i∈</a:t>
            </a:r>
            <a:r>
              <a:rPr lang="fr-FR" dirty="0" smtClean="0"/>
              <a:t>{2, …, n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pour </a:t>
            </a:r>
            <a:r>
              <a:rPr lang="fr-FR" dirty="0" smtClean="0"/>
              <a:t>S ⊆{1, …, n} : |S|=i</a:t>
            </a:r>
          </a:p>
          <a:p>
            <a:pPr lvl="2"/>
            <a:r>
              <a:rPr lang="fr-FR" dirty="0" smtClean="0"/>
              <a:t>pour j</a:t>
            </a:r>
            <a:r>
              <a:rPr lang="fr-FR"/>
              <a:t>∈V\</a:t>
            </a:r>
            <a:r>
              <a:rPr lang="fr-FR" dirty="0" smtClean="0"/>
              <a:t>S</a:t>
            </a:r>
          </a:p>
          <a:p>
            <a:pPr lvl="3"/>
            <a:r>
              <a:rPr lang="fr-FR" dirty="0" smtClean="0"/>
              <a:t>C(</a:t>
            </a:r>
            <a:r>
              <a:rPr lang="fr-FR" dirty="0" err="1" smtClean="0"/>
              <a:t>S,j</a:t>
            </a:r>
            <a:r>
              <a:rPr lang="fr-FR" dirty="0" smtClean="0"/>
              <a:t>) =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k∈S</a:t>
            </a:r>
            <a:r>
              <a:rPr lang="fr-FR" baseline="-25000" dirty="0" smtClean="0"/>
              <a:t>\{0}</a:t>
            </a:r>
            <a:r>
              <a:rPr lang="fr-FR" dirty="0" smtClean="0"/>
              <a:t>( C(S\{k}, k)+ p(k, j) )</a:t>
            </a:r>
            <a:endParaRPr lang="fr-FR" dirty="0"/>
          </a:p>
          <a:p>
            <a:r>
              <a:rPr lang="fr-FR" dirty="0" smtClean="0"/>
              <a:t>Renvoyer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i∈V</a:t>
            </a:r>
            <a:r>
              <a:rPr lang="fr-FR" baseline="-25000" dirty="0" smtClean="0"/>
              <a:t>\</a:t>
            </a:r>
            <a:r>
              <a:rPr lang="fr-FR" baseline="-25000" dirty="0"/>
              <a:t>{0</a:t>
            </a:r>
            <a:r>
              <a:rPr lang="fr-FR" baseline="-25000" dirty="0" smtClean="0"/>
              <a:t>}</a:t>
            </a:r>
            <a:r>
              <a:rPr lang="fr-FR" dirty="0" smtClean="0"/>
              <a:t>( C(V\{i},i) + p(i, 0) 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83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C</a:t>
            </a:r>
          </a:p>
          <a:p>
            <a:r>
              <a:rPr lang="fr-FR" dirty="0"/>
              <a:t>Complexité</a:t>
            </a:r>
          </a:p>
          <a:p>
            <a:pPr lvl="1"/>
            <a:r>
              <a:rPr lang="fr-FR" dirty="0"/>
              <a:t>Temps : O(n</a:t>
            </a:r>
            <a:r>
              <a:rPr lang="fr-FR" baseline="30000" dirty="0"/>
              <a:t>2</a:t>
            </a:r>
            <a:r>
              <a:rPr lang="fr-FR" dirty="0"/>
              <a:t>.2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Espace : O(2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14175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Introduction</a:t>
            </a:r>
          </a:p>
          <a:p>
            <a:r>
              <a:rPr lang="fr-FR"/>
              <a:t>Programmation dynamique</a:t>
            </a:r>
          </a:p>
          <a:p>
            <a:pPr lvl="1"/>
            <a:r>
              <a:rPr lang="fr-FR"/>
              <a:t>Partition</a:t>
            </a:r>
          </a:p>
          <a:p>
            <a:pPr lvl="1"/>
            <a:r>
              <a:rPr lang="fr-FR"/>
              <a:t>Sac à dos</a:t>
            </a:r>
          </a:p>
          <a:p>
            <a:pPr lvl="1"/>
            <a:r>
              <a:rPr lang="fr-FR"/>
              <a:t>Voyageur de commerce</a:t>
            </a:r>
          </a:p>
          <a:p>
            <a:r>
              <a:rPr lang="fr-FR"/>
              <a:t>Branch &amp; bound</a:t>
            </a:r>
          </a:p>
          <a:p>
            <a:r>
              <a:rPr lang="fr-FR"/>
              <a:t>Comparaison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2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pic>
        <p:nvPicPr>
          <p:cNvPr id="6" name="Espace réservé du contenu 5" descr="ts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412987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Solutions initiales admissibles au TSP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Chaine de poids le plus faible</a:t>
            </a:r>
          </a:p>
          <a:p>
            <a:r>
              <a:rPr lang="fr-FR"/>
              <a:t>Voisinage 2-opt</a:t>
            </a:r>
          </a:p>
          <a:p>
            <a:r>
              <a:rPr lang="fr-FR"/>
              <a:t>Voisinage 3-opt</a:t>
            </a:r>
          </a:p>
          <a:p>
            <a:r>
              <a:rPr lang="fr-FR"/>
              <a:t>Solution 3/2 approchée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109031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Voisinage 2-opt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Amélioration d’un cycle existant</a:t>
            </a:r>
          </a:p>
          <a:p>
            <a:r>
              <a:rPr lang="fr-FR"/>
              <a:t>Basé sur des permutations d’ar</a:t>
            </a:r>
            <a:r>
              <a:rPr lang="fr-FR"/>
              <a:t>êtes</a:t>
            </a:r>
          </a:p>
          <a:p>
            <a:r>
              <a:rPr lang="fr-FR"/>
              <a:t>Utile qu’avec l’inégalité triangulaire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191635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avec chaine min</a:t>
            </a:r>
          </a:p>
        </p:txBody>
      </p:sp>
      <p:pic>
        <p:nvPicPr>
          <p:cNvPr id="6" name="Espace réservé du contenu 5" descr="tsp_b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246688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Comparaison P.D.  vs B&amp;B pour le TSP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1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</a:t>
            </a:r>
          </a:p>
        </p:txBody>
      </p:sp>
      <p:pic>
        <p:nvPicPr>
          <p:cNvPr id="6" name="Espace réservé du contenu 5" descr="co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1" r="-8571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22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Prog. Dyn. vs B&amp;B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Programmation dynamique</a:t>
            </a:r>
          </a:p>
          <a:p>
            <a:pPr lvl="1"/>
            <a:r>
              <a:rPr lang="fr-FR"/>
              <a:t>Paradigme intuitif</a:t>
            </a:r>
          </a:p>
          <a:p>
            <a:pPr lvl="1"/>
            <a:r>
              <a:rPr lang="fr-FR"/>
              <a:t>Occupation mémoire importante</a:t>
            </a:r>
          </a:p>
          <a:p>
            <a:pPr lvl="1"/>
            <a:r>
              <a:rPr lang="fr-FR"/>
              <a:t>Efficace sur des petites valeurs</a:t>
            </a:r>
          </a:p>
          <a:p>
            <a:r>
              <a:rPr lang="fr-FR"/>
              <a:t>Branch&amp;Bound</a:t>
            </a:r>
          </a:p>
          <a:p>
            <a:pPr lvl="1"/>
            <a:r>
              <a:rPr lang="fr-FR"/>
              <a:t>Difficulté à déterminer les fonctions</a:t>
            </a:r>
          </a:p>
          <a:p>
            <a:pPr lvl="1"/>
            <a:r>
              <a:rPr lang="fr-FR"/>
              <a:t>Efficace sur les grandes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8461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0194" y="2516636"/>
            <a:ext cx="7375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/>
              <a:t>Merci de votre attention !</a:t>
            </a:r>
          </a:p>
          <a:p>
            <a:pPr algn="ctr"/>
            <a:r>
              <a:rPr lang="fr-FR" sz="40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595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Paradigme d’algorithmes exacts</a:t>
            </a:r>
          </a:p>
          <a:p>
            <a:r>
              <a:rPr lang="fr-FR"/>
              <a:t>Plongement du problème dans sa généralisation</a:t>
            </a:r>
          </a:p>
          <a:p>
            <a:r>
              <a:rPr lang="fr-FR"/>
              <a:t>Fonction de récurrence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98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Méthode exacte</a:t>
            </a:r>
          </a:p>
          <a:p>
            <a:r>
              <a:rPr lang="fr-FR"/>
              <a:t>Arbre représentant l’espace des solutions</a:t>
            </a:r>
          </a:p>
          <a:p>
            <a:r>
              <a:rPr lang="fr-FR"/>
              <a:t>Méthode de séparation</a:t>
            </a:r>
          </a:p>
          <a:p>
            <a:r>
              <a:rPr lang="fr-FR"/>
              <a:t>Méthode d’évaluation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753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5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la partition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de décision</a:t>
            </a:r>
          </a:p>
          <a:p>
            <a:r>
              <a:rPr lang="fr-FR"/>
              <a:t>Construction de 2 sous-ensembles E</a:t>
            </a:r>
            <a:r>
              <a:rPr lang="fr-FR" baseline="-25000"/>
              <a:t>1</a:t>
            </a:r>
            <a:r>
              <a:rPr lang="fr-FR"/>
              <a:t>, E</a:t>
            </a:r>
            <a:r>
              <a:rPr lang="fr-FR" baseline="-25000"/>
              <a:t>2</a:t>
            </a:r>
          </a:p>
          <a:p>
            <a:r>
              <a:rPr lang="fr-FR"/>
              <a:t>|E</a:t>
            </a:r>
            <a:r>
              <a:rPr lang="fr-FR" baseline="-25000"/>
              <a:t>1</a:t>
            </a:r>
            <a:r>
              <a:rPr lang="fr-FR"/>
              <a:t>| = |E</a:t>
            </a:r>
            <a:r>
              <a:rPr lang="fr-FR" baseline="-25000"/>
              <a:t>2</a:t>
            </a:r>
            <a:r>
              <a:rPr lang="fr-FR"/>
              <a:t>|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19296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 le poids total est impair, renvoyer faux</a:t>
            </a:r>
          </a:p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: (n, P/</a:t>
            </a:r>
            <a:r>
              <a:rPr lang="fr-FR" dirty="0" smtClean="0"/>
              <a:t>2)</a:t>
            </a:r>
            <a:r>
              <a:rPr lang="fr-FR" dirty="0"/>
              <a:t>-matrice de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/>
              <a:t>initialisation</a:t>
            </a:r>
          </a:p>
          <a:p>
            <a:pPr lvl="1"/>
            <a:r>
              <a:rPr lang="fr-FR" dirty="0" err="1"/>
              <a:t>T</a:t>
            </a:r>
            <a:r>
              <a:rPr lang="fr-FR" dirty="0"/>
              <a:t>[0,0] = vrai ; pour j∈[0,P/2] : </a:t>
            </a:r>
            <a:r>
              <a:rPr lang="fr-FR" dirty="0" err="1"/>
              <a:t>T</a:t>
            </a:r>
            <a:r>
              <a:rPr lang="fr-FR" dirty="0"/>
              <a:t>[0,j] = faux</a:t>
            </a:r>
          </a:p>
          <a:p>
            <a:r>
              <a:rPr lang="fr-FR" dirty="0"/>
              <a:t>pour i∈[1,n]</a:t>
            </a:r>
          </a:p>
          <a:p>
            <a:pPr lvl="1"/>
            <a:r>
              <a:rPr lang="fr-FR" dirty="0"/>
              <a:t>pour j ∈ [0,P/2] </a:t>
            </a:r>
          </a:p>
          <a:p>
            <a:pPr lvl="2"/>
            <a:r>
              <a:rPr lang="fr-FR" dirty="0" err="1"/>
              <a:t>T</a:t>
            </a:r>
            <a:r>
              <a:rPr lang="fr-FR" dirty="0"/>
              <a:t>(i, j) ← [(j = 0)∨(j = p(a</a:t>
            </a:r>
            <a:r>
              <a:rPr lang="fr-FR" baseline="-25000" dirty="0"/>
              <a:t>i</a:t>
            </a:r>
            <a:r>
              <a:rPr lang="fr-FR" dirty="0"/>
              <a:t>))∨(</a:t>
            </a:r>
            <a:r>
              <a:rPr lang="fr-FR" dirty="0" err="1"/>
              <a:t>T</a:t>
            </a:r>
            <a:r>
              <a:rPr lang="fr-FR" dirty="0"/>
              <a:t>(i-1, j))∨(</a:t>
            </a:r>
            <a:r>
              <a:rPr lang="fr-FR" dirty="0" err="1"/>
              <a:t>T</a:t>
            </a:r>
            <a:r>
              <a:rPr lang="fr-FR" dirty="0"/>
              <a:t>(i-1, j-p(a</a:t>
            </a:r>
            <a:r>
              <a:rPr lang="fr-FR" baseline="-25000" dirty="0"/>
              <a:t>i</a:t>
            </a:r>
            <a:r>
              <a:rPr lang="fr-FR" dirty="0"/>
              <a:t>)))]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[n, P/2]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9176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  <a:endParaRPr lang="fr-FR" dirty="0"/>
          </a:p>
          <a:p>
            <a:pPr lvl="1"/>
            <a:r>
              <a:rPr lang="fr-FR" dirty="0"/>
              <a:t>Temps : O(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Espace : O</a:t>
            </a:r>
            <a:r>
              <a:rPr lang="fr-FR" dirty="0" smtClean="0"/>
              <a:t>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54777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357</TotalTime>
  <Words>762</Words>
  <Application>Microsoft Macintosh PowerPoint</Application>
  <PresentationFormat>Présentation à l'écran (4:3)</PresentationFormat>
  <Paragraphs>157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Solstice</vt:lpstr>
      <vt:lpstr>Résolution de problèmes NP-difficiles</vt:lpstr>
      <vt:lpstr>Plan</vt:lpstr>
      <vt:lpstr>Introduction</vt:lpstr>
      <vt:lpstr>Programmation dynamique</vt:lpstr>
      <vt:lpstr>Branch &amp; Bound</vt:lpstr>
      <vt:lpstr>programmation dynamique</vt:lpstr>
      <vt:lpstr>Problème de la partition</vt:lpstr>
      <vt:lpstr>Algorithme</vt:lpstr>
      <vt:lpstr>Implémentation</vt:lpstr>
      <vt:lpstr>Tests</vt:lpstr>
      <vt:lpstr>programmation dynamique</vt:lpstr>
      <vt:lpstr>Problème du sac à dos</vt:lpstr>
      <vt:lpstr>Algorithme</vt:lpstr>
      <vt:lpstr>Implémentation</vt:lpstr>
      <vt:lpstr>Tests</vt:lpstr>
      <vt:lpstr>programmation dynamique</vt:lpstr>
      <vt:lpstr>Problème du voyageur de commerce</vt:lpstr>
      <vt:lpstr>Algorithme</vt:lpstr>
      <vt:lpstr>Implémentation</vt:lpstr>
      <vt:lpstr>Tests</vt:lpstr>
      <vt:lpstr>Branch &amp; bound</vt:lpstr>
      <vt:lpstr>Solutions initiales admissibles au TSP</vt:lpstr>
      <vt:lpstr>Voisinage 2-opt</vt:lpstr>
      <vt:lpstr>Résultats avec chaine min</vt:lpstr>
      <vt:lpstr>Comparaison P.D.  vs B&amp;B pour le TSP</vt:lpstr>
      <vt:lpstr>Résultats</vt:lpstr>
      <vt:lpstr>Conclusion</vt:lpstr>
      <vt:lpstr>Prog. Dyn. vs B&amp;B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90</cp:revision>
  <dcterms:created xsi:type="dcterms:W3CDTF">2012-05-13T07:30:31Z</dcterms:created>
  <dcterms:modified xsi:type="dcterms:W3CDTF">2012-05-14T08:36:55Z</dcterms:modified>
</cp:coreProperties>
</file>