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7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3" r:id="rId34"/>
    <p:sldId id="294" r:id="rId35"/>
    <p:sldId id="295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4A7F50EC-50E3-D847-AB23-622C2EB5B3CE}">
          <p14:sldIdLst>
            <p14:sldId id="256"/>
            <p14:sldId id="257"/>
          </p14:sldIdLst>
        </p14:section>
        <p14:section name="Intro" id="{E0B4BF7B-7218-A945-9E1D-C4FED6C73614}">
          <p14:sldIdLst>
            <p14:sldId id="258"/>
            <p14:sldId id="259"/>
            <p14:sldId id="260"/>
          </p14:sldIdLst>
        </p14:section>
        <p14:section name="Naimi-Trehel" id="{967B6E5E-538D-994A-8FC5-BCD97AA7EBA9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Extension" id="{360994DB-057F-3045-B3CF-D2A4D542CBD7}">
          <p14:sldIdLst>
            <p14:sldId id="273"/>
            <p14:sldId id="274"/>
            <p14:sldId id="277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Implémentation" id="{8F3C244E-7760-9246-B1E0-C5161BCE967E}">
          <p14:sldIdLst>
            <p14:sldId id="286"/>
            <p14:sldId id="287"/>
            <p14:sldId id="288"/>
            <p14:sldId id="293"/>
            <p14:sldId id="294"/>
            <p14:sldId id="295"/>
            <p14:sldId id="289"/>
          </p14:sldIdLst>
        </p14:section>
        <p14:section name="Démonstration" id="{7B339CD5-D8F2-6F41-A218-28AD7F4490C1}">
          <p14:sldIdLst>
            <p14:sldId id="290"/>
          </p14:sldIdLst>
        </p14:section>
        <p14:section name="Biblio" id="{16CA83A7-4802-6A4B-990A-D55C39B56DC7}">
          <p14:sldIdLst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6538-2C7B-BB4B-A09E-AD14A378EDC3}" type="datetimeFigureOut">
              <a:t>10/05/12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DD21-B699-894F-976B-E5F32D002F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41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F9BA-9780-BB40-AC66-CC6CBBF9F9B1}" type="datetimeFigureOut">
              <a:t>10/05/12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43A3-C5A6-E148-B68C-923808BBBF5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50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FR"/>
              <a:t>structures</a:t>
            </a:r>
            <a:r>
              <a:rPr lang="fr-FR" baseline="0"/>
              <a:t> distribuées</a:t>
            </a:r>
          </a:p>
          <a:p>
            <a:pPr marL="171450" indent="-171450">
              <a:buFont typeface="Arial"/>
              <a:buChar char="•"/>
            </a:pPr>
            <a:r>
              <a:rPr lang="fr-FR" baseline="0"/>
              <a:t>arbre logique dynamique</a:t>
            </a:r>
          </a:p>
          <a:p>
            <a:pPr marL="171450" indent="-171450">
              <a:buFont typeface="Arial"/>
              <a:buChar char="•"/>
            </a:pPr>
            <a:r>
              <a:rPr lang="fr-FR"/>
              <a:t>invariants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143A3-C5A6-E148-B68C-923808BBBF5C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BFB192-3AA8-A142-B937-C7453E63B6D2}" type="datetime1">
              <a:t>10/05/12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A30BE2-04E1-7F4D-9F9D-DC2F235B41F8}" type="datetime1">
              <a:t>10/05/12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89227-6ECC-4E4E-B9AD-1FFBA635C940}" type="datetime1">
              <a:t>10/05/12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9073F2-4D27-2E44-A5FD-3208A634C97C}" type="datetime1">
              <a:t>10/05/12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D4917F-DC61-EB45-9F91-D4CACD2B0132}" type="datetime1">
              <a:t>10/05/12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036F9E-2EA2-7B48-B040-9B4A6BEC508B}" type="datetime1">
              <a:t>10/05/12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D24C3F-CD4B-6D44-9F57-EC1EE551585D}" type="datetime1">
              <a:t>10/05/12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85652D-D1A5-DA4A-AEC8-B295E1EFD854}" type="datetime1">
              <a:t>10/05/12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436193-BA25-8D45-B808-BCAB48FD56AB}" type="datetime1">
              <a:t>10/05/12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DB041D-F10A-954D-A19C-4EE11D52B471}" type="datetime1">
              <a:t>10/05/12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4D489-C3B5-E14D-A048-54216BB70BB8}" type="datetime1">
              <a:t>10/05/12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040967-DBA9-D048-AAD3-DC22DCC01C4A}" type="datetime1">
              <a:rPr lang="fr-FR" smtClean="0"/>
              <a:pPr/>
              <a:t>10/05/12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Algorithmes distribués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/>
              <a:t>Extension tolérante aux pannes à l’algorithme de Naimi-Trehel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25724" y="13907"/>
            <a:ext cx="811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4825" algn="l"/>
                <a:tab pos="6643688" algn="l"/>
              </a:tabLst>
            </a:pPr>
            <a:r>
              <a:rPr lang="fr-FR">
                <a:solidFill>
                  <a:schemeClr val="bg2"/>
                </a:solidFill>
              </a:rPr>
              <a:t>Chloé Desdouits 	Guillerme Duvillié 	Swan Rocher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25724" y="6305550"/>
            <a:ext cx="8118276" cy="476250"/>
          </a:xfrm>
        </p:spPr>
        <p:txBody>
          <a:bodyPr/>
          <a:lstStyle/>
          <a:p>
            <a:pPr algn="ctr"/>
            <a:r>
              <a:rPr lang="fr-FR" smtClean="0"/>
              <a:t>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fr-FR" i="1"/>
              <a:t>b</a:t>
            </a:r>
            <a:r>
              <a:rPr lang="fr-FR"/>
              <a:t> fait une demande de section critique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c</a:t>
            </a:r>
            <a:r>
              <a:rPr lang="fr-FR"/>
              <a:t> fait une demande de section critique</a:t>
            </a:r>
          </a:p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262994" y="364170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03106" y="302541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280082" y="3298735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1938985" y="517360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769014" y="41802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620023" y="3470219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553152" y="3196897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059172" y="3318154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1938985" y="4523185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450053" y="3641703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432965" y="3984671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553152" y="3934444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570240" y="3075640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570240" y="3591476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229143" y="3368381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264626" y="369729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504738" y="30810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281714" y="335432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4940617" y="522920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770646" y="423581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621655" y="3525812"/>
            <a:ext cx="692754" cy="2217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554784" y="3252490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434597" y="4040264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554784" y="3990037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208377" y="369729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448489" y="30810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225465" y="335432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884368" y="522920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714397" y="423581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466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fr-FR" i="1"/>
              <a:t>c</a:t>
            </a:r>
            <a:r>
              <a:rPr lang="fr-FR"/>
              <a:t> fait une demande de section critique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d</a:t>
            </a:r>
            <a:r>
              <a:rPr lang="fr-FR"/>
              <a:t> fait une demande de section critique</a:t>
            </a:r>
          </a:p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262994" y="364170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03106" y="302541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280082" y="3298735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1938985" y="517360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769014" y="41802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620023" y="3470219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553152" y="3196897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059172" y="3318154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1938985" y="4523185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450053" y="3641703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432965" y="3984671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553152" y="3934444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570240" y="3075640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570240" y="3591476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229143" y="3368381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264626" y="369729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504738" y="30810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281714" y="335432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4940617" y="522920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770646" y="423581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621655" y="3252490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3"/>
          </p:cNvCxnSpPr>
          <p:nvPr/>
        </p:nvCxnSpPr>
        <p:spPr>
          <a:xfrm flipV="1">
            <a:off x="4554784" y="3373747"/>
            <a:ext cx="999737" cy="373776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434597" y="4040264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554784" y="3990037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208377" y="369729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448489" y="30810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225465" y="3354328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884368" y="522920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714397" y="423581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565406" y="3252490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fr-FR" i="1"/>
              <a:t>d</a:t>
            </a:r>
            <a:r>
              <a:rPr lang="fr-FR"/>
              <a:t> fait une demande de section critique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b</a:t>
            </a:r>
            <a:r>
              <a:rPr lang="fr-FR"/>
              <a:t> relâche la section critique</a:t>
            </a:r>
            <a:endParaRPr lang="fr-FR" i="1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281385" y="363634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21497" y="302005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298473" y="329337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1957376" y="516825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787405" y="417486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638414" y="3464863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571543" y="3191541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077563" y="3312798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1957376" y="4517829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468444" y="3636347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451356" y="3979315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571543" y="3929088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588631" y="3070284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588631" y="3586120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247534" y="3363025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283017" y="369194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523129" y="30756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300105" y="334897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4959008" y="522384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789037" y="42304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640046" y="3247134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249166" y="3418618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452988" y="4034908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573175" y="3984681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226768" y="369194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466880" y="307565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243856" y="334897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902759" y="522384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732788" y="42304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583797" y="3247134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192917" y="3418618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7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relâche la section critique et envoie le jeton à </a:t>
            </a:r>
            <a:r>
              <a:rPr lang="fr-FR" i="1"/>
              <a:t>c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59042" y="4027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99154" y="3410934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376130" y="368425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35033" y="55591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865062" y="45657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16071" y="3855740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49200" y="3582418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55220" y="3703675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35033" y="4908706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46101" y="4027224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29013" y="4370192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49200" y="4319965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666288" y="3461161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666288" y="3976997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25191" y="3753902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60674" y="40828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00786" y="34665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377762" y="37398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36665" y="56147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866694" y="4621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17703" y="3638011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26823" y="3809495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30645" y="4425785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50832" y="4375558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04425" y="408281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44537" y="3466527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21513" y="37398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980416" y="561472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10445" y="4621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270574" y="3809495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5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Sureté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au plus un processus en SC simultanément</a:t>
            </a:r>
          </a:p>
          <a:p>
            <a:pPr>
              <a:lnSpc>
                <a:spcPct val="140000"/>
              </a:lnSpc>
            </a:pPr>
            <a:r>
              <a:rPr lang="fr-FR"/>
              <a:t>garantie par le jeton</a:t>
            </a:r>
          </a:p>
          <a:p>
            <a:pPr lvl="1">
              <a:lnSpc>
                <a:spcPct val="140000"/>
              </a:lnSpc>
            </a:pPr>
            <a:r>
              <a:rPr lang="fr-FR"/>
              <a:t>unicité initiale</a:t>
            </a:r>
          </a:p>
          <a:p>
            <a:pPr lvl="1">
              <a:lnSpc>
                <a:spcPct val="140000"/>
              </a:lnSpc>
            </a:pPr>
            <a:r>
              <a:rPr lang="fr-FR"/>
              <a:t>un site qui envoie le jeton le perd pour lui-même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Vivacité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une demande abouti en temps fini</a:t>
            </a:r>
          </a:p>
          <a:p>
            <a:pPr>
              <a:lnSpc>
                <a:spcPct val="140000"/>
              </a:lnSpc>
            </a:pPr>
            <a:r>
              <a:rPr lang="fr-FR"/>
              <a:t>garantie par les structures de données</a:t>
            </a:r>
          </a:p>
          <a:p>
            <a:pPr lvl="1">
              <a:lnSpc>
                <a:spcPct val="140000"/>
              </a:lnSpc>
            </a:pPr>
            <a:r>
              <a:rPr lang="fr-FR"/>
              <a:t>demande retransmise dans l’arbre</a:t>
            </a:r>
          </a:p>
          <a:p>
            <a:pPr lvl="1">
              <a:lnSpc>
                <a:spcPct val="140000"/>
              </a:lnSpc>
            </a:pPr>
            <a:r>
              <a:rPr lang="fr-FR"/>
              <a:t>ajout dans la file</a:t>
            </a:r>
          </a:p>
          <a:p>
            <a:pPr lvl="1">
              <a:lnSpc>
                <a:spcPct val="140000"/>
              </a:lnSpc>
            </a:pPr>
            <a:r>
              <a:rPr lang="fr-FR"/>
              <a:t>exécution de la SC en temps fini : demande aboutie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nombre de messages pour que la demande atteigne la racine de l’arbre : M</a:t>
            </a:r>
            <a:r>
              <a:rPr lang="fr-FR" baseline="-25000"/>
              <a:t>n</a:t>
            </a:r>
          </a:p>
          <a:p>
            <a:pPr>
              <a:lnSpc>
                <a:spcPct val="140000"/>
              </a:lnSpc>
            </a:pPr>
            <a:r>
              <a:rPr lang="fr-FR"/>
              <a:t>M</a:t>
            </a:r>
            <a:r>
              <a:rPr lang="fr-FR" baseline="-25000"/>
              <a:t>n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H</a:t>
            </a:r>
            <a:r>
              <a:rPr lang="fr-FR" baseline="-25000"/>
              <a:t>n-1 </a:t>
            </a:r>
            <a:r>
              <a:rPr lang="fr-FR" sz="280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fr-FR"/>
              <a:t>log(n-1) + 0.577</a:t>
            </a:r>
          </a:p>
          <a:p>
            <a:pPr>
              <a:lnSpc>
                <a:spcPct val="140000"/>
              </a:lnSpc>
            </a:pPr>
            <a:r>
              <a:rPr lang="fr-FR"/>
              <a:t>Nombre moyen de messages : </a:t>
            </a:r>
            <a:r>
              <a:rPr lang="fr-FR" sz="2800"/>
              <a:t>O</a:t>
            </a:r>
            <a:r>
              <a:rPr lang="fr-FR"/>
              <a:t>(log(n))</a:t>
            </a:r>
          </a:p>
          <a:p>
            <a:pPr>
              <a:lnSpc>
                <a:spcPct val="140000"/>
              </a:lnSpc>
            </a:pPr>
            <a:r>
              <a:rPr lang="fr-FR"/>
              <a:t>Temps : </a:t>
            </a:r>
            <a:r>
              <a:rPr lang="hu-HU"/>
              <a:t>(N − 1) × (T</a:t>
            </a:r>
            <a:r>
              <a:rPr lang="hu-HU" baseline="-25000"/>
              <a:t>msg</a:t>
            </a:r>
            <a:r>
              <a:rPr lang="hu-HU"/>
              <a:t>/T</a:t>
            </a:r>
            <a:r>
              <a:rPr lang="hu-HU" baseline="-25000"/>
              <a:t>cs</a:t>
            </a:r>
            <a:r>
              <a:rPr lang="hu-HU"/>
              <a:t>) 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ExtensionS toléranteS aux pannes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Naimi-Trehel</a:t>
            </a:r>
            <a:r>
              <a:rPr lang="fr-FR" sz="2000"/>
              <a:t> [2]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Détection de panne : demande de SC avec timer</a:t>
            </a:r>
          </a:p>
          <a:p>
            <a:pPr>
              <a:lnSpc>
                <a:spcPct val="150000"/>
              </a:lnSpc>
            </a:pPr>
            <a:r>
              <a:rPr lang="fr-FR"/>
              <a:t>Vérification et recherche du jeton</a:t>
            </a:r>
          </a:p>
          <a:p>
            <a:pPr>
              <a:lnSpc>
                <a:spcPct val="150000"/>
              </a:lnSpc>
            </a:pPr>
            <a:r>
              <a:rPr lang="fr-FR"/>
              <a:t>Élection</a:t>
            </a:r>
          </a:p>
          <a:p>
            <a:pPr>
              <a:lnSpc>
                <a:spcPct val="150000"/>
              </a:lnSpc>
            </a:pPr>
            <a:r>
              <a:rPr lang="fr-FR"/>
              <a:t>Construction de l’arbre et de la file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8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Complexité</a:t>
            </a:r>
          </a:p>
          <a:p>
            <a:pPr lvl="1">
              <a:lnSpc>
                <a:spcPct val="150000"/>
              </a:lnSpc>
            </a:pPr>
            <a:r>
              <a:rPr lang="fr-FR"/>
              <a:t>4 diffusions</a:t>
            </a:r>
          </a:p>
          <a:p>
            <a:pPr>
              <a:lnSpc>
                <a:spcPct val="150000"/>
              </a:lnSpc>
            </a:pPr>
            <a:r>
              <a:rPr lang="fr-FR"/>
              <a:t>Connaissance requise</a:t>
            </a:r>
          </a:p>
          <a:p>
            <a:pPr lvl="1">
              <a:lnSpc>
                <a:spcPct val="150000"/>
              </a:lnSpc>
            </a:pPr>
            <a:r>
              <a:rPr lang="fr-FR"/>
              <a:t>temps d’exécution de la SC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Introduction aux algorithmes distribués</a:t>
            </a:r>
          </a:p>
          <a:p>
            <a:pPr>
              <a:lnSpc>
                <a:spcPct val="140000"/>
              </a:lnSpc>
            </a:pPr>
            <a:r>
              <a:rPr lang="fr-FR"/>
              <a:t>Algorithme de Naimi-Trehel</a:t>
            </a:r>
          </a:p>
          <a:p>
            <a:pPr>
              <a:lnSpc>
                <a:spcPct val="140000"/>
              </a:lnSpc>
            </a:pPr>
            <a:r>
              <a:rPr lang="fr-FR"/>
              <a:t>Extensions tolérantes aux pannes</a:t>
            </a:r>
          </a:p>
          <a:p>
            <a:pPr>
              <a:lnSpc>
                <a:spcPct val="140000"/>
              </a:lnSpc>
            </a:pPr>
            <a:r>
              <a:rPr lang="fr-FR"/>
              <a:t>Implémentation &amp; démonstration</a:t>
            </a:r>
          </a:p>
          <a:p>
            <a:pPr>
              <a:lnSpc>
                <a:spcPct val="140000"/>
              </a:lnSpc>
            </a:pPr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Extension de Sopena</a:t>
            </a:r>
            <a:r>
              <a:rPr lang="fr-FR" sz="2000"/>
              <a:t> [3]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Accusé de réception à chaque demande</a:t>
            </a:r>
          </a:p>
          <a:p>
            <a:pPr>
              <a:lnSpc>
                <a:spcPct val="140000"/>
              </a:lnSpc>
            </a:pPr>
            <a:r>
              <a:rPr lang="fr-FR"/>
              <a:t>Conservation de la position dans la file</a:t>
            </a:r>
          </a:p>
          <a:p>
            <a:pPr>
              <a:lnSpc>
                <a:spcPct val="140000"/>
              </a:lnSpc>
            </a:pPr>
            <a:r>
              <a:rPr lang="fr-FR"/>
              <a:t>Conservation des </a:t>
            </a:r>
            <a:r>
              <a:rPr lang="fr-FR" i="1"/>
              <a:t>k</a:t>
            </a:r>
            <a:r>
              <a:rPr lang="fr-FR"/>
              <a:t> prédécesseurs</a:t>
            </a:r>
          </a:p>
          <a:p>
            <a:pPr>
              <a:lnSpc>
                <a:spcPct val="140000"/>
              </a:lnSpc>
            </a:pPr>
            <a:r>
              <a:rPr lang="fr-FR"/>
              <a:t>Vérification périodique du prédécesseur</a:t>
            </a:r>
          </a:p>
          <a:p>
            <a:pPr marL="82296" indent="0">
              <a:lnSpc>
                <a:spcPct val="140000"/>
              </a:lnSpc>
              <a:buNone/>
            </a:pP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</a:t>
            </a:r>
            <a:endParaRPr lang="fr-FR" sz="200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fr-FR"/>
              <a:t>Détection de panne</a:t>
            </a:r>
          </a:p>
          <a:p>
            <a:pPr lvl="1"/>
            <a:r>
              <a:rPr lang="fr-FR"/>
              <a:t>vérification régulière</a:t>
            </a:r>
          </a:p>
          <a:p>
            <a:pPr lvl="1"/>
            <a:r>
              <a:rPr lang="fr-FR"/>
              <a:t>accusé de réception non reçu</a:t>
            </a:r>
          </a:p>
          <a:p>
            <a:r>
              <a:rPr lang="fr-FR"/>
              <a:t>Mécanismes</a:t>
            </a:r>
          </a:p>
          <a:p>
            <a:pPr lvl="1"/>
            <a:r>
              <a:rPr lang="fr-FR"/>
              <a:t>M1 :  AR reçu et &lt; k pannes consécutives</a:t>
            </a:r>
          </a:p>
          <a:p>
            <a:pPr lvl="1"/>
            <a:r>
              <a:rPr lang="fr-FR"/>
              <a:t>M2 :  AR reçu et &gt; k pannes consécutives</a:t>
            </a:r>
          </a:p>
          <a:p>
            <a:pPr lvl="1"/>
            <a:r>
              <a:rPr lang="fr-FR"/>
              <a:t>M3 :  AR non reçu</a:t>
            </a:r>
          </a:p>
          <a:p>
            <a:pPr marL="82296" indent="0">
              <a:lnSpc>
                <a:spcPct val="140000"/>
              </a:lnSpc>
              <a:buNone/>
            </a:pP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Panne du prédécesseur</a:t>
            </a:r>
          </a:p>
          <a:p>
            <a:r>
              <a:rPr lang="fr-FR"/>
              <a:t>Envoi de ARE_YOU_ALIVE aux préd.</a:t>
            </a:r>
          </a:p>
          <a:p>
            <a:r>
              <a:rPr lang="fr-FR"/>
              <a:t>Réception de I_AM_ALIVE depuis </a:t>
            </a:r>
            <a:r>
              <a:rPr lang="fr-FR" i="1"/>
              <a:t>j</a:t>
            </a:r>
          </a:p>
          <a:p>
            <a:r>
              <a:rPr lang="fr-FR" i="1"/>
              <a:t>j</a:t>
            </a:r>
            <a:r>
              <a:rPr lang="fr-FR"/>
              <a:t> devient le nouveau prédécesseur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Panne du prédécesseur</a:t>
            </a:r>
          </a:p>
          <a:p>
            <a:r>
              <a:rPr lang="fr-FR"/>
              <a:t>Envoi de ARE_YOU_ALIVE aux préd.</a:t>
            </a:r>
          </a:p>
          <a:p>
            <a:r>
              <a:rPr lang="fr-FR"/>
              <a:t>Pas de réponse</a:t>
            </a:r>
          </a:p>
          <a:p>
            <a:r>
              <a:rPr lang="fr-FR"/>
              <a:t>Diffusion de SEARCH_PREV</a:t>
            </a:r>
          </a:p>
          <a:p>
            <a:pPr lvl="1"/>
            <a:r>
              <a:rPr lang="fr-FR"/>
              <a:t>réponse : envoi de CONNECTION</a:t>
            </a:r>
          </a:p>
          <a:p>
            <a:pPr lvl="1"/>
            <a:r>
              <a:rPr lang="fr-FR"/>
              <a:t>pas de réponse : regénération du jeton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Mécanisme M3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/>
              <a:t>Message de COMMIT non reçu</a:t>
            </a:r>
          </a:p>
          <a:p>
            <a:r>
              <a:rPr lang="fr-FR"/>
              <a:t>Détection de la panne</a:t>
            </a:r>
          </a:p>
          <a:p>
            <a:pPr lvl="1"/>
            <a:r>
              <a:rPr lang="fr-FR"/>
              <a:t>a) par un seul site</a:t>
            </a:r>
          </a:p>
          <a:p>
            <a:pPr lvl="2"/>
            <a:r>
              <a:rPr lang="fr-FR"/>
              <a:t>diffusion de SEARCH_QUEUE</a:t>
            </a:r>
          </a:p>
          <a:p>
            <a:pPr lvl="2"/>
            <a:r>
              <a:rPr lang="fr-FR"/>
              <a:t>réponse par ACK_SEARCH_QUEUE par</a:t>
            </a:r>
            <a:r>
              <a:rPr lang="fr-FR" i="1"/>
              <a:t> j</a:t>
            </a:r>
          </a:p>
          <a:p>
            <a:pPr lvl="2"/>
            <a:r>
              <a:rPr lang="fr-FR"/>
              <a:t>re-connection à </a:t>
            </a:r>
            <a:r>
              <a:rPr lang="fr-FR" i="1"/>
              <a:t>j</a:t>
            </a:r>
          </a:p>
          <a:p>
            <a:pPr lvl="1"/>
            <a:r>
              <a:rPr lang="fr-FR"/>
              <a:t>b) par plusieurs sites</a:t>
            </a:r>
          </a:p>
          <a:p>
            <a:pPr lvl="2"/>
            <a:r>
              <a:rPr lang="fr-FR"/>
              <a:t>élection puis a)</a:t>
            </a:r>
          </a:p>
          <a:p>
            <a:r>
              <a:rPr lang="fr-FR"/>
              <a:t>Reconstruction de l’arbre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9368"/>
          </a:xfrm>
        </p:spPr>
        <p:txBody>
          <a:bodyPr>
            <a:normAutofit lnSpcReduction="10000"/>
          </a:bodyPr>
          <a:lstStyle/>
          <a:p>
            <a:r>
              <a:rPr lang="fr-FR"/>
              <a:t>Situation initiale : deux sites en panne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a</a:t>
            </a:r>
            <a:r>
              <a:rPr lang="fr-FR"/>
              <a:t> et </a:t>
            </a:r>
            <a:r>
              <a:rPr lang="fr-FR" i="1"/>
              <a:t>d</a:t>
            </a:r>
            <a:r>
              <a:rPr lang="fr-FR"/>
              <a:t> détectent une panne simultanément</a:t>
            </a:r>
          </a:p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39" name="Ellipse 38"/>
          <p:cNvSpPr/>
          <p:nvPr/>
        </p:nvSpPr>
        <p:spPr>
          <a:xfrm>
            <a:off x="710499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5816021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0" idx="7"/>
            <a:endCxn id="85" idx="3"/>
          </p:cNvCxnSpPr>
          <p:nvPr/>
        </p:nvCxnSpPr>
        <p:spPr>
          <a:xfrm flipV="1">
            <a:off x="6106179" y="4087290"/>
            <a:ext cx="355089" cy="37826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9" idx="2"/>
            <a:endCxn id="40" idx="6"/>
          </p:cNvCxnSpPr>
          <p:nvPr/>
        </p:nvCxnSpPr>
        <p:spPr>
          <a:xfrm flipH="1">
            <a:off x="6155962" y="4586815"/>
            <a:ext cx="94903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1" idx="1"/>
            <a:endCxn id="39" idx="5"/>
          </p:cNvCxnSpPr>
          <p:nvPr/>
        </p:nvCxnSpPr>
        <p:spPr>
          <a:xfrm flipH="1" flipV="1">
            <a:off x="7395156" y="4708072"/>
            <a:ext cx="262410" cy="47370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8" idx="1"/>
            <a:endCxn id="67" idx="5"/>
          </p:cNvCxnSpPr>
          <p:nvPr/>
        </p:nvCxnSpPr>
        <p:spPr>
          <a:xfrm flipH="1" flipV="1">
            <a:off x="3608365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4" name="Ellipse 73"/>
          <p:cNvSpPr/>
          <p:nvPr/>
        </p:nvSpPr>
        <p:spPr>
          <a:xfrm>
            <a:off x="359410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2305123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7" name="Connecteur droit 76"/>
          <p:cNvCxnSpPr>
            <a:stCxn id="66" idx="7"/>
            <a:endCxn id="67" idx="3"/>
          </p:cNvCxnSpPr>
          <p:nvPr/>
        </p:nvCxnSpPr>
        <p:spPr>
          <a:xfrm flipV="1">
            <a:off x="3190745" y="3466527"/>
            <a:ext cx="177245" cy="3782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75" idx="7"/>
            <a:endCxn id="66" idx="3"/>
          </p:cNvCxnSpPr>
          <p:nvPr/>
        </p:nvCxnSpPr>
        <p:spPr>
          <a:xfrm flipV="1">
            <a:off x="2595281" y="4087290"/>
            <a:ext cx="355089" cy="37826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72" idx="0"/>
            <a:endCxn id="75" idx="4"/>
          </p:cNvCxnSpPr>
          <p:nvPr/>
        </p:nvCxnSpPr>
        <p:spPr>
          <a:xfrm flipH="1" flipV="1">
            <a:off x="2475094" y="4758299"/>
            <a:ext cx="66237" cy="37325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74" idx="5"/>
          </p:cNvCxnSpPr>
          <p:nvPr/>
        </p:nvCxnSpPr>
        <p:spPr>
          <a:xfrm flipH="1" flipV="1">
            <a:off x="3884258" y="4708072"/>
            <a:ext cx="262410" cy="47370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74" idx="3"/>
          </p:cNvCxnSpPr>
          <p:nvPr/>
        </p:nvCxnSpPr>
        <p:spPr>
          <a:xfrm flipV="1">
            <a:off x="3360117" y="4708072"/>
            <a:ext cx="283766" cy="42348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Multiplication 47"/>
          <p:cNvSpPr/>
          <p:nvPr/>
        </p:nvSpPr>
        <p:spPr>
          <a:xfrm>
            <a:off x="7060163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Multiplication 83"/>
          <p:cNvSpPr/>
          <p:nvPr/>
        </p:nvSpPr>
        <p:spPr>
          <a:xfrm>
            <a:off x="5748174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Multiplication 91"/>
          <p:cNvSpPr/>
          <p:nvPr/>
        </p:nvSpPr>
        <p:spPr>
          <a:xfrm>
            <a:off x="2237276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Multiplication 92"/>
          <p:cNvSpPr/>
          <p:nvPr/>
        </p:nvSpPr>
        <p:spPr>
          <a:xfrm>
            <a:off x="3530087" y="4353156"/>
            <a:ext cx="462116" cy="467318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>
            <a:stCxn id="74" idx="0"/>
            <a:endCxn id="68" idx="4"/>
          </p:cNvCxnSpPr>
          <p:nvPr/>
        </p:nvCxnSpPr>
        <p:spPr>
          <a:xfrm flipV="1">
            <a:off x="3764071" y="4031206"/>
            <a:ext cx="186223" cy="38412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a</a:t>
            </a:r>
            <a:r>
              <a:rPr lang="fr-FR"/>
              <a:t> et </a:t>
            </a:r>
            <a:r>
              <a:rPr lang="fr-FR" i="1"/>
              <a:t>d</a:t>
            </a:r>
            <a:r>
              <a:rPr lang="fr-FR"/>
              <a:t> détectent une panne simultanément</a:t>
            </a:r>
          </a:p>
          <a:p>
            <a:r>
              <a:rPr lang="fr-FR"/>
              <a:t>ils diffusent SEARCH_QUEUE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a</a:t>
            </a:r>
            <a:r>
              <a:rPr lang="fr-FR"/>
              <a:t> est élu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8" idx="1"/>
            <a:endCxn id="67" idx="5"/>
          </p:cNvCxnSpPr>
          <p:nvPr/>
        </p:nvCxnSpPr>
        <p:spPr>
          <a:xfrm flipH="1" flipV="1">
            <a:off x="3608365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9" name="Connecteur droit 78"/>
          <p:cNvCxnSpPr>
            <a:stCxn id="72" idx="0"/>
            <a:endCxn id="66" idx="3"/>
          </p:cNvCxnSpPr>
          <p:nvPr/>
        </p:nvCxnSpPr>
        <p:spPr>
          <a:xfrm flipV="1">
            <a:off x="2541331" y="4087290"/>
            <a:ext cx="409039" cy="104426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66" idx="5"/>
          </p:cNvCxnSpPr>
          <p:nvPr/>
        </p:nvCxnSpPr>
        <p:spPr>
          <a:xfrm flipH="1" flipV="1">
            <a:off x="3190745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66" idx="4"/>
          </p:cNvCxnSpPr>
          <p:nvPr/>
        </p:nvCxnSpPr>
        <p:spPr>
          <a:xfrm flipH="1" flipV="1">
            <a:off x="3070558" y="4137517"/>
            <a:ext cx="289559" cy="994037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66" idx="6"/>
            <a:endCxn id="68" idx="2"/>
          </p:cNvCxnSpPr>
          <p:nvPr/>
        </p:nvCxnSpPr>
        <p:spPr>
          <a:xfrm flipV="1">
            <a:off x="3240528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8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/>
              <a:t>a</a:t>
            </a:r>
            <a:r>
              <a:rPr lang="fr-FR"/>
              <a:t> reçoit ACK_SEARCH_QUEUE depuis </a:t>
            </a:r>
            <a:r>
              <a:rPr lang="fr-FR" i="1"/>
              <a:t>h</a:t>
            </a:r>
          </a:p>
          <a:p>
            <a:r>
              <a:rPr lang="fr-FR" i="1"/>
              <a:t>a</a:t>
            </a:r>
            <a:r>
              <a:rPr lang="fr-FR"/>
              <a:t> envoie CONNECTION à </a:t>
            </a:r>
            <a:r>
              <a:rPr lang="fr-FR" i="1"/>
              <a:t>h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d</a:t>
            </a:r>
            <a:r>
              <a:rPr lang="fr-FR"/>
              <a:t> demande la section critique à </a:t>
            </a:r>
            <a:r>
              <a:rPr lang="fr-FR" i="1"/>
              <a:t>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6411485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6829105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7291221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7875337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8005238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1" name="Connecteur droit 90"/>
          <p:cNvCxnSpPr>
            <a:stCxn id="87" idx="1"/>
            <a:endCxn id="86" idx="5"/>
          </p:cNvCxnSpPr>
          <p:nvPr/>
        </p:nvCxnSpPr>
        <p:spPr>
          <a:xfrm flipH="1" flipV="1">
            <a:off x="7119263" y="3466527"/>
            <a:ext cx="221741" cy="2719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882258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6" name="Ellipse 35"/>
          <p:cNvSpPr/>
          <p:nvPr/>
        </p:nvSpPr>
        <p:spPr>
          <a:xfrm>
            <a:off x="6701044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41" name="Ellipse 40"/>
          <p:cNvSpPr/>
          <p:nvPr/>
        </p:nvSpPr>
        <p:spPr>
          <a:xfrm>
            <a:off x="7607783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44" name="Connecteur droit 43"/>
          <p:cNvCxnSpPr>
            <a:stCxn id="85" idx="6"/>
            <a:endCxn id="87" idx="2"/>
          </p:cNvCxnSpPr>
          <p:nvPr/>
        </p:nvCxnSpPr>
        <p:spPr>
          <a:xfrm flipV="1">
            <a:off x="6751426" y="3859722"/>
            <a:ext cx="539795" cy="1063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36" idx="6"/>
            <a:endCxn id="41" idx="2"/>
          </p:cNvCxnSpPr>
          <p:nvPr/>
        </p:nvCxnSpPr>
        <p:spPr>
          <a:xfrm>
            <a:off x="7040985" y="5303038"/>
            <a:ext cx="56679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88" idx="4"/>
            <a:endCxn id="89" idx="0"/>
          </p:cNvCxnSpPr>
          <p:nvPr/>
        </p:nvCxnSpPr>
        <p:spPr>
          <a:xfrm>
            <a:off x="8045308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900587" y="379454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7" name="Ellipse 66"/>
          <p:cNvSpPr/>
          <p:nvPr/>
        </p:nvSpPr>
        <p:spPr>
          <a:xfrm>
            <a:off x="3318207" y="31737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68" name="Ellipse 67"/>
          <p:cNvSpPr/>
          <p:nvPr/>
        </p:nvSpPr>
        <p:spPr>
          <a:xfrm>
            <a:off x="3780323" y="368823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69" name="Ellipse 68"/>
          <p:cNvSpPr/>
          <p:nvPr/>
        </p:nvSpPr>
        <p:spPr>
          <a:xfrm>
            <a:off x="4364439" y="383579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70" name="Ellipse 69"/>
          <p:cNvSpPr/>
          <p:nvPr/>
        </p:nvSpPr>
        <p:spPr>
          <a:xfrm>
            <a:off x="4494340" y="44153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71" name="Connecteur droit 70"/>
          <p:cNvCxnSpPr>
            <a:stCxn id="67" idx="6"/>
            <a:endCxn id="69" idx="1"/>
          </p:cNvCxnSpPr>
          <p:nvPr/>
        </p:nvCxnSpPr>
        <p:spPr>
          <a:xfrm>
            <a:off x="3658148" y="3345270"/>
            <a:ext cx="756074" cy="5407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371360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73" name="Ellipse 72"/>
          <p:cNvSpPr/>
          <p:nvPr/>
        </p:nvSpPr>
        <p:spPr>
          <a:xfrm>
            <a:off x="3190146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g</a:t>
            </a:r>
          </a:p>
        </p:txBody>
      </p:sp>
      <p:sp>
        <p:nvSpPr>
          <p:cNvPr id="76" name="Ellipse 75"/>
          <p:cNvSpPr/>
          <p:nvPr/>
        </p:nvSpPr>
        <p:spPr>
          <a:xfrm>
            <a:off x="4096885" y="51315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h</a:t>
            </a:r>
          </a:p>
        </p:txBody>
      </p:sp>
      <p:cxnSp>
        <p:nvCxnSpPr>
          <p:cNvPr id="79" name="Connecteur droit 78"/>
          <p:cNvCxnSpPr>
            <a:stCxn id="72" idx="0"/>
            <a:endCxn id="66" idx="3"/>
          </p:cNvCxnSpPr>
          <p:nvPr/>
        </p:nvCxnSpPr>
        <p:spPr>
          <a:xfrm flipV="1">
            <a:off x="2541331" y="4087290"/>
            <a:ext cx="409039" cy="104426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76" idx="1"/>
            <a:endCxn id="66" idx="5"/>
          </p:cNvCxnSpPr>
          <p:nvPr/>
        </p:nvCxnSpPr>
        <p:spPr>
          <a:xfrm flipH="1" flipV="1">
            <a:off x="3190745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3" idx="0"/>
            <a:endCxn id="66" idx="4"/>
          </p:cNvCxnSpPr>
          <p:nvPr/>
        </p:nvCxnSpPr>
        <p:spPr>
          <a:xfrm flipH="1" flipV="1">
            <a:off x="3070558" y="4137517"/>
            <a:ext cx="289559" cy="994037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69" idx="4"/>
            <a:endCxn id="70" idx="0"/>
          </p:cNvCxnSpPr>
          <p:nvPr/>
        </p:nvCxnSpPr>
        <p:spPr>
          <a:xfrm>
            <a:off x="4534410" y="4178760"/>
            <a:ext cx="129901" cy="23657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68" idx="6"/>
            <a:endCxn id="69" idx="2"/>
          </p:cNvCxnSpPr>
          <p:nvPr/>
        </p:nvCxnSpPr>
        <p:spPr>
          <a:xfrm>
            <a:off x="4120264" y="3859722"/>
            <a:ext cx="244175" cy="147554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6" idx="6"/>
            <a:endCxn id="69" idx="3"/>
          </p:cNvCxnSpPr>
          <p:nvPr/>
        </p:nvCxnSpPr>
        <p:spPr>
          <a:xfrm>
            <a:off x="3240528" y="3966033"/>
            <a:ext cx="1173694" cy="1625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1" idx="1"/>
            <a:endCxn id="85" idx="5"/>
          </p:cNvCxnSpPr>
          <p:nvPr/>
        </p:nvCxnSpPr>
        <p:spPr>
          <a:xfrm flipH="1" flipV="1">
            <a:off x="6701643" y="4087290"/>
            <a:ext cx="955923" cy="10944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6" idx="6"/>
            <a:endCxn id="88" idx="1"/>
          </p:cNvCxnSpPr>
          <p:nvPr/>
        </p:nvCxnSpPr>
        <p:spPr>
          <a:xfrm>
            <a:off x="7169046" y="3345270"/>
            <a:ext cx="756074" cy="54074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9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Vivacité</a:t>
            </a:r>
          </a:p>
          <a:p>
            <a:pPr lvl="1"/>
            <a:r>
              <a:rPr lang="fr-FR"/>
              <a:t>garantie par la restauration de la file</a:t>
            </a:r>
          </a:p>
          <a:p>
            <a:r>
              <a:rPr lang="fr-FR"/>
              <a:t>Sureté</a:t>
            </a:r>
          </a:p>
          <a:p>
            <a:pPr lvl="1"/>
            <a:r>
              <a:rPr lang="fr-FR"/>
              <a:t>garantie par l’unicité du jeton</a:t>
            </a:r>
          </a:p>
          <a:p>
            <a:r>
              <a:rPr lang="fr-FR"/>
              <a:t>Ordre des messages</a:t>
            </a:r>
          </a:p>
          <a:p>
            <a:pPr lvl="1"/>
            <a:r>
              <a:rPr lang="fr-FR"/>
              <a:t>garantie par la restauration de la file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Complexité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Nombre de messages</a:t>
            </a:r>
          </a:p>
          <a:p>
            <a:pPr lvl="1"/>
            <a:r>
              <a:rPr lang="fr-FR"/>
              <a:t>un accusé par demande de SC</a:t>
            </a:r>
          </a:p>
          <a:p>
            <a:pPr lvl="1"/>
            <a:r>
              <a:rPr lang="fr-FR"/>
              <a:t>diffusion de SEARCH_PREV en cas de panne</a:t>
            </a:r>
          </a:p>
          <a:p>
            <a:pPr lvl="1"/>
            <a:r>
              <a:rPr lang="fr-FR"/>
              <a:t>renvoie des requêtes perdues</a:t>
            </a:r>
          </a:p>
          <a:p>
            <a:r>
              <a:rPr lang="fr-FR"/>
              <a:t>Temps</a:t>
            </a:r>
          </a:p>
          <a:p>
            <a:pPr lvl="1"/>
            <a:r>
              <a:rPr lang="fr-FR"/>
              <a:t>((N − 1) + 1) × T</a:t>
            </a:r>
            <a:r>
              <a:rPr lang="fr-FR" baseline="-25000"/>
              <a:t>msg</a:t>
            </a:r>
            <a:r>
              <a:rPr lang="fr-FR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 aux algorithmes distribués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Stratégie &amp; mise en œuvre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Proche des conditions réelles</a:t>
            </a:r>
          </a:p>
          <a:p>
            <a:r>
              <a:rPr lang="fr-FR"/>
              <a:t>Langage C</a:t>
            </a:r>
          </a:p>
          <a:p>
            <a:r>
              <a:rPr lang="fr-FR"/>
              <a:t>Bibliothèque standard pour le réseau</a:t>
            </a:r>
          </a:p>
          <a:p>
            <a:r>
              <a:rPr lang="fr-FR"/>
              <a:t>Protocole UDP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 d’initialisation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Diffusion d’un message de type HELLO</a:t>
            </a:r>
          </a:p>
          <a:p>
            <a:r>
              <a:rPr lang="fr-FR"/>
              <a:t>Réception d’une réponse</a:t>
            </a:r>
          </a:p>
          <a:p>
            <a:pPr lvl="1"/>
            <a:r>
              <a:rPr lang="fr-FR"/>
              <a:t>Récupération du père dans l’arbre</a:t>
            </a:r>
          </a:p>
          <a:p>
            <a:pPr marL="402336" lvl="1" indent="0">
              <a:buNone/>
            </a:pPr>
            <a:r>
              <a:rPr lang="fr-FR"/>
              <a:t>ou</a:t>
            </a:r>
          </a:p>
          <a:p>
            <a:pPr lvl="1"/>
            <a:r>
              <a:rPr lang="fr-FR"/>
              <a:t>Élection</a:t>
            </a:r>
          </a:p>
          <a:p>
            <a:r>
              <a:rPr lang="fr-FR"/>
              <a:t>Pas de réponse</a:t>
            </a:r>
          </a:p>
          <a:p>
            <a:pPr lvl="1"/>
            <a:r>
              <a:rPr lang="fr-FR"/>
              <a:t>Génération du token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Naimi-Trehel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Mise en place de deux sockets</a:t>
            </a:r>
          </a:p>
          <a:p>
            <a:r>
              <a:rPr lang="fr-FR"/>
              <a:t>Attente non-bloquante</a:t>
            </a:r>
          </a:p>
          <a:p>
            <a:r>
              <a:rPr lang="fr-FR"/>
              <a:t>Gestion des mécanismes grâce aux protocoles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Implémentation de l’extension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thread : vérifie si le prédécesseur en vie</a:t>
            </a:r>
          </a:p>
          <a:p>
            <a:pPr lvl="1"/>
            <a:r>
              <a:rPr lang="fr-FR"/>
              <a:t>signal pour la communication en cas de panne</a:t>
            </a:r>
          </a:p>
          <a:p>
            <a:r>
              <a:rPr lang="fr-FR"/>
              <a:t>Simulation de panne avec signaux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concret : partition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Ressource présente sur un site sup.</a:t>
            </a:r>
          </a:p>
          <a:p>
            <a:r>
              <a:rPr lang="fr-FR"/>
              <a:t>Thread de calcul dans chaque site</a:t>
            </a:r>
          </a:p>
          <a:p>
            <a:r>
              <a:rPr lang="fr-FR"/>
              <a:t>Demande de SC à la fin du calcul</a:t>
            </a:r>
          </a:p>
          <a:p>
            <a:r>
              <a:rPr lang="fr-FR"/>
              <a:t>Recherche de solution approchée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Mise en place de la phase d’élection avec pertes de messages</a:t>
            </a:r>
          </a:p>
          <a:p>
            <a:r>
              <a:rPr lang="fr-FR"/>
              <a:t>Difficultés de debug sur une architecture distribuée</a:t>
            </a:r>
          </a:p>
          <a:p>
            <a:r>
              <a:rPr lang="fr-FR"/>
              <a:t>Gestion de l’addressage mémoire sur le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7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618645"/>
            <a:ext cx="7498080" cy="5629755"/>
          </a:xfrm>
        </p:spPr>
        <p:txBody>
          <a:bodyPr>
            <a:normAutofit fontScale="70000" lnSpcReduction="20000"/>
          </a:bodyPr>
          <a:lstStyle/>
          <a:p>
            <a:r>
              <a:rPr lang="fr-FR"/>
              <a:t>[1]  M. Naimi, M. Trehel, and A.  Arnold.  A log (n) distributed mutual exclusion algorithm based on path reversal. Journal of Parallel and Distributed Computing, 34(1) :1–13, 1996. </a:t>
            </a:r>
            <a:endParaRPr lang="fr-FR">
              <a:effectLst/>
            </a:endParaRPr>
          </a:p>
          <a:p>
            <a:r>
              <a:rPr lang="fr-FR"/>
              <a:t>[2]  Mohamed Naimi and Michel Trehel. How to detect a failure and regenerate the token in the log (n) distributed algorithm for mutual exclusion. Distributed Algorithms, pages 155–166, 1988. </a:t>
            </a:r>
            <a:endParaRPr lang="fr-FR">
              <a:effectLst/>
            </a:endParaRPr>
          </a:p>
          <a:p>
            <a:r>
              <a:rPr lang="fr-FR"/>
              <a:t>[3]  J. Sopena, L. Arantes, M. Bertier, and P. Sens. A fault-tolerant token-based mutual exclusion algorithm using a dynamic tree. Euro-Par 2005 Parallel Processing, pages 644–644, 2005.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Élection</a:t>
            </a:r>
          </a:p>
          <a:p>
            <a:r>
              <a:rPr lang="fr-FR"/>
              <a:t>Exclusion mutuelle</a:t>
            </a:r>
          </a:p>
          <a:p>
            <a:r>
              <a:rPr lang="fr-FR"/>
              <a:t>Terminaison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Critères d’efficacité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Vivacité</a:t>
            </a:r>
          </a:p>
          <a:p>
            <a:r>
              <a:rPr lang="fr-FR"/>
              <a:t>Sureté</a:t>
            </a:r>
          </a:p>
          <a:p>
            <a:r>
              <a:rPr lang="fr-FR"/>
              <a:t>Respect de l’ordre des demandes</a:t>
            </a:r>
          </a:p>
          <a:p>
            <a:r>
              <a:rPr lang="fr-FR"/>
              <a:t>Tolérence aux pannes</a:t>
            </a:r>
          </a:p>
          <a:p>
            <a:r>
              <a:rPr lang="fr-FR"/>
              <a:t>Complexité</a:t>
            </a:r>
          </a:p>
          <a:p>
            <a:pPr lvl="1"/>
            <a:r>
              <a:rPr lang="fr-FR"/>
              <a:t>Nombre de messages</a:t>
            </a:r>
          </a:p>
          <a:p>
            <a:pPr lvl="1"/>
            <a:r>
              <a:rPr lang="fr-FR"/>
              <a:t>Temps d’exécution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de Naimi-Trehel</a:t>
            </a:r>
            <a:r>
              <a:rPr lang="fr-FR" sz="2000"/>
              <a:t> [1]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du réseau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réseau distribué</a:t>
            </a:r>
          </a:p>
          <a:p>
            <a:r>
              <a:rPr lang="fr-FR"/>
              <a:t>graphe complet à n nœuds</a:t>
            </a:r>
          </a:p>
          <a:p>
            <a:r>
              <a:rPr lang="fr-FR"/>
              <a:t>canaux de communication fiables</a:t>
            </a:r>
          </a:p>
          <a:p>
            <a:r>
              <a:rPr lang="fr-FR"/>
              <a:t>ordre des messages non garanti</a:t>
            </a:r>
          </a:p>
          <a:p>
            <a:r>
              <a:rPr lang="fr-FR"/>
              <a:t>réseau synchrone</a:t>
            </a:r>
          </a:p>
          <a:p>
            <a:r>
              <a:rPr lang="fr-FR"/>
              <a:t>temps de transmission borné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7310362" y="3758887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8692121" y="441597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780913" y="458745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7122821" y="596258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8388644" y="56196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7" idx="7"/>
            <a:endCxn id="5" idx="3"/>
          </p:cNvCxnSpPr>
          <p:nvPr/>
        </p:nvCxnSpPr>
        <p:spPr>
          <a:xfrm flipV="1">
            <a:off x="7071071" y="4051628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6"/>
            <a:endCxn id="6" idx="1"/>
          </p:cNvCxnSpPr>
          <p:nvPr/>
        </p:nvCxnSpPr>
        <p:spPr>
          <a:xfrm>
            <a:off x="7650303" y="3930371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4"/>
            <a:endCxn id="9" idx="7"/>
          </p:cNvCxnSpPr>
          <p:nvPr/>
        </p:nvCxnSpPr>
        <p:spPr>
          <a:xfrm flipH="1">
            <a:off x="8678802" y="4758938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3"/>
            <a:endCxn id="8" idx="6"/>
          </p:cNvCxnSpPr>
          <p:nvPr/>
        </p:nvCxnSpPr>
        <p:spPr>
          <a:xfrm flipH="1">
            <a:off x="7462762" y="5912355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1"/>
            <a:endCxn id="7" idx="4"/>
          </p:cNvCxnSpPr>
          <p:nvPr/>
        </p:nvCxnSpPr>
        <p:spPr>
          <a:xfrm flipH="1" flipV="1">
            <a:off x="6950884" y="4930422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4"/>
            <a:endCxn id="8" idx="0"/>
          </p:cNvCxnSpPr>
          <p:nvPr/>
        </p:nvCxnSpPr>
        <p:spPr>
          <a:xfrm flipH="1">
            <a:off x="7292792" y="4101855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5"/>
            <a:endCxn id="9" idx="1"/>
          </p:cNvCxnSpPr>
          <p:nvPr/>
        </p:nvCxnSpPr>
        <p:spPr>
          <a:xfrm>
            <a:off x="7600520" y="4051628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6"/>
            <a:endCxn id="6" idx="2"/>
          </p:cNvCxnSpPr>
          <p:nvPr/>
        </p:nvCxnSpPr>
        <p:spPr>
          <a:xfrm flipV="1">
            <a:off x="7120854" y="4587454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7" idx="5"/>
            <a:endCxn id="9" idx="2"/>
          </p:cNvCxnSpPr>
          <p:nvPr/>
        </p:nvCxnSpPr>
        <p:spPr>
          <a:xfrm>
            <a:off x="7071071" y="4880195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3"/>
            <a:endCxn id="8" idx="7"/>
          </p:cNvCxnSpPr>
          <p:nvPr/>
        </p:nvCxnSpPr>
        <p:spPr>
          <a:xfrm flipH="1">
            <a:off x="7412979" y="4708711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Structures de données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17854" y="1830757"/>
            <a:ext cx="3000084" cy="519649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fr-FR"/>
              <a:t>arbre logique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924180" y="1830757"/>
            <a:ext cx="3332719" cy="685800"/>
          </a:xfrm>
        </p:spPr>
        <p:txBody>
          <a:bodyPr>
            <a:normAutofit fontScale="77500" lnSpcReduction="20000"/>
          </a:bodyPr>
          <a:lstStyle/>
          <a:p>
            <a:pPr marL="45720" indent="0" algn="ctr">
              <a:buNone/>
            </a:pPr>
            <a:r>
              <a:rPr lang="fr-FR"/>
              <a:t>file d’attente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561117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942876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4031668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4373576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5639399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8" idx="7"/>
            <a:endCxn id="6" idx="3"/>
          </p:cNvCxnSpPr>
          <p:nvPr/>
        </p:nvCxnSpPr>
        <p:spPr>
          <a:xfrm flipV="1">
            <a:off x="4321826" y="3175160"/>
            <a:ext cx="289074" cy="58605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1"/>
            <a:endCxn id="8" idx="4"/>
          </p:cNvCxnSpPr>
          <p:nvPr/>
        </p:nvCxnSpPr>
        <p:spPr>
          <a:xfrm flipH="1" flipV="1">
            <a:off x="4201639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6"/>
            <a:endCxn id="10" idx="2"/>
          </p:cNvCxnSpPr>
          <p:nvPr/>
        </p:nvCxnSpPr>
        <p:spPr>
          <a:xfrm flipV="1">
            <a:off x="4713517" y="4914630"/>
            <a:ext cx="925882" cy="342968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3"/>
            <a:endCxn id="9" idx="7"/>
          </p:cNvCxnSpPr>
          <p:nvPr/>
        </p:nvCxnSpPr>
        <p:spPr>
          <a:xfrm flipH="1">
            <a:off x="4663734" y="3832243"/>
            <a:ext cx="1328925" cy="1304098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7317505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Ellipse 21"/>
          <p:cNvSpPr/>
          <p:nvPr/>
        </p:nvSpPr>
        <p:spPr>
          <a:xfrm>
            <a:off x="8699264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3" name="Ellipse 22"/>
          <p:cNvSpPr/>
          <p:nvPr/>
        </p:nvSpPr>
        <p:spPr>
          <a:xfrm>
            <a:off x="6788056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4" name="Ellipse 23"/>
          <p:cNvSpPr/>
          <p:nvPr/>
        </p:nvSpPr>
        <p:spPr>
          <a:xfrm>
            <a:off x="7129964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5" name="Ellipse 24"/>
          <p:cNvSpPr/>
          <p:nvPr/>
        </p:nvSpPr>
        <p:spPr>
          <a:xfrm>
            <a:off x="8395787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0" name="Connecteur droit 29"/>
          <p:cNvCxnSpPr>
            <a:stCxn id="24" idx="1"/>
            <a:endCxn id="23" idx="4"/>
          </p:cNvCxnSpPr>
          <p:nvPr/>
        </p:nvCxnSpPr>
        <p:spPr>
          <a:xfrm flipH="1" flipV="1">
            <a:off x="6958027" y="4053954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3" idx="6"/>
            <a:endCxn id="22" idx="2"/>
          </p:cNvCxnSpPr>
          <p:nvPr/>
        </p:nvCxnSpPr>
        <p:spPr>
          <a:xfrm flipV="1">
            <a:off x="7127997" y="3710986"/>
            <a:ext cx="1571267" cy="171484"/>
          </a:xfrm>
          <a:prstGeom prst="line">
            <a:avLst/>
          </a:prstGeom>
          <a:ln>
            <a:head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1733340" y="28824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37" name="Ellipse 36"/>
          <p:cNvSpPr/>
          <p:nvPr/>
        </p:nvSpPr>
        <p:spPr>
          <a:xfrm>
            <a:off x="3115099" y="353950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38" name="Ellipse 37"/>
          <p:cNvSpPr/>
          <p:nvPr/>
        </p:nvSpPr>
        <p:spPr>
          <a:xfrm>
            <a:off x="1203891" y="37109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39" name="Ellipse 38"/>
          <p:cNvSpPr/>
          <p:nvPr/>
        </p:nvSpPr>
        <p:spPr>
          <a:xfrm>
            <a:off x="1545799" y="50861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40" name="Ellipse 39"/>
          <p:cNvSpPr/>
          <p:nvPr/>
        </p:nvSpPr>
        <p:spPr>
          <a:xfrm>
            <a:off x="2811622" y="47431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41" name="Connecteur droit 40"/>
          <p:cNvCxnSpPr>
            <a:stCxn id="38" idx="7"/>
            <a:endCxn id="36" idx="3"/>
          </p:cNvCxnSpPr>
          <p:nvPr/>
        </p:nvCxnSpPr>
        <p:spPr>
          <a:xfrm flipV="1">
            <a:off x="1494049" y="3175160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6" idx="6"/>
            <a:endCxn id="37" idx="1"/>
          </p:cNvCxnSpPr>
          <p:nvPr/>
        </p:nvCxnSpPr>
        <p:spPr>
          <a:xfrm>
            <a:off x="2073281" y="3053903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7" idx="4"/>
            <a:endCxn id="40" idx="7"/>
          </p:cNvCxnSpPr>
          <p:nvPr/>
        </p:nvCxnSpPr>
        <p:spPr>
          <a:xfrm flipH="1">
            <a:off x="3101780" y="3882470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0" idx="3"/>
            <a:endCxn id="39" idx="6"/>
          </p:cNvCxnSpPr>
          <p:nvPr/>
        </p:nvCxnSpPr>
        <p:spPr>
          <a:xfrm flipH="1">
            <a:off x="1885740" y="5035887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9" idx="1"/>
            <a:endCxn id="38" idx="4"/>
          </p:cNvCxnSpPr>
          <p:nvPr/>
        </p:nvCxnSpPr>
        <p:spPr>
          <a:xfrm flipH="1" flipV="1">
            <a:off x="1373862" y="4053954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36" idx="4"/>
            <a:endCxn id="39" idx="0"/>
          </p:cNvCxnSpPr>
          <p:nvPr/>
        </p:nvCxnSpPr>
        <p:spPr>
          <a:xfrm flipH="1">
            <a:off x="1715770" y="3225387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5"/>
            <a:endCxn id="40" idx="1"/>
          </p:cNvCxnSpPr>
          <p:nvPr/>
        </p:nvCxnSpPr>
        <p:spPr>
          <a:xfrm>
            <a:off x="2023498" y="3175160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8" idx="6"/>
            <a:endCxn id="37" idx="2"/>
          </p:cNvCxnSpPr>
          <p:nvPr/>
        </p:nvCxnSpPr>
        <p:spPr>
          <a:xfrm flipV="1">
            <a:off x="1543832" y="3710986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8" idx="5"/>
            <a:endCxn id="40" idx="2"/>
          </p:cNvCxnSpPr>
          <p:nvPr/>
        </p:nvCxnSpPr>
        <p:spPr>
          <a:xfrm>
            <a:off x="1494049" y="4003727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7" idx="3"/>
            <a:endCxn id="39" idx="7"/>
          </p:cNvCxnSpPr>
          <p:nvPr/>
        </p:nvCxnSpPr>
        <p:spPr>
          <a:xfrm flipH="1">
            <a:off x="1835957" y="3832243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contenu 3"/>
          <p:cNvSpPr txBox="1">
            <a:spLocks/>
          </p:cNvSpPr>
          <p:nvPr/>
        </p:nvSpPr>
        <p:spPr>
          <a:xfrm>
            <a:off x="901333" y="1830757"/>
            <a:ext cx="3000084" cy="51964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" indent="0" algn="ctr">
              <a:buNone/>
            </a:pPr>
            <a:r>
              <a:rPr lang="fr-FR"/>
              <a:t>réseau physique</a:t>
            </a:r>
          </a:p>
        </p:txBody>
      </p:sp>
    </p:spTree>
    <p:extLst>
      <p:ext uri="{BB962C8B-B14F-4D97-AF65-F5344CB8AC3E}">
        <p14:creationId xmlns:p14="http://schemas.microsoft.com/office/powerpoint/2010/main" val="225045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/>
          </a:bodyPr>
          <a:lstStyle/>
          <a:p>
            <a:r>
              <a:rPr lang="fr-FR"/>
              <a:t>Étape initiale : </a:t>
            </a:r>
            <a:r>
              <a:rPr lang="fr-FR" i="1"/>
              <a:t>a</a:t>
            </a:r>
            <a:r>
              <a:rPr lang="fr-FR"/>
              <a:t> possède le jeton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i="1"/>
              <a:t>b</a:t>
            </a:r>
            <a:r>
              <a:rPr lang="fr-FR"/>
              <a:t> fait une demande de section critique</a:t>
            </a:r>
          </a:p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262052" y="3683499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502164" y="306720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281890" y="332411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1938043" y="521540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768072" y="422201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endCxn id="5" idx="1"/>
          </p:cNvCxnSpPr>
          <p:nvPr/>
        </p:nvCxnSpPr>
        <p:spPr>
          <a:xfrm>
            <a:off x="619081" y="3512015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552210" y="3238693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058230" y="3359950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1938043" y="4564981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</p:cNvCxnSpPr>
          <p:nvPr/>
        </p:nvCxnSpPr>
        <p:spPr>
          <a:xfrm flipH="1" flipV="1">
            <a:off x="449111" y="3683499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432023" y="4026467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552210" y="3976240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6" idx="1"/>
          </p:cNvCxnSpPr>
          <p:nvPr/>
        </p:nvCxnSpPr>
        <p:spPr>
          <a:xfrm flipV="1">
            <a:off x="569298" y="3117436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9" idx="2"/>
          </p:cNvCxnSpPr>
          <p:nvPr/>
        </p:nvCxnSpPr>
        <p:spPr>
          <a:xfrm>
            <a:off x="569298" y="3633272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228201" y="3410177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263684" y="373909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503796" y="31228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280772" y="33961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4939675" y="527099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769704" y="42776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620713" y="3567608"/>
            <a:ext cx="692754" cy="2217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553842" y="3294286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433655" y="4082060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553842" y="4031833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207435" y="3739092"/>
            <a:ext cx="339941" cy="342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447547" y="31228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224523" y="33961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7883426" y="527099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713455" y="427760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142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997</TotalTime>
  <Words>926</Words>
  <Application>Microsoft Macintosh PowerPoint</Application>
  <PresentationFormat>Présentation à l'écran (4:3)</PresentationFormat>
  <Paragraphs>388</Paragraphs>
  <Slides>39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Solstice</vt:lpstr>
      <vt:lpstr>Algorithmes distribués</vt:lpstr>
      <vt:lpstr>Plan</vt:lpstr>
      <vt:lpstr>Introduction aux algorithmes distribués</vt:lpstr>
      <vt:lpstr>Types d’algorithmes</vt:lpstr>
      <vt:lpstr>Critères d’efficacité</vt:lpstr>
      <vt:lpstr>Algorithme de Naimi-Trehel [1]</vt:lpstr>
      <vt:lpstr>Modèle du réseau</vt:lpstr>
      <vt:lpstr>Structures de données</vt:lpstr>
      <vt:lpstr>Exemple</vt:lpstr>
      <vt:lpstr>Exemple</vt:lpstr>
      <vt:lpstr>Exemple</vt:lpstr>
      <vt:lpstr>Exemple</vt:lpstr>
      <vt:lpstr>Exemple</vt:lpstr>
      <vt:lpstr>Sureté</vt:lpstr>
      <vt:lpstr>Vivacité</vt:lpstr>
      <vt:lpstr>Complexité</vt:lpstr>
      <vt:lpstr>ExtensionS toléranteS aux pannes</vt:lpstr>
      <vt:lpstr>Extension de Naimi-Trehel [2]</vt:lpstr>
      <vt:lpstr>Efficacité</vt:lpstr>
      <vt:lpstr>Extension de Sopena [3]</vt:lpstr>
      <vt:lpstr>Algorithme</vt:lpstr>
      <vt:lpstr>Mécanisme M1</vt:lpstr>
      <vt:lpstr>Mécanisme M2</vt:lpstr>
      <vt:lpstr>Mécanisme M3</vt:lpstr>
      <vt:lpstr>Exemple</vt:lpstr>
      <vt:lpstr>Exemple</vt:lpstr>
      <vt:lpstr>Exemple</vt:lpstr>
      <vt:lpstr>Propriétés</vt:lpstr>
      <vt:lpstr>Complexité</vt:lpstr>
      <vt:lpstr>Implémentation</vt:lpstr>
      <vt:lpstr>Stratégie &amp; mise en œuvre</vt:lpstr>
      <vt:lpstr>Phase d’initialisation</vt:lpstr>
      <vt:lpstr>Implémentation de Naimi-Trehel</vt:lpstr>
      <vt:lpstr>Implémentation de l’extension</vt:lpstr>
      <vt:lpstr>Problème concret : partition</vt:lpstr>
      <vt:lpstr>Problème rencontrés</vt:lpstr>
      <vt:lpstr>Démonstration</vt:lpstr>
      <vt:lpstr>Bibliographie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distribués</dc:title>
  <dc:creator>Moi</dc:creator>
  <cp:lastModifiedBy>Moi</cp:lastModifiedBy>
  <cp:revision>131</cp:revision>
  <dcterms:created xsi:type="dcterms:W3CDTF">2012-05-09T07:27:45Z</dcterms:created>
  <dcterms:modified xsi:type="dcterms:W3CDTF">2012-05-10T09:27:33Z</dcterms:modified>
</cp:coreProperties>
</file>