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4A7F50EC-50E3-D847-AB23-622C2EB5B3CE}">
          <p14:sldIdLst>
            <p14:sldId id="256"/>
            <p14:sldId id="257"/>
          </p14:sldIdLst>
        </p14:section>
        <p14:section name="Intro" id="{E0B4BF7B-7218-A945-9E1D-C4FED6C73614}">
          <p14:sldIdLst>
            <p14:sldId id="258"/>
            <p14:sldId id="259"/>
            <p14:sldId id="260"/>
          </p14:sldIdLst>
        </p14:section>
        <p14:section name="Naimi-Trehel" id="{967B6E5E-538D-994A-8FC5-BCD97AA7EBA9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xtension" id="{360994DB-057F-3045-B3CF-D2A4D542CBD7}">
          <p14:sldIdLst>
            <p14:sldId id="273"/>
            <p14:sldId id="274"/>
            <p14:sldId id="277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Implémentation" id="{8F3C244E-7760-9246-B1E0-C5161BCE967E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6538-2C7B-BB4B-A09E-AD14A378EDC3}" type="datetimeFigureOut">
              <a:t>09/05/12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DD21-B699-894F-976B-E5F32D002F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41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F9BA-9780-BB40-AC66-CC6CBBF9F9B1}" type="datetimeFigureOut">
              <a:t>09/05/12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43A3-C5A6-E148-B68C-923808BBBF5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50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FR"/>
              <a:t>structures</a:t>
            </a:r>
            <a:r>
              <a:rPr lang="fr-FR" baseline="0"/>
              <a:t> distribuées</a:t>
            </a:r>
          </a:p>
          <a:p>
            <a:pPr marL="171450" indent="-171450">
              <a:buFont typeface="Arial"/>
              <a:buChar char="•"/>
            </a:pPr>
            <a:r>
              <a:rPr lang="fr-FR" baseline="0"/>
              <a:t>arbre logique dynamique</a:t>
            </a:r>
          </a:p>
          <a:p>
            <a:pPr marL="171450" indent="-171450">
              <a:buFont typeface="Arial"/>
              <a:buChar char="•"/>
            </a:pPr>
            <a:r>
              <a:rPr lang="fr-FR"/>
              <a:t>invariants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143A3-C5A6-E148-B68C-923808BBBF5C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FB192-3AA8-A142-B937-C7453E63B6D2}" type="datetime1">
              <a:t>09/05/12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A30BE2-04E1-7F4D-9F9D-DC2F235B41F8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89227-6ECC-4E4E-B9AD-1FFBA635C940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073F2-4D27-2E44-A5FD-3208A634C97C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4917F-DC61-EB45-9F91-D4CACD2B0132}" type="datetime1">
              <a:t>09/05/12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36F9E-2EA2-7B48-B040-9B4A6BEC508B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24C3F-CD4B-6D44-9F57-EC1EE551585D}" type="datetime1">
              <a:t>09/05/12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85652D-D1A5-DA4A-AEC8-B295E1EFD854}" type="datetime1">
              <a:t>09/05/12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36193-BA25-8D45-B808-BCAB48FD56AB}" type="datetime1">
              <a:t>09/05/12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B041D-F10A-954D-A19C-4EE11D52B471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4D489-C3B5-E14D-A048-54216BB70BB8}" type="datetime1">
              <a:t>09/05/12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040967-DBA9-D048-AAD3-DC22DCC01C4A}" type="datetime1">
              <a:rPr lang="fr-FR" smtClean="0"/>
              <a:pPr/>
              <a:t>09/05/12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Algorithmes distribués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/>
              <a:t>Extension tolérante aux pannes à l’algorithme de Naimi-Trehel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25724" y="13907"/>
            <a:ext cx="81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4825" algn="l"/>
                <a:tab pos="6643688" algn="l"/>
              </a:tabLst>
            </a:pPr>
            <a:r>
              <a:rPr lang="fr-FR">
                <a:solidFill>
                  <a:schemeClr val="bg2"/>
                </a:solidFill>
              </a:rPr>
              <a:t>Chloé Desdouits 	</a:t>
            </a:r>
            <a:r>
              <a:rPr lang="fr-FR">
                <a:solidFill>
                  <a:schemeClr val="bg2"/>
                </a:solidFill>
              </a:rPr>
              <a:t>Guillerme Duvillié 	Swan Rocher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25724" y="6305550"/>
            <a:ext cx="8118276" cy="476250"/>
          </a:xfrm>
        </p:spPr>
        <p:txBody>
          <a:bodyPr/>
          <a:lstStyle/>
          <a:p>
            <a:pPr algn="ctr"/>
            <a:r>
              <a:rPr lang="fr-FR" smtClean="0"/>
              <a:t>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07010" y="400174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47122" y="33854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24098" y="3658775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83001" y="553364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13030" y="454025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64039" y="3830259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97168" y="3556937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03188" y="3678194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83001" y="4883225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94069" y="4001743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76981" y="4344711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97168" y="4294484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14256" y="3435680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14256" y="3951516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73159" y="3728421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08642" y="405733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48754" y="34410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25730" y="371436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84633" y="558924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14662" y="45958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65671" y="3885852"/>
            <a:ext cx="692754" cy="2217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698800" y="3612530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78613" y="4400304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98800" y="4350077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52393" y="405733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92505" y="34410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69481" y="371436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28384" y="558924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58413" y="45958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466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c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03421" y="402471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43533" y="34084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20509" y="368174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9412" y="55566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9441" y="45632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60450" y="385322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93579" y="357990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9599" y="370116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9412" y="490619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90480" y="402471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73392" y="436767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93579" y="431745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10667" y="345864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10667" y="397448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9570" y="375138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05053" y="408030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45165" y="34640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22141" y="373733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81044" y="561220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11073" y="46188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62082" y="363549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3"/>
          </p:cNvCxnSpPr>
          <p:nvPr/>
        </p:nvCxnSpPr>
        <p:spPr>
          <a:xfrm flipV="1">
            <a:off x="4695211" y="3756755"/>
            <a:ext cx="999737" cy="373776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75024" y="4423272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95211" y="437304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48804" y="408030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88916" y="34640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65892" y="373733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24795" y="561220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54824" y="46188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705833" y="363549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d</a:t>
            </a:r>
            <a:r>
              <a:rPr lang="fr-FR"/>
              <a:t> fait une demande de section critique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80951" y="403490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21063" y="34186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398039" y="3691940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56942" y="556681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886971" y="457342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37980" y="3863424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71109" y="3590102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77129" y="3711359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56942" y="4916390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68010" y="4034908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50922" y="4377876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71109" y="4327649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688197" y="3468845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688197" y="3984681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47100" y="3761586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82583" y="409050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22695" y="347421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399671" y="374753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58574" y="562240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888603" y="46290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39612" y="3645695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48732" y="3817179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52554" y="4433469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72741" y="4383242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26334" y="409050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66446" y="347421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43422" y="3747533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02325" y="562240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32354" y="46290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683363" y="3645695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292483" y="3817179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rel</a:t>
            </a:r>
            <a:r>
              <a:rPr lang="fr-FR"/>
              <a:t>â</a:t>
            </a:r>
            <a:r>
              <a:rPr lang="fr-FR"/>
              <a:t>che la section critique et envoie le jeton à </a:t>
            </a:r>
            <a:r>
              <a:rPr lang="fr-FR" i="1"/>
              <a:t>c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59042" y="4027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99154" y="3410934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376130" y="368425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35033" y="55591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865062" y="45657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16071" y="3855740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49200" y="3582418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55220" y="3703675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35033" y="4908706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46101" y="4027224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29013" y="4370192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49200" y="4319965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666288" y="3461161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666288" y="3976997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25191" y="3753902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60674" y="40828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00786" y="34665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377762" y="37398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36665" y="56147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866694" y="4621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17703" y="3638011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26823" y="3809495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30645" y="4425785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50832" y="4375558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04425" y="40828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44537" y="34665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21513" y="37398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980416" y="56147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10445" y="4621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270574" y="3809495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Sureté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au plus un processus en SC simultanément</a:t>
            </a:r>
          </a:p>
          <a:p>
            <a:pPr>
              <a:lnSpc>
                <a:spcPct val="140000"/>
              </a:lnSpc>
            </a:pPr>
            <a:r>
              <a:rPr lang="fr-FR"/>
              <a:t>garantie par le jeton</a:t>
            </a:r>
          </a:p>
          <a:p>
            <a:pPr lvl="1">
              <a:lnSpc>
                <a:spcPct val="140000"/>
              </a:lnSpc>
            </a:pPr>
            <a:r>
              <a:rPr lang="fr-FR"/>
              <a:t>unicité initiale</a:t>
            </a:r>
          </a:p>
          <a:p>
            <a:pPr lvl="1">
              <a:lnSpc>
                <a:spcPct val="140000"/>
              </a:lnSpc>
            </a:pPr>
            <a:r>
              <a:rPr lang="fr-FR"/>
              <a:t>un site qui envoie le jeton le perd pour lui-m</a:t>
            </a:r>
            <a:r>
              <a:rPr lang="fr-FR"/>
              <a:t>ême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Vivacité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une demande abouti en temps fini</a:t>
            </a:r>
          </a:p>
          <a:p>
            <a:pPr>
              <a:lnSpc>
                <a:spcPct val="140000"/>
              </a:lnSpc>
            </a:pPr>
            <a:r>
              <a:rPr lang="fr-FR"/>
              <a:t>garantie par les structures de données</a:t>
            </a:r>
          </a:p>
          <a:p>
            <a:pPr lvl="1">
              <a:lnSpc>
                <a:spcPct val="140000"/>
              </a:lnSpc>
            </a:pPr>
            <a:r>
              <a:rPr lang="fr-FR"/>
              <a:t>demande retransmise dans l’arbre</a:t>
            </a:r>
          </a:p>
          <a:p>
            <a:pPr lvl="1">
              <a:lnSpc>
                <a:spcPct val="140000"/>
              </a:lnSpc>
            </a:pPr>
            <a:r>
              <a:rPr lang="fr-FR"/>
              <a:t>ajout dans la file</a:t>
            </a:r>
          </a:p>
          <a:p>
            <a:pPr lvl="1">
              <a:lnSpc>
                <a:spcPct val="140000"/>
              </a:lnSpc>
            </a:pPr>
            <a:r>
              <a:rPr lang="fr-FR"/>
              <a:t>exécution de la SC en temps fini : demande aboutie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nombre de messages pour que la demande atteigne la racine de l’arbre : M</a:t>
            </a:r>
            <a:r>
              <a:rPr lang="fr-FR" baseline="-25000"/>
              <a:t>n</a:t>
            </a:r>
          </a:p>
          <a:p>
            <a:pPr>
              <a:lnSpc>
                <a:spcPct val="140000"/>
              </a:lnSpc>
            </a:pPr>
            <a:r>
              <a:rPr lang="fr-FR"/>
              <a:t>M</a:t>
            </a:r>
            <a:r>
              <a:rPr lang="fr-FR" baseline="-25000"/>
              <a:t>n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H</a:t>
            </a:r>
            <a:r>
              <a:rPr lang="fr-FR" baseline="-25000"/>
              <a:t>n-1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log(n-1) + 0.577</a:t>
            </a:r>
          </a:p>
          <a:p>
            <a:pPr>
              <a:lnSpc>
                <a:spcPct val="140000"/>
              </a:lnSpc>
            </a:pPr>
            <a:r>
              <a:rPr lang="fr-FR"/>
              <a:t>Nombre moyen de messages : </a:t>
            </a:r>
            <a:r>
              <a:rPr lang="fr-FR" sz="2800"/>
              <a:t>O</a:t>
            </a:r>
            <a:r>
              <a:rPr lang="fr-FR"/>
              <a:t>(log(n))</a:t>
            </a:r>
          </a:p>
          <a:p>
            <a:pPr>
              <a:lnSpc>
                <a:spcPct val="140000"/>
              </a:lnSpc>
            </a:pPr>
            <a:r>
              <a:rPr lang="fr-FR"/>
              <a:t>Temps : </a:t>
            </a:r>
            <a:r>
              <a:rPr lang="hu-HU"/>
              <a:t>(N − 1) × (T</a:t>
            </a:r>
            <a:r>
              <a:rPr lang="hu-HU" baseline="-25000"/>
              <a:t>msg</a:t>
            </a:r>
            <a:r>
              <a:rPr lang="hu-HU"/>
              <a:t>/T</a:t>
            </a:r>
            <a:r>
              <a:rPr lang="hu-HU" baseline="-25000"/>
              <a:t>cs</a:t>
            </a:r>
            <a:r>
              <a:rPr lang="hu-HU"/>
              <a:t>) 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ExtensionS toléranteS aux pannes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Naimi-Trehel</a:t>
            </a:r>
            <a:r>
              <a:rPr lang="fr-FR" sz="2000"/>
              <a:t> [2]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Détection de panne : demande de SC avec timer</a:t>
            </a:r>
          </a:p>
          <a:p>
            <a:pPr>
              <a:lnSpc>
                <a:spcPct val="150000"/>
              </a:lnSpc>
            </a:pPr>
            <a:r>
              <a:rPr lang="fr-FR"/>
              <a:t>Vérification et recherche du jeton</a:t>
            </a:r>
          </a:p>
          <a:p>
            <a:pPr>
              <a:lnSpc>
                <a:spcPct val="150000"/>
              </a:lnSpc>
            </a:pPr>
            <a:r>
              <a:rPr lang="fr-FR"/>
              <a:t>Élection</a:t>
            </a:r>
          </a:p>
          <a:p>
            <a:pPr>
              <a:lnSpc>
                <a:spcPct val="150000"/>
              </a:lnSpc>
            </a:pPr>
            <a:r>
              <a:rPr lang="fr-FR"/>
              <a:t>Construction de l’arbre et de la file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Complexité</a:t>
            </a:r>
          </a:p>
          <a:p>
            <a:pPr lvl="1">
              <a:lnSpc>
                <a:spcPct val="150000"/>
              </a:lnSpc>
            </a:pPr>
            <a:r>
              <a:rPr lang="fr-FR"/>
              <a:t>4 diffusions</a:t>
            </a:r>
          </a:p>
          <a:p>
            <a:pPr>
              <a:lnSpc>
                <a:spcPct val="150000"/>
              </a:lnSpc>
            </a:pPr>
            <a:r>
              <a:rPr lang="fr-FR"/>
              <a:t>Connaissance requise</a:t>
            </a:r>
          </a:p>
          <a:p>
            <a:pPr lvl="1">
              <a:lnSpc>
                <a:spcPct val="150000"/>
              </a:lnSpc>
            </a:pPr>
            <a:r>
              <a:rPr lang="fr-FR"/>
              <a:t>temps d’exécution de la SC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Introduction aux algorithmes distribués</a:t>
            </a:r>
          </a:p>
          <a:p>
            <a:pPr>
              <a:lnSpc>
                <a:spcPct val="140000"/>
              </a:lnSpc>
            </a:pPr>
            <a:r>
              <a:rPr lang="fr-FR"/>
              <a:t>Algorithme de Naimi-Trehel</a:t>
            </a:r>
          </a:p>
          <a:p>
            <a:pPr>
              <a:lnSpc>
                <a:spcPct val="140000"/>
              </a:lnSpc>
            </a:pPr>
            <a:r>
              <a:rPr lang="fr-FR"/>
              <a:t>Extensions tolérantes aux pannes</a:t>
            </a:r>
          </a:p>
          <a:p>
            <a:pPr>
              <a:lnSpc>
                <a:spcPct val="140000"/>
              </a:lnSpc>
            </a:pPr>
            <a:r>
              <a:rPr lang="fr-FR"/>
              <a:t>Implémentation &amp; démonstration</a:t>
            </a:r>
          </a:p>
          <a:p>
            <a:pPr>
              <a:lnSpc>
                <a:spcPct val="140000"/>
              </a:lnSpc>
            </a:pPr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Sopena</a:t>
            </a:r>
            <a:r>
              <a:rPr lang="fr-FR" sz="2000"/>
              <a:t> [3]</a:t>
            </a:r>
            <a:endParaRPr lang="fr-FR" sz="20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Accusé de réception à chaque demande</a:t>
            </a:r>
          </a:p>
          <a:p>
            <a:pPr>
              <a:lnSpc>
                <a:spcPct val="140000"/>
              </a:lnSpc>
            </a:pPr>
            <a:r>
              <a:rPr lang="fr-FR"/>
              <a:t>Conservation de la position dans la file</a:t>
            </a:r>
            <a:endParaRPr lang="fr-FR"/>
          </a:p>
          <a:p>
            <a:pPr>
              <a:lnSpc>
                <a:spcPct val="140000"/>
              </a:lnSpc>
            </a:pPr>
            <a:r>
              <a:rPr lang="fr-FR"/>
              <a:t>Conservation des </a:t>
            </a:r>
            <a:r>
              <a:rPr lang="fr-FR" i="1"/>
              <a:t>k</a:t>
            </a:r>
            <a:r>
              <a:rPr lang="fr-FR"/>
              <a:t> prédécesseurs</a:t>
            </a:r>
          </a:p>
          <a:p>
            <a:pPr>
              <a:lnSpc>
                <a:spcPct val="140000"/>
              </a:lnSpc>
            </a:pPr>
            <a:r>
              <a:rPr lang="fr-FR"/>
              <a:t>Vérification périodique du prédécesseur</a:t>
            </a:r>
          </a:p>
          <a:p>
            <a:pPr marL="82296" indent="0">
              <a:lnSpc>
                <a:spcPct val="140000"/>
              </a:lnSpc>
              <a:buNone/>
            </a:pP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  <a:endParaRPr lang="fr-FR" sz="20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fr-FR"/>
              <a:t>Détection de panne</a:t>
            </a:r>
          </a:p>
          <a:p>
            <a:pPr lvl="1"/>
            <a:r>
              <a:rPr lang="fr-FR"/>
              <a:t>vérification régulière</a:t>
            </a:r>
          </a:p>
          <a:p>
            <a:pPr lvl="1"/>
            <a:r>
              <a:rPr lang="fr-FR"/>
              <a:t>accusé de réception non reçu</a:t>
            </a:r>
          </a:p>
          <a:p>
            <a:r>
              <a:rPr lang="fr-FR"/>
              <a:t>Mécanismes</a:t>
            </a:r>
          </a:p>
          <a:p>
            <a:pPr lvl="1"/>
            <a:r>
              <a:rPr lang="fr-FR"/>
              <a:t>M1 :  AR reçu et &lt; k pannes consécutives</a:t>
            </a:r>
          </a:p>
          <a:p>
            <a:pPr lvl="1"/>
            <a:r>
              <a:rPr lang="fr-FR"/>
              <a:t>M2 :  AR reçu et &gt; k pannes consécutives</a:t>
            </a:r>
          </a:p>
          <a:p>
            <a:pPr lvl="1"/>
            <a:r>
              <a:rPr lang="fr-FR"/>
              <a:t>M3 :  AR non reçu</a:t>
            </a:r>
          </a:p>
          <a:p>
            <a:pPr marL="82296" indent="0">
              <a:lnSpc>
                <a:spcPct val="140000"/>
              </a:lnSpc>
              <a:buNone/>
            </a:pP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Panne du prédécesseur</a:t>
            </a:r>
          </a:p>
          <a:p>
            <a:r>
              <a:rPr lang="fr-FR"/>
              <a:t>Envoi de ARE_YOU_ALIVE aux préd.</a:t>
            </a:r>
          </a:p>
          <a:p>
            <a:r>
              <a:rPr lang="fr-FR"/>
              <a:t>Réception de I_AM_ALIVE depuis </a:t>
            </a:r>
            <a:r>
              <a:rPr lang="fr-FR" i="1"/>
              <a:t>j</a:t>
            </a:r>
          </a:p>
          <a:p>
            <a:r>
              <a:rPr lang="fr-FR" i="1"/>
              <a:t>j</a:t>
            </a:r>
            <a:r>
              <a:rPr lang="fr-FR"/>
              <a:t> devient le nouveau prédécesseur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Panne du prédécesseur</a:t>
            </a:r>
          </a:p>
          <a:p>
            <a:r>
              <a:rPr lang="fr-FR"/>
              <a:t>Envoi de ARE_YOU_ALIVE aux préd.</a:t>
            </a:r>
          </a:p>
          <a:p>
            <a:r>
              <a:rPr lang="fr-FR"/>
              <a:t>Pas de réponse</a:t>
            </a:r>
          </a:p>
          <a:p>
            <a:r>
              <a:rPr lang="fr-FR"/>
              <a:t>Diffusion de SEARCH_PREV</a:t>
            </a:r>
          </a:p>
          <a:p>
            <a:pPr lvl="1"/>
            <a:r>
              <a:rPr lang="fr-FR"/>
              <a:t>réponse : envoi de CONNECTION</a:t>
            </a:r>
          </a:p>
          <a:p>
            <a:pPr lvl="1"/>
            <a:r>
              <a:rPr lang="fr-FR"/>
              <a:t>pas de réponse : regénération du jeton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/>
              <a:t>Message de COMMIT non reçu</a:t>
            </a:r>
          </a:p>
          <a:p>
            <a:r>
              <a:rPr lang="fr-FR"/>
              <a:t>Détection de la panne</a:t>
            </a:r>
          </a:p>
          <a:p>
            <a:pPr lvl="1"/>
            <a:r>
              <a:rPr lang="fr-FR"/>
              <a:t>a) par un seul site</a:t>
            </a:r>
          </a:p>
          <a:p>
            <a:pPr lvl="2"/>
            <a:r>
              <a:rPr lang="fr-FR"/>
              <a:t>diffusion de SEARCH_QUEUE</a:t>
            </a:r>
          </a:p>
          <a:p>
            <a:pPr lvl="2"/>
            <a:r>
              <a:rPr lang="fr-FR"/>
              <a:t>réponse par ACK_SEARCH_QUEUE par</a:t>
            </a:r>
            <a:r>
              <a:rPr lang="fr-FR" i="1"/>
              <a:t> j</a:t>
            </a:r>
          </a:p>
          <a:p>
            <a:pPr lvl="2"/>
            <a:r>
              <a:rPr lang="fr-FR"/>
              <a:t>re-connection à </a:t>
            </a:r>
            <a:r>
              <a:rPr lang="fr-FR" i="1"/>
              <a:t>j</a:t>
            </a:r>
          </a:p>
          <a:p>
            <a:pPr lvl="1"/>
            <a:r>
              <a:rPr lang="fr-FR"/>
              <a:t>b) par plusieurs sites</a:t>
            </a:r>
          </a:p>
          <a:p>
            <a:pPr lvl="2"/>
            <a:r>
              <a:rPr lang="fr-FR"/>
              <a:t>élection puis a)</a:t>
            </a:r>
          </a:p>
          <a:p>
            <a:r>
              <a:rPr lang="fr-FR"/>
              <a:t>Reconstruction de l’arbre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Situation initiale : deux sites en panne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39" name="Ellipse 38"/>
          <p:cNvSpPr/>
          <p:nvPr/>
        </p:nvSpPr>
        <p:spPr>
          <a:xfrm>
            <a:off x="710499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816021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7"/>
            <a:endCxn id="85" idx="3"/>
          </p:cNvCxnSpPr>
          <p:nvPr/>
        </p:nvCxnSpPr>
        <p:spPr>
          <a:xfrm flipV="1">
            <a:off x="6106179" y="4087290"/>
            <a:ext cx="355089" cy="37826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9" idx="2"/>
            <a:endCxn id="40" idx="6"/>
          </p:cNvCxnSpPr>
          <p:nvPr/>
        </p:nvCxnSpPr>
        <p:spPr>
          <a:xfrm flipH="1">
            <a:off x="6155962" y="4586815"/>
            <a:ext cx="94903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1" idx="1"/>
            <a:endCxn id="39" idx="5"/>
          </p:cNvCxnSpPr>
          <p:nvPr/>
        </p:nvCxnSpPr>
        <p:spPr>
          <a:xfrm flipH="1" flipV="1">
            <a:off x="7395156" y="4708072"/>
            <a:ext cx="262410" cy="47370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8" idx="1"/>
            <a:endCxn id="67" idx="5"/>
          </p:cNvCxnSpPr>
          <p:nvPr/>
        </p:nvCxnSpPr>
        <p:spPr>
          <a:xfrm flipH="1" flipV="1">
            <a:off x="3608365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4" name="Ellipse 73"/>
          <p:cNvSpPr/>
          <p:nvPr/>
        </p:nvSpPr>
        <p:spPr>
          <a:xfrm>
            <a:off x="359410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2305123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7" name="Connecteur droit 76"/>
          <p:cNvCxnSpPr>
            <a:stCxn id="66" idx="7"/>
            <a:endCxn id="67" idx="3"/>
          </p:cNvCxnSpPr>
          <p:nvPr/>
        </p:nvCxnSpPr>
        <p:spPr>
          <a:xfrm flipV="1">
            <a:off x="3190745" y="3466527"/>
            <a:ext cx="177245" cy="3782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5" idx="7"/>
            <a:endCxn id="66" idx="3"/>
          </p:cNvCxnSpPr>
          <p:nvPr/>
        </p:nvCxnSpPr>
        <p:spPr>
          <a:xfrm flipV="1">
            <a:off x="2595281" y="4087290"/>
            <a:ext cx="355089" cy="37826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2" idx="0"/>
            <a:endCxn id="75" idx="4"/>
          </p:cNvCxnSpPr>
          <p:nvPr/>
        </p:nvCxnSpPr>
        <p:spPr>
          <a:xfrm flipH="1" flipV="1">
            <a:off x="2475094" y="4758299"/>
            <a:ext cx="66237" cy="37325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74" idx="5"/>
          </p:cNvCxnSpPr>
          <p:nvPr/>
        </p:nvCxnSpPr>
        <p:spPr>
          <a:xfrm flipH="1" flipV="1">
            <a:off x="3884258" y="4708072"/>
            <a:ext cx="262410" cy="47370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74" idx="3"/>
          </p:cNvCxnSpPr>
          <p:nvPr/>
        </p:nvCxnSpPr>
        <p:spPr>
          <a:xfrm flipV="1">
            <a:off x="3360117" y="4708072"/>
            <a:ext cx="283766" cy="42348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Multiplication 47"/>
          <p:cNvSpPr/>
          <p:nvPr/>
        </p:nvSpPr>
        <p:spPr>
          <a:xfrm>
            <a:off x="7060163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ultiplication 83"/>
          <p:cNvSpPr/>
          <p:nvPr/>
        </p:nvSpPr>
        <p:spPr>
          <a:xfrm>
            <a:off x="5748174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Multiplication 91"/>
          <p:cNvSpPr/>
          <p:nvPr/>
        </p:nvSpPr>
        <p:spPr>
          <a:xfrm>
            <a:off x="2237276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Multiplication 92"/>
          <p:cNvSpPr/>
          <p:nvPr/>
        </p:nvSpPr>
        <p:spPr>
          <a:xfrm>
            <a:off x="3530087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>
            <a:stCxn id="74" idx="0"/>
            <a:endCxn id="68" idx="4"/>
          </p:cNvCxnSpPr>
          <p:nvPr/>
        </p:nvCxnSpPr>
        <p:spPr>
          <a:xfrm flipV="1">
            <a:off x="3764071" y="4031206"/>
            <a:ext cx="186223" cy="38412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3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a</a:t>
            </a:r>
            <a:r>
              <a:rPr lang="fr-FR"/>
              <a:t> et </a:t>
            </a:r>
            <a:r>
              <a:rPr lang="fr-FR" i="1"/>
              <a:t>d</a:t>
            </a:r>
            <a:r>
              <a:rPr lang="fr-FR"/>
              <a:t> détectent une panne simultanément</a:t>
            </a:r>
          </a:p>
          <a:p>
            <a:r>
              <a:rPr lang="fr-FR"/>
              <a:t>ils diffusent SEARCH_QUEUE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a</a:t>
            </a:r>
            <a:r>
              <a:rPr lang="fr-FR"/>
              <a:t> est élu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8" idx="1"/>
            <a:endCxn id="67" idx="5"/>
          </p:cNvCxnSpPr>
          <p:nvPr/>
        </p:nvCxnSpPr>
        <p:spPr>
          <a:xfrm flipH="1" flipV="1">
            <a:off x="3608365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9" name="Connecteur droit 78"/>
          <p:cNvCxnSpPr>
            <a:stCxn id="72" idx="0"/>
            <a:endCxn id="66" idx="3"/>
          </p:cNvCxnSpPr>
          <p:nvPr/>
        </p:nvCxnSpPr>
        <p:spPr>
          <a:xfrm flipV="1">
            <a:off x="2541331" y="4087290"/>
            <a:ext cx="409039" cy="104426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66" idx="5"/>
          </p:cNvCxnSpPr>
          <p:nvPr/>
        </p:nvCxnSpPr>
        <p:spPr>
          <a:xfrm flipH="1" flipV="1">
            <a:off x="3190745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66" idx="4"/>
          </p:cNvCxnSpPr>
          <p:nvPr/>
        </p:nvCxnSpPr>
        <p:spPr>
          <a:xfrm flipH="1" flipV="1">
            <a:off x="3070558" y="4137517"/>
            <a:ext cx="289559" cy="994037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66" idx="6"/>
            <a:endCxn id="68" idx="2"/>
          </p:cNvCxnSpPr>
          <p:nvPr/>
        </p:nvCxnSpPr>
        <p:spPr>
          <a:xfrm flipV="1">
            <a:off x="3240528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8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a</a:t>
            </a:r>
            <a:r>
              <a:rPr lang="fr-FR"/>
              <a:t> reçoit ACK_SEARCH_QUEUE depuis </a:t>
            </a:r>
            <a:r>
              <a:rPr lang="fr-FR" i="1"/>
              <a:t>h</a:t>
            </a:r>
          </a:p>
          <a:p>
            <a:r>
              <a:rPr lang="fr-FR" i="1"/>
              <a:t>a</a:t>
            </a:r>
            <a:r>
              <a:rPr lang="fr-FR"/>
              <a:t> envoie CONNECTION à </a:t>
            </a:r>
            <a:r>
              <a:rPr lang="fr-FR" i="1"/>
              <a:t>h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d</a:t>
            </a:r>
            <a:r>
              <a:rPr lang="fr-FR"/>
              <a:t> demande la section critique à </a:t>
            </a:r>
            <a:r>
              <a:rPr lang="fr-FR" i="1"/>
              <a:t>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7" idx="6"/>
            <a:endCxn id="69" idx="1"/>
          </p:cNvCxnSpPr>
          <p:nvPr/>
        </p:nvCxnSpPr>
        <p:spPr>
          <a:xfrm>
            <a:off x="3658148" y="3345270"/>
            <a:ext cx="756074" cy="5407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9" name="Connecteur droit 78"/>
          <p:cNvCxnSpPr>
            <a:stCxn id="72" idx="0"/>
            <a:endCxn id="66" idx="3"/>
          </p:cNvCxnSpPr>
          <p:nvPr/>
        </p:nvCxnSpPr>
        <p:spPr>
          <a:xfrm flipV="1">
            <a:off x="2541331" y="4087290"/>
            <a:ext cx="409039" cy="104426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66" idx="5"/>
          </p:cNvCxnSpPr>
          <p:nvPr/>
        </p:nvCxnSpPr>
        <p:spPr>
          <a:xfrm flipH="1" flipV="1">
            <a:off x="3190745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66" idx="4"/>
          </p:cNvCxnSpPr>
          <p:nvPr/>
        </p:nvCxnSpPr>
        <p:spPr>
          <a:xfrm flipH="1" flipV="1">
            <a:off x="3070558" y="4137517"/>
            <a:ext cx="289559" cy="994037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68" idx="6"/>
            <a:endCxn id="69" idx="2"/>
          </p:cNvCxnSpPr>
          <p:nvPr/>
        </p:nvCxnSpPr>
        <p:spPr>
          <a:xfrm>
            <a:off x="4120264" y="3859722"/>
            <a:ext cx="244175" cy="14755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6" idx="6"/>
            <a:endCxn id="69" idx="3"/>
          </p:cNvCxnSpPr>
          <p:nvPr/>
        </p:nvCxnSpPr>
        <p:spPr>
          <a:xfrm>
            <a:off x="3240528" y="3966033"/>
            <a:ext cx="1173694" cy="1625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1" idx="1"/>
            <a:endCxn id="85" idx="5"/>
          </p:cNvCxnSpPr>
          <p:nvPr/>
        </p:nvCxnSpPr>
        <p:spPr>
          <a:xfrm flipH="1" flipV="1">
            <a:off x="6701643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6" idx="6"/>
            <a:endCxn id="88" idx="1"/>
          </p:cNvCxnSpPr>
          <p:nvPr/>
        </p:nvCxnSpPr>
        <p:spPr>
          <a:xfrm>
            <a:off x="7169046" y="3345270"/>
            <a:ext cx="756074" cy="5407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9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Vivacité</a:t>
            </a:r>
          </a:p>
          <a:p>
            <a:pPr lvl="1"/>
            <a:r>
              <a:rPr lang="fr-FR"/>
              <a:t>garantie par la restauration de la file</a:t>
            </a:r>
          </a:p>
          <a:p>
            <a:r>
              <a:rPr lang="fr-FR"/>
              <a:t>Sureté</a:t>
            </a:r>
          </a:p>
          <a:p>
            <a:pPr lvl="1"/>
            <a:r>
              <a:rPr lang="fr-FR"/>
              <a:t>garantie par l’unicité du jeton</a:t>
            </a:r>
          </a:p>
          <a:p>
            <a:r>
              <a:rPr lang="fr-FR"/>
              <a:t>Ordre des messages</a:t>
            </a:r>
          </a:p>
          <a:p>
            <a:pPr lvl="1"/>
            <a:r>
              <a:rPr lang="fr-FR"/>
              <a:t>garantie par la restauration de la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Nombre de messages</a:t>
            </a:r>
          </a:p>
          <a:p>
            <a:pPr lvl="1"/>
            <a:r>
              <a:rPr lang="fr-FR"/>
              <a:t>un accusé par demande de SC</a:t>
            </a:r>
          </a:p>
          <a:p>
            <a:pPr lvl="1"/>
            <a:r>
              <a:rPr lang="fr-FR"/>
              <a:t>diffusion de SEARCH_PREV en cas de panne</a:t>
            </a:r>
          </a:p>
          <a:p>
            <a:pPr lvl="1"/>
            <a:r>
              <a:rPr lang="fr-FR"/>
              <a:t>renvoie des requ</a:t>
            </a:r>
            <a:r>
              <a:rPr lang="fr-FR"/>
              <a:t>êtes perdues</a:t>
            </a:r>
          </a:p>
          <a:p>
            <a:r>
              <a:rPr lang="fr-FR"/>
              <a:t>Temps</a:t>
            </a:r>
          </a:p>
          <a:p>
            <a:pPr lvl="1"/>
            <a:r>
              <a:rPr lang="fr-FR"/>
              <a:t>((N − 1) + 1) × T</a:t>
            </a:r>
            <a:r>
              <a:rPr lang="fr-FR" baseline="-25000"/>
              <a:t>msg</a:t>
            </a:r>
            <a:r>
              <a:rPr lang="fr-FR"/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 aux algorithmes distribués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Élection</a:t>
            </a:r>
          </a:p>
          <a:p>
            <a:r>
              <a:rPr lang="fr-FR"/>
              <a:t>Exclusion mutuelle</a:t>
            </a:r>
          </a:p>
          <a:p>
            <a:r>
              <a:rPr lang="fr-FR"/>
              <a:t>Terminaison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Critères d’efficacité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Vivacité</a:t>
            </a:r>
          </a:p>
          <a:p>
            <a:r>
              <a:rPr lang="fr-FR"/>
              <a:t>Sureté</a:t>
            </a:r>
          </a:p>
          <a:p>
            <a:r>
              <a:rPr lang="fr-FR"/>
              <a:t>Respect de l’ordre des demandes</a:t>
            </a:r>
          </a:p>
          <a:p>
            <a:r>
              <a:rPr lang="fr-FR"/>
              <a:t>Tolérence aux pannes</a:t>
            </a:r>
          </a:p>
          <a:p>
            <a:r>
              <a:rPr lang="fr-FR"/>
              <a:t>Complexité</a:t>
            </a:r>
          </a:p>
          <a:p>
            <a:pPr lvl="1"/>
            <a:r>
              <a:rPr lang="fr-FR"/>
              <a:t>Nombre de messages</a:t>
            </a:r>
          </a:p>
          <a:p>
            <a:pPr lvl="1"/>
            <a:r>
              <a:rPr lang="fr-FR"/>
              <a:t>Temps d’exécution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de Naimi-Trehel</a:t>
            </a:r>
            <a:r>
              <a:rPr lang="fr-FR" sz="2000"/>
              <a:t> [1]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du réseau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réseau distribué</a:t>
            </a:r>
          </a:p>
          <a:p>
            <a:r>
              <a:rPr lang="fr-FR"/>
              <a:t>graphe complet à n nœuds</a:t>
            </a:r>
          </a:p>
          <a:p>
            <a:r>
              <a:rPr lang="fr-FR"/>
              <a:t>canaux de communication fiables</a:t>
            </a:r>
          </a:p>
          <a:p>
            <a:r>
              <a:rPr lang="fr-FR"/>
              <a:t>ordre des messages non garanti</a:t>
            </a:r>
          </a:p>
          <a:p>
            <a:r>
              <a:rPr lang="fr-FR"/>
              <a:t>réseau synchrone</a:t>
            </a:r>
          </a:p>
          <a:p>
            <a:r>
              <a:rPr lang="fr-FR"/>
              <a:t>temps de transmission borné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7310362" y="375888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8692121" y="441597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780913" y="45874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7122821" y="596258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8388644" y="56196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7" idx="7"/>
            <a:endCxn id="5" idx="3"/>
          </p:cNvCxnSpPr>
          <p:nvPr/>
        </p:nvCxnSpPr>
        <p:spPr>
          <a:xfrm flipV="1">
            <a:off x="7071071" y="4051628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6"/>
            <a:endCxn id="6" idx="1"/>
          </p:cNvCxnSpPr>
          <p:nvPr/>
        </p:nvCxnSpPr>
        <p:spPr>
          <a:xfrm>
            <a:off x="7650303" y="3930371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4"/>
            <a:endCxn id="9" idx="7"/>
          </p:cNvCxnSpPr>
          <p:nvPr/>
        </p:nvCxnSpPr>
        <p:spPr>
          <a:xfrm flipH="1">
            <a:off x="8678802" y="4758938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3"/>
            <a:endCxn id="8" idx="6"/>
          </p:cNvCxnSpPr>
          <p:nvPr/>
        </p:nvCxnSpPr>
        <p:spPr>
          <a:xfrm flipH="1">
            <a:off x="7462762" y="5912355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1"/>
            <a:endCxn id="7" idx="4"/>
          </p:cNvCxnSpPr>
          <p:nvPr/>
        </p:nvCxnSpPr>
        <p:spPr>
          <a:xfrm flipH="1" flipV="1">
            <a:off x="6950884" y="4930422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4"/>
            <a:endCxn id="8" idx="0"/>
          </p:cNvCxnSpPr>
          <p:nvPr/>
        </p:nvCxnSpPr>
        <p:spPr>
          <a:xfrm flipH="1">
            <a:off x="7292792" y="4101855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5"/>
            <a:endCxn id="9" idx="1"/>
          </p:cNvCxnSpPr>
          <p:nvPr/>
        </p:nvCxnSpPr>
        <p:spPr>
          <a:xfrm>
            <a:off x="7600520" y="4051628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6"/>
            <a:endCxn id="6" idx="2"/>
          </p:cNvCxnSpPr>
          <p:nvPr/>
        </p:nvCxnSpPr>
        <p:spPr>
          <a:xfrm flipV="1">
            <a:off x="7120854" y="4587454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7" idx="5"/>
            <a:endCxn id="9" idx="2"/>
          </p:cNvCxnSpPr>
          <p:nvPr/>
        </p:nvCxnSpPr>
        <p:spPr>
          <a:xfrm>
            <a:off x="7071071" y="4880195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3"/>
            <a:endCxn id="8" idx="7"/>
          </p:cNvCxnSpPr>
          <p:nvPr/>
        </p:nvCxnSpPr>
        <p:spPr>
          <a:xfrm flipH="1">
            <a:off x="7412979" y="4708711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Structures de données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17854" y="1830757"/>
            <a:ext cx="3000084" cy="519649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fr-FR"/>
              <a:t>arbre logique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24180" y="1830757"/>
            <a:ext cx="3332719" cy="685800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fr-FR"/>
              <a:t>file d’attente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561117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942876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4031668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4373576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5639399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8" idx="7"/>
            <a:endCxn id="6" idx="3"/>
          </p:cNvCxnSpPr>
          <p:nvPr/>
        </p:nvCxnSpPr>
        <p:spPr>
          <a:xfrm flipV="1">
            <a:off x="4321826" y="3175160"/>
            <a:ext cx="289074" cy="58605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1"/>
            <a:endCxn id="8" idx="4"/>
          </p:cNvCxnSpPr>
          <p:nvPr/>
        </p:nvCxnSpPr>
        <p:spPr>
          <a:xfrm flipH="1" flipV="1">
            <a:off x="4201639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4"/>
            <a:endCxn id="10" idx="7"/>
          </p:cNvCxnSpPr>
          <p:nvPr/>
        </p:nvCxnSpPr>
        <p:spPr>
          <a:xfrm flipH="1">
            <a:off x="5929557" y="3882470"/>
            <a:ext cx="183290" cy="91090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3"/>
            <a:endCxn id="9" idx="7"/>
          </p:cNvCxnSpPr>
          <p:nvPr/>
        </p:nvCxnSpPr>
        <p:spPr>
          <a:xfrm flipH="1">
            <a:off x="4663734" y="3832243"/>
            <a:ext cx="1328925" cy="130409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317505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Ellipse 21"/>
          <p:cNvSpPr/>
          <p:nvPr/>
        </p:nvSpPr>
        <p:spPr>
          <a:xfrm>
            <a:off x="8699264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3" name="Ellipse 22"/>
          <p:cNvSpPr/>
          <p:nvPr/>
        </p:nvSpPr>
        <p:spPr>
          <a:xfrm>
            <a:off x="6788056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4" name="Ellipse 23"/>
          <p:cNvSpPr/>
          <p:nvPr/>
        </p:nvSpPr>
        <p:spPr>
          <a:xfrm>
            <a:off x="7129964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5" name="Ellipse 24"/>
          <p:cNvSpPr/>
          <p:nvPr/>
        </p:nvSpPr>
        <p:spPr>
          <a:xfrm>
            <a:off x="8395787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0" name="Connecteur droit 29"/>
          <p:cNvCxnSpPr>
            <a:stCxn id="24" idx="1"/>
            <a:endCxn id="23" idx="4"/>
          </p:cNvCxnSpPr>
          <p:nvPr/>
        </p:nvCxnSpPr>
        <p:spPr>
          <a:xfrm flipH="1" flipV="1">
            <a:off x="6958027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3" idx="6"/>
            <a:endCxn id="22" idx="2"/>
          </p:cNvCxnSpPr>
          <p:nvPr/>
        </p:nvCxnSpPr>
        <p:spPr>
          <a:xfrm flipV="1">
            <a:off x="7127997" y="3710986"/>
            <a:ext cx="1571267" cy="171484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1733340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37" name="Ellipse 36"/>
          <p:cNvSpPr/>
          <p:nvPr/>
        </p:nvSpPr>
        <p:spPr>
          <a:xfrm>
            <a:off x="3115099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38" name="Ellipse 37"/>
          <p:cNvSpPr/>
          <p:nvPr/>
        </p:nvSpPr>
        <p:spPr>
          <a:xfrm>
            <a:off x="1203891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39" name="Ellipse 38"/>
          <p:cNvSpPr/>
          <p:nvPr/>
        </p:nvSpPr>
        <p:spPr>
          <a:xfrm>
            <a:off x="1545799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40" name="Ellipse 39"/>
          <p:cNvSpPr/>
          <p:nvPr/>
        </p:nvSpPr>
        <p:spPr>
          <a:xfrm>
            <a:off x="2811622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41" name="Connecteur droit 40"/>
          <p:cNvCxnSpPr>
            <a:stCxn id="38" idx="7"/>
            <a:endCxn id="36" idx="3"/>
          </p:cNvCxnSpPr>
          <p:nvPr/>
        </p:nvCxnSpPr>
        <p:spPr>
          <a:xfrm flipV="1">
            <a:off x="1494049" y="3175160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6" idx="6"/>
            <a:endCxn id="37" idx="1"/>
          </p:cNvCxnSpPr>
          <p:nvPr/>
        </p:nvCxnSpPr>
        <p:spPr>
          <a:xfrm>
            <a:off x="2073281" y="3053903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7" idx="4"/>
            <a:endCxn id="40" idx="7"/>
          </p:cNvCxnSpPr>
          <p:nvPr/>
        </p:nvCxnSpPr>
        <p:spPr>
          <a:xfrm flipH="1">
            <a:off x="3101780" y="3882470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0" idx="3"/>
            <a:endCxn id="39" idx="6"/>
          </p:cNvCxnSpPr>
          <p:nvPr/>
        </p:nvCxnSpPr>
        <p:spPr>
          <a:xfrm flipH="1">
            <a:off x="1885740" y="5035887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9" idx="1"/>
            <a:endCxn id="38" idx="4"/>
          </p:cNvCxnSpPr>
          <p:nvPr/>
        </p:nvCxnSpPr>
        <p:spPr>
          <a:xfrm flipH="1" flipV="1">
            <a:off x="1373862" y="4053954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36" idx="4"/>
            <a:endCxn id="39" idx="0"/>
          </p:cNvCxnSpPr>
          <p:nvPr/>
        </p:nvCxnSpPr>
        <p:spPr>
          <a:xfrm flipH="1">
            <a:off x="1715770" y="3225387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5"/>
            <a:endCxn id="40" idx="1"/>
          </p:cNvCxnSpPr>
          <p:nvPr/>
        </p:nvCxnSpPr>
        <p:spPr>
          <a:xfrm>
            <a:off x="2023498" y="3175160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8" idx="6"/>
            <a:endCxn id="37" idx="2"/>
          </p:cNvCxnSpPr>
          <p:nvPr/>
        </p:nvCxnSpPr>
        <p:spPr>
          <a:xfrm flipV="1">
            <a:off x="1543832" y="3710986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8" idx="5"/>
            <a:endCxn id="40" idx="2"/>
          </p:cNvCxnSpPr>
          <p:nvPr/>
        </p:nvCxnSpPr>
        <p:spPr>
          <a:xfrm>
            <a:off x="1494049" y="4003727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7" idx="3"/>
            <a:endCxn id="39" idx="7"/>
          </p:cNvCxnSpPr>
          <p:nvPr/>
        </p:nvCxnSpPr>
        <p:spPr>
          <a:xfrm flipH="1">
            <a:off x="1835957" y="3832243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contenu 3"/>
          <p:cNvSpPr txBox="1">
            <a:spLocks/>
          </p:cNvSpPr>
          <p:nvPr/>
        </p:nvSpPr>
        <p:spPr>
          <a:xfrm>
            <a:off x="901333" y="1830757"/>
            <a:ext cx="3000084" cy="51964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" indent="0" algn="ctr">
              <a:buNone/>
            </a:pPr>
            <a:r>
              <a:rPr lang="fr-FR"/>
              <a:t>réseau physique</a:t>
            </a:r>
          </a:p>
        </p:txBody>
      </p:sp>
    </p:spTree>
    <p:extLst>
      <p:ext uri="{BB962C8B-B14F-4D97-AF65-F5344CB8AC3E}">
        <p14:creationId xmlns:p14="http://schemas.microsoft.com/office/powerpoint/2010/main" val="22504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Étape initiale : </a:t>
            </a:r>
            <a:r>
              <a:rPr lang="fr-FR" i="1"/>
              <a:t>a</a:t>
            </a:r>
            <a:r>
              <a:rPr lang="fr-FR"/>
              <a:t> possède le jeton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432023" y="4013456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72135" y="339716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51861" y="365407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108014" y="554536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38043" y="455197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endCxn id="5" idx="1"/>
          </p:cNvCxnSpPr>
          <p:nvPr/>
        </p:nvCxnSpPr>
        <p:spPr>
          <a:xfrm>
            <a:off x="789052" y="3841972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722181" y="3568650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228201" y="3689907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108014" y="4894938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</p:cNvCxnSpPr>
          <p:nvPr/>
        </p:nvCxnSpPr>
        <p:spPr>
          <a:xfrm flipH="1" flipV="1">
            <a:off x="619082" y="4013456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601994" y="4356424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722181" y="4306197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6" idx="1"/>
          </p:cNvCxnSpPr>
          <p:nvPr/>
        </p:nvCxnSpPr>
        <p:spPr>
          <a:xfrm flipV="1">
            <a:off x="739269" y="3447393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9" idx="2"/>
          </p:cNvCxnSpPr>
          <p:nvPr/>
        </p:nvCxnSpPr>
        <p:spPr>
          <a:xfrm>
            <a:off x="739269" y="3963229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98172" y="3740134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433655" y="406904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73767" y="345275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50743" y="372608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109646" y="56009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39675" y="460756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90684" y="3897565"/>
            <a:ext cx="692754" cy="2217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723813" y="3624243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603626" y="4412017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723813" y="4361790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77406" y="406904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617518" y="345275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94494" y="372608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53397" y="56009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83426" y="460756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142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705</TotalTime>
  <Words>735</Words>
  <Application>Microsoft Macintosh PowerPoint</Application>
  <PresentationFormat>Présentation à l'écran (4:3)</PresentationFormat>
  <Paragraphs>314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Solstice</vt:lpstr>
      <vt:lpstr>Algorithmes distribués</vt:lpstr>
      <vt:lpstr>Plan</vt:lpstr>
      <vt:lpstr>Introduction aux algorithmes distribués</vt:lpstr>
      <vt:lpstr>Types d’algorithmes</vt:lpstr>
      <vt:lpstr>Critères d’efficacité</vt:lpstr>
      <vt:lpstr>Algorithme de Naimi-Trehel [1]</vt:lpstr>
      <vt:lpstr>Modèle du réseau</vt:lpstr>
      <vt:lpstr>Structures de données</vt:lpstr>
      <vt:lpstr>Exemple</vt:lpstr>
      <vt:lpstr>Exemple</vt:lpstr>
      <vt:lpstr>Exemple</vt:lpstr>
      <vt:lpstr>Exemple</vt:lpstr>
      <vt:lpstr>Exemple</vt:lpstr>
      <vt:lpstr>Sureté</vt:lpstr>
      <vt:lpstr>Vivacité</vt:lpstr>
      <vt:lpstr>Complexité</vt:lpstr>
      <vt:lpstr>ExtensionS toléranteS aux pannes</vt:lpstr>
      <vt:lpstr>Extension de Naimi-Trehel [2]</vt:lpstr>
      <vt:lpstr>Efficacité</vt:lpstr>
      <vt:lpstr>Extension de Sopena [3]</vt:lpstr>
      <vt:lpstr>Algorithme</vt:lpstr>
      <vt:lpstr>Mécanisme M1</vt:lpstr>
      <vt:lpstr>Mécanisme M2</vt:lpstr>
      <vt:lpstr>Mécanisme M3</vt:lpstr>
      <vt:lpstr>Exemple</vt:lpstr>
      <vt:lpstr>Exemple</vt:lpstr>
      <vt:lpstr>Exemple</vt:lpstr>
      <vt:lpstr>Propriétés</vt:lpstr>
      <vt:lpstr>Complexité</vt:lpstr>
      <vt:lpstr>Implémentation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distribués</dc:title>
  <dc:creator>Moi</dc:creator>
  <cp:lastModifiedBy>Moi</cp:lastModifiedBy>
  <cp:revision>107</cp:revision>
  <dcterms:created xsi:type="dcterms:W3CDTF">2012-05-09T07:27:45Z</dcterms:created>
  <dcterms:modified xsi:type="dcterms:W3CDTF">2012-05-09T19:13:02Z</dcterms:modified>
</cp:coreProperties>
</file>