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71" r:id="rId3"/>
    <p:sldId id="257" r:id="rId4"/>
    <p:sldId id="258" r:id="rId5"/>
    <p:sldId id="259" r:id="rId6"/>
    <p:sldId id="260" r:id="rId7"/>
    <p:sldId id="270" r:id="rId8"/>
    <p:sldId id="262" r:id="rId9"/>
    <p:sldId id="263" r:id="rId10"/>
    <p:sldId id="269" r:id="rId11"/>
    <p:sldId id="264" r:id="rId12"/>
    <p:sldId id="265" r:id="rId13"/>
    <p:sldId id="266" r:id="rId14"/>
    <p:sldId id="267" r:id="rId15"/>
    <p:sldId id="268" r:id="rId16"/>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706" autoAdjust="0"/>
    <p:restoredTop sz="94660"/>
  </p:normalViewPr>
  <p:slideViewPr>
    <p:cSldViewPr snapToGrid="0">
      <p:cViewPr varScale="1">
        <p:scale>
          <a:sx n="68" d="100"/>
          <a:sy n="68" d="100"/>
        </p:scale>
        <p:origin x="-148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350361" y="2410968"/>
            <a:ext cx="5650085" cy="1221640"/>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350361" y="3632607"/>
            <a:ext cx="5650085" cy="814427"/>
          </a:xfrm>
        </p:spPr>
        <p:txBody>
          <a:bodyPr>
            <a:normAutofit/>
          </a:bodyPr>
          <a:lstStyle>
            <a:lvl1pPr marL="0" indent="0" algn="r">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FC12F2-7487-4C35-B730-9AF5637AD2E0}" type="datetimeFigureOut">
              <a:rPr lang="en-US" smtClean="0"/>
              <a:pPr/>
              <a:t>5/7/2019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263654-DCD3-4145-87BB-7A2A9B7C4249}" type="slidenum">
              <a:rPr lang="en-IN" smtClean="0"/>
              <a:pPr/>
              <a:t>‹#›</a:t>
            </a:fld>
            <a:endParaRPr lang="en-IN"/>
          </a:p>
        </p:txBody>
      </p:sp>
    </p:spTree>
    <p:extLst>
      <p:ext uri="{BB962C8B-B14F-4D97-AF65-F5344CB8AC3E}">
        <p14:creationId xmlns:p14="http://schemas.microsoft.com/office/powerpoint/2010/main" xmlns=""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FC12F2-7487-4C35-B730-9AF5637AD2E0}" type="datetimeFigureOut">
              <a:rPr lang="en-US" smtClean="0"/>
              <a:pPr/>
              <a:t>5/7/2019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263654-DCD3-4145-87BB-7A2A9B7C4249}" type="slidenum">
              <a:rPr lang="en-IN" smtClean="0"/>
              <a:pPr/>
              <a:t>‹#›</a:t>
            </a:fld>
            <a:endParaRPr lang="en-IN"/>
          </a:p>
        </p:txBody>
      </p:sp>
    </p:spTree>
    <p:extLst>
      <p:ext uri="{BB962C8B-B14F-4D97-AF65-F5344CB8AC3E}">
        <p14:creationId xmlns:p14="http://schemas.microsoft.com/office/powerpoint/2010/main" xmlns=""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FC12F2-7487-4C35-B730-9AF5637AD2E0}" type="datetimeFigureOut">
              <a:rPr lang="en-US" smtClean="0"/>
              <a:pPr/>
              <a:t>5/7/2019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263654-DCD3-4145-87BB-7A2A9B7C4249}" type="slidenum">
              <a:rPr lang="en-IN" smtClean="0"/>
              <a:pPr/>
              <a:t>‹#›</a:t>
            </a:fld>
            <a:endParaRPr lang="en-IN"/>
          </a:p>
        </p:txBody>
      </p:sp>
    </p:spTree>
    <p:extLst>
      <p:ext uri="{BB962C8B-B14F-4D97-AF65-F5344CB8AC3E}">
        <p14:creationId xmlns:p14="http://schemas.microsoft.com/office/powerpoint/2010/main" xmlns=""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FC12F2-7487-4C35-B730-9AF5637AD2E0}" type="datetimeFigureOut">
              <a:rPr lang="en-US" smtClean="0"/>
              <a:pPr/>
              <a:t>5/7/2019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263654-DCD3-4145-87BB-7A2A9B7C4249}" type="slidenum">
              <a:rPr lang="en-IN" smtClean="0"/>
              <a:pPr/>
              <a:t>‹#›</a:t>
            </a:fld>
            <a:endParaRPr lang="en-IN"/>
          </a:p>
        </p:txBody>
      </p:sp>
      <p:pic>
        <p:nvPicPr>
          <p:cNvPr id="7" name="Picture 6" descr="E:\websites\free-power-point-templates\2012\logos.png">
            <a:extLst>
              <a:ext uri="{FF2B5EF4-FFF2-40B4-BE49-F238E27FC236}">
                <a16:creationId xmlns:a16="http://schemas.microsoft.com/office/drawing/2014/main" xmlns="" id="{940925C7-1BBB-4F3B-9E27-8B03ADDD0333}"/>
              </a:ext>
            </a:extLst>
          </p:cNvPr>
          <p:cNvPicPr>
            <a:picLocks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3918306" y="3101618"/>
            <a:ext cx="1463784" cy="702615"/>
          </a:xfrm>
          <a:prstGeom prst="rect">
            <a:avLst/>
          </a:prstGeom>
          <a:noFill/>
          <a:ln>
            <a:no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578507"/>
            <a:ext cx="8246070" cy="814428"/>
          </a:xfrm>
        </p:spPr>
        <p:txBody>
          <a:bodyPr>
            <a:normAutofit/>
          </a:bodyPr>
          <a:lstStyle>
            <a:lvl1pPr algn="r">
              <a:defRPr sz="36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48966" y="1800148"/>
            <a:ext cx="8246070" cy="468295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FC12F2-7487-4C35-B730-9AF5637AD2E0}" type="datetimeFigureOut">
              <a:rPr lang="en-US" smtClean="0"/>
              <a:pPr/>
              <a:t>5/7/2019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263654-DCD3-4145-87BB-7A2A9B7C4249}" type="slidenum">
              <a:rPr lang="en-IN" smtClean="0"/>
              <a:pPr/>
              <a:t>‹#›</a:t>
            </a:fld>
            <a:endParaRPr lang="en-IN"/>
          </a:p>
        </p:txBody>
      </p:sp>
    </p:spTree>
    <p:extLst>
      <p:ext uri="{BB962C8B-B14F-4D97-AF65-F5344CB8AC3E}">
        <p14:creationId xmlns:p14="http://schemas.microsoft.com/office/powerpoint/2010/main" xmlns=""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1425" y="374900"/>
            <a:ext cx="6108200" cy="763525"/>
          </a:xfrm>
        </p:spPr>
        <p:txBody>
          <a:bodyPr>
            <a:normAutofit/>
          </a:bodyPr>
          <a:lstStyle>
            <a:lvl1pPr algn="l">
              <a:defRPr sz="3600">
                <a:solidFill>
                  <a:srgbClr val="00AACC"/>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2281425" y="1392935"/>
            <a:ext cx="6108200" cy="488502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FC12F2-7487-4C35-B730-9AF5637AD2E0}" type="datetimeFigureOut">
              <a:rPr lang="en-US" smtClean="0"/>
              <a:pPr/>
              <a:t>5/7/2019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263654-DCD3-4145-87BB-7A2A9B7C4249}" type="slidenum">
              <a:rPr lang="en-IN" smtClean="0"/>
              <a:pPr/>
              <a:t>‹#›</a:t>
            </a:fld>
            <a:endParaRPr lang="en-IN"/>
          </a:p>
        </p:txBody>
      </p:sp>
    </p:spTree>
    <p:extLst>
      <p:ext uri="{BB962C8B-B14F-4D97-AF65-F5344CB8AC3E}">
        <p14:creationId xmlns:p14="http://schemas.microsoft.com/office/powerpoint/2010/main" xmlns=""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FC12F2-7487-4C35-B730-9AF5637AD2E0}" type="datetimeFigureOut">
              <a:rPr lang="en-US" smtClean="0"/>
              <a:pPr/>
              <a:t>5/7/2019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263654-DCD3-4145-87BB-7A2A9B7C4249}" type="slidenum">
              <a:rPr lang="en-IN" smtClean="0"/>
              <a:pPr/>
              <a:t>‹#›</a:t>
            </a:fld>
            <a:endParaRPr lang="en-IN"/>
          </a:p>
        </p:txBody>
      </p:sp>
    </p:spTree>
    <p:extLst>
      <p:ext uri="{BB962C8B-B14F-4D97-AF65-F5344CB8AC3E}">
        <p14:creationId xmlns:p14="http://schemas.microsoft.com/office/powerpoint/2010/main" xmlns=""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4FC12F2-7487-4C35-B730-9AF5637AD2E0}" type="datetimeFigureOut">
              <a:rPr lang="en-US" smtClean="0"/>
              <a:pPr/>
              <a:t>5/7/2019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263654-DCD3-4145-87BB-7A2A9B7C4249}" type="slidenum">
              <a:rPr lang="en-IN" smtClean="0"/>
              <a:pPr/>
              <a:t>‹#›</a:t>
            </a:fld>
            <a:endParaRPr lang="en-IN"/>
          </a:p>
        </p:txBody>
      </p:sp>
    </p:spTree>
    <p:extLst>
      <p:ext uri="{BB962C8B-B14F-4D97-AF65-F5344CB8AC3E}">
        <p14:creationId xmlns:p14="http://schemas.microsoft.com/office/powerpoint/2010/main" xmlns=""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1671" y="578507"/>
            <a:ext cx="8093365" cy="814427"/>
          </a:xfrm>
        </p:spPr>
        <p:txBody>
          <a:bodyPr>
            <a:normAutofit/>
          </a:bodyPr>
          <a:lstStyle>
            <a:lvl1pPr algn="r">
              <a:defRPr sz="3600" baseline="0">
                <a:solidFill>
                  <a:srgbClr val="00206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536880" y="2188317"/>
            <a:ext cx="4040188" cy="639763"/>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6880" y="2818180"/>
            <a:ext cx="4040188" cy="303505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2" y="2188317"/>
            <a:ext cx="4041775" cy="639763"/>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2" y="2818180"/>
            <a:ext cx="4041775" cy="3035059"/>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FC12F2-7487-4C35-B730-9AF5637AD2E0}" type="datetimeFigureOut">
              <a:rPr lang="en-US" smtClean="0"/>
              <a:pPr/>
              <a:t>5/7/2019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263654-DCD3-4145-87BB-7A2A9B7C4249}" type="slidenum">
              <a:rPr lang="en-IN" smtClean="0"/>
              <a:pPr/>
              <a:t>‹#›</a:t>
            </a:fld>
            <a:endParaRPr lang="en-IN"/>
          </a:p>
        </p:txBody>
      </p:sp>
    </p:spTree>
    <p:extLst>
      <p:ext uri="{BB962C8B-B14F-4D97-AF65-F5344CB8AC3E}">
        <p14:creationId xmlns:p14="http://schemas.microsoft.com/office/powerpoint/2010/main" xmlns=""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4FC12F2-7487-4C35-B730-9AF5637AD2E0}" type="datetimeFigureOut">
              <a:rPr lang="en-US" smtClean="0"/>
              <a:pPr/>
              <a:t>5/7/2019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263654-DCD3-4145-87BB-7A2A9B7C4249}" type="slidenum">
              <a:rPr lang="en-IN" smtClean="0"/>
              <a:pPr/>
              <a:t>‹#›</a:t>
            </a:fld>
            <a:endParaRPr lang="en-IN"/>
          </a:p>
        </p:txBody>
      </p:sp>
    </p:spTree>
    <p:extLst>
      <p:ext uri="{BB962C8B-B14F-4D97-AF65-F5344CB8AC3E}">
        <p14:creationId xmlns:p14="http://schemas.microsoft.com/office/powerpoint/2010/main" xmlns=""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FC12F2-7487-4C35-B730-9AF5637AD2E0}" type="datetimeFigureOut">
              <a:rPr lang="en-US" smtClean="0"/>
              <a:pPr/>
              <a:t>5/7/2019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263654-DCD3-4145-87BB-7A2A9B7C4249}" type="slidenum">
              <a:rPr lang="en-IN" smtClean="0"/>
              <a:pPr/>
              <a:t>‹#›</a:t>
            </a:fld>
            <a:endParaRPr lang="en-IN"/>
          </a:p>
        </p:txBody>
      </p:sp>
    </p:spTree>
    <p:extLst>
      <p:ext uri="{BB962C8B-B14F-4D97-AF65-F5344CB8AC3E}">
        <p14:creationId xmlns:p14="http://schemas.microsoft.com/office/powerpoint/2010/main" xmlns=""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FC12F2-7487-4C35-B730-9AF5637AD2E0}" type="datetimeFigureOut">
              <a:rPr lang="en-US" smtClean="0"/>
              <a:pPr/>
              <a:t>5/7/2019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263654-DCD3-4145-87BB-7A2A9B7C4249}" type="slidenum">
              <a:rPr lang="en-IN" smtClean="0"/>
              <a:pPr/>
              <a:t>‹#›</a:t>
            </a:fld>
            <a:endParaRPr lang="en-IN"/>
          </a:p>
        </p:txBody>
      </p:sp>
    </p:spTree>
    <p:extLst>
      <p:ext uri="{BB962C8B-B14F-4D97-AF65-F5344CB8AC3E}">
        <p14:creationId xmlns:p14="http://schemas.microsoft.com/office/powerpoint/2010/main" xmlns=""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FC12F2-7487-4C35-B730-9AF5637AD2E0}" type="datetimeFigureOut">
              <a:rPr lang="en-US" smtClean="0"/>
              <a:pPr/>
              <a:t>5/7/2019</a:t>
            </a:fld>
            <a:endParaRPr lang="en-IN"/>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263654-DCD3-4145-87BB-7A2A9B7C4249}" type="slidenum">
              <a:rPr lang="en-IN" smtClean="0"/>
              <a:pPr/>
              <a:t>‹#›</a:t>
            </a:fld>
            <a:endParaRPr lang="en-IN"/>
          </a:p>
        </p:txBody>
      </p:sp>
      <p:sp>
        <p:nvSpPr>
          <p:cNvPr id="7" name="TextBox 6">
            <a:extLst>
              <a:ext uri="{FF2B5EF4-FFF2-40B4-BE49-F238E27FC236}">
                <a16:creationId xmlns:a16="http://schemas.microsoft.com/office/drawing/2014/main" xmlns="" id="{873C0485-325E-470B-BBAE-7BB8B3E1FB7D}"/>
              </a:ext>
            </a:extLst>
          </p:cNvPr>
          <p:cNvSpPr txBox="1"/>
          <p:nvPr/>
        </p:nvSpPr>
        <p:spPr>
          <a:xfrm>
            <a:off x="-9150" y="6951663"/>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xmlns="" val="194403938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224" y="142852"/>
            <a:ext cx="8286776" cy="1214446"/>
          </a:xfrm>
        </p:spPr>
        <p:txBody>
          <a:bodyPr>
            <a:normAutofit/>
            <a:scene3d>
              <a:camera prst="orthographicFront"/>
              <a:lightRig rig="soft" dir="t">
                <a:rot lat="0" lon="0" rev="10800000"/>
              </a:lightRig>
            </a:scene3d>
            <a:sp3d>
              <a:bevelT w="27940" h="12700"/>
              <a:contourClr>
                <a:srgbClr val="DDDDDD"/>
              </a:contourClr>
            </a:sp3d>
          </a:bodyPr>
          <a:lstStyle/>
          <a:p>
            <a:r>
              <a:rPr lang="en-IN" b="1" spc="150" dirty="0">
                <a:ln w="11430"/>
                <a:solidFill>
                  <a:srgbClr val="F8F8F8"/>
                </a:solidFill>
                <a:effectLst>
                  <a:outerShdw blurRad="25400" algn="tl" rotWithShape="0">
                    <a:srgbClr val="000000">
                      <a:alpha val="43000"/>
                    </a:srgbClr>
                  </a:outerShdw>
                </a:effectLst>
                <a:latin typeface="Bookman Old Style" pitchFamily="18" charset="0"/>
              </a:rPr>
              <a:t>REAL TIME OBJECT DETECTION</a:t>
            </a:r>
          </a:p>
        </p:txBody>
      </p:sp>
      <p:sp>
        <p:nvSpPr>
          <p:cNvPr id="3" name="Subtitle 2"/>
          <p:cNvSpPr>
            <a:spLocks noGrp="1"/>
          </p:cNvSpPr>
          <p:nvPr>
            <p:ph type="subTitle" idx="1"/>
          </p:nvPr>
        </p:nvSpPr>
        <p:spPr>
          <a:xfrm>
            <a:off x="3601328" y="2588455"/>
            <a:ext cx="5542671" cy="2222696"/>
          </a:xfrm>
        </p:spPr>
        <p:txBody>
          <a:bodyPr>
            <a:normAutofit fontScale="25000" lnSpcReduction="20000"/>
          </a:bodyPr>
          <a:lstStyle/>
          <a:p>
            <a:r>
              <a:rPr lang="en-IN" sz="10400" b="1" i="1" dirty="0">
                <a:solidFill>
                  <a:schemeClr val="tx2">
                    <a:lumMod val="50000"/>
                  </a:schemeClr>
                </a:solidFill>
                <a:latin typeface="+mj-lt"/>
              </a:rPr>
              <a:t>Team Members:</a:t>
            </a:r>
          </a:p>
          <a:p>
            <a:r>
              <a:rPr lang="en-IN" sz="8800" b="1" dirty="0" smtClean="0">
                <a:solidFill>
                  <a:schemeClr val="tx2">
                    <a:lumMod val="50000"/>
                  </a:schemeClr>
                </a:solidFill>
                <a:latin typeface="+mj-lt"/>
              </a:rPr>
              <a:t>AJEYA </a:t>
            </a:r>
            <a:r>
              <a:rPr lang="en-IN" sz="8800" b="1" dirty="0">
                <a:solidFill>
                  <a:schemeClr val="tx2">
                    <a:lumMod val="50000"/>
                  </a:schemeClr>
                </a:solidFill>
                <a:latin typeface="+mj-lt"/>
              </a:rPr>
              <a:t>DEY (34200115003)</a:t>
            </a:r>
            <a:endParaRPr lang="en-US" sz="8800" dirty="0">
              <a:solidFill>
                <a:schemeClr val="tx2">
                  <a:lumMod val="50000"/>
                </a:schemeClr>
              </a:solidFill>
              <a:latin typeface="+mj-lt"/>
            </a:endParaRPr>
          </a:p>
          <a:p>
            <a:r>
              <a:rPr lang="en-IN" sz="8800" b="1" dirty="0">
                <a:solidFill>
                  <a:schemeClr val="tx2">
                    <a:lumMod val="50000"/>
                  </a:schemeClr>
                </a:solidFill>
                <a:latin typeface="+mj-lt"/>
              </a:rPr>
              <a:t>AMLAN BOSE (34200115004)</a:t>
            </a:r>
            <a:endParaRPr lang="en-US" sz="8800" dirty="0">
              <a:solidFill>
                <a:schemeClr val="tx2">
                  <a:lumMod val="50000"/>
                </a:schemeClr>
              </a:solidFill>
              <a:latin typeface="+mj-lt"/>
            </a:endParaRPr>
          </a:p>
          <a:p>
            <a:r>
              <a:rPr lang="en-IN" sz="8800" b="1" dirty="0">
                <a:solidFill>
                  <a:schemeClr val="tx2">
                    <a:lumMod val="50000"/>
                  </a:schemeClr>
                </a:solidFill>
                <a:latin typeface="+mj-lt"/>
              </a:rPr>
              <a:t>ANAMITRA CHOWDHURY (34200115005)</a:t>
            </a:r>
            <a:endParaRPr lang="en-US" sz="8800" dirty="0">
              <a:solidFill>
                <a:schemeClr val="tx2">
                  <a:lumMod val="50000"/>
                </a:schemeClr>
              </a:solidFill>
              <a:latin typeface="+mj-lt"/>
            </a:endParaRPr>
          </a:p>
          <a:p>
            <a:r>
              <a:rPr lang="en-IN" sz="8800" b="1" dirty="0">
                <a:solidFill>
                  <a:schemeClr val="tx2">
                    <a:lumMod val="50000"/>
                  </a:schemeClr>
                </a:solidFill>
                <a:latin typeface="+mj-lt"/>
              </a:rPr>
              <a:t>ORIJITA ADHIKARY (34200115032</a:t>
            </a:r>
            <a:r>
              <a:rPr lang="en-IN" sz="8800" b="1" dirty="0">
                <a:solidFill>
                  <a:schemeClr val="tx2">
                    <a:lumMod val="50000"/>
                  </a:schemeClr>
                </a:solidFill>
              </a:rPr>
              <a:t>)</a:t>
            </a:r>
            <a:endParaRPr lang="en-US" sz="8800" dirty="0">
              <a:solidFill>
                <a:schemeClr val="tx2">
                  <a:lumMod val="50000"/>
                </a:schemeClr>
              </a:solidFill>
            </a:endParaRPr>
          </a:p>
          <a:p>
            <a:endParaRPr lang="en-IN" sz="8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930" y="551075"/>
            <a:ext cx="8246070" cy="814428"/>
          </a:xfrm>
        </p:spPr>
        <p:txBody>
          <a:bodyPr>
            <a:normAutofit/>
          </a:bodyPr>
          <a:lstStyle/>
          <a:p>
            <a:r>
              <a:rPr lang="en-US" b="1" dirty="0" smtClean="0">
                <a:solidFill>
                  <a:schemeClr val="bg1"/>
                </a:solidFill>
                <a:effectLst>
                  <a:outerShdw blurRad="50800" dist="38100" dir="5400000" algn="t" rotWithShape="0">
                    <a:prstClr val="black">
                      <a:alpha val="40000"/>
                    </a:prstClr>
                  </a:outerShdw>
                </a:effectLst>
              </a:rPr>
              <a:t>Practical Working Example</a:t>
            </a:r>
            <a:endParaRPr lang="en-US" b="1" dirty="0">
              <a:solidFill>
                <a:schemeClr val="bg1"/>
              </a:solidFill>
              <a:effectLst>
                <a:outerShdw blurRad="50800" dist="38100" dir="5400000" algn="t" rotWithShape="0">
                  <a:prstClr val="black">
                    <a:alpha val="40000"/>
                  </a:prstClr>
                </a:outerShdw>
              </a:effectLst>
            </a:endParaRPr>
          </a:p>
        </p:txBody>
      </p:sp>
      <p:pic>
        <p:nvPicPr>
          <p:cNvPr id="1026" name="Picture 2"/>
          <p:cNvPicPr>
            <a:picLocks noGrp="1" noChangeAspect="1" noChangeArrowheads="1"/>
          </p:cNvPicPr>
          <p:nvPr>
            <p:ph idx="1"/>
          </p:nvPr>
        </p:nvPicPr>
        <p:blipFill>
          <a:blip r:embed="rId2"/>
          <a:srcRect/>
          <a:stretch>
            <a:fillRect/>
          </a:stretch>
        </p:blipFill>
        <p:spPr bwMode="auto">
          <a:xfrm>
            <a:off x="323557" y="2426026"/>
            <a:ext cx="8454684" cy="2779020"/>
          </a:xfrm>
          <a:prstGeom prst="rect">
            <a:avLst/>
          </a:prstGeom>
          <a:noFill/>
          <a:ln w="9525">
            <a:noFill/>
            <a:miter lim="800000"/>
            <a:headEnd/>
            <a:tailEnd/>
          </a:ln>
          <a:effectLst/>
        </p:spPr>
      </p:pic>
    </p:spTree>
    <p:extLst>
      <p:ext uri="{BB962C8B-B14F-4D97-AF65-F5344CB8AC3E}">
        <p14:creationId xmlns:p14="http://schemas.microsoft.com/office/powerpoint/2010/main" xmlns="" val="37251139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3108" y="464233"/>
            <a:ext cx="7000892" cy="1200329"/>
          </a:xfrm>
          <a:prstGeom prst="rect">
            <a:avLst/>
          </a:prstGeom>
          <a:noFill/>
        </p:spPr>
        <p:txBody>
          <a:bodyPr wrap="square" rtlCol="0">
            <a:spAutoFit/>
          </a:bodyPr>
          <a:lstStyle/>
          <a:p>
            <a:pPr lvl="0"/>
            <a:r>
              <a:rPr lang="en-IN" sz="2000" b="1" i="1" dirty="0">
                <a:solidFill>
                  <a:schemeClr val="accent5">
                    <a:lumMod val="75000"/>
                  </a:schemeClr>
                </a:solidFill>
              </a:rPr>
              <a:t>How is YOLO different from other Object detectors? </a:t>
            </a:r>
            <a:endParaRPr lang="en-IN" sz="2000" b="1" i="1" dirty="0" smtClean="0">
              <a:solidFill>
                <a:schemeClr val="accent5">
                  <a:lumMod val="75000"/>
                </a:schemeClr>
              </a:solidFill>
            </a:endParaRPr>
          </a:p>
          <a:p>
            <a:pPr lvl="0"/>
            <a:endParaRPr lang="en-IN" sz="2000" b="1" i="1" dirty="0">
              <a:solidFill>
                <a:schemeClr val="accent5">
                  <a:lumMod val="75000"/>
                </a:schemeClr>
              </a:solidFill>
            </a:endParaRPr>
          </a:p>
          <a:p>
            <a:endParaRPr lang="en-US" sz="1400" dirty="0" smtClean="0">
              <a:solidFill>
                <a:schemeClr val="accent5">
                  <a:lumMod val="75000"/>
                </a:schemeClr>
              </a:solidFill>
            </a:endParaRPr>
          </a:p>
          <a:p>
            <a:r>
              <a:rPr lang="en-US" sz="1600" dirty="0" smtClean="0">
                <a:solidFill>
                  <a:schemeClr val="accent5">
                    <a:lumMod val="75000"/>
                  </a:schemeClr>
                </a:solidFill>
              </a:rPr>
              <a:t>Comparisons </a:t>
            </a:r>
            <a:r>
              <a:rPr lang="en-US" sz="1600" dirty="0">
                <a:solidFill>
                  <a:schemeClr val="accent5">
                    <a:lumMod val="75000"/>
                  </a:schemeClr>
                </a:solidFill>
              </a:rPr>
              <a:t>of YOLO to other detection frameworks in the table below:</a:t>
            </a:r>
            <a:endParaRPr lang="en-US" sz="1600" dirty="0"/>
          </a:p>
        </p:txBody>
      </p:sp>
      <p:pic>
        <p:nvPicPr>
          <p:cNvPr id="1026" name="Picture 2"/>
          <p:cNvPicPr>
            <a:picLocks noChangeAspect="1" noChangeArrowheads="1"/>
          </p:cNvPicPr>
          <p:nvPr/>
        </p:nvPicPr>
        <p:blipFill>
          <a:blip r:embed="rId2"/>
          <a:srcRect/>
          <a:stretch>
            <a:fillRect/>
          </a:stretch>
        </p:blipFill>
        <p:spPr bwMode="auto">
          <a:xfrm>
            <a:off x="2208626" y="2194560"/>
            <a:ext cx="6691297" cy="38264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8686798" cy="1012811"/>
          </a:xfrm>
        </p:spPr>
        <p:txBody>
          <a:bodyPr>
            <a:noAutofit/>
          </a:bodyPr>
          <a:lstStyle/>
          <a:p>
            <a:pPr algn="r"/>
            <a:r>
              <a:rPr lang="en-US" sz="3600" dirty="0">
                <a:solidFill>
                  <a:schemeClr val="bg1"/>
                </a:solidFill>
                <a:effectLst>
                  <a:outerShdw blurRad="50800" dist="38100" dir="5400000" algn="t" rotWithShape="0">
                    <a:prstClr val="black">
                      <a:alpha val="40000"/>
                    </a:prstClr>
                  </a:outerShdw>
                </a:effectLst>
              </a:rPr>
              <a:t>Advantages and Disadvantages</a:t>
            </a:r>
          </a:p>
        </p:txBody>
      </p:sp>
      <p:sp>
        <p:nvSpPr>
          <p:cNvPr id="7" name="Content Placeholder 6"/>
          <p:cNvSpPr>
            <a:spLocks noGrp="1"/>
          </p:cNvSpPr>
          <p:nvPr>
            <p:ph idx="1"/>
          </p:nvPr>
        </p:nvSpPr>
        <p:spPr>
          <a:xfrm>
            <a:off x="142844" y="1571613"/>
            <a:ext cx="4643470" cy="5000660"/>
          </a:xfrm>
        </p:spPr>
        <p:txBody>
          <a:bodyPr>
            <a:normAutofit/>
          </a:bodyPr>
          <a:lstStyle/>
          <a:p>
            <a:pPr>
              <a:buNone/>
            </a:pPr>
            <a:r>
              <a:rPr lang="en-US" sz="2000" b="1" i="1" dirty="0">
                <a:solidFill>
                  <a:schemeClr val="accent5">
                    <a:lumMod val="75000"/>
                  </a:schemeClr>
                </a:solidFill>
              </a:rPr>
              <a:t>Pros:</a:t>
            </a:r>
          </a:p>
          <a:p>
            <a:r>
              <a:rPr lang="en-US" sz="1800" dirty="0">
                <a:solidFill>
                  <a:schemeClr val="accent5">
                    <a:lumMod val="75000"/>
                  </a:schemeClr>
                </a:solidFill>
              </a:rPr>
              <a:t>S</a:t>
            </a:r>
            <a:r>
              <a:rPr lang="en-US" sz="1600" dirty="0">
                <a:solidFill>
                  <a:schemeClr val="accent5">
                    <a:lumMod val="75000"/>
                  </a:schemeClr>
                </a:solidFill>
              </a:rPr>
              <a:t>peed (45 frames per second — better than real time)</a:t>
            </a:r>
          </a:p>
          <a:p>
            <a:r>
              <a:rPr lang="en-US" sz="1600" dirty="0">
                <a:solidFill>
                  <a:schemeClr val="accent5">
                    <a:lumMod val="75000"/>
                  </a:schemeClr>
                </a:solidFill>
              </a:rPr>
              <a:t>Network understands generalized object representation (This allowed them to train the network on real world images and predictions on artwork was still fairly accurate).</a:t>
            </a:r>
          </a:p>
          <a:p>
            <a:r>
              <a:rPr lang="en-US" sz="1600" dirty="0">
                <a:solidFill>
                  <a:schemeClr val="accent5">
                    <a:lumMod val="75000"/>
                  </a:schemeClr>
                </a:solidFill>
              </a:rPr>
              <a:t>F</a:t>
            </a:r>
            <a:r>
              <a:rPr lang="en-US" sz="1600" dirty="0" smtClean="0">
                <a:solidFill>
                  <a:schemeClr val="accent5">
                    <a:lumMod val="75000"/>
                  </a:schemeClr>
                </a:solidFill>
              </a:rPr>
              <a:t>aster </a:t>
            </a:r>
            <a:r>
              <a:rPr lang="en-US" sz="1600" dirty="0">
                <a:solidFill>
                  <a:schemeClr val="accent5">
                    <a:lumMod val="75000"/>
                  </a:schemeClr>
                </a:solidFill>
              </a:rPr>
              <a:t>version (with smaller architecture) — 155 frames per sec but is less accurate.</a:t>
            </a:r>
          </a:p>
          <a:p>
            <a:pPr>
              <a:buNone/>
            </a:pPr>
            <a:endParaRPr lang="en-US" sz="1400" dirty="0">
              <a:solidFill>
                <a:schemeClr val="accent5">
                  <a:lumMod val="75000"/>
                </a:schemeClr>
              </a:solidFill>
            </a:endParaRPr>
          </a:p>
          <a:p>
            <a:endParaRPr lang="en-US" sz="1500" dirty="0">
              <a:solidFill>
                <a:schemeClr val="accent5">
                  <a:lumMod val="75000"/>
                </a:schemeClr>
              </a:solidFill>
            </a:endParaRPr>
          </a:p>
          <a:p>
            <a:pPr>
              <a:buNone/>
            </a:pPr>
            <a:r>
              <a:rPr lang="en-US" sz="2000" b="1" i="1" dirty="0" smtClean="0">
                <a:solidFill>
                  <a:schemeClr val="accent5">
                    <a:lumMod val="75000"/>
                  </a:schemeClr>
                </a:solidFill>
              </a:rPr>
              <a:t>Cons</a:t>
            </a:r>
            <a:r>
              <a:rPr lang="en-US" sz="2000" b="1" i="1" dirty="0">
                <a:solidFill>
                  <a:schemeClr val="accent5">
                    <a:lumMod val="75000"/>
                  </a:schemeClr>
                </a:solidFill>
              </a:rPr>
              <a:t>:</a:t>
            </a:r>
          </a:p>
          <a:p>
            <a:r>
              <a:rPr lang="en-US" sz="1600" dirty="0">
                <a:solidFill>
                  <a:schemeClr val="accent5">
                    <a:lumMod val="75000"/>
                  </a:schemeClr>
                </a:solidFill>
              </a:rPr>
              <a:t>Our model struggles with small objects that appear in groups, such as flocks of birds.</a:t>
            </a:r>
          </a:p>
          <a:p>
            <a:pPr lvl="0"/>
            <a:r>
              <a:rPr lang="en-US" sz="1600" dirty="0">
                <a:solidFill>
                  <a:schemeClr val="accent5">
                    <a:lumMod val="75000"/>
                  </a:schemeClr>
                </a:solidFill>
              </a:rPr>
              <a:t>Since our model learns to predict bounding boxes from data, it struggles to generalize to objects in new or unusual aspect ratios or configurations.</a:t>
            </a:r>
          </a:p>
          <a:p>
            <a:pPr>
              <a:buNone/>
            </a:pPr>
            <a:endParaRPr lang="en-US" dirty="0"/>
          </a:p>
        </p:txBody>
      </p:sp>
      <p:pic>
        <p:nvPicPr>
          <p:cNvPr id="2051" name="Picture 3"/>
          <p:cNvPicPr>
            <a:picLocks noChangeAspect="1" noChangeArrowheads="1"/>
          </p:cNvPicPr>
          <p:nvPr/>
        </p:nvPicPr>
        <p:blipFill>
          <a:blip r:embed="rId2"/>
          <a:srcRect/>
          <a:stretch>
            <a:fillRect/>
          </a:stretch>
        </p:blipFill>
        <p:spPr bwMode="auto">
          <a:xfrm>
            <a:off x="4783015" y="1428736"/>
            <a:ext cx="4135902" cy="285752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4786315" y="4357694"/>
            <a:ext cx="4062264" cy="23526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8501122" cy="1143000"/>
          </a:xfrm>
        </p:spPr>
        <p:txBody>
          <a:bodyPr>
            <a:normAutofit/>
          </a:bodyPr>
          <a:lstStyle/>
          <a:p>
            <a:pPr algn="r"/>
            <a:r>
              <a:rPr lang="en-US" sz="3600" dirty="0">
                <a:solidFill>
                  <a:schemeClr val="accent5">
                    <a:lumMod val="50000"/>
                  </a:schemeClr>
                </a:solidFill>
                <a:effectLst>
                  <a:outerShdw blurRad="50800" dist="38100" dir="5400000" algn="t" rotWithShape="0">
                    <a:prstClr val="black">
                      <a:alpha val="40000"/>
                    </a:prstClr>
                  </a:outerShdw>
                </a:effectLst>
              </a:rPr>
              <a:t>Future Scope</a:t>
            </a:r>
          </a:p>
        </p:txBody>
      </p:sp>
      <p:sp>
        <p:nvSpPr>
          <p:cNvPr id="3" name="Content Placeholder 2"/>
          <p:cNvSpPr>
            <a:spLocks noGrp="1"/>
          </p:cNvSpPr>
          <p:nvPr>
            <p:ph idx="4294967295"/>
          </p:nvPr>
        </p:nvSpPr>
        <p:spPr>
          <a:xfrm>
            <a:off x="142844" y="1643050"/>
            <a:ext cx="8858312" cy="4071937"/>
          </a:xfrm>
        </p:spPr>
        <p:txBody>
          <a:bodyPr>
            <a:normAutofit lnSpcReduction="10000"/>
          </a:bodyPr>
          <a:lstStyle/>
          <a:p>
            <a:pPr>
              <a:buNone/>
            </a:pPr>
            <a:r>
              <a:rPr lang="en-US" sz="1800" dirty="0">
                <a:solidFill>
                  <a:schemeClr val="accent5">
                    <a:lumMod val="75000"/>
                  </a:schemeClr>
                </a:solidFill>
              </a:rPr>
              <a:t>In future our project will improve and may help in the following ways:- </a:t>
            </a:r>
          </a:p>
          <a:p>
            <a:pPr>
              <a:buNone/>
            </a:pPr>
            <a:endParaRPr lang="en-US" sz="1800" dirty="0">
              <a:solidFill>
                <a:schemeClr val="accent5">
                  <a:lumMod val="75000"/>
                </a:schemeClr>
              </a:solidFill>
            </a:endParaRPr>
          </a:p>
          <a:p>
            <a:pPr lvl="0"/>
            <a:r>
              <a:rPr lang="en-US" sz="1800" dirty="0">
                <a:solidFill>
                  <a:schemeClr val="accent5">
                    <a:lumMod val="75000"/>
                  </a:schemeClr>
                </a:solidFill>
              </a:rPr>
              <a:t>Recognize the specific instance (e.g., to identify the subject’s face)</a:t>
            </a:r>
          </a:p>
          <a:p>
            <a:endParaRPr lang="en-US" sz="1800" dirty="0">
              <a:solidFill>
                <a:schemeClr val="accent5">
                  <a:lumMod val="75000"/>
                </a:schemeClr>
              </a:solidFill>
            </a:endParaRPr>
          </a:p>
          <a:p>
            <a:pPr lvl="0"/>
            <a:r>
              <a:rPr lang="en-US" sz="1800" dirty="0">
                <a:solidFill>
                  <a:schemeClr val="accent5">
                    <a:lumMod val="75000"/>
                  </a:schemeClr>
                </a:solidFill>
              </a:rPr>
              <a:t>Track the object over an image sequence (e.g., to track the face in a video)</a:t>
            </a:r>
          </a:p>
          <a:p>
            <a:endParaRPr lang="en-US" sz="1800" dirty="0">
              <a:solidFill>
                <a:schemeClr val="accent5">
                  <a:lumMod val="75000"/>
                </a:schemeClr>
              </a:solidFill>
            </a:endParaRPr>
          </a:p>
          <a:p>
            <a:pPr lvl="0"/>
            <a:r>
              <a:rPr lang="en-US" sz="1800" dirty="0">
                <a:solidFill>
                  <a:schemeClr val="accent5">
                    <a:lumMod val="75000"/>
                  </a:schemeClr>
                </a:solidFill>
              </a:rPr>
              <a:t>Extracting information (e.g., detecting a piece of text from a book) </a:t>
            </a:r>
          </a:p>
          <a:p>
            <a:endParaRPr lang="en-US" sz="1800" dirty="0">
              <a:solidFill>
                <a:schemeClr val="accent5">
                  <a:lumMod val="75000"/>
                </a:schemeClr>
              </a:solidFill>
            </a:endParaRPr>
          </a:p>
          <a:p>
            <a:pPr lvl="0"/>
            <a:r>
              <a:rPr lang="en-US" sz="1800" dirty="0">
                <a:solidFill>
                  <a:schemeClr val="accent5">
                    <a:lumMod val="75000"/>
                  </a:schemeClr>
                </a:solidFill>
              </a:rPr>
              <a:t>Human-computer interaction (HCI) </a:t>
            </a:r>
          </a:p>
          <a:p>
            <a:pPr>
              <a:buNone/>
            </a:pPr>
            <a:r>
              <a:rPr lang="en-US" sz="1800" dirty="0">
                <a:solidFill>
                  <a:schemeClr val="accent5">
                    <a:lumMod val="75000"/>
                  </a:schemeClr>
                </a:solidFill>
              </a:rPr>
              <a:t> </a:t>
            </a:r>
          </a:p>
          <a:p>
            <a:pPr lvl="0"/>
            <a:r>
              <a:rPr lang="en-US" sz="1800" dirty="0">
                <a:solidFill>
                  <a:schemeClr val="accent5">
                    <a:lumMod val="75000"/>
                  </a:schemeClr>
                </a:solidFill>
              </a:rPr>
              <a:t>Security (e.g., recognition, tracking)</a:t>
            </a:r>
          </a:p>
          <a:p>
            <a:pPr>
              <a:buNone/>
            </a:pPr>
            <a:r>
              <a:rPr lang="en-US" sz="1800" dirty="0">
                <a:solidFill>
                  <a:schemeClr val="accent5">
                    <a:lumMod val="75000"/>
                  </a:schemeClr>
                </a:solidFill>
              </a:rPr>
              <a:t> </a:t>
            </a:r>
          </a:p>
          <a:p>
            <a:pPr lvl="0"/>
            <a:r>
              <a:rPr lang="en-US" sz="1800" dirty="0">
                <a:solidFill>
                  <a:schemeClr val="accent5">
                    <a:lumMod val="75000"/>
                  </a:schemeClr>
                </a:solidFill>
              </a:rPr>
              <a:t>Retrieval (e.g., search engines, photo management)</a:t>
            </a:r>
          </a:p>
          <a:p>
            <a:pPr>
              <a:buNone/>
            </a:pPr>
            <a:endParaRPr lang="en-US" sz="1800" dirty="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5">
                    <a:lumMod val="50000"/>
                  </a:schemeClr>
                </a:solidFill>
                <a:effectLst>
                  <a:outerShdw blurRad="50800" dist="38100" dir="5400000" algn="t" rotWithShape="0">
                    <a:prstClr val="black">
                      <a:alpha val="40000"/>
                    </a:prstClr>
                  </a:outerShdw>
                </a:effectLst>
              </a:rPr>
              <a:t>Conclusion</a:t>
            </a:r>
            <a:endParaRPr lang="en-IN" dirty="0">
              <a:solidFill>
                <a:schemeClr val="accent5">
                  <a:lumMod val="50000"/>
                </a:schemeClr>
              </a:solidFill>
              <a:effectLst>
                <a:outerShdw blurRad="50800" dist="38100" dir="5400000" algn="t" rotWithShape="0">
                  <a:prstClr val="black">
                    <a:alpha val="40000"/>
                  </a:prstClr>
                </a:outerShdw>
              </a:effectLst>
            </a:endParaRPr>
          </a:p>
        </p:txBody>
      </p:sp>
      <p:sp>
        <p:nvSpPr>
          <p:cNvPr id="4" name="TextBox 3"/>
          <p:cNvSpPr txBox="1"/>
          <p:nvPr/>
        </p:nvSpPr>
        <p:spPr>
          <a:xfrm>
            <a:off x="313855" y="2177622"/>
            <a:ext cx="8572560" cy="2554545"/>
          </a:xfrm>
          <a:prstGeom prst="rect">
            <a:avLst/>
          </a:prstGeom>
          <a:noFill/>
        </p:spPr>
        <p:txBody>
          <a:bodyPr wrap="square" rtlCol="0">
            <a:spAutoFit/>
          </a:bodyPr>
          <a:lstStyle/>
          <a:p>
            <a:r>
              <a:rPr lang="en-IN" sz="2000" dirty="0">
                <a:solidFill>
                  <a:schemeClr val="accent5">
                    <a:lumMod val="75000"/>
                  </a:schemeClr>
                </a:solidFill>
              </a:rPr>
              <a:t>An accurate and efficient object detection system has been developed </a:t>
            </a:r>
            <a:r>
              <a:rPr lang="en-IN" sz="2000" dirty="0" smtClean="0">
                <a:solidFill>
                  <a:schemeClr val="accent5">
                    <a:lumMod val="75000"/>
                  </a:schemeClr>
                </a:solidFill>
              </a:rPr>
              <a:t>which </a:t>
            </a:r>
            <a:r>
              <a:rPr lang="en-IN" sz="2000" dirty="0">
                <a:solidFill>
                  <a:schemeClr val="accent5">
                    <a:lumMod val="75000"/>
                  </a:schemeClr>
                </a:solidFill>
              </a:rPr>
              <a:t>achieves comparable metrics with the existing YOLO system. </a:t>
            </a:r>
            <a:r>
              <a:rPr lang="en-IN" sz="2000" dirty="0" smtClean="0">
                <a:solidFill>
                  <a:schemeClr val="accent5">
                    <a:lumMod val="75000"/>
                  </a:schemeClr>
                </a:solidFill>
              </a:rPr>
              <a:t>This </a:t>
            </a:r>
            <a:r>
              <a:rPr lang="en-IN" sz="2000" dirty="0">
                <a:solidFill>
                  <a:schemeClr val="accent5">
                    <a:lumMod val="75000"/>
                  </a:schemeClr>
                </a:solidFill>
              </a:rPr>
              <a:t>project uses recent techniques in the field of neural network and deep learning. Custom dataset was created using label image and the evaluation was consistent. This can be used in real time applications which require object detection for pre-processing in their pipeline. </a:t>
            </a:r>
            <a:endParaRPr lang="en-IN" sz="2000" dirty="0" smtClean="0">
              <a:solidFill>
                <a:schemeClr val="accent5">
                  <a:lumMod val="75000"/>
                </a:schemeClr>
              </a:solidFill>
            </a:endParaRPr>
          </a:p>
          <a:p>
            <a:endParaRPr lang="en-IN" sz="2000" dirty="0" smtClean="0">
              <a:solidFill>
                <a:schemeClr val="accent5">
                  <a:lumMod val="75000"/>
                </a:schemeClr>
              </a:solidFill>
            </a:endParaRPr>
          </a:p>
          <a:p>
            <a:endParaRPr 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628" y="274639"/>
            <a:ext cx="4000528" cy="1143000"/>
          </a:xfrm>
        </p:spPr>
        <p:txBody>
          <a:bodyPr>
            <a:normAutofit/>
          </a:bodyPr>
          <a:lstStyle/>
          <a:p>
            <a:pPr algn="r"/>
            <a:r>
              <a:rPr lang="en-US" dirty="0">
                <a:solidFill>
                  <a:schemeClr val="accent5">
                    <a:lumMod val="50000"/>
                  </a:schemeClr>
                </a:solidFill>
                <a:effectLst>
                  <a:outerShdw blurRad="50800" dist="38100" dir="5400000" algn="t" rotWithShape="0">
                    <a:prstClr val="black">
                      <a:alpha val="40000"/>
                    </a:prstClr>
                  </a:outerShdw>
                </a:effectLst>
              </a:rPr>
              <a:t>Bibliography</a:t>
            </a:r>
            <a:endParaRPr lang="en-IN" dirty="0">
              <a:solidFill>
                <a:schemeClr val="accent5">
                  <a:lumMod val="50000"/>
                </a:schemeClr>
              </a:solidFill>
              <a:effectLst>
                <a:outerShdw blurRad="50800" dist="38100" dir="5400000" algn="t" rotWithShape="0">
                  <a:prstClr val="black">
                    <a:alpha val="40000"/>
                  </a:prstClr>
                </a:outerShdw>
              </a:effectLst>
            </a:endParaRPr>
          </a:p>
        </p:txBody>
      </p:sp>
      <p:sp>
        <p:nvSpPr>
          <p:cNvPr id="4" name="Content Placeholder 3"/>
          <p:cNvSpPr>
            <a:spLocks noGrp="1"/>
          </p:cNvSpPr>
          <p:nvPr>
            <p:ph idx="4294967295"/>
          </p:nvPr>
        </p:nvSpPr>
        <p:spPr>
          <a:xfrm>
            <a:off x="285720" y="2011680"/>
            <a:ext cx="8501122" cy="4739944"/>
          </a:xfrm>
        </p:spPr>
        <p:txBody>
          <a:bodyPr>
            <a:noAutofit/>
          </a:bodyPr>
          <a:lstStyle/>
          <a:p>
            <a:pPr lvl="0"/>
            <a:r>
              <a:rPr lang="en-US" sz="1800" dirty="0">
                <a:solidFill>
                  <a:schemeClr val="accent5">
                    <a:lumMod val="75000"/>
                  </a:schemeClr>
                </a:solidFill>
              </a:rPr>
              <a:t> https://pjreddie.com/media/files/papers/yolo.pdf</a:t>
            </a:r>
          </a:p>
          <a:p>
            <a:pPr>
              <a:buNone/>
            </a:pPr>
            <a:endParaRPr lang="en-US" sz="1800" dirty="0">
              <a:solidFill>
                <a:schemeClr val="accent5">
                  <a:lumMod val="75000"/>
                </a:schemeClr>
              </a:solidFill>
            </a:endParaRPr>
          </a:p>
          <a:p>
            <a:pPr lvl="0"/>
            <a:r>
              <a:rPr lang="en-US" sz="1800" dirty="0">
                <a:solidFill>
                  <a:schemeClr val="accent5">
                    <a:lumMod val="75000"/>
                  </a:schemeClr>
                </a:solidFill>
              </a:rPr>
              <a:t>YOLO — You only look once, real time object detection explained https://towardsdatascience.com/yolo-you-only-look-once-real-time</a:t>
            </a:r>
          </a:p>
          <a:p>
            <a:pPr>
              <a:buNone/>
            </a:pPr>
            <a:endParaRPr lang="en-US" sz="1800" dirty="0">
              <a:solidFill>
                <a:schemeClr val="accent5">
                  <a:lumMod val="75000"/>
                </a:schemeClr>
              </a:solidFill>
            </a:endParaRPr>
          </a:p>
          <a:p>
            <a:r>
              <a:rPr lang="en-US" sz="1800" dirty="0" smtClean="0">
                <a:solidFill>
                  <a:schemeClr val="accent5">
                    <a:lumMod val="75000"/>
                  </a:schemeClr>
                </a:solidFill>
              </a:rPr>
              <a:t>https://medium.com/@enriqueav/object-detection-with-yolo-implementations-and-how-to-use-them-5da928356035</a:t>
            </a:r>
            <a:endParaRPr lang="en-US" sz="1800" dirty="0">
              <a:solidFill>
                <a:schemeClr val="accent5">
                  <a:lumMod val="75000"/>
                </a:schemeClr>
              </a:solidFill>
            </a:endParaRPr>
          </a:p>
          <a:p>
            <a:pPr>
              <a:buNone/>
            </a:pPr>
            <a:r>
              <a:rPr lang="en-US" sz="1800" dirty="0">
                <a:solidFill>
                  <a:schemeClr val="accent5">
                    <a:lumMod val="75000"/>
                  </a:schemeClr>
                </a:solidFill>
              </a:rPr>
              <a:t> </a:t>
            </a:r>
          </a:p>
          <a:p>
            <a:pPr>
              <a:buNone/>
            </a:pPr>
            <a:r>
              <a:rPr lang="en-US" sz="1800" dirty="0">
                <a:solidFill>
                  <a:schemeClr val="accent5">
                    <a:lumMod val="75000"/>
                  </a:schemeClr>
                </a:solidFill>
              </a:rPr>
              <a:t> </a:t>
            </a:r>
            <a:endParaRPr lang="en-US" sz="1800" dirty="0" smtClean="0">
              <a:solidFill>
                <a:schemeClr val="accent5">
                  <a:lumMod val="75000"/>
                </a:schemeClr>
              </a:solidFill>
            </a:endParaRPr>
          </a:p>
          <a:p>
            <a:pPr lvl="0"/>
            <a:r>
              <a:rPr lang="en-US" sz="1800" dirty="0" smtClean="0">
                <a:solidFill>
                  <a:schemeClr val="accent5">
                    <a:lumMod val="75000"/>
                  </a:schemeClr>
                </a:solidFill>
              </a:rPr>
              <a:t>A Practical Guide to Object Detection using the Popular YOLO https://www.analyticsvidhya.com/blog/2018/12/practical-guide</a:t>
            </a:r>
            <a:endParaRPr lang="en-US" sz="1800" dirty="0">
              <a:solidFill>
                <a:schemeClr val="accent5">
                  <a:lumMod val="7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7696" y="796931"/>
            <a:ext cx="6108200" cy="763525"/>
          </a:xfrm>
        </p:spPr>
        <p:txBody>
          <a:bodyPr/>
          <a:lstStyle/>
          <a:p>
            <a:r>
              <a:rPr lang="en-US" dirty="0" smtClean="0">
                <a:solidFill>
                  <a:schemeClr val="accent5">
                    <a:lumMod val="50000"/>
                  </a:schemeClr>
                </a:solidFill>
                <a:effectLst>
                  <a:outerShdw blurRad="50800" dist="38100" dir="5400000" algn="t" rotWithShape="0">
                    <a:prstClr val="black">
                      <a:alpha val="40000"/>
                    </a:prstClr>
                  </a:outerShdw>
                </a:effectLst>
              </a:rPr>
              <a:t>Acknowledgement</a:t>
            </a:r>
            <a:endParaRPr lang="en-US" dirty="0">
              <a:solidFill>
                <a:schemeClr val="accent5">
                  <a:lumMod val="50000"/>
                </a:schemeClr>
              </a:solidFill>
              <a:effectLst>
                <a:outerShdw blurRad="50800" dist="38100" dir="5400000" algn="t" rotWithShape="0">
                  <a:prstClr val="black">
                    <a:alpha val="40000"/>
                  </a:prstClr>
                </a:outerShdw>
              </a:effectLst>
            </a:endParaRPr>
          </a:p>
        </p:txBody>
      </p:sp>
      <p:sp>
        <p:nvSpPr>
          <p:cNvPr id="3" name="Content Placeholder 2"/>
          <p:cNvSpPr>
            <a:spLocks noGrp="1"/>
          </p:cNvSpPr>
          <p:nvPr>
            <p:ph idx="1"/>
          </p:nvPr>
        </p:nvSpPr>
        <p:spPr>
          <a:xfrm>
            <a:off x="2253290" y="2251064"/>
            <a:ext cx="6108200" cy="3558893"/>
          </a:xfrm>
        </p:spPr>
        <p:txBody>
          <a:bodyPr>
            <a:normAutofit/>
          </a:bodyPr>
          <a:lstStyle/>
          <a:p>
            <a:pPr algn="just">
              <a:buNone/>
            </a:pPr>
            <a:r>
              <a:rPr lang="en-US" sz="1800" dirty="0" smtClean="0"/>
              <a:t>      In performing our assignment, we had to take the help and guideline of some respected persons, who deserve our greatest gratitude. The completion of this assignment gives us much Pleasure. We would like to show our gratitude Mr. PMJ Sir for giving us a good guideline for assignment throughout numerous consultations. We would also like to expand our deepest gratitude to all those who have directly and indirectly guided us in writing this assignment</a:t>
            </a:r>
            <a:r>
              <a:rPr lang="en-US" sz="2000" dirty="0" smtClean="0"/>
              <a:t>.</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chemeClr val="accent5">
                    <a:lumMod val="50000"/>
                  </a:schemeClr>
                </a:solidFill>
                <a:effectLst>
                  <a:outerShdw blurRad="50800" dist="38100" dir="5400000" algn="t" rotWithShape="0">
                    <a:prstClr val="black">
                      <a:alpha val="40000"/>
                    </a:prstClr>
                  </a:outerShdw>
                </a:effectLst>
              </a:rPr>
              <a:t>CONTENTS</a:t>
            </a:r>
          </a:p>
        </p:txBody>
      </p:sp>
      <p:sp>
        <p:nvSpPr>
          <p:cNvPr id="3" name="Content Placeholder 2"/>
          <p:cNvSpPr>
            <a:spLocks noGrp="1"/>
          </p:cNvSpPr>
          <p:nvPr>
            <p:ph idx="1"/>
          </p:nvPr>
        </p:nvSpPr>
        <p:spPr>
          <a:xfrm>
            <a:off x="2408035" y="1800898"/>
            <a:ext cx="6108200" cy="4885021"/>
          </a:xfrm>
        </p:spPr>
        <p:txBody>
          <a:bodyPr>
            <a:normAutofit/>
          </a:bodyPr>
          <a:lstStyle/>
          <a:p>
            <a:r>
              <a:rPr lang="en-US" sz="2000" b="1" dirty="0" smtClean="0">
                <a:solidFill>
                  <a:schemeClr val="accent5">
                    <a:lumMod val="50000"/>
                  </a:schemeClr>
                </a:solidFill>
              </a:rPr>
              <a:t>Object Detection</a:t>
            </a:r>
            <a:endParaRPr lang="en-US" sz="2000" b="1" dirty="0">
              <a:solidFill>
                <a:schemeClr val="accent5">
                  <a:lumMod val="50000"/>
                </a:schemeClr>
              </a:solidFill>
            </a:endParaRPr>
          </a:p>
          <a:p>
            <a:r>
              <a:rPr lang="en-US" sz="2000" b="1" dirty="0" smtClean="0">
                <a:solidFill>
                  <a:schemeClr val="accent5">
                    <a:lumMod val="50000"/>
                  </a:schemeClr>
                </a:solidFill>
              </a:rPr>
              <a:t>General Object Detection Framework</a:t>
            </a:r>
            <a:endParaRPr lang="en-US" sz="2000" b="1" dirty="0">
              <a:solidFill>
                <a:schemeClr val="accent5">
                  <a:lumMod val="50000"/>
                </a:schemeClr>
              </a:solidFill>
            </a:endParaRPr>
          </a:p>
          <a:p>
            <a:r>
              <a:rPr lang="en-US" sz="2000" b="1" dirty="0" smtClean="0">
                <a:solidFill>
                  <a:schemeClr val="accent5">
                    <a:lumMod val="50000"/>
                  </a:schemeClr>
                </a:solidFill>
              </a:rPr>
              <a:t>YOLO: You Only Look Once</a:t>
            </a:r>
          </a:p>
          <a:p>
            <a:r>
              <a:rPr lang="en-US" sz="2000" b="1" dirty="0" smtClean="0">
                <a:solidFill>
                  <a:schemeClr val="accent5">
                    <a:lumMod val="50000"/>
                  </a:schemeClr>
                </a:solidFill>
              </a:rPr>
              <a:t>YOLO Algorithm</a:t>
            </a:r>
            <a:endParaRPr lang="en-US" sz="2000" b="1" dirty="0">
              <a:solidFill>
                <a:schemeClr val="accent5">
                  <a:lumMod val="50000"/>
                </a:schemeClr>
              </a:solidFill>
            </a:endParaRPr>
          </a:p>
          <a:p>
            <a:r>
              <a:rPr lang="en-US" sz="2000" b="1" dirty="0" smtClean="0">
                <a:solidFill>
                  <a:schemeClr val="accent5">
                    <a:lumMod val="50000"/>
                  </a:schemeClr>
                </a:solidFill>
              </a:rPr>
              <a:t>Working of YOLO</a:t>
            </a:r>
            <a:endParaRPr lang="en-US" sz="2000" b="1" dirty="0">
              <a:solidFill>
                <a:schemeClr val="accent5">
                  <a:lumMod val="50000"/>
                </a:schemeClr>
              </a:solidFill>
            </a:endParaRPr>
          </a:p>
          <a:p>
            <a:r>
              <a:rPr lang="en-US" sz="2000" b="1" dirty="0" smtClean="0">
                <a:solidFill>
                  <a:schemeClr val="accent5">
                    <a:lumMod val="50000"/>
                  </a:schemeClr>
                </a:solidFill>
              </a:rPr>
              <a:t>Practical Working Example</a:t>
            </a:r>
          </a:p>
          <a:p>
            <a:r>
              <a:rPr lang="en-US" sz="2000" b="1" dirty="0" smtClean="0">
                <a:solidFill>
                  <a:schemeClr val="accent5">
                    <a:lumMod val="50000"/>
                  </a:schemeClr>
                </a:solidFill>
              </a:rPr>
              <a:t>Comparison of YOLO with other detectors</a:t>
            </a:r>
          </a:p>
          <a:p>
            <a:r>
              <a:rPr lang="en-US" sz="2000" b="1" dirty="0" smtClean="0">
                <a:solidFill>
                  <a:schemeClr val="accent5">
                    <a:lumMod val="50000"/>
                  </a:schemeClr>
                </a:solidFill>
              </a:rPr>
              <a:t>Advantages and Disadvantages </a:t>
            </a:r>
          </a:p>
          <a:p>
            <a:r>
              <a:rPr lang="en-US" sz="2000" b="1" dirty="0" smtClean="0">
                <a:solidFill>
                  <a:schemeClr val="accent5">
                    <a:lumMod val="50000"/>
                  </a:schemeClr>
                </a:solidFill>
              </a:rPr>
              <a:t>Future Scope</a:t>
            </a:r>
            <a:endParaRPr lang="en-US" sz="2000" b="1" dirty="0">
              <a:solidFill>
                <a:schemeClr val="accent5">
                  <a:lumMod val="50000"/>
                </a:schemeClr>
              </a:solidFill>
            </a:endParaRPr>
          </a:p>
          <a:p>
            <a:r>
              <a:rPr lang="en-US" sz="2000" b="1" dirty="0">
                <a:solidFill>
                  <a:schemeClr val="accent5">
                    <a:lumMod val="50000"/>
                  </a:schemeClr>
                </a:solidFill>
              </a:rPr>
              <a:t>Conclusion</a:t>
            </a:r>
          </a:p>
          <a:p>
            <a:r>
              <a:rPr lang="en-US" sz="2000" b="1" dirty="0">
                <a:solidFill>
                  <a:schemeClr val="accent5">
                    <a:lumMod val="50000"/>
                  </a:schemeClr>
                </a:solidFill>
              </a:rPr>
              <a:t>Bibliography</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4"/>
        <p:cNvGrpSpPr/>
        <p:nvPr/>
      </p:nvGrpSpPr>
      <p:grpSpPr>
        <a:xfrm>
          <a:off x="0" y="0"/>
          <a:ext cx="0" cy="0"/>
          <a:chOff x="0" y="0"/>
          <a:chExt cx="0" cy="0"/>
        </a:xfrm>
      </p:grpSpPr>
      <p:sp>
        <p:nvSpPr>
          <p:cNvPr id="2055" name="Google Shape;2055;p1"/>
          <p:cNvSpPr txBox="1">
            <a:spLocks noGrp="1"/>
          </p:cNvSpPr>
          <p:nvPr>
            <p:ph type="title"/>
          </p:nvPr>
        </p:nvSpPr>
        <p:spPr>
          <a:xfrm>
            <a:off x="267286" y="500042"/>
            <a:ext cx="8733914" cy="7857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205867"/>
              </a:buClr>
              <a:buSzPts val="3600"/>
              <a:buFont typeface="Calibri"/>
              <a:buNone/>
            </a:pPr>
            <a:r>
              <a:rPr lang="en-US" sz="3600" b="1" dirty="0" smtClean="0"/>
              <a:t>OBJECT DETECTION</a:t>
            </a:r>
            <a:endParaRPr sz="3600" b="1"/>
          </a:p>
        </p:txBody>
      </p:sp>
      <p:sp>
        <p:nvSpPr>
          <p:cNvPr id="2056" name="Google Shape;2056;p1"/>
          <p:cNvSpPr txBox="1"/>
          <p:nvPr/>
        </p:nvSpPr>
        <p:spPr>
          <a:xfrm>
            <a:off x="295421" y="1842866"/>
            <a:ext cx="8328074" cy="1538842"/>
          </a:xfrm>
          <a:prstGeom prst="rect">
            <a:avLst/>
          </a:prstGeom>
          <a:noFill/>
          <a:ln>
            <a:noFill/>
          </a:ln>
        </p:spPr>
        <p:txBody>
          <a:bodyPr spcFirstLastPara="1" wrap="square" lIns="91425" tIns="45700" rIns="91425" bIns="45700" anchor="t" anchorCtr="0">
            <a:spAutoFit/>
          </a:bodyPr>
          <a:lstStyle/>
          <a:p>
            <a:pPr lvl="1" algn="just">
              <a:buClr>
                <a:srgbClr val="31859B"/>
              </a:buClr>
              <a:buSzPts val="1400"/>
              <a:buFont typeface="Calibri"/>
              <a:buNone/>
            </a:pPr>
            <a:r>
              <a:rPr lang="en-US" sz="1600" b="1" dirty="0" smtClean="0">
                <a:solidFill>
                  <a:srgbClr val="31859B"/>
                </a:solidFill>
                <a:latin typeface="Calibri"/>
                <a:ea typeface="Calibri"/>
                <a:cs typeface="Calibri"/>
                <a:sym typeface="Calibri"/>
              </a:rPr>
              <a:t>Object </a:t>
            </a:r>
            <a:r>
              <a:rPr lang="en-US" sz="1600" b="1" dirty="0">
                <a:solidFill>
                  <a:srgbClr val="31859B"/>
                </a:solidFill>
                <a:latin typeface="Calibri"/>
                <a:ea typeface="Calibri"/>
                <a:cs typeface="Calibri"/>
                <a:sym typeface="Calibri"/>
              </a:rPr>
              <a:t>detection is a computer technology related to computer vision and image processing that deals with detecting instances of semantic objects of a certain class </a:t>
            </a:r>
            <a:r>
              <a:rPr lang="en-US" sz="1600" b="1" dirty="0" smtClean="0">
                <a:solidFill>
                  <a:srgbClr val="31859B"/>
                </a:solidFill>
                <a:latin typeface="Calibri"/>
                <a:ea typeface="Calibri"/>
                <a:cs typeface="Calibri"/>
                <a:sym typeface="Calibri"/>
              </a:rPr>
              <a:t>in </a:t>
            </a:r>
            <a:r>
              <a:rPr lang="en-US" sz="1600" b="1" dirty="0">
                <a:solidFill>
                  <a:srgbClr val="31859B"/>
                </a:solidFill>
                <a:latin typeface="Calibri"/>
                <a:ea typeface="Calibri"/>
                <a:cs typeface="Calibri"/>
                <a:sym typeface="Calibri"/>
              </a:rPr>
              <a:t>digital images and videos. </a:t>
            </a:r>
            <a:endParaRPr lang="en-US" sz="1600" b="1" dirty="0" smtClean="0">
              <a:solidFill>
                <a:srgbClr val="31859B"/>
              </a:solidFill>
              <a:latin typeface="Calibri"/>
              <a:ea typeface="Calibri"/>
              <a:cs typeface="Calibri"/>
              <a:sym typeface="Calibri"/>
            </a:endParaRPr>
          </a:p>
          <a:p>
            <a:pPr lvl="1" algn="just">
              <a:buClr>
                <a:srgbClr val="31859B"/>
              </a:buClr>
              <a:buSzPts val="1400"/>
              <a:buFont typeface="Calibri"/>
              <a:buNone/>
            </a:pPr>
            <a:endParaRPr lang="en-US" sz="1600" dirty="0" smtClean="0">
              <a:solidFill>
                <a:srgbClr val="31859B"/>
              </a:solidFill>
              <a:latin typeface="Calibri"/>
              <a:ea typeface="Calibri"/>
              <a:cs typeface="Calibri"/>
              <a:sym typeface="Calibri"/>
            </a:endParaRPr>
          </a:p>
          <a:p>
            <a:pPr lvl="1" algn="just">
              <a:buClr>
                <a:srgbClr val="31859B"/>
              </a:buClr>
              <a:buSzPts val="1400"/>
              <a:buFont typeface="Calibri"/>
              <a:buNone/>
            </a:pPr>
            <a:r>
              <a:rPr lang="en-US" sz="1600" dirty="0" smtClean="0">
                <a:solidFill>
                  <a:srgbClr val="31859B"/>
                </a:solidFill>
                <a:latin typeface="Calibri"/>
                <a:ea typeface="Calibri"/>
                <a:cs typeface="Calibri"/>
                <a:sym typeface="Calibri"/>
              </a:rPr>
              <a:t>An overview of this is depicted in the picture below:</a:t>
            </a:r>
            <a:endParaRPr sz="1600">
              <a:solidFill>
                <a:srgbClr val="31859B"/>
              </a:solidFill>
              <a:latin typeface="Calibri"/>
              <a:ea typeface="Calibri"/>
              <a:cs typeface="Calibri"/>
              <a:sym typeface="Calibri"/>
            </a:endParaRPr>
          </a:p>
          <a:p>
            <a:pPr marL="0" marR="0" lvl="0" indent="0" algn="just" rtl="0">
              <a:spcBef>
                <a:spcPts val="0"/>
              </a:spcBef>
              <a:spcAft>
                <a:spcPts val="0"/>
              </a:spcAft>
              <a:buClr>
                <a:schemeClr val="dk1"/>
              </a:buClr>
              <a:buSzPts val="1400"/>
              <a:buFont typeface="Calibri"/>
              <a:buNone/>
            </a:pPr>
            <a:endParaRPr sz="1400">
              <a:solidFill>
                <a:srgbClr val="31859B"/>
              </a:solidFill>
              <a:latin typeface="Calibri"/>
              <a:ea typeface="Calibri"/>
              <a:cs typeface="Calibri"/>
              <a:sym typeface="Calibri"/>
            </a:endParaRPr>
          </a:p>
        </p:txBody>
      </p:sp>
      <p:pic>
        <p:nvPicPr>
          <p:cNvPr id="4" name="Content Placeholder 3"/>
          <p:cNvPicPr>
            <a:picLocks/>
          </p:cNvPicPr>
          <p:nvPr/>
        </p:nvPicPr>
        <p:blipFill>
          <a:blip r:embed="rId2">
            <a:extLst>
              <a:ext uri="{28A0092B-C50C-407E-A947-70E740481C1C}">
                <a14:useLocalDpi xmlns:a14="http://schemas.microsoft.com/office/drawing/2010/main" xmlns="" val="0"/>
              </a:ext>
            </a:extLst>
          </a:blip>
          <a:srcRect r="26609" b="20859"/>
          <a:stretch>
            <a:fillRect/>
          </a:stretch>
        </p:blipFill>
        <p:spPr>
          <a:xfrm>
            <a:off x="675249" y="3685735"/>
            <a:ext cx="7962313" cy="267286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9467" y="284628"/>
            <a:ext cx="6929486" cy="1143008"/>
          </a:xfrm>
        </p:spPr>
        <p:txBody>
          <a:bodyPr>
            <a:noAutofit/>
          </a:bodyPr>
          <a:lstStyle/>
          <a:p>
            <a:r>
              <a:rPr lang="en-US" sz="3000" dirty="0" smtClean="0">
                <a:solidFill>
                  <a:schemeClr val="accent5">
                    <a:lumMod val="50000"/>
                  </a:schemeClr>
                </a:solidFill>
                <a:effectLst>
                  <a:outerShdw blurRad="50800" dist="38100" dir="5400000" algn="t" rotWithShape="0">
                    <a:prstClr val="black">
                      <a:alpha val="40000"/>
                    </a:prstClr>
                  </a:outerShdw>
                </a:effectLst>
              </a:rPr>
              <a:t>GENERAL</a:t>
            </a:r>
            <a:r>
              <a:rPr lang="en-US" sz="3000" dirty="0" smtClean="0">
                <a:solidFill>
                  <a:srgbClr val="205867"/>
                </a:solidFill>
                <a:effectLst>
                  <a:outerShdw blurRad="50800" dist="38100" dir="5400000" algn="t" rotWithShape="0">
                    <a:prstClr val="black">
                      <a:alpha val="40000"/>
                    </a:prstClr>
                  </a:outerShdw>
                </a:effectLst>
              </a:rPr>
              <a:t> </a:t>
            </a:r>
            <a:r>
              <a:rPr lang="en-US" sz="3000" dirty="0" smtClean="0">
                <a:solidFill>
                  <a:schemeClr val="accent5">
                    <a:lumMod val="50000"/>
                  </a:schemeClr>
                </a:solidFill>
                <a:effectLst>
                  <a:outerShdw blurRad="50800" dist="38100" dir="5400000" algn="t" rotWithShape="0">
                    <a:prstClr val="black">
                      <a:alpha val="40000"/>
                    </a:prstClr>
                  </a:outerShdw>
                </a:effectLst>
              </a:rPr>
              <a:t>OBJECT DETECTION FRAMEWORK</a:t>
            </a:r>
            <a:endParaRPr lang="en-IN" sz="3000" dirty="0">
              <a:solidFill>
                <a:schemeClr val="accent5">
                  <a:lumMod val="50000"/>
                </a:schemeClr>
              </a:solidFill>
              <a:effectLst>
                <a:outerShdw blurRad="50800" dist="38100" dir="5400000" algn="t" rotWithShape="0">
                  <a:prstClr val="black">
                    <a:alpha val="40000"/>
                  </a:prstClr>
                </a:outerShdw>
              </a:effectLst>
            </a:endParaRPr>
          </a:p>
        </p:txBody>
      </p:sp>
      <p:sp>
        <p:nvSpPr>
          <p:cNvPr id="4" name="TextBox 3"/>
          <p:cNvSpPr txBox="1"/>
          <p:nvPr/>
        </p:nvSpPr>
        <p:spPr>
          <a:xfrm>
            <a:off x="2086837" y="1913209"/>
            <a:ext cx="6858048" cy="3477875"/>
          </a:xfrm>
          <a:prstGeom prst="rect">
            <a:avLst/>
          </a:prstGeom>
          <a:noFill/>
        </p:spPr>
        <p:txBody>
          <a:bodyPr wrap="square" rtlCol="0">
            <a:spAutoFit/>
          </a:bodyPr>
          <a:lstStyle/>
          <a:p>
            <a:pPr algn="just">
              <a:buNone/>
            </a:pPr>
            <a:r>
              <a:rPr lang="en-US" sz="1400" dirty="0">
                <a:solidFill>
                  <a:schemeClr val="accent5">
                    <a:lumMod val="75000"/>
                  </a:schemeClr>
                </a:solidFill>
              </a:rPr>
              <a:t>Prior approaches have proposed pipelines that are separate stages in a sequence. This causes a disconnect between what each stage accomplishes and the final objective, which is drawing a tight bounding box around the objects in an image.</a:t>
            </a:r>
          </a:p>
          <a:p>
            <a:pPr>
              <a:buNone/>
            </a:pPr>
            <a:endParaRPr lang="en-US" sz="1400" dirty="0">
              <a:solidFill>
                <a:schemeClr val="accent5">
                  <a:lumMod val="75000"/>
                </a:schemeClr>
              </a:solidFill>
            </a:endParaRPr>
          </a:p>
          <a:p>
            <a:pPr>
              <a:buNone/>
            </a:pPr>
            <a:r>
              <a:rPr lang="en-US" sz="1400" dirty="0">
                <a:solidFill>
                  <a:schemeClr val="accent5">
                    <a:lumMod val="75000"/>
                  </a:schemeClr>
                </a:solidFill>
              </a:rPr>
              <a:t>The </a:t>
            </a:r>
            <a:r>
              <a:rPr lang="en-US" sz="1400" dirty="0" smtClean="0">
                <a:solidFill>
                  <a:schemeClr val="accent5">
                    <a:lumMod val="75000"/>
                  </a:schemeClr>
                </a:solidFill>
              </a:rPr>
              <a:t>3-stage </a:t>
            </a:r>
            <a:r>
              <a:rPr lang="en-US" sz="1400" dirty="0">
                <a:solidFill>
                  <a:schemeClr val="accent5">
                    <a:lumMod val="75000"/>
                  </a:schemeClr>
                </a:solidFill>
              </a:rPr>
              <a:t>process:</a:t>
            </a:r>
            <a:endParaRPr lang="en-IN" sz="1400" dirty="0">
              <a:solidFill>
                <a:schemeClr val="accent5">
                  <a:lumMod val="75000"/>
                </a:schemeClr>
              </a:solidFill>
            </a:endParaRPr>
          </a:p>
          <a:p>
            <a:pPr lvl="0">
              <a:buNone/>
            </a:pPr>
            <a:endParaRPr lang="en-US" dirty="0">
              <a:solidFill>
                <a:schemeClr val="accent5">
                  <a:lumMod val="75000"/>
                </a:schemeClr>
              </a:solidFill>
            </a:endParaRPr>
          </a:p>
          <a:p>
            <a:pPr lvl="0" algn="just">
              <a:buNone/>
            </a:pPr>
            <a:r>
              <a:rPr lang="en-US" b="1" dirty="0" smtClean="0">
                <a:solidFill>
                  <a:schemeClr val="accent5">
                    <a:lumMod val="75000"/>
                  </a:schemeClr>
                </a:solidFill>
              </a:rPr>
              <a:t>STEP </a:t>
            </a:r>
            <a:r>
              <a:rPr lang="en-US" b="1" dirty="0">
                <a:solidFill>
                  <a:schemeClr val="accent5">
                    <a:lumMod val="75000"/>
                  </a:schemeClr>
                </a:solidFill>
              </a:rPr>
              <a:t>1</a:t>
            </a:r>
            <a:r>
              <a:rPr lang="en-US" sz="1400" b="1" dirty="0">
                <a:solidFill>
                  <a:schemeClr val="accent5">
                    <a:lumMod val="75000"/>
                  </a:schemeClr>
                </a:solidFill>
              </a:rPr>
              <a:t>: </a:t>
            </a:r>
            <a:r>
              <a:rPr lang="en-US" sz="1400" dirty="0">
                <a:solidFill>
                  <a:schemeClr val="accent5">
                    <a:lumMod val="75000"/>
                  </a:schemeClr>
                </a:solidFill>
              </a:rPr>
              <a:t>Algorithm generates regions of interest or region proposals. These region proposals are a large set of bounding boxes spanning the full </a:t>
            </a:r>
            <a:r>
              <a:rPr lang="en-US" sz="1400" dirty="0" smtClean="0">
                <a:solidFill>
                  <a:schemeClr val="accent5">
                    <a:lumMod val="75000"/>
                  </a:schemeClr>
                </a:solidFill>
              </a:rPr>
              <a:t>image. </a:t>
            </a:r>
            <a:endParaRPr lang="en-IN" sz="1400" dirty="0">
              <a:solidFill>
                <a:schemeClr val="accent5">
                  <a:lumMod val="75000"/>
                </a:schemeClr>
              </a:solidFill>
            </a:endParaRPr>
          </a:p>
          <a:p>
            <a:pPr lvl="0" algn="just">
              <a:buNone/>
            </a:pPr>
            <a:endParaRPr lang="en-US" dirty="0"/>
          </a:p>
          <a:p>
            <a:pPr algn="just"/>
            <a:r>
              <a:rPr lang="en-US" b="1" dirty="0">
                <a:solidFill>
                  <a:schemeClr val="accent5">
                    <a:lumMod val="75000"/>
                  </a:schemeClr>
                </a:solidFill>
              </a:rPr>
              <a:t>STEP 2</a:t>
            </a:r>
            <a:r>
              <a:rPr lang="en-US" sz="1400" b="1" dirty="0">
                <a:solidFill>
                  <a:schemeClr val="accent5">
                    <a:lumMod val="75000"/>
                  </a:schemeClr>
                </a:solidFill>
              </a:rPr>
              <a:t>:</a:t>
            </a:r>
            <a:r>
              <a:rPr lang="en-US" sz="1400" dirty="0">
                <a:solidFill>
                  <a:schemeClr val="accent5">
                    <a:lumMod val="75000"/>
                  </a:schemeClr>
                </a:solidFill>
              </a:rPr>
              <a:t> Visual features are extracted for each of the bounding boxes, they are evaluated and it is determined whether and which objects are present in the proposals based on visual </a:t>
            </a:r>
            <a:r>
              <a:rPr lang="en-US" sz="1400" dirty="0" smtClean="0">
                <a:solidFill>
                  <a:schemeClr val="accent5">
                    <a:lumMod val="75000"/>
                  </a:schemeClr>
                </a:solidFill>
              </a:rPr>
              <a:t>features. </a:t>
            </a:r>
            <a:endParaRPr lang="en-IN" sz="1400" dirty="0">
              <a:solidFill>
                <a:schemeClr val="accent5">
                  <a:lumMod val="75000"/>
                </a:schemeClr>
              </a:solidFill>
            </a:endParaRPr>
          </a:p>
          <a:p>
            <a:pPr lvl="0" algn="just">
              <a:buNone/>
            </a:pPr>
            <a:endParaRPr lang="en-US" dirty="0">
              <a:solidFill>
                <a:schemeClr val="accent5">
                  <a:lumMod val="75000"/>
                </a:schemeClr>
              </a:solidFill>
            </a:endParaRPr>
          </a:p>
          <a:p>
            <a:pPr lvl="0" algn="just">
              <a:buNone/>
            </a:pPr>
            <a:r>
              <a:rPr lang="en-US" b="1" dirty="0">
                <a:solidFill>
                  <a:schemeClr val="accent5">
                    <a:lumMod val="75000"/>
                  </a:schemeClr>
                </a:solidFill>
              </a:rPr>
              <a:t>STEP 3:</a:t>
            </a:r>
            <a:r>
              <a:rPr lang="en-US" dirty="0">
                <a:solidFill>
                  <a:schemeClr val="accent5">
                    <a:lumMod val="75000"/>
                  </a:schemeClr>
                </a:solidFill>
              </a:rPr>
              <a:t> </a:t>
            </a:r>
            <a:r>
              <a:rPr lang="en-US" sz="1400" dirty="0">
                <a:solidFill>
                  <a:schemeClr val="accent5">
                    <a:lumMod val="75000"/>
                  </a:schemeClr>
                </a:solidFill>
              </a:rPr>
              <a:t>Post-processing step, overlapping boxes are combined into a single bounding </a:t>
            </a:r>
            <a:r>
              <a:rPr lang="en-US" sz="1400" dirty="0" smtClean="0">
                <a:solidFill>
                  <a:schemeClr val="accent5">
                    <a:lumMod val="75000"/>
                  </a:schemeClr>
                </a:solidFill>
              </a:rPr>
              <a:t>box. </a:t>
            </a:r>
            <a:endParaRPr lang="en-IN" sz="1400" dirty="0">
              <a:solidFill>
                <a:schemeClr val="accent5">
                  <a:lumMod val="7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10152" y="2334395"/>
            <a:ext cx="6778461" cy="3493264"/>
          </a:xfrm>
          <a:prstGeom prst="rect">
            <a:avLst/>
          </a:prstGeom>
          <a:noFill/>
        </p:spPr>
        <p:txBody>
          <a:bodyPr wrap="square" rtlCol="0">
            <a:spAutoFit/>
          </a:bodyPr>
          <a:lstStyle/>
          <a:p>
            <a:pPr algn="just"/>
            <a:r>
              <a:rPr lang="en-US" sz="2200" b="1" i="1" dirty="0" smtClean="0">
                <a:solidFill>
                  <a:schemeClr val="accent5">
                    <a:lumMod val="75000"/>
                  </a:schemeClr>
                </a:solidFill>
              </a:rPr>
              <a:t>YOLO (You Only Look Once)</a:t>
            </a:r>
            <a:r>
              <a:rPr lang="en-US" sz="2200" b="1" i="1" dirty="0">
                <a:solidFill>
                  <a:schemeClr val="accent5">
                    <a:lumMod val="75000"/>
                  </a:schemeClr>
                </a:solidFill>
              </a:rPr>
              <a:t> </a:t>
            </a:r>
            <a:r>
              <a:rPr lang="en-US" sz="1900" b="1" dirty="0" smtClean="0">
                <a:solidFill>
                  <a:schemeClr val="accent5">
                    <a:lumMod val="75000"/>
                  </a:schemeClr>
                </a:solidFill>
              </a:rPr>
              <a:t>is </a:t>
            </a:r>
            <a:r>
              <a:rPr lang="en-US" sz="1900" b="1" dirty="0">
                <a:solidFill>
                  <a:schemeClr val="accent5">
                    <a:lumMod val="75000"/>
                  </a:schemeClr>
                </a:solidFill>
              </a:rPr>
              <a:t>a deep learning based object detection algorithm</a:t>
            </a:r>
            <a:r>
              <a:rPr lang="en-GB" sz="1900" b="1" dirty="0" smtClean="0">
                <a:solidFill>
                  <a:schemeClr val="accent5">
                    <a:lumMod val="75000"/>
                  </a:schemeClr>
                </a:solidFill>
              </a:rPr>
              <a:t>. It consists in determining the location on the image where certain  objects are present., as well as classifying those objects.</a:t>
            </a:r>
            <a:endParaRPr lang="en-US" sz="1900" b="1" dirty="0">
              <a:solidFill>
                <a:schemeClr val="accent5">
                  <a:lumMod val="75000"/>
                </a:schemeClr>
              </a:solidFill>
            </a:endParaRPr>
          </a:p>
          <a:p>
            <a:pPr algn="just"/>
            <a:endParaRPr lang="en-US" b="1" i="1" dirty="0" smtClean="0">
              <a:solidFill>
                <a:schemeClr val="accent5">
                  <a:lumMod val="75000"/>
                </a:schemeClr>
              </a:solidFill>
            </a:endParaRPr>
          </a:p>
          <a:p>
            <a:pPr algn="just"/>
            <a:endParaRPr lang="en-US" b="1" i="1" dirty="0">
              <a:solidFill>
                <a:schemeClr val="accent5">
                  <a:lumMod val="75000"/>
                </a:schemeClr>
              </a:solidFill>
            </a:endParaRPr>
          </a:p>
          <a:p>
            <a:pPr algn="just"/>
            <a:r>
              <a:rPr lang="en-US" sz="2000" b="1" i="1" dirty="0" smtClean="0">
                <a:solidFill>
                  <a:schemeClr val="accent5">
                    <a:lumMod val="75000"/>
                  </a:schemeClr>
                </a:solidFill>
              </a:rPr>
              <a:t>Why YOLO?</a:t>
            </a:r>
            <a:endParaRPr lang="en-US" sz="2000" dirty="0" smtClean="0"/>
          </a:p>
          <a:p>
            <a:pPr algn="just"/>
            <a:r>
              <a:rPr lang="en-US" dirty="0" smtClean="0">
                <a:solidFill>
                  <a:schemeClr val="accent5">
                    <a:lumMod val="75000"/>
                  </a:schemeClr>
                </a:solidFill>
              </a:rPr>
              <a:t>YOLO uses a single CNN network for both classifying and </a:t>
            </a:r>
            <a:r>
              <a:rPr lang="en-US" dirty="0" err="1" smtClean="0">
                <a:solidFill>
                  <a:schemeClr val="accent5">
                    <a:lumMod val="75000"/>
                  </a:schemeClr>
                </a:solidFill>
              </a:rPr>
              <a:t>localising</a:t>
            </a:r>
            <a:r>
              <a:rPr lang="en-US" dirty="0" smtClean="0">
                <a:solidFill>
                  <a:schemeClr val="accent5">
                    <a:lumMod val="75000"/>
                  </a:schemeClr>
                </a:solidFill>
              </a:rPr>
              <a:t> the object using </a:t>
            </a:r>
            <a:r>
              <a:rPr lang="en-US" dirty="0" err="1" smtClean="0">
                <a:solidFill>
                  <a:schemeClr val="accent5">
                    <a:lumMod val="75000"/>
                  </a:schemeClr>
                </a:solidFill>
              </a:rPr>
              <a:t>using</a:t>
            </a:r>
            <a:r>
              <a:rPr lang="en-US" dirty="0" smtClean="0">
                <a:solidFill>
                  <a:schemeClr val="accent5">
                    <a:lumMod val="75000"/>
                  </a:schemeClr>
                </a:solidFill>
              </a:rPr>
              <a:t> bounding boxes.</a:t>
            </a:r>
          </a:p>
          <a:p>
            <a:pPr algn="just"/>
            <a:r>
              <a:rPr lang="en-US" dirty="0" smtClean="0">
                <a:solidFill>
                  <a:schemeClr val="accent5">
                    <a:lumMod val="75000"/>
                  </a:schemeClr>
                </a:solidFill>
              </a:rPr>
              <a:t>Also, it looks at the whole image at test time so its predictions are informed by global context in the image.</a:t>
            </a:r>
            <a:endParaRPr lang="en-US" dirty="0">
              <a:solidFill>
                <a:schemeClr val="accent5">
                  <a:lumMod val="75000"/>
                </a:schemeClr>
              </a:solidFill>
            </a:endParaRPr>
          </a:p>
          <a:p>
            <a:pPr algn="just"/>
            <a:endParaRPr lang="en-US" sz="1400" dirty="0">
              <a:solidFill>
                <a:schemeClr val="accent5">
                  <a:lumMod val="75000"/>
                </a:schemeClr>
              </a:solidFill>
            </a:endParaRPr>
          </a:p>
        </p:txBody>
      </p:sp>
      <p:pic>
        <p:nvPicPr>
          <p:cNvPr id="6" name="Picture 5" descr="pic.jpg"/>
          <p:cNvPicPr>
            <a:picLocks noChangeAspect="1"/>
          </p:cNvPicPr>
          <p:nvPr/>
        </p:nvPicPr>
        <p:blipFill>
          <a:blip r:embed="rId2"/>
          <a:stretch>
            <a:fillRect/>
          </a:stretch>
        </p:blipFill>
        <p:spPr>
          <a:xfrm>
            <a:off x="2025749" y="0"/>
            <a:ext cx="7118252" cy="1786598"/>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buNone/>
            </a:pPr>
            <a:r>
              <a:rPr lang="en-US" sz="4000" b="1" i="1" dirty="0" smtClean="0">
                <a:solidFill>
                  <a:schemeClr val="accent5">
                    <a:lumMod val="75000"/>
                  </a:schemeClr>
                </a:solidFill>
              </a:rPr>
              <a:t>YOLO Algorithm:</a:t>
            </a:r>
          </a:p>
          <a:p>
            <a:pPr algn="just">
              <a:buNone/>
            </a:pPr>
            <a:endParaRPr lang="en-US" sz="4000" b="1" i="1" dirty="0" smtClean="0">
              <a:solidFill>
                <a:schemeClr val="accent5">
                  <a:lumMod val="75000"/>
                </a:schemeClr>
              </a:solidFill>
            </a:endParaRPr>
          </a:p>
          <a:p>
            <a:pPr algn="just">
              <a:buNone/>
            </a:pPr>
            <a:r>
              <a:rPr lang="en-US" sz="2000" dirty="0" smtClean="0">
                <a:solidFill>
                  <a:schemeClr val="accent5">
                    <a:lumMod val="75000"/>
                  </a:schemeClr>
                </a:solidFill>
              </a:rPr>
              <a:t>      The way YOLO works is that it subdivides the image into an </a:t>
            </a:r>
            <a:r>
              <a:rPr lang="en-US" sz="2000" dirty="0" err="1" smtClean="0">
                <a:solidFill>
                  <a:schemeClr val="accent5">
                    <a:lumMod val="75000"/>
                  </a:schemeClr>
                </a:solidFill>
              </a:rPr>
              <a:t>NxN</a:t>
            </a:r>
            <a:r>
              <a:rPr lang="en-US" sz="2000" dirty="0" smtClean="0">
                <a:solidFill>
                  <a:schemeClr val="accent5">
                    <a:lumMod val="75000"/>
                  </a:schemeClr>
                </a:solidFill>
              </a:rPr>
              <a:t> grid. Each grid cell, also known as an anchor, represents a classifier which is responsible for generating K bounding boxes around potential objects whose ground truth center falls within that grid cell and classifying it as the correct object.</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s://appsilon.com/assets/uploads/2018/08/yolo-1.png"/>
          <p:cNvPicPr/>
          <p:nvPr/>
        </p:nvPicPr>
        <p:blipFill>
          <a:blip r:embed="rId2"/>
          <a:srcRect/>
          <a:stretch>
            <a:fillRect/>
          </a:stretch>
        </p:blipFill>
        <p:spPr bwMode="auto">
          <a:xfrm>
            <a:off x="246888" y="1500173"/>
            <a:ext cx="5197310" cy="5027235"/>
          </a:xfrm>
          <a:prstGeom prst="rect">
            <a:avLst/>
          </a:prstGeom>
          <a:noFill/>
          <a:ln w="9525">
            <a:noFill/>
            <a:miter lim="800000"/>
            <a:headEnd/>
            <a:tailEnd/>
          </a:ln>
        </p:spPr>
      </p:pic>
      <p:sp>
        <p:nvSpPr>
          <p:cNvPr id="2" name="Title 1"/>
          <p:cNvSpPr>
            <a:spLocks noGrp="1"/>
          </p:cNvSpPr>
          <p:nvPr>
            <p:ph type="title"/>
          </p:nvPr>
        </p:nvSpPr>
        <p:spPr>
          <a:xfrm>
            <a:off x="914400" y="402654"/>
            <a:ext cx="8229600" cy="939784"/>
          </a:xfrm>
        </p:spPr>
        <p:txBody>
          <a:bodyPr>
            <a:normAutofit/>
          </a:bodyPr>
          <a:lstStyle/>
          <a:p>
            <a:r>
              <a:rPr lang="en-US" b="1" dirty="0" smtClean="0">
                <a:solidFill>
                  <a:schemeClr val="accent5">
                    <a:lumMod val="50000"/>
                  </a:schemeClr>
                </a:solidFill>
                <a:effectLst>
                  <a:outerShdw blurRad="50800" dist="38100" dir="5400000" algn="t" rotWithShape="0">
                    <a:prstClr val="black">
                      <a:alpha val="40000"/>
                    </a:prstClr>
                  </a:outerShdw>
                </a:effectLst>
              </a:rPr>
              <a:t>Working: Part </a:t>
            </a:r>
            <a:r>
              <a:rPr lang="en-US" b="1" dirty="0">
                <a:solidFill>
                  <a:schemeClr val="accent5">
                    <a:lumMod val="50000"/>
                  </a:schemeClr>
                </a:solidFill>
                <a:effectLst>
                  <a:outerShdw blurRad="50800" dist="38100" dir="5400000" algn="t" rotWithShape="0">
                    <a:prstClr val="black">
                      <a:alpha val="40000"/>
                    </a:prstClr>
                  </a:outerShdw>
                </a:effectLst>
              </a:rPr>
              <a:t>I</a:t>
            </a:r>
            <a:endParaRPr lang="en-IN" b="1" dirty="0">
              <a:solidFill>
                <a:schemeClr val="accent5">
                  <a:lumMod val="50000"/>
                </a:schemeClr>
              </a:solidFill>
              <a:effectLst>
                <a:outerShdw blurRad="50800" dist="38100" dir="5400000" algn="t" rotWithShape="0">
                  <a:prstClr val="black">
                    <a:alpha val="40000"/>
                  </a:prstClr>
                </a:outerShdw>
              </a:effectLst>
            </a:endParaRPr>
          </a:p>
        </p:txBody>
      </p:sp>
      <p:sp>
        <p:nvSpPr>
          <p:cNvPr id="5" name="TextBox 4"/>
          <p:cNvSpPr txBox="1"/>
          <p:nvPr/>
        </p:nvSpPr>
        <p:spPr>
          <a:xfrm>
            <a:off x="5781823" y="2321169"/>
            <a:ext cx="3080824" cy="3170099"/>
          </a:xfrm>
          <a:prstGeom prst="rect">
            <a:avLst/>
          </a:prstGeom>
          <a:noFill/>
        </p:spPr>
        <p:txBody>
          <a:bodyPr wrap="square" rtlCol="0">
            <a:spAutoFit/>
          </a:bodyPr>
          <a:lstStyle/>
          <a:p>
            <a:pPr>
              <a:buFont typeface="Arial" pitchFamily="34" charset="0"/>
              <a:buChar char="•"/>
            </a:pPr>
            <a:r>
              <a:rPr lang="en-US" sz="2000" b="1" dirty="0">
                <a:solidFill>
                  <a:schemeClr val="accent5">
                    <a:lumMod val="75000"/>
                  </a:schemeClr>
                </a:solidFill>
              </a:rPr>
              <a:t>Splitting the image into cells of 19X19 </a:t>
            </a:r>
            <a:r>
              <a:rPr lang="en-US" sz="2000" b="1" dirty="0" smtClean="0">
                <a:solidFill>
                  <a:schemeClr val="accent5">
                    <a:lumMod val="75000"/>
                  </a:schemeClr>
                </a:solidFill>
              </a:rPr>
              <a:t>grid</a:t>
            </a:r>
          </a:p>
          <a:p>
            <a:endParaRPr lang="en-US" sz="2000" b="1" dirty="0">
              <a:solidFill>
                <a:schemeClr val="accent5">
                  <a:lumMod val="75000"/>
                </a:schemeClr>
              </a:solidFill>
            </a:endParaRPr>
          </a:p>
          <a:p>
            <a:pPr>
              <a:buFont typeface="Arial" pitchFamily="34" charset="0"/>
              <a:buChar char="•"/>
            </a:pPr>
            <a:r>
              <a:rPr lang="en-IN" sz="2000" b="1" dirty="0">
                <a:solidFill>
                  <a:schemeClr val="accent5">
                    <a:lumMod val="75000"/>
                  </a:schemeClr>
                </a:solidFill>
              </a:rPr>
              <a:t>Each cell will be responsible for predicting 5 bounding boxes</a:t>
            </a:r>
            <a:r>
              <a:rPr lang="en-IN" sz="2000" b="1" dirty="0" smtClean="0">
                <a:solidFill>
                  <a:schemeClr val="accent5">
                    <a:lumMod val="75000"/>
                  </a:schemeClr>
                </a:solidFill>
              </a:rPr>
              <a:t>.</a:t>
            </a:r>
          </a:p>
          <a:p>
            <a:endParaRPr lang="en-IN" sz="2000" b="1" dirty="0">
              <a:solidFill>
                <a:schemeClr val="accent5">
                  <a:lumMod val="75000"/>
                </a:schemeClr>
              </a:solidFill>
            </a:endParaRPr>
          </a:p>
          <a:p>
            <a:pPr>
              <a:buFont typeface="Arial" pitchFamily="34" charset="0"/>
              <a:buChar char="•"/>
            </a:pPr>
            <a:r>
              <a:rPr lang="en-IN" sz="2000" b="1" dirty="0">
                <a:solidFill>
                  <a:schemeClr val="accent5">
                    <a:lumMod val="75000"/>
                  </a:schemeClr>
                </a:solidFill>
              </a:rPr>
              <a:t>This will give us 1805 bounding boxes for an </a:t>
            </a:r>
            <a:r>
              <a:rPr lang="en-IN" sz="2000" b="1" dirty="0" smtClean="0">
                <a:solidFill>
                  <a:schemeClr val="accent5">
                    <a:lumMod val="75000"/>
                  </a:schemeClr>
                </a:solidFill>
              </a:rPr>
              <a:t>image.</a:t>
            </a:r>
            <a:endParaRPr lang="en-IN" sz="2000" b="1" dirty="0">
              <a:solidFill>
                <a:schemeClr val="accent5">
                  <a:lumMod val="75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930" y="551075"/>
            <a:ext cx="8246070" cy="814428"/>
          </a:xfrm>
        </p:spPr>
        <p:txBody>
          <a:bodyPr>
            <a:normAutofit/>
          </a:bodyPr>
          <a:lstStyle/>
          <a:p>
            <a:r>
              <a:rPr lang="en-US" b="1" dirty="0">
                <a:solidFill>
                  <a:schemeClr val="accent5">
                    <a:lumMod val="50000"/>
                  </a:schemeClr>
                </a:solidFill>
                <a:effectLst>
                  <a:outerShdw blurRad="50800" dist="38100" dir="5400000" algn="t" rotWithShape="0">
                    <a:prstClr val="black">
                      <a:alpha val="40000"/>
                    </a:prstClr>
                  </a:outerShdw>
                </a:effectLst>
              </a:rPr>
              <a:t>Working: Part II</a:t>
            </a:r>
            <a:endParaRPr lang="en-IN" b="1" dirty="0">
              <a:solidFill>
                <a:schemeClr val="accent5">
                  <a:lumMod val="50000"/>
                </a:schemeClr>
              </a:solidFill>
              <a:effectLst>
                <a:outerShdw blurRad="50800" dist="38100" dir="5400000" algn="t" rotWithShape="0">
                  <a:prstClr val="black">
                    <a:alpha val="40000"/>
                  </a:prstClr>
                </a:outerShdw>
              </a:effectLst>
            </a:endParaRPr>
          </a:p>
        </p:txBody>
      </p:sp>
      <p:pic>
        <p:nvPicPr>
          <p:cNvPr id="4" name="Content Placeholder 3" descr="nonmax suppression"/>
          <p:cNvPicPr>
            <a:picLocks noGrp="1"/>
          </p:cNvPicPr>
          <p:nvPr>
            <p:ph idx="1"/>
          </p:nvPr>
        </p:nvPicPr>
        <p:blipFill>
          <a:blip r:embed="rId2"/>
          <a:srcRect/>
          <a:stretch>
            <a:fillRect/>
          </a:stretch>
        </p:blipFill>
        <p:spPr bwMode="auto">
          <a:xfrm>
            <a:off x="457200" y="2428868"/>
            <a:ext cx="5900750" cy="3857652"/>
          </a:xfrm>
          <a:prstGeom prst="rect">
            <a:avLst/>
          </a:prstGeom>
          <a:noFill/>
          <a:ln w="9525">
            <a:noFill/>
            <a:miter lim="800000"/>
            <a:headEnd/>
            <a:tailEnd/>
          </a:ln>
        </p:spPr>
      </p:pic>
      <p:sp>
        <p:nvSpPr>
          <p:cNvPr id="1025" name="Rectangle 1"/>
          <p:cNvSpPr>
            <a:spLocks noChangeArrowheads="1"/>
          </p:cNvSpPr>
          <p:nvPr/>
        </p:nvSpPr>
        <p:spPr bwMode="auto">
          <a:xfrm>
            <a:off x="6500826" y="2786058"/>
            <a:ext cx="2428892" cy="264687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lang="en-US" sz="1400" dirty="0">
              <a:solidFill>
                <a:srgbClr val="15354A"/>
              </a:solidFill>
              <a:latin typeface="inherit"/>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900" dirty="0">
                <a:solidFill>
                  <a:schemeClr val="accent5">
                    <a:lumMod val="75000"/>
                  </a:schemeClr>
                </a:solidFill>
              </a:rPr>
              <a:t>In the next step, we’re removing boxes with low object probability and bounding boxes with the highest shared area in the process called </a:t>
            </a:r>
            <a:r>
              <a:rPr lang="en-US" sz="1900" b="1" dirty="0">
                <a:solidFill>
                  <a:schemeClr val="accent5">
                    <a:lumMod val="75000"/>
                  </a:schemeClr>
                </a:solidFill>
              </a:rPr>
              <a:t>non-max suppression.</a:t>
            </a:r>
          </a:p>
        </p:txBody>
      </p:sp>
      <p:sp>
        <p:nvSpPr>
          <p:cNvPr id="7" name="TextBox 6"/>
          <p:cNvSpPr txBox="1"/>
          <p:nvPr/>
        </p:nvSpPr>
        <p:spPr>
          <a:xfrm>
            <a:off x="492369" y="1646478"/>
            <a:ext cx="8294473" cy="646331"/>
          </a:xfrm>
          <a:prstGeom prst="rect">
            <a:avLst/>
          </a:prstGeom>
          <a:noFill/>
        </p:spPr>
        <p:txBody>
          <a:bodyPr wrap="square" rtlCol="0">
            <a:spAutoFit/>
          </a:bodyPr>
          <a:lstStyle/>
          <a:p>
            <a:pPr lvl="0" fontAlgn="base">
              <a:spcBef>
                <a:spcPct val="0"/>
              </a:spcBef>
              <a:spcAft>
                <a:spcPct val="0"/>
              </a:spcAft>
            </a:pPr>
            <a:r>
              <a:rPr lang="en-US" dirty="0">
                <a:solidFill>
                  <a:schemeClr val="accent5">
                    <a:lumMod val="75000"/>
                  </a:schemeClr>
                </a:solidFill>
              </a:rPr>
              <a:t>Majority of those cells and boxes won’t have an object inside and this is the reason why we need to predict pc.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60026-blue-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627</Words>
  <Application>Microsoft Office PowerPoint</Application>
  <PresentationFormat>On-screen Show (4:3)</PresentationFormat>
  <Paragraphs>93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160026-blue-template-16x9</vt:lpstr>
      <vt:lpstr>REAL TIME OBJECT DETECTION</vt:lpstr>
      <vt:lpstr>Acknowledgement</vt:lpstr>
      <vt:lpstr>CONTENTS</vt:lpstr>
      <vt:lpstr>OBJECT DETECTION</vt:lpstr>
      <vt:lpstr>GENERAL OBJECT DETECTION FRAMEWORK</vt:lpstr>
      <vt:lpstr>Slide 6</vt:lpstr>
      <vt:lpstr>Slide 7</vt:lpstr>
      <vt:lpstr>Working: Part I</vt:lpstr>
      <vt:lpstr>Working: Part II</vt:lpstr>
      <vt:lpstr>Practical Working Example</vt:lpstr>
      <vt:lpstr>Slide 11</vt:lpstr>
      <vt:lpstr>Advantages and Disadvantages</vt:lpstr>
      <vt:lpstr>Future Scope</vt:lpstr>
      <vt:lpstr>Conclusion</vt:lpstr>
      <vt:lpstr>Bibliography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OBJECT DETECTION</dc:title>
  <dc:creator>lab2</dc:creator>
  <cp:lastModifiedBy>lab2</cp:lastModifiedBy>
  <cp:revision>50</cp:revision>
  <dcterms:modified xsi:type="dcterms:W3CDTF">2019-05-07T09:47:36Z</dcterms:modified>
</cp:coreProperties>
</file>