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Roboto Slab"/>
      <p:regular r:id="rId14"/>
      <p:bold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それでは、Ariitaチームから提案させていただきます。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私達が提案するのは”保険ポータル”Ariita"です。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Ariitaサービスのコンセプトは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「すべての人が、最適な保険に入れるように」です。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お客様の保険情報を一元化して管理する場所を提供し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お客様自身が、最適な保険を判断できる状態を作ることで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信頼を獲得し、「みんなが普通に会員登録している」という状態を目指しています。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※LINEやマネーフォワードのように、、、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保険について、例えばこんなことはないでしょうか？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</a:t>
            </a:r>
            <a:r>
              <a:rPr lang="en"/>
              <a:t>上の文章を読む）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子供が生まれて保険見直ししないと、、、でも、保険ってどれだけ必要なんだ？保険相談に行くのはめんどくさいし、、、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結局、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（青文字読む）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ライフイベントで保険を見直したい、でも確認だけ疲れてしまう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という形で、見直しを諦めてしまうことはないでしょうか。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例えば、見直そうと思って、現状を確認するため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（黒文字の箇条書き読む）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結局保険料はいくら払ってるんだっけ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今、どういう時にいくらもらえるっけ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という確認だけで保険の複雑さに疲れてしまい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「もう見直しはいいや」となってしまうことが多いのではないでしょうか。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2c389f6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2c389f6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そこで我々Ariitaチームでは、コンセプトを掘り下げて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現状確認を、簡単に、まとめて、疲れることなく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確認できるサービスをまず提供したいと考えております。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次に、サービスの全体像です。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Ariitaサービスは、各保険会社が公開している「本人認証」ならびに「契約照会サービス」を用いて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統合ポータルを用意し、お客様に情報を提供します。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d17a5dc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d17a5d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次に、サービスの全体像です。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Ariitaサービスは、各保険会社が公開している「本人認証」ならびに「契約照会サービス」を用いて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統合ポータルを用意し、お客様に情報を提供します。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それでは実際にAriitaのデモを実施させていただきます。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</a:t>
            </a:r>
            <a:r>
              <a:rPr lang="en"/>
              <a:t>デモの）ご確認ありがとうございました。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今はまだ、生まれたばかりのAriitaですが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今後は見直し、設計、保全などの手続きも統合ポータルで一括で実施できるように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世界を広げていきます。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74" y="1360350"/>
            <a:ext cx="6431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総合保険ポータル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Ariitaのご提案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77" name="Google Shape;77;p13"/>
          <p:cNvSpPr txBox="1"/>
          <p:nvPr>
            <p:ph idx="4294967295" type="subTitle"/>
          </p:nvPr>
        </p:nvSpPr>
        <p:spPr>
          <a:xfrm>
            <a:off x="533400" y="3405750"/>
            <a:ext cx="505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すべての人が</a:t>
            </a:r>
            <a:endParaRPr>
              <a:solidFill>
                <a:srgbClr val="607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最適な保険に入れるように</a:t>
            </a:r>
            <a:endParaRPr/>
          </a:p>
        </p:txBody>
      </p:sp>
      <p:cxnSp>
        <p:nvCxnSpPr>
          <p:cNvPr id="78" name="Google Shape;78;p13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endCxn id="75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83" name="Google Shape;83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子供が生まれて保険見直ししないと、、、でも、保険ってどれだけ必要なんだ？保険相談に行くのはめんどくさいし、、、</a:t>
            </a:r>
            <a:endParaRPr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ライフイベントで保険を見直したい、でも確認だけ疲れてしまう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結局保険料はいくら払ってるんだっけ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今、</a:t>
            </a:r>
            <a:r>
              <a:rPr lang="en"/>
              <a:t>どういう時にいくらもらえるっけ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まとめて確認するのは面倒。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もう考えたくない、、、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05" name="Google Shape;105;p16"/>
          <p:cNvSpPr txBox="1"/>
          <p:nvPr>
            <p:ph idx="4294967295" type="subTitle"/>
          </p:nvPr>
        </p:nvSpPr>
        <p:spPr>
          <a:xfrm>
            <a:off x="533400" y="3405750"/>
            <a:ext cx="505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すべての人が</a:t>
            </a:r>
            <a:endParaRPr>
              <a:solidFill>
                <a:srgbClr val="607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最適な保険に入れるように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endCxn id="103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5517339" y="1899907"/>
            <a:ext cx="1156666" cy="1088243"/>
            <a:chOff x="5972700" y="2330200"/>
            <a:chExt cx="411625" cy="387275"/>
          </a:xfrm>
        </p:grpSpPr>
        <p:sp>
          <p:nvSpPr>
            <p:cNvPr id="111" name="Google Shape;111;p1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6"/>
          <p:cNvSpPr txBox="1"/>
          <p:nvPr>
            <p:ph idx="4294967295" type="subTitle"/>
          </p:nvPr>
        </p:nvSpPr>
        <p:spPr>
          <a:xfrm>
            <a:off x="533400" y="4452150"/>
            <a:ext cx="79959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→現状確認を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　簡単に、まとめて、疲れることなく</a:t>
            </a:r>
            <a:endParaRPr>
              <a:solidFill>
                <a:srgbClr val="607D8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2489175" y="4738100"/>
            <a:ext cx="1976400" cy="735000"/>
          </a:xfrm>
          <a:prstGeom prst="leftArrow">
            <a:avLst>
              <a:gd fmla="val 50000" name="adj1"/>
              <a:gd fmla="val 3254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サービスの全体像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786150" y="3969650"/>
            <a:ext cx="19764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0091EA"/>
                </a:solidFill>
              </a:rPr>
              <a:t>😉😉</a:t>
            </a:r>
            <a:endParaRPr sz="6000">
              <a:solidFill>
                <a:srgbClr val="0091EA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2988700" y="5047039"/>
            <a:ext cx="647700" cy="1021355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034566" y="5190262"/>
            <a:ext cx="555900" cy="735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428275" y="4992100"/>
            <a:ext cx="647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91EA"/>
                </a:solidFill>
              </a:rPr>
              <a:t>😉</a:t>
            </a:r>
            <a:endParaRPr sz="3000">
              <a:solidFill>
                <a:srgbClr val="0091EA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2889703" y="4239913"/>
            <a:ext cx="920846" cy="61918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927538" y="4272795"/>
            <a:ext cx="845100" cy="465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3034575" y="1312300"/>
            <a:ext cx="5884380" cy="2968272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595309" y="39371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163" y="3133926"/>
            <a:ext cx="11144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600" y="2859001"/>
            <a:ext cx="6477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0075" y="1659150"/>
            <a:ext cx="700990" cy="9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0075" y="2678874"/>
            <a:ext cx="1454876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7325" y="2151764"/>
            <a:ext cx="2286000" cy="51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7"/>
          <p:cNvCxnSpPr>
            <a:stCxn id="135" idx="0"/>
            <a:endCxn id="127" idx="1"/>
          </p:cNvCxnSpPr>
          <p:nvPr/>
        </p:nvCxnSpPr>
        <p:spPr>
          <a:xfrm rot="10800000">
            <a:off x="5976827" y="4277475"/>
            <a:ext cx="900" cy="3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7975" y="4590075"/>
            <a:ext cx="2719504" cy="7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85576" y="1375275"/>
            <a:ext cx="4615920" cy="2211840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897" y="2732685"/>
            <a:ext cx="874192" cy="31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90" y="2527821"/>
            <a:ext cx="508077" cy="4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1094" y="1633735"/>
            <a:ext cx="549879" cy="698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1094" y="2393597"/>
            <a:ext cx="1141252" cy="3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567" y="2000813"/>
            <a:ext cx="1793213" cy="38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8"/>
          <p:cNvCxnSpPr>
            <a:stCxn id="147" idx="0"/>
            <a:endCxn id="140" idx="1"/>
          </p:cNvCxnSpPr>
          <p:nvPr/>
        </p:nvCxnSpPr>
        <p:spPr>
          <a:xfrm flipH="1" rot="10800000">
            <a:off x="2380318" y="3584854"/>
            <a:ext cx="13200" cy="6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3684" y="4186954"/>
            <a:ext cx="2133268" cy="54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全社から利用するAPIについて</a:t>
            </a:r>
            <a:endParaRPr/>
          </a:p>
        </p:txBody>
      </p:sp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5033100" y="1423925"/>
            <a:ext cx="3629700" cy="445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・</a:t>
            </a:r>
            <a:r>
              <a:rPr lang="en" sz="2000">
                <a:solidFill>
                  <a:srgbClr val="607D8B"/>
                </a:solidFill>
              </a:rPr>
              <a:t>🔑　</a:t>
            </a:r>
            <a:r>
              <a:rPr b="1" lang="en" sz="2000"/>
              <a:t>本人認証/認可</a:t>
            </a:r>
            <a:endParaRPr b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・</a:t>
            </a:r>
            <a:r>
              <a:rPr lang="en" sz="2000">
                <a:solidFill>
                  <a:srgbClr val="607D8B"/>
                </a:solidFill>
              </a:rPr>
              <a:t>📖　</a:t>
            </a:r>
            <a:r>
              <a:rPr b="1" lang="en" sz="2000"/>
              <a:t>契約照会</a:t>
            </a:r>
            <a:endParaRPr b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</a:rPr>
              <a:t>※将来利用予定</a:t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</a:rPr>
              <a:t>・保険料計算</a:t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</a:rPr>
              <a:t>・保険金計算</a:t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</a:rPr>
              <a:t>・設計書作成</a:t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</a:rPr>
              <a:t>・資料請求</a:t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</a:rPr>
              <a:t>・保全</a:t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99999"/>
              </a:solidFill>
            </a:endParaRPr>
          </a:p>
        </p:txBody>
      </p:sp>
      <p:grpSp>
        <p:nvGrpSpPr>
          <p:cNvPr id="150" name="Google Shape;150;p18"/>
          <p:cNvGrpSpPr/>
          <p:nvPr/>
        </p:nvGrpSpPr>
        <p:grpSpPr>
          <a:xfrm>
            <a:off x="2273323" y="3743539"/>
            <a:ext cx="240435" cy="240435"/>
            <a:chOff x="3683125" y="481100"/>
            <a:chExt cx="270000" cy="270000"/>
          </a:xfrm>
        </p:grpSpPr>
        <p:sp>
          <p:nvSpPr>
            <p:cNvPr id="151" name="Google Shape;151;p1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Ariita Demo</a:t>
            </a:r>
            <a:endParaRPr b="1" sz="24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これからも広がるAriitaの世界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786150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マイページ登録</a:t>
            </a:r>
            <a:endParaRPr sz="1200"/>
          </a:p>
        </p:txBody>
      </p:sp>
      <p:sp>
        <p:nvSpPr>
          <p:cNvPr id="165" name="Google Shape;165;p20"/>
          <p:cNvSpPr txBox="1"/>
          <p:nvPr>
            <p:ph idx="2" type="body"/>
          </p:nvPr>
        </p:nvSpPr>
        <p:spPr>
          <a:xfrm>
            <a:off x="3329988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契約商品のご登録</a:t>
            </a:r>
            <a:endParaRPr sz="1200"/>
          </a:p>
        </p:txBody>
      </p:sp>
      <p:sp>
        <p:nvSpPr>
          <p:cNvPr id="166" name="Google Shape;166;p20"/>
          <p:cNvSpPr txBox="1"/>
          <p:nvPr>
            <p:ph idx="3" type="body"/>
          </p:nvPr>
        </p:nvSpPr>
        <p:spPr>
          <a:xfrm>
            <a:off x="5950026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契約商品のご確認</a:t>
            </a:r>
            <a:endParaRPr sz="1200"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786150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保険比較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シミュレーション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3329988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ポートフォリオ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簡単診断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169" name="Google Shape;169;p20"/>
          <p:cNvSpPr txBox="1"/>
          <p:nvPr>
            <p:ph idx="3" type="body"/>
          </p:nvPr>
        </p:nvSpPr>
        <p:spPr>
          <a:xfrm>
            <a:off x="5950026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FPウェブ診断(有料)</a:t>
            </a:r>
            <a:endParaRPr b="1">
              <a:solidFill>
                <a:srgbClr val="980000"/>
              </a:solidFill>
            </a:endParaRPr>
          </a:p>
        </p:txBody>
      </p:sp>
      <p:grpSp>
        <p:nvGrpSpPr>
          <p:cNvPr id="170" name="Google Shape;170;p20"/>
          <p:cNvGrpSpPr/>
          <p:nvPr/>
        </p:nvGrpSpPr>
        <p:grpSpPr>
          <a:xfrm>
            <a:off x="856211" y="1779184"/>
            <a:ext cx="435022" cy="323445"/>
            <a:chOff x="5247525" y="3007275"/>
            <a:chExt cx="517575" cy="384825"/>
          </a:xfrm>
        </p:grpSpPr>
        <p:sp>
          <p:nvSpPr>
            <p:cNvPr id="171" name="Google Shape;171;p2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73" name="Google Shape;173;p20"/>
          <p:cNvGrpSpPr/>
          <p:nvPr/>
        </p:nvGrpSpPr>
        <p:grpSpPr>
          <a:xfrm>
            <a:off x="3407119" y="1723910"/>
            <a:ext cx="452420" cy="433992"/>
            <a:chOff x="5233525" y="4954450"/>
            <a:chExt cx="538275" cy="516350"/>
          </a:xfrm>
        </p:grpSpPr>
        <p:sp>
          <p:nvSpPr>
            <p:cNvPr id="174" name="Google Shape;174;p2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85" name="Google Shape;185;p20"/>
          <p:cNvGrpSpPr/>
          <p:nvPr/>
        </p:nvGrpSpPr>
        <p:grpSpPr>
          <a:xfrm>
            <a:off x="894067" y="3031832"/>
            <a:ext cx="359272" cy="376691"/>
            <a:chOff x="5961125" y="1623900"/>
            <a:chExt cx="427450" cy="448175"/>
          </a:xfrm>
        </p:grpSpPr>
        <p:sp>
          <p:nvSpPr>
            <p:cNvPr id="186" name="Google Shape;186;p2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786163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まとめて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資料請求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194" name="Google Shape;194;p20"/>
          <p:cNvSpPr txBox="1"/>
          <p:nvPr>
            <p:ph idx="2" type="body"/>
          </p:nvPr>
        </p:nvSpPr>
        <p:spPr>
          <a:xfrm>
            <a:off x="3330001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まとめて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保全手続き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195" name="Google Shape;195;p20"/>
          <p:cNvSpPr txBox="1"/>
          <p:nvPr>
            <p:ph idx="3" type="body"/>
          </p:nvPr>
        </p:nvSpPr>
        <p:spPr>
          <a:xfrm>
            <a:off x="5950038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ご家族情報の登録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6056986" y="4644104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grpSp>
        <p:nvGrpSpPr>
          <p:cNvPr id="197" name="Google Shape;197;p20"/>
          <p:cNvGrpSpPr/>
          <p:nvPr/>
        </p:nvGrpSpPr>
        <p:grpSpPr>
          <a:xfrm>
            <a:off x="6051662" y="1776371"/>
            <a:ext cx="333700" cy="329077"/>
            <a:chOff x="3292425" y="3664250"/>
            <a:chExt cx="397025" cy="391525"/>
          </a:xfrm>
        </p:grpSpPr>
        <p:sp>
          <p:nvSpPr>
            <p:cNvPr id="198" name="Google Shape;198;p2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1" name="Google Shape;201;p20"/>
          <p:cNvGrpSpPr/>
          <p:nvPr/>
        </p:nvGrpSpPr>
        <p:grpSpPr>
          <a:xfrm>
            <a:off x="3448591" y="3086075"/>
            <a:ext cx="369505" cy="268183"/>
            <a:chOff x="4604550" y="3714775"/>
            <a:chExt cx="439625" cy="319075"/>
          </a:xfrm>
        </p:grpSpPr>
        <p:sp>
          <p:nvSpPr>
            <p:cNvPr id="202" name="Google Shape;202;p2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4" name="Google Shape;204;p20"/>
          <p:cNvGrpSpPr/>
          <p:nvPr/>
        </p:nvGrpSpPr>
        <p:grpSpPr>
          <a:xfrm>
            <a:off x="6089531" y="3059749"/>
            <a:ext cx="299911" cy="424768"/>
            <a:chOff x="3979850" y="1598950"/>
            <a:chExt cx="356825" cy="505375"/>
          </a:xfrm>
        </p:grpSpPr>
        <p:sp>
          <p:nvSpPr>
            <p:cNvPr id="205" name="Google Shape;205;p2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oogle Shape;207;p20"/>
          <p:cNvGrpSpPr/>
          <p:nvPr/>
        </p:nvGrpSpPr>
        <p:grpSpPr>
          <a:xfrm>
            <a:off x="866824" y="4603928"/>
            <a:ext cx="342882" cy="418128"/>
            <a:chOff x="596350" y="929175"/>
            <a:chExt cx="407950" cy="497475"/>
          </a:xfrm>
        </p:grpSpPr>
        <p:sp>
          <p:nvSpPr>
            <p:cNvPr id="208" name="Google Shape;208;p2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5" name="Google Shape;215;p20"/>
          <p:cNvGrpSpPr/>
          <p:nvPr/>
        </p:nvGrpSpPr>
        <p:grpSpPr>
          <a:xfrm>
            <a:off x="3448611" y="4619159"/>
            <a:ext cx="435022" cy="323445"/>
            <a:chOff x="5247525" y="3007275"/>
            <a:chExt cx="517575" cy="384825"/>
          </a:xfrm>
        </p:grpSpPr>
        <p:sp>
          <p:nvSpPr>
            <p:cNvPr id="216" name="Google Shape;216;p2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