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5AC4C8-4760-413E-821A-5C22A09CDAF8}">
  <a:tblStyle styleId="{ED5AC4C8-4760-413E-821A-5C22A09CD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それでは、Ariitaチームから提案させていただきます。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私達が提案するのは”保険ポータル”Ariita"です。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12c389f6c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12c389f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da085fb6_58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Ariitaサービスのコンセプトは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「すべての人が、最適な保険に入れるように」です。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お客様の保険情報を一元化して管理する場所を提供し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お客様自身が、最適な保険を判断できる状態を作ることで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信頼を獲得し、「みんなが普通に会員登録している」という状態を目指しています。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※LINEやマネーフォワードのように、、、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14470e8e2_9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保険について、例えばこんなことはないでしょうか？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上の文章を読む）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（青文字読む）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という形で、見直しを諦めてしまうことはないでしょうか。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例えば、見直そうと思って、現状を確認するため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（黒文字の箇条書き読む）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結局保険料はいくら払ってるんだっけ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今、どういう時にいくらもらえるっけ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という確認だけで保険の複雑さに疲れてしまい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「もう見直しはいいや」となってしまうことが多いのではないでしょうか。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c389f6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2c389f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そこで我々Ariitaチームでは、コンセプトを掘り下げて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現状確認を、簡単に、まとめて、疲れることなく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確認できるサービスをまず提供したいと考えております。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次に、サービスの全体像です。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2c389f6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2c389f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最初にAriitaが持つ機能は３点、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マイページ機能、保険商品登録機能、保険商品確認機能です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これらの機能で「簡単に、まとめて、疲れることなく」を実現します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それでは実際にAriitaのデモを実施させていただきます。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デモのご確認ありがとうございました。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今はまだ、生まれたばかりのAriitaですが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今後は見直し、設計、保全などの手続きも統合ポータルで一括で実施できるように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世界を広げていきます。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poweredtemplate.com/#check-cordeli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4" y="1360350"/>
            <a:ext cx="6431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総合保険ポータル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Ariitaのご提案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作ったのはここまで。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あとはテンプレートの残り。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（4/25に消します）</a:t>
            </a:r>
            <a:endParaRPr b="1"/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7" name="Google Shape;267;p2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8" name="Google Shape;268;p22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5" name="Google Shape;275;p23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6" name="Google Shape;276;p23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77" name="Google Shape;277;p23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286" name="Google Shape;2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87" name="Google Shape;287;p24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4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4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25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298" name="Google Shape;298;p25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25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9" name="Google Shape;329;p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35" name="Google Shape;335;p26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{ED5AC4C8-4760-413E-821A-5C22A09CDAF8}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336" name="Google Shape;336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341" name="Google Shape;3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4" name="Google Shape;344;p27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345" name="Google Shape;345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7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348" name="Google Shape;348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7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351" name="Google Shape;351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27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354" name="Google Shape;354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7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357" name="Google Shape;357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7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360" name="Google Shape;360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2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368" name="Google Shape;368;p28"/>
          <p:cNvSpPr txBox="1"/>
          <p:nvPr>
            <p:ph idx="4294967295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69" name="Google Shape;369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idx="4294967295" type="ctrTitle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375" name="Google Shape;375;p29"/>
          <p:cNvSpPr txBox="1"/>
          <p:nvPr>
            <p:ph idx="4294967295" type="subTitle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6" name="Google Shape;376;p29"/>
          <p:cNvSpPr txBox="1"/>
          <p:nvPr>
            <p:ph idx="4294967295" type="ctrTitle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377" name="Google Shape;377;p29"/>
          <p:cNvSpPr txBox="1"/>
          <p:nvPr>
            <p:ph idx="4294967295" type="subTitle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78" name="Google Shape;378;p29"/>
          <p:cNvSpPr txBox="1"/>
          <p:nvPr>
            <p:ph idx="4294967295" type="ctrTitle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379" name="Google Shape;379;p29"/>
          <p:cNvSpPr txBox="1"/>
          <p:nvPr>
            <p:ph idx="4294967295" type="subTitle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0" name="Google Shape;380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92" name="Google Shape;392;p30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0"/>
          <p:cNvCxnSpPr/>
          <p:nvPr/>
        </p:nvCxnSpPr>
        <p:spPr>
          <a:xfrm flipH="1" rot="10800000">
            <a:off x="5520450" y="2991325"/>
            <a:ext cx="859200" cy="85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5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83" name="Google Shape;83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401" name="Google Shape;401;p31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/>
          <p:nvPr/>
        </p:nvSpPr>
        <p:spPr>
          <a:xfrm>
            <a:off x="5385337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09" name="Google Shape;409;p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/>
          <p:nvPr/>
        </p:nvSpPr>
        <p:spPr>
          <a:xfrm>
            <a:off x="7096774" y="4669275"/>
            <a:ext cx="910420" cy="1397507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7166982" y="4865186"/>
            <a:ext cx="781500" cy="1005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16" name="Google Shape;416;p33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417" name="Google Shape;417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/>
          <p:nvPr/>
        </p:nvSpPr>
        <p:spPr>
          <a:xfrm>
            <a:off x="4787663" y="7181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24" name="Google Shape;424;p34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425" name="Google Shape;425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/>
          <p:nvPr/>
        </p:nvSpPr>
        <p:spPr>
          <a:xfrm>
            <a:off x="2001838" y="5916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32" name="Google Shape;432;p35"/>
          <p:cNvSpPr txBox="1"/>
          <p:nvPr>
            <p:ph idx="4294967295" type="body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433" name="Google Shape;433;p3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439" name="Google Shape;439;p36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40" name="Google Shape;440;p36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41" name="Google Shape;441;p3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7" name="Google Shape;447;p3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448" name="Google Shape;448;p3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54" name="Google Shape;454;p38"/>
          <p:cNvSpPr txBox="1"/>
          <p:nvPr>
            <p:ph idx="1" type="body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b="1" lang="en" sz="1800"/>
              <a:t>Roboto Slab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b="1" lang="en" sz="1800"/>
              <a:t>Source Sans Pro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b="1" lang="en" sz="1800">
                <a:solidFill>
                  <a:srgbClr val="0091EA"/>
                </a:solidFill>
              </a:rPr>
              <a:t>#0091ea</a:t>
            </a:r>
            <a:endParaRPr b="1" sz="1800">
              <a:solidFill>
                <a:srgbClr val="0091E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b="1" lang="en" sz="1800"/>
              <a:t>#263238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b="1" lang="en" sz="1800">
                <a:solidFill>
                  <a:srgbClr val="607D8B"/>
                </a:solidFill>
              </a:rPr>
              <a:t>#607d8b</a:t>
            </a:r>
            <a:endParaRPr b="1" sz="1800">
              <a:solidFill>
                <a:srgbClr val="607D8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b="1" lang="en" sz="18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b="1" sz="1800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455" name="Google Shape;455;p38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6" name="Google Shape;456;p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D8DC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62" name="Google Shape;462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63" name="Google Shape;463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78" name="Google Shape;478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3" name="Google Shape;483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84" name="Google Shape;484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2148120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39"/>
          <p:cNvSpPr/>
          <p:nvPr/>
        </p:nvSpPr>
        <p:spPr>
          <a:xfrm>
            <a:off x="2733088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91" name="Google Shape;491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92" name="Google Shape;492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96" name="Google Shape;496;p39"/>
          <p:cNvSpPr/>
          <p:nvPr/>
        </p:nvSpPr>
        <p:spPr>
          <a:xfrm>
            <a:off x="4361051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97" name="Google Shape;497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98" name="Google Shape;498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506" name="Google Shape;506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10" name="Google Shape;510;p39"/>
          <p:cNvSpPr/>
          <p:nvPr/>
        </p:nvSpPr>
        <p:spPr>
          <a:xfrm>
            <a:off x="2118449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39"/>
          <p:cNvSpPr/>
          <p:nvPr/>
        </p:nvSpPr>
        <p:spPr>
          <a:xfrm>
            <a:off x="2683959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2" name="Google Shape;512;p39"/>
          <p:cNvSpPr/>
          <p:nvPr/>
        </p:nvSpPr>
        <p:spPr>
          <a:xfrm>
            <a:off x="3254071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3830339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14" name="Google Shape;514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515" name="Google Shape;515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518" name="Google Shape;51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521" name="Google Shape;521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525" name="Google Shape;525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533" name="Google Shape;533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540" name="Google Shape;540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2690599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5" name="Google Shape;545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546" name="Google Shape;546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549" name="Google Shape;549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555" name="Google Shape;555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558" name="Google Shape;558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66" name="Google Shape;566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Google Shape;571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72" name="Google Shape;572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81" name="Google Shape;581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5" name="Google Shape;585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86" name="Google Shape;586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91" name="Google Shape;591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5" name="Google Shape;595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96" name="Google Shape;596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99" name="Google Shape;599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602" name="Google Shape;602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4393811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05" name="Google Shape;605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606" name="Google Shape;606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609" name="Google Shape;609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7" name="Google Shape;617;p39"/>
          <p:cNvSpPr/>
          <p:nvPr/>
        </p:nvSpPr>
        <p:spPr>
          <a:xfrm>
            <a:off x="1561113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8" name="Google Shape;618;p39"/>
          <p:cNvSpPr/>
          <p:nvPr/>
        </p:nvSpPr>
        <p:spPr>
          <a:xfrm>
            <a:off x="1039605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19" name="Google Shape;619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620" name="Google Shape;620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2" name="Google Shape;622;p39"/>
          <p:cNvSpPr/>
          <p:nvPr/>
        </p:nvSpPr>
        <p:spPr>
          <a:xfrm>
            <a:off x="3810881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23" name="Google Shape;623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624" name="Google Shape;624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6" name="Google Shape;626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627" name="Google Shape;627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632" name="Google Shape;632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5" name="Google Shape;635;p39"/>
          <p:cNvSpPr/>
          <p:nvPr/>
        </p:nvSpPr>
        <p:spPr>
          <a:xfrm>
            <a:off x="4983886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6" name="Google Shape;636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637" name="Google Shape;637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644" name="Google Shape;644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654" name="Google Shape;654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658" name="Google Shape;658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662" name="Google Shape;662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7" name="Google Shape;667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68" name="Google Shape;668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0" name="Google Shape;670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71" name="Google Shape;671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79" name="Google Shape;679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5" name="Google Shape;685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86" name="Google Shape;686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89" name="Google Shape;689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93" name="Google Shape;693;p39"/>
          <p:cNvSpPr/>
          <p:nvPr/>
        </p:nvSpPr>
        <p:spPr>
          <a:xfrm>
            <a:off x="962843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39"/>
          <p:cNvSpPr/>
          <p:nvPr/>
        </p:nvSpPr>
        <p:spPr>
          <a:xfrm>
            <a:off x="3253566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" name="Google Shape;695;p39"/>
          <p:cNvSpPr/>
          <p:nvPr/>
        </p:nvSpPr>
        <p:spPr>
          <a:xfrm>
            <a:off x="2688561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6" name="Google Shape;696;p39"/>
          <p:cNvSpPr/>
          <p:nvPr/>
        </p:nvSpPr>
        <p:spPr>
          <a:xfrm>
            <a:off x="3817038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97" name="Google Shape;697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98" name="Google Shape;698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6" name="Google Shape;706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707" name="Google Shape;707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710" name="Google Shape;710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6" name="Google Shape;716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717" name="Google Shape;717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Google Shape;724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725" name="Google Shape;725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729" name="Google Shape;729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736" name="Google Shape;736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9" name="Google Shape;739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740" name="Google Shape;740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3" name="Google Shape;743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744" name="Google Shape;744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750" name="Google Shape;750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78" name="Google Shape;778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Google Shape;801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802" name="Google Shape;802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6" name="Google Shape;816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817" name="Google Shape;817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821" name="Google Shape;821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7" name="Google Shape;827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828" name="Google Shape;828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6" name="Google Shape;836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837" name="Google Shape;837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841" name="Google Shape;841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6" name="Google Shape;846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847" name="Google Shape;847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855" name="Google Shape;855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862" name="Google Shape;862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1" name="Google Shape;871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72" name="Google Shape;872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3" name="Google Shape;883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84" name="Google Shape;884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90" name="Google Shape;890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98" name="Google Shape;89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901" name="Google Shape;90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904" name="Google Shape;90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39"/>
          <p:cNvSpPr/>
          <p:nvPr/>
        </p:nvSpPr>
        <p:spPr>
          <a:xfrm>
            <a:off x="7512255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6628418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9"/>
          <p:cNvSpPr/>
          <p:nvPr/>
        </p:nvSpPr>
        <p:spPr>
          <a:xfrm>
            <a:off x="6913953" y="40072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5" name="Google Shape;915;p40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6" name="Google Shape;916;p40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917" name="Google Shape;917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結局保険料はいくら払ってるんだっけ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今、</a:t>
            </a:r>
            <a:r>
              <a:rPr lang="en"/>
              <a:t>どういう時にいくらもらえるっけ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まとめて確認するのは面倒。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もう考えたくない、、、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517339" y="1899907"/>
            <a:ext cx="1156666" cy="1088243"/>
            <a:chOff x="5972700" y="2330200"/>
            <a:chExt cx="411625" cy="387275"/>
          </a:xfrm>
        </p:grpSpPr>
        <p:sp>
          <p:nvSpPr>
            <p:cNvPr id="111" name="Google Shape;111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533400" y="4452150"/>
            <a:ext cx="7995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→現状確認を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　簡単に、まとめて、疲れることなく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1782625" y="1938675"/>
            <a:ext cx="1976400" cy="735000"/>
          </a:xfrm>
          <a:prstGeom prst="leftArrow">
            <a:avLst>
              <a:gd fmla="val 50000" name="adj1"/>
              <a:gd fmla="val 3254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414949" y="3361725"/>
            <a:ext cx="7154244" cy="2971404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サービスの全体像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788" y="5304651"/>
            <a:ext cx="11144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225" y="5029726"/>
            <a:ext cx="647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675" y="3980676"/>
            <a:ext cx="9906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7100" y="5352274"/>
            <a:ext cx="145487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3950" y="4322489"/>
            <a:ext cx="2286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79600" y="1170225"/>
            <a:ext cx="19764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91EA"/>
                </a:solidFill>
              </a:rPr>
              <a:t>😉😉</a:t>
            </a:r>
            <a:endParaRPr sz="6000">
              <a:solidFill>
                <a:srgbClr val="0091EA"/>
              </a:solidFill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282150" y="2247614"/>
            <a:ext cx="647700" cy="102135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328016" y="2390837"/>
            <a:ext cx="555900" cy="735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842563" y="1347713"/>
            <a:ext cx="2294700" cy="16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新サービスのアイコン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721725" y="2192675"/>
            <a:ext cx="647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91EA"/>
                </a:solidFill>
              </a:rPr>
              <a:t>😉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183153" y="1440488"/>
            <a:ext cx="920846" cy="61918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220988" y="1473370"/>
            <a:ext cx="845100" cy="4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cxnSp>
        <p:nvCxnSpPr>
          <p:cNvPr id="135" name="Google Shape;135;p17"/>
          <p:cNvCxnSpPr>
            <a:stCxn id="131" idx="2"/>
            <a:endCxn id="120" idx="3"/>
          </p:cNvCxnSpPr>
          <p:nvPr/>
        </p:nvCxnSpPr>
        <p:spPr>
          <a:xfrm>
            <a:off x="4989913" y="3019013"/>
            <a:ext cx="21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生まれたばかりのAriitaが持つコンテンツ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Mypage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Create Mypage</a:t>
            </a:r>
            <a:endParaRPr sz="1200"/>
          </a:p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保険商品登録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product registration.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3" name="Google Shape;143;p18"/>
          <p:cNvSpPr txBox="1"/>
          <p:nvPr>
            <p:ph idx="3" type="body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保険商品確認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product confirmation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保険見直し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review</a:t>
            </a:r>
            <a:endParaRPr sz="1200"/>
          </a:p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保険設計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optimization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6" name="Google Shape;146;p18"/>
          <p:cNvSpPr txBox="1"/>
          <p:nvPr>
            <p:ph idx="3" type="body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保全手続き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Maintenance procedure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148" name="Google Shape;148;p1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157" name="Google Shape;157;p1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160" name="Google Shape;160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68" name="Google Shape;168;p18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169" name="Google Shape;169;p1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6018642" y="1752557"/>
            <a:ext cx="359272" cy="376691"/>
            <a:chOff x="5961125" y="1623900"/>
            <a:chExt cx="427450" cy="448175"/>
          </a:xfrm>
        </p:grpSpPr>
        <p:sp>
          <p:nvSpPr>
            <p:cNvPr id="181" name="Google Shape;181;p1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3460346" y="3977227"/>
            <a:ext cx="345971" cy="325505"/>
            <a:chOff x="5972700" y="2330200"/>
            <a:chExt cx="411625" cy="387275"/>
          </a:xfrm>
        </p:grpSpPr>
        <p:sp>
          <p:nvSpPr>
            <p:cNvPr id="189" name="Google Shape;189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649975" y="3568275"/>
            <a:ext cx="7428300" cy="187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Ariita Demo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これからも広がるAriitaの世界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Mypage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Create Mypage</a:t>
            </a:r>
            <a:endParaRPr sz="1200"/>
          </a:p>
        </p:txBody>
      </p:sp>
      <p:sp>
        <p:nvSpPr>
          <p:cNvPr id="205" name="Google Shape;205;p20"/>
          <p:cNvSpPr txBox="1"/>
          <p:nvPr>
            <p:ph idx="2" type="body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保険商品登録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product registration.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6" name="Google Shape;206;p20"/>
          <p:cNvSpPr txBox="1"/>
          <p:nvPr>
            <p:ph idx="3" type="body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保険商品確認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product confirmation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保険見直し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review</a:t>
            </a:r>
            <a:endParaRPr sz="1200"/>
          </a:p>
        </p:txBody>
      </p:sp>
      <p:sp>
        <p:nvSpPr>
          <p:cNvPr id="208" name="Google Shape;208;p20"/>
          <p:cNvSpPr txBox="1"/>
          <p:nvPr>
            <p:ph idx="2" type="body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保険設計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optimization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20"/>
          <p:cNvSpPr txBox="1"/>
          <p:nvPr>
            <p:ph idx="3" type="body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保全手続き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Maintenance procedure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10" name="Google Shape;210;p20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211" name="Google Shape;211;p2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19" name="Google Shape;219;p20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220" name="Google Shape;220;p2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223" name="Google Shape;223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31" name="Google Shape;231;p20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232" name="Google Shape;232;p2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43" name="Google Shape;243;p20"/>
          <p:cNvGrpSpPr/>
          <p:nvPr/>
        </p:nvGrpSpPr>
        <p:grpSpPr>
          <a:xfrm>
            <a:off x="6018642" y="1752557"/>
            <a:ext cx="359272" cy="376691"/>
            <a:chOff x="5961125" y="1623900"/>
            <a:chExt cx="427450" cy="448175"/>
          </a:xfrm>
        </p:grpSpPr>
        <p:sp>
          <p:nvSpPr>
            <p:cNvPr id="244" name="Google Shape;244;p2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51" name="Google Shape;251;p20"/>
          <p:cNvGrpSpPr/>
          <p:nvPr/>
        </p:nvGrpSpPr>
        <p:grpSpPr>
          <a:xfrm>
            <a:off x="3460346" y="3977227"/>
            <a:ext cx="345971" cy="325505"/>
            <a:chOff x="5972700" y="2330200"/>
            <a:chExt cx="411625" cy="387275"/>
          </a:xfrm>
        </p:grpSpPr>
        <p:sp>
          <p:nvSpPr>
            <p:cNvPr id="252" name="Google Shape;252;p2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649975" y="3568275"/>
            <a:ext cx="7428300" cy="187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