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58"/>
  </p:notesMasterIdLst>
  <p:handoutMasterIdLst>
    <p:handoutMasterId r:id="rId59"/>
  </p:handoutMasterIdLst>
  <p:sldIdLst>
    <p:sldId id="258" r:id="rId2"/>
    <p:sldId id="281" r:id="rId3"/>
    <p:sldId id="279" r:id="rId4"/>
    <p:sldId id="282" r:id="rId5"/>
    <p:sldId id="335" r:id="rId6"/>
    <p:sldId id="340" r:id="rId7"/>
    <p:sldId id="277" r:id="rId8"/>
    <p:sldId id="338" r:id="rId9"/>
    <p:sldId id="297" r:id="rId10"/>
    <p:sldId id="368" r:id="rId11"/>
    <p:sldId id="291" r:id="rId12"/>
    <p:sldId id="392" r:id="rId13"/>
    <p:sldId id="293" r:id="rId14"/>
    <p:sldId id="393" r:id="rId15"/>
    <p:sldId id="302" r:id="rId16"/>
    <p:sldId id="303" r:id="rId17"/>
    <p:sldId id="304" r:id="rId18"/>
    <p:sldId id="366" r:id="rId19"/>
    <p:sldId id="370" r:id="rId20"/>
    <p:sldId id="367" r:id="rId21"/>
    <p:sldId id="306" r:id="rId22"/>
    <p:sldId id="373" r:id="rId23"/>
    <p:sldId id="376" r:id="rId24"/>
    <p:sldId id="394" r:id="rId25"/>
    <p:sldId id="307" r:id="rId26"/>
    <p:sldId id="308" r:id="rId27"/>
    <p:sldId id="377" r:id="rId28"/>
    <p:sldId id="359" r:id="rId29"/>
    <p:sldId id="372" r:id="rId30"/>
    <p:sldId id="395" r:id="rId31"/>
    <p:sldId id="343" r:id="rId32"/>
    <p:sldId id="386" r:id="rId33"/>
    <p:sldId id="396" r:id="rId34"/>
    <p:sldId id="371" r:id="rId35"/>
    <p:sldId id="344" r:id="rId36"/>
    <p:sldId id="345" r:id="rId37"/>
    <p:sldId id="346" r:id="rId38"/>
    <p:sldId id="378" r:id="rId39"/>
    <p:sldId id="397" r:id="rId40"/>
    <p:sldId id="348" r:id="rId41"/>
    <p:sldId id="379" r:id="rId42"/>
    <p:sldId id="265" r:id="rId43"/>
    <p:sldId id="3193" r:id="rId44"/>
    <p:sldId id="3203" r:id="rId45"/>
    <p:sldId id="311" r:id="rId46"/>
    <p:sldId id="312" r:id="rId47"/>
    <p:sldId id="313" r:id="rId48"/>
    <p:sldId id="314" r:id="rId49"/>
    <p:sldId id="384" r:id="rId50"/>
    <p:sldId id="315" r:id="rId51"/>
    <p:sldId id="316" r:id="rId52"/>
    <p:sldId id="385" r:id="rId53"/>
    <p:sldId id="318" r:id="rId54"/>
    <p:sldId id="341" r:id="rId55"/>
    <p:sldId id="356" r:id="rId56"/>
    <p:sldId id="398" r:id="rId5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424502-D9D0-4506-B377-57829ECB1367}">
          <p14:sldIdLst>
            <p14:sldId id="258"/>
            <p14:sldId id="281"/>
            <p14:sldId id="279"/>
            <p14:sldId id="282"/>
            <p14:sldId id="335"/>
            <p14:sldId id="340"/>
            <p14:sldId id="277"/>
            <p14:sldId id="338"/>
            <p14:sldId id="297"/>
            <p14:sldId id="368"/>
            <p14:sldId id="291"/>
            <p14:sldId id="392"/>
            <p14:sldId id="293"/>
            <p14:sldId id="393"/>
            <p14:sldId id="302"/>
            <p14:sldId id="303"/>
            <p14:sldId id="304"/>
            <p14:sldId id="366"/>
            <p14:sldId id="370"/>
            <p14:sldId id="367"/>
            <p14:sldId id="306"/>
            <p14:sldId id="373"/>
            <p14:sldId id="376"/>
            <p14:sldId id="394"/>
            <p14:sldId id="307"/>
            <p14:sldId id="308"/>
            <p14:sldId id="377"/>
            <p14:sldId id="359"/>
            <p14:sldId id="372"/>
            <p14:sldId id="395"/>
            <p14:sldId id="343"/>
            <p14:sldId id="386"/>
            <p14:sldId id="396"/>
            <p14:sldId id="371"/>
            <p14:sldId id="344"/>
            <p14:sldId id="345"/>
            <p14:sldId id="346"/>
            <p14:sldId id="378"/>
            <p14:sldId id="397"/>
            <p14:sldId id="348"/>
            <p14:sldId id="379"/>
            <p14:sldId id="265"/>
            <p14:sldId id="3193"/>
            <p14:sldId id="3203"/>
            <p14:sldId id="311"/>
            <p14:sldId id="312"/>
            <p14:sldId id="313"/>
            <p14:sldId id="314"/>
            <p14:sldId id="384"/>
            <p14:sldId id="315"/>
            <p14:sldId id="316"/>
            <p14:sldId id="385"/>
            <p14:sldId id="318"/>
            <p14:sldId id="341"/>
            <p14:sldId id="356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462"/>
    <a:srgbClr val="8064A2"/>
    <a:srgbClr val="6179A8"/>
    <a:srgbClr val="5EAFA6"/>
    <a:srgbClr val="5CB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87600" autoAdjust="0"/>
  </p:normalViewPr>
  <p:slideViewPr>
    <p:cSldViewPr>
      <p:cViewPr varScale="1">
        <p:scale>
          <a:sx n="127" d="100"/>
          <a:sy n="127" d="100"/>
        </p:scale>
        <p:origin x="1122" y="108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96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Redmond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ecurity.org/cis-benchmarks" TargetMode="External"/><Relationship Id="rId2" Type="http://schemas.openxmlformats.org/officeDocument/2006/relationships/hyperlink" Target="https://nvd.nist.gov/ncp/reposito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2571750"/>
            <a:ext cx="61055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Orin Thomas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@</a:t>
            </a:r>
            <a:r>
              <a:rPr lang="en-US" sz="24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  <a:cs typeface="+mn-cs"/>
              </a:rPr>
              <a:t>orinthomas</a:t>
            </a:r>
            <a:endParaRPr lang="en-US" sz="24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endParaRPr lang="en-US" sz="2400" b="1" dirty="0">
              <a:solidFill>
                <a:schemeClr val="accent4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Principal Cloud </a:t>
            </a:r>
            <a:b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</a:b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Operations Advocate</a:t>
            </a:r>
          </a:p>
          <a:p>
            <a:pPr algn="r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45924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charset="0"/>
              </a:rPr>
              <a:t>orin.thomas@microsoft.com</a:t>
            </a: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>
                <a:solidFill>
                  <a:schemeClr val="accent1"/>
                </a:solidFill>
                <a:effectLst/>
              </a:rPr>
              <a:t>Hardening your Windows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F6BB-C5D1-4403-B1B4-AEF1647D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DC configuration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E9F3-C979-40B3-BA9C-10D9C84E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DCs should always run most recent version of Windows Server</a:t>
            </a:r>
          </a:p>
          <a:p>
            <a:r>
              <a:rPr lang="en-US" dirty="0">
                <a:solidFill>
                  <a:schemeClr val="bg1"/>
                </a:solidFill>
              </a:rPr>
              <a:t>Should be Server Core</a:t>
            </a:r>
          </a:p>
          <a:p>
            <a:r>
              <a:rPr lang="en-US" dirty="0">
                <a:solidFill>
                  <a:schemeClr val="bg1"/>
                </a:solidFill>
              </a:rPr>
              <a:t>Should have device guard enabled</a:t>
            </a:r>
          </a:p>
          <a:p>
            <a:r>
              <a:rPr lang="en-US" dirty="0">
                <a:solidFill>
                  <a:schemeClr val="bg1"/>
                </a:solidFill>
              </a:rPr>
              <a:t>Should be blocked from directly communicating with hosts on the internet</a:t>
            </a:r>
          </a:p>
          <a:p>
            <a:r>
              <a:rPr lang="en-US" dirty="0">
                <a:solidFill>
                  <a:schemeClr val="bg1"/>
                </a:solidFill>
              </a:rPr>
              <a:t>Admin sessions (RDP/PowerShell) only from known PAW/Jump Server IP addresses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7EE9-BF1E-4115-995B-4B051A93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Admin Accounts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8382-EEB1-4641-AFAE-AC61A81D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Lock down when and where an account can be used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Specify restricted logon times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Specify restricted logon locations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Specify account expiration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Ensure that password policies are enforced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6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244B-2E80-4167-BAA9-3E782C38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DEMO: LOGON RESTRICTIONS</a:t>
            </a:r>
          </a:p>
        </p:txBody>
      </p:sp>
    </p:spTree>
    <p:extLst>
      <p:ext uri="{BB962C8B-B14F-4D97-AF65-F5344CB8AC3E}">
        <p14:creationId xmlns:p14="http://schemas.microsoft.com/office/powerpoint/2010/main" val="358670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CD6C-9B11-41B1-8F1B-DE826461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Protected Users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D39A-E737-44C0-9B6A-4C4AE8F8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Special group in Server 2016 &amp; 2019</a:t>
            </a:r>
          </a:p>
          <a:p>
            <a:r>
              <a:rPr lang="en-US" dirty="0">
                <a:solidFill>
                  <a:schemeClr val="bg1"/>
                </a:solidFill>
              </a:rPr>
              <a:t>Members of this group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cached credentials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Cannot use NTLM authentication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Cannot use older cipher suites for Kerberos pre-authentication</a:t>
            </a:r>
          </a:p>
          <a:p>
            <a:r>
              <a:rPr lang="en-US" dirty="0">
                <a:solidFill>
                  <a:schemeClr val="bg1"/>
                </a:solidFill>
              </a:rPr>
              <a:t>Add all privileged accounts to this group to minimize chances of cached credential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harvesting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9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244B-2E80-4167-BAA9-3E782C38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DEMO: PROTECTED USERS</a:t>
            </a:r>
          </a:p>
        </p:txBody>
      </p:sp>
    </p:spTree>
    <p:extLst>
      <p:ext uri="{BB962C8B-B14F-4D97-AF65-F5344CB8AC3E}">
        <p14:creationId xmlns:p14="http://schemas.microsoft.com/office/powerpoint/2010/main" val="33465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79D0-6BE4-4222-B4F8-D5749645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Disabling NTLM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4BB8-7FBA-4963-8C44-EA023C0F6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648200" cy="33940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Prior to disabling, audit current use of NTLM</a:t>
            </a:r>
          </a:p>
          <a:p>
            <a:r>
              <a:rPr lang="en-US" dirty="0">
                <a:solidFill>
                  <a:schemeClr val="bg1"/>
                </a:solidFill>
              </a:rPr>
              <a:t>Configure Network Security: Restrict NTLM authentication in this domain policy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10C55-2A34-4D0E-9AA5-2FCA19573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23950"/>
            <a:ext cx="32198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8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87CF-F6AA-4547-81CF-DC797CF0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Credential Guard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DD16-08AB-4964-93DA-F25DB633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Uses virtualization based security to protect cached account credentials</a:t>
            </a:r>
          </a:p>
          <a:p>
            <a:r>
              <a:rPr lang="en-US" dirty="0">
                <a:solidFill>
                  <a:schemeClr val="bg1"/>
                </a:solidFill>
              </a:rPr>
              <a:t>Used to mitigate pass-the-hash &amp; pass-the-ticket attacks</a:t>
            </a:r>
          </a:p>
          <a:p>
            <a:r>
              <a:rPr lang="en-US" dirty="0">
                <a:solidFill>
                  <a:schemeClr val="bg1"/>
                </a:solidFill>
              </a:rPr>
              <a:t>Does not allow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Unconstrained </a:t>
            </a:r>
            <a:r>
              <a:rPr lang="en-US" dirty="0" err="1">
                <a:solidFill>
                  <a:schemeClr val="bg1"/>
                </a:solidFill>
              </a:rPr>
              <a:t>Keberos</a:t>
            </a:r>
            <a:r>
              <a:rPr lang="en-US" dirty="0">
                <a:solidFill>
                  <a:schemeClr val="bg1"/>
                </a:solidFill>
              </a:rPr>
              <a:t> delegation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NTLMv1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MS-CHAPv2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Digest Authentication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CredSSP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Kerberos DES encryption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2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1233-CF02-4AA7-BF7A-30CD87E2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ESAE Forests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BAD7-84EE-40E8-93D9-55EDFD6D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forest is trusted in one way relationship by Production forest</a:t>
            </a:r>
          </a:p>
          <a:p>
            <a:r>
              <a:rPr lang="en-US" dirty="0">
                <a:solidFill>
                  <a:schemeClr val="bg1"/>
                </a:solidFill>
              </a:rPr>
              <a:t>All admin accounts in Production forest are standard user accounts in Admin forest</a:t>
            </a:r>
          </a:p>
          <a:p>
            <a:r>
              <a:rPr lang="en-US" dirty="0">
                <a:solidFill>
                  <a:schemeClr val="bg1"/>
                </a:solidFill>
              </a:rPr>
              <a:t>If admin account is compromised, it can’t be used to compromise other accounts in admin forest</a:t>
            </a:r>
          </a:p>
          <a:p>
            <a:r>
              <a:rPr lang="en-US" dirty="0">
                <a:solidFill>
                  <a:schemeClr val="bg1"/>
                </a:solidFill>
              </a:rPr>
              <a:t>Any accounts that have admin privileges that aren’t hosted in Admin forest are suspect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88F3-ACA1-44F7-94C6-4B5E6AD0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Principle of Least Privilege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95B4-88EA-48C1-9653-883EEA80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Assign minimum required rights to an account</a:t>
            </a:r>
          </a:p>
          <a:p>
            <a:r>
              <a:rPr lang="en-US" dirty="0">
                <a:solidFill>
                  <a:schemeClr val="bg1"/>
                </a:solidFill>
              </a:rPr>
              <a:t>If account is compromised, attacker will only be able to perform limited set of tasks</a:t>
            </a:r>
          </a:p>
          <a:p>
            <a:r>
              <a:rPr lang="en-US" dirty="0">
                <a:solidFill>
                  <a:schemeClr val="bg1"/>
                </a:solidFill>
              </a:rPr>
              <a:t>Create accounts to perform specific administrative tasks</a:t>
            </a:r>
          </a:p>
          <a:p>
            <a:r>
              <a:rPr lang="en-US" dirty="0">
                <a:solidFill>
                  <a:schemeClr val="bg1"/>
                </a:solidFill>
              </a:rPr>
              <a:t>Avoid swiss army knife accounts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5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2B74-C841-41C8-A9FC-1F468499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PAWs and Jump Servers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06E7-790C-4508-A152-3E0E9E8C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Locked down workstation that can only be used for administrative tasks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Blocked from accessing internet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Servers only accept admin connections from PAWs or Jump Servers</a:t>
            </a:r>
          </a:p>
          <a:p>
            <a:r>
              <a:rPr lang="en-US" dirty="0">
                <a:solidFill>
                  <a:schemeClr val="bg1"/>
                </a:solidFill>
              </a:rPr>
              <a:t>Jump 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made to jump 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Admin connection made from jump server to target system to be managed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9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an Gallagher [aka +. &#10;@thepacketrat &#10;Most attackers are what I describe as &#10;&quot;Moderately skilled people who know &#10;more about your network than you do.&quot; &#10;-@jepayneMSFT at @BSidesCharm &#10;keynote &#10;Retweeted by Jared Haight &#10;8h ">
            <a:extLst>
              <a:ext uri="{FF2B5EF4-FFF2-40B4-BE49-F238E27FC236}">
                <a16:creationId xmlns:a16="http://schemas.microsoft.com/office/drawing/2014/main" id="{B9FC3021-160C-4C86-AE86-9338E074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8150"/>
            <a:ext cx="5638799" cy="35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0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BEAD-0F02-4CB9-AEDD-2D43A9EB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Good Admin Habits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94A3-68C9-49B3-BEA7-B66E5941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Daily driver account used to read email, generate TPS reports should be standard user account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Should not be member of local Admins group</a:t>
            </a:r>
          </a:p>
          <a:p>
            <a:r>
              <a:rPr lang="en-US" dirty="0">
                <a:solidFill>
                  <a:schemeClr val="bg1"/>
                </a:solidFill>
              </a:rPr>
              <a:t>Only use privileged accounts from PAWs to perform administrative tasks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34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DB63-2885-4F83-A87C-F75F4CA5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Just Enough Administration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4A5C-500F-4D3F-B5FE-186D5900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RBAC for Windows PowerShell remoting</a:t>
            </a:r>
          </a:p>
          <a:p>
            <a:r>
              <a:rPr lang="en-US" dirty="0">
                <a:solidFill>
                  <a:schemeClr val="bg1"/>
                </a:solidFill>
              </a:rPr>
              <a:t>Specially configured endpoints limit access so that user can only use a defined set of PowerShell cmdlets, parameters, and parameter values</a:t>
            </a:r>
          </a:p>
          <a:p>
            <a:r>
              <a:rPr lang="en-US" dirty="0">
                <a:solidFill>
                  <a:schemeClr val="bg1"/>
                </a:solidFill>
              </a:rPr>
              <a:t>Actions are performed using a special machine local virtual account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43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DB63-2885-4F83-A87C-F75F4CA5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Just Enough Administration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4A5C-500F-4D3F-B5FE-186D5900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 appropriate where problem and solution are not clearly defined</a:t>
            </a:r>
          </a:p>
          <a:p>
            <a:r>
              <a:rPr lang="en-US" dirty="0">
                <a:solidFill>
                  <a:schemeClr val="bg1"/>
                </a:solidFill>
              </a:rPr>
              <a:t>Requires that you understand exactly which cmdlets, parameters, aliases, and values are needed to perform specific tasks</a:t>
            </a:r>
          </a:p>
          <a:p>
            <a:r>
              <a:rPr lang="en-US" dirty="0">
                <a:solidFill>
                  <a:schemeClr val="bg1"/>
                </a:solidFill>
              </a:rPr>
              <a:t>Only works with PowerShell sessions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39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DB63-2885-4F83-A87C-F75F4CA5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JEA Endpoint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4A5C-500F-4D3F-B5FE-186D5900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Connect to a specific endpoint to access JEA session</a:t>
            </a:r>
          </a:p>
          <a:p>
            <a:r>
              <a:rPr lang="en-US" dirty="0">
                <a:solidFill>
                  <a:schemeClr val="bg1"/>
                </a:solidFill>
              </a:rPr>
              <a:t>A server can have multiple endpoints</a:t>
            </a:r>
          </a:p>
          <a:p>
            <a:r>
              <a:rPr lang="en-US" dirty="0">
                <a:solidFill>
                  <a:schemeClr val="bg1"/>
                </a:solidFill>
              </a:rPr>
              <a:t>Account does not have to be privileged, only authorized to connect to a JEA endpoint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6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244B-2E80-4167-BAA9-3E782C38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DEMO: DNS &amp; JEA</a:t>
            </a:r>
          </a:p>
        </p:txBody>
      </p:sp>
    </p:spTree>
    <p:extLst>
      <p:ext uri="{BB962C8B-B14F-4D97-AF65-F5344CB8AC3E}">
        <p14:creationId xmlns:p14="http://schemas.microsoft.com/office/powerpoint/2010/main" val="4253454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B50F-C10A-4EF7-A1EC-67CB977E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Windows Admin Center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832F-BF4F-4E9C-AE08-FCA15E4F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Web based console for the remote administration of Windows Server</a:t>
            </a:r>
          </a:p>
          <a:p>
            <a:r>
              <a:rPr lang="en-US" dirty="0">
                <a:solidFill>
                  <a:schemeClr val="bg1"/>
                </a:solidFill>
              </a:rPr>
              <a:t>Existing admin tools will be supported, but new admin functionality will be placed in Windows Admin Center</a:t>
            </a:r>
          </a:p>
          <a:p>
            <a:r>
              <a:rPr lang="en-US" dirty="0">
                <a:solidFill>
                  <a:schemeClr val="bg1"/>
                </a:solidFill>
              </a:rPr>
              <a:t>Eventually will replicate functionality of all existing RSAT tools &amp; MMCs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any time soon, you know, eventually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7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5F65-D654-4F0C-8CD1-D06129F8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Privileged Access Management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35FA-BB99-4FFF-A21D-20B11A59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Also known as Just in Time Administration</a:t>
            </a:r>
          </a:p>
          <a:p>
            <a:r>
              <a:rPr lang="en-US" dirty="0">
                <a:solidFill>
                  <a:schemeClr val="bg1"/>
                </a:solidFill>
              </a:rPr>
              <a:t>Request privileged access using PowerShell or Web Interface</a:t>
            </a:r>
          </a:p>
          <a:p>
            <a:r>
              <a:rPr lang="en-US" dirty="0">
                <a:solidFill>
                  <a:schemeClr val="bg1"/>
                </a:solidFill>
              </a:rPr>
              <a:t>Granted administrative privileges for a limited duration of time (by default 60 minutes)</a:t>
            </a:r>
          </a:p>
          <a:p>
            <a:r>
              <a:rPr lang="en-US" dirty="0">
                <a:solidFill>
                  <a:schemeClr val="bg1"/>
                </a:solidFill>
              </a:rPr>
              <a:t>After 60 minutes expires, returned to normal unprivileged user configuration</a:t>
            </a:r>
          </a:p>
          <a:p>
            <a:r>
              <a:rPr lang="en-US" dirty="0">
                <a:solidFill>
                  <a:schemeClr val="bg1"/>
                </a:solidFill>
              </a:rPr>
              <a:t>Requires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ESAE Forest to host admin accounts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Microsoft Identity Manager 2016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46FC-9777-4044-8CA5-1B812307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PAM/JIT Administration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B077-D14B-47D3-8E53-F35FF840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Can specify which users are able to request privileges</a:t>
            </a:r>
          </a:p>
          <a:p>
            <a:r>
              <a:rPr lang="en-US" dirty="0">
                <a:solidFill>
                  <a:schemeClr val="bg1"/>
                </a:solidFill>
              </a:rPr>
              <a:t>Can automatically allow some privileges whilst requiring approval for others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Approver does not need to be a privileged account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require MFA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Approver and requestor may be required to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provide reason for request/approval</a:t>
            </a:r>
          </a:p>
          <a:p>
            <a:r>
              <a:rPr lang="en-US" dirty="0">
                <a:solidFill>
                  <a:schemeClr val="bg1"/>
                </a:solidFill>
              </a:rPr>
              <a:t>Can be combined with Just Enough Administration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93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5F65-D654-4F0C-8CD1-D06129F8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Local Administrator Password Solution (LAPS)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35FA-BB99-4FFF-A21D-20B11A59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Local administrator passwords are unique on each computer that LAPs manages</a:t>
            </a:r>
          </a:p>
          <a:p>
            <a:r>
              <a:rPr lang="en-US" dirty="0">
                <a:solidFill>
                  <a:schemeClr val="bg1"/>
                </a:solidFill>
              </a:rPr>
              <a:t>LAPS randomizes and changes local administrator passwords every 30 days</a:t>
            </a:r>
          </a:p>
          <a:p>
            <a:r>
              <a:rPr lang="en-US" dirty="0">
                <a:solidFill>
                  <a:schemeClr val="bg1"/>
                </a:solidFill>
              </a:rPr>
              <a:t>LAPS stores local admin passwords and secrets within AD</a:t>
            </a:r>
          </a:p>
          <a:p>
            <a:r>
              <a:rPr lang="en-US" dirty="0">
                <a:solidFill>
                  <a:schemeClr val="bg1"/>
                </a:solidFill>
              </a:rPr>
              <a:t>Configurable permissions</a:t>
            </a:r>
          </a:p>
          <a:p>
            <a:r>
              <a:rPr lang="en-US" dirty="0">
                <a:solidFill>
                  <a:schemeClr val="bg1"/>
                </a:solidFill>
              </a:rPr>
              <a:t>Retrieved passwords transmitted in encrypted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manner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45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A6C9-3A72-43CA-9B88-EAE80F1E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LAPS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9CF1-881C-462F-A124-9C4F836F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Works only with domain joined computers</a:t>
            </a:r>
          </a:p>
          <a:p>
            <a:r>
              <a:rPr lang="en-US" dirty="0">
                <a:solidFill>
                  <a:schemeClr val="bg1"/>
                </a:solidFill>
              </a:rPr>
              <a:t>Requires only Server 2003 or higher AD functional level</a:t>
            </a:r>
          </a:p>
          <a:p>
            <a:r>
              <a:rPr lang="en-US" dirty="0">
                <a:solidFill>
                  <a:schemeClr val="bg1"/>
                </a:solidFill>
              </a:rPr>
              <a:t>Does require schema extension</a:t>
            </a:r>
          </a:p>
          <a:p>
            <a:r>
              <a:rPr lang="en-US" dirty="0">
                <a:solidFill>
                  <a:schemeClr val="bg1"/>
                </a:solidFill>
              </a:rPr>
              <a:t>Add computer accounts to an OU and then enable the OU to use LAPs</a:t>
            </a:r>
          </a:p>
          <a:p>
            <a:r>
              <a:rPr lang="en-US" dirty="0">
                <a:solidFill>
                  <a:schemeClr val="bg1"/>
                </a:solidFill>
              </a:rPr>
              <a:t>Configure password policies in group policy</a:t>
            </a:r>
          </a:p>
          <a:p>
            <a:r>
              <a:rPr lang="en-US" dirty="0">
                <a:solidFill>
                  <a:schemeClr val="bg1"/>
                </a:solidFill>
              </a:rPr>
              <a:t>View passwords in PowerShell, ADUC or the LAPS UI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7440-0B2D-45DA-9E64-A5D9FB15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Caveats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F1B-8207-4792-8FEA-E10935FC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There is no perfect security solution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You can harden your systems so that casual attackers move on to easier targets</a:t>
            </a:r>
          </a:p>
          <a:p>
            <a:r>
              <a:rPr lang="en-US" sz="2800" dirty="0">
                <a:solidFill>
                  <a:schemeClr val="bg1"/>
                </a:solidFill>
              </a:rPr>
              <a:t>If you are being attacked by a nation state or an insanely competent attacker then you are </a:t>
            </a:r>
            <a:r>
              <a:rPr lang="en-US" sz="2800" dirty="0">
                <a:solidFill>
                  <a:srgbClr val="FF0000"/>
                </a:solidFill>
              </a:rPr>
              <a:t>$#$%#^!!d</a:t>
            </a:r>
          </a:p>
          <a:p>
            <a:r>
              <a:rPr lang="en-US" sz="2800" dirty="0">
                <a:solidFill>
                  <a:schemeClr val="bg1"/>
                </a:solidFill>
              </a:rPr>
              <a:t>Aim to systematically do your best with the resources you have</a:t>
            </a:r>
          </a:p>
          <a:p>
            <a:r>
              <a:rPr lang="en-US" sz="2800" dirty="0">
                <a:solidFill>
                  <a:schemeClr val="bg1"/>
                </a:solidFill>
              </a:rPr>
              <a:t>Server hardening is a journey …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90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6E391-0540-4977-A488-6AAE93FE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90" y="1036187"/>
            <a:ext cx="3696020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12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82A4-F39C-41F3-BD41-042BBC97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Server Core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C91D-B4C1-434D-86BD-ADDB3C95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Smaller attack surface than Server with a GUI</a:t>
            </a:r>
          </a:p>
          <a:p>
            <a:r>
              <a:rPr lang="en-US" dirty="0">
                <a:solidFill>
                  <a:schemeClr val="bg1"/>
                </a:solidFill>
              </a:rPr>
              <a:t>Requires fewer software updates and reboots</a:t>
            </a:r>
          </a:p>
          <a:p>
            <a:r>
              <a:rPr lang="en-US" dirty="0">
                <a:solidFill>
                  <a:schemeClr val="bg1"/>
                </a:solidFill>
              </a:rPr>
              <a:t>Can be managed using Windows Admin Center</a:t>
            </a:r>
          </a:p>
          <a:p>
            <a:r>
              <a:rPr lang="en-US" dirty="0">
                <a:solidFill>
                  <a:schemeClr val="bg1"/>
                </a:solidFill>
              </a:rPr>
              <a:t>Use sconfig.cmd to perform basic configuration tasks</a:t>
            </a:r>
          </a:p>
          <a:p>
            <a:r>
              <a:rPr lang="en-US" dirty="0">
                <a:solidFill>
                  <a:schemeClr val="bg1"/>
                </a:solidFill>
              </a:rPr>
              <a:t>Windows Server 2019 has improved Server Core functionality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89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EF6B74-220D-4540-91E1-F941A474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0955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2019 Server Core App Compatibility</a:t>
            </a:r>
            <a:endParaRPr lang="en-AU" sz="40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2383B9-4033-48B0-91F7-9C96C79A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63612"/>
            <a:ext cx="8839200" cy="3970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Improves app compatibility for Server Core by including set of binaries and packages from Server with GUI without adding Server with GUI experience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Performance Monitor (PerfMon.exe)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Resource Monitor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Device Manager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MMC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PowerShell ISE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Failover Cluster Manager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ProcMon</a:t>
            </a:r>
            <a:r>
              <a:rPr lang="en-US" sz="2000" dirty="0">
                <a:solidFill>
                  <a:schemeClr val="bg1"/>
                </a:solidFill>
              </a:rPr>
              <a:t> &amp; other </a:t>
            </a:r>
            <a:r>
              <a:rPr lang="en-US" sz="2000" dirty="0" err="1">
                <a:solidFill>
                  <a:schemeClr val="bg1"/>
                </a:solidFill>
              </a:rPr>
              <a:t>Sysinternals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44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244B-2E80-4167-BAA9-3E782C38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DEMO: 2019 Server Core</a:t>
            </a:r>
          </a:p>
        </p:txBody>
      </p:sp>
    </p:spTree>
    <p:extLst>
      <p:ext uri="{BB962C8B-B14F-4D97-AF65-F5344CB8AC3E}">
        <p14:creationId xmlns:p14="http://schemas.microsoft.com/office/powerpoint/2010/main" val="151564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570C-F1E6-49B7-AD63-96D75072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BitLocker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6148-286A-4F01-8E60-71451E50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Provides boot environment protection</a:t>
            </a:r>
          </a:p>
          <a:p>
            <a:r>
              <a:rPr lang="en-US" dirty="0">
                <a:solidFill>
                  <a:schemeClr val="bg1"/>
                </a:solidFill>
              </a:rPr>
              <a:t>Provides encrypted storage protection</a:t>
            </a:r>
          </a:p>
          <a:p>
            <a:r>
              <a:rPr lang="en-US" dirty="0">
                <a:solidFill>
                  <a:schemeClr val="bg1"/>
                </a:solidFill>
              </a:rPr>
              <a:t>MBAM tool allows you to integrate BitLocker management for domain joined devices into AD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Simplifies the process of BitLocker recovery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71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EE42-42EF-42FA-BADA-D68D6869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Network Isolation Policies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EDCE-0485-4C56-BFF2-549E1C79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Use IPsec policies to restrict which hosts are able to communicate with servers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example, block a file server from communicating with any computer that is not a member of the domain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Block sensitive servers from communicating with hosts that don’t have a computer certificate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from a specific CA installed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58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39EB-E5EC-4C88-A725-95D5F194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Group Managed Service Accounts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9BF5-7C77-46CC-8623-F57B5E4D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Special type of account that can be used for services</a:t>
            </a:r>
          </a:p>
          <a:p>
            <a:r>
              <a:rPr lang="en-US" dirty="0">
                <a:solidFill>
                  <a:schemeClr val="bg1"/>
                </a:solidFill>
              </a:rPr>
              <a:t>AD DS manages the service account password</a:t>
            </a:r>
          </a:p>
          <a:p>
            <a:r>
              <a:rPr lang="en-US" dirty="0">
                <a:solidFill>
                  <a:schemeClr val="bg1"/>
                </a:solidFill>
              </a:rPr>
              <a:t>Requires Server 2012 or higher functional level</a:t>
            </a:r>
          </a:p>
          <a:p>
            <a:r>
              <a:rPr lang="en-US" dirty="0">
                <a:solidFill>
                  <a:schemeClr val="bg1"/>
                </a:solidFill>
              </a:rPr>
              <a:t>Virtual accounts are local equivalent of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GMSA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7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4E21-B25C-416D-9669-2A7C0BD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Anti-Malware Configuration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A9AE-5633-405B-8CBE-A2F65F36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Defender ATP is available in Server 2019</a:t>
            </a:r>
          </a:p>
          <a:p>
            <a:r>
              <a:rPr lang="en-US" dirty="0">
                <a:solidFill>
                  <a:schemeClr val="bg1"/>
                </a:solidFill>
              </a:rPr>
              <a:t>Integrates with Microsoft Security Graph for behavior based detection of attacks</a:t>
            </a:r>
          </a:p>
          <a:p>
            <a:r>
              <a:rPr lang="en-US" dirty="0">
                <a:solidFill>
                  <a:schemeClr val="bg1"/>
                </a:solidFill>
              </a:rPr>
              <a:t>Can also use Azure Security Center to manage security configuration of on-</a:t>
            </a:r>
            <a:r>
              <a:rPr lang="en-US" dirty="0" err="1">
                <a:solidFill>
                  <a:schemeClr val="bg1"/>
                </a:solidFill>
              </a:rPr>
              <a:t>prem</a:t>
            </a:r>
            <a:r>
              <a:rPr lang="en-US" dirty="0">
                <a:solidFill>
                  <a:schemeClr val="bg1"/>
                </a:solidFill>
              </a:rPr>
              <a:t> and IaaS servers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View issues such as lack of firewall configuration &amp; missing updates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02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469F-3E51-40E1-A502-E9260FBA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Windows Defender Exploit Guard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DEB9-27AF-4430-A136-AF100A6E2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Exploit protection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Blocks malicious files, scripts, lateral movement, ransomware behavior</a:t>
            </a:r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AU" dirty="0" err="1">
                <a:solidFill>
                  <a:schemeClr val="bg1"/>
                </a:solidFill>
              </a:rPr>
              <a:t>ttack</a:t>
            </a:r>
            <a:r>
              <a:rPr lang="en-AU" dirty="0">
                <a:solidFill>
                  <a:schemeClr val="bg1"/>
                </a:solidFill>
              </a:rPr>
              <a:t> surface reduction rules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Brining EMET into the operating system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AU" dirty="0" err="1">
                <a:solidFill>
                  <a:schemeClr val="bg1"/>
                </a:solidFill>
              </a:rPr>
              <a:t>etwork</a:t>
            </a:r>
            <a:r>
              <a:rPr lang="en-AU" dirty="0">
                <a:solidFill>
                  <a:schemeClr val="bg1"/>
                </a:solidFill>
              </a:rPr>
              <a:t> protection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Block apps from communicating with untrusted network locations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Leverages SmartScreen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AU" dirty="0" err="1">
                <a:solidFill>
                  <a:schemeClr val="bg1"/>
                </a:solidFill>
              </a:rPr>
              <a:t>ontrolled</a:t>
            </a:r>
            <a:r>
              <a:rPr lang="en-AU" dirty="0">
                <a:solidFill>
                  <a:schemeClr val="bg1"/>
                </a:solidFill>
              </a:rPr>
              <a:t> folder access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AU" dirty="0">
                <a:solidFill>
                  <a:schemeClr val="bg1"/>
                </a:solidFill>
              </a:rPr>
              <a:t>lock untrusted apps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AU" dirty="0" err="1">
                <a:solidFill>
                  <a:schemeClr val="bg1"/>
                </a:solidFill>
              </a:rPr>
              <a:t>itigates</a:t>
            </a:r>
            <a:r>
              <a:rPr lang="en-AU" dirty="0">
                <a:solidFill>
                  <a:schemeClr val="bg1"/>
                </a:solidFill>
              </a:rPr>
              <a:t> Ransomware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20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244B-2E80-4167-BAA9-3E782C38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DEMO: Exploit Guard</a:t>
            </a:r>
          </a:p>
        </p:txBody>
      </p:sp>
    </p:spTree>
    <p:extLst>
      <p:ext uri="{BB962C8B-B14F-4D97-AF65-F5344CB8AC3E}">
        <p14:creationId xmlns:p14="http://schemas.microsoft.com/office/powerpoint/2010/main" val="19585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4A74-38EB-4DA9-B98A-C0042BE4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Aim of the Session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C2AF-16AB-4A15-B5CA-76302935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 you with the information about your options for securing Windows Server environments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Focus on Server 2016 &amp; 2019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Running the latest OS with all updates applied is more secure than running a 10 year old OS with all updates applied</a:t>
            </a:r>
          </a:p>
          <a:p>
            <a:r>
              <a:rPr lang="en-US" dirty="0">
                <a:solidFill>
                  <a:schemeClr val="bg1"/>
                </a:solidFill>
              </a:rPr>
              <a:t>Keep turning the security dial setting by setting as your extingencies allow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31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8FD1-D521-4FA0-BF44-E7F593A2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Security Compliance Toolkit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C586-E0D6-407E-9B40-470DBADD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Allows you to analyze and configure systems against security baselines</a:t>
            </a:r>
          </a:p>
          <a:p>
            <a:r>
              <a:rPr lang="en-US" dirty="0">
                <a:solidFill>
                  <a:schemeClr val="bg1"/>
                </a:solidFill>
              </a:rPr>
              <a:t>Replacement for Security Compliance Manager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06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02E7-F3EA-4895-8345-27D5943D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Virtualization Dominance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3480-D44D-4CD5-92D0-97C08621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Virtualization fabric administrators can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Export VMs and exfiltrate their contents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Perform offline attacks against VMs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Offline dictionary attack against </a:t>
            </a:r>
            <a:r>
              <a:rPr lang="en-US" dirty="0" err="1">
                <a:solidFill>
                  <a:schemeClr val="bg1"/>
                </a:solidFill>
              </a:rPr>
              <a:t>NTDS.dit</a:t>
            </a:r>
            <a:r>
              <a:rPr lang="en-US" dirty="0">
                <a:solidFill>
                  <a:schemeClr val="bg1"/>
                </a:solidFill>
              </a:rPr>
              <a:t> on virtualized domain controller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EC1C-CD46-4FA2-BE91-5CD66082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Shielded VMs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2592-02A3-4021-B6E7-8330D782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Shielded VMs: Like “BitLocker” for VMs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VM is encrypted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VM will only boot if the virtualization fabric passes attestation integrity check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VM cannot be run on unapproved Hyper-V host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No local console connections, debuggers, access only using remote network administration tools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19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EC1C-CD46-4FA2-BE91-5CD66082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Guarded Fabrics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2592-02A3-4021-B6E7-8330D782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VM will only run on specific “pre-authorized” virtualization host</a:t>
            </a:r>
          </a:p>
          <a:p>
            <a:r>
              <a:rPr lang="en-US" sz="2700" dirty="0">
                <a:solidFill>
                  <a:schemeClr val="bg1"/>
                </a:solidFill>
              </a:rPr>
              <a:t>Each virtualization host must pass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Verified TPM identity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Code integrity check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Measured boot sequence</a:t>
            </a:r>
          </a:p>
          <a:p>
            <a:r>
              <a:rPr lang="en-US" sz="2700" dirty="0">
                <a:solidFill>
                  <a:schemeClr val="bg1"/>
                </a:solidFill>
              </a:rPr>
              <a:t>VM will  only run when Host Guardian Service attests to health &amp; identity of VM host</a:t>
            </a:r>
          </a:p>
          <a:p>
            <a:endParaRPr lang="en-AU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14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EC1C-CD46-4FA2-BE91-5CD66082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Shielded VM Templates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2592-02A3-4021-B6E7-8330D782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VM owner can publish signed template and encrypted settings file to guarded fabric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Encrypted settings file includes all VM secrets such as local admin password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Inaccessible to virtualization fabric </a:t>
            </a:r>
            <a:r>
              <a:rPr lang="en-US" sz="2400" dirty="0" err="1">
                <a:solidFill>
                  <a:schemeClr val="bg1"/>
                </a:solidFill>
              </a:rPr>
              <a:t>admnistrator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700" dirty="0">
                <a:solidFill>
                  <a:schemeClr val="bg1"/>
                </a:solidFill>
              </a:rPr>
              <a:t>VM template cannot be modified because of signature</a:t>
            </a:r>
            <a:endParaRPr lang="en-AU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50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D4C6-CAD2-429D-8F85-B3ECBD79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Windows Defender Application Guard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8C39-2D98-4E75-A796-A386ED4A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user visits untrusted site in Edge or Chrome, browser opens in isolated Hyper-V container</a:t>
            </a:r>
          </a:p>
          <a:p>
            <a:r>
              <a:rPr lang="en-US" dirty="0">
                <a:solidFill>
                  <a:schemeClr val="bg1"/>
                </a:solidFill>
              </a:rPr>
              <a:t>This makes it difficult for malware that may be dropped using the browser to interact with the operating system</a:t>
            </a:r>
          </a:p>
          <a:p>
            <a:r>
              <a:rPr lang="en-US" dirty="0">
                <a:solidFill>
                  <a:schemeClr val="bg1"/>
                </a:solidFill>
              </a:rPr>
              <a:t>Requires Enterprise/Pro edition of Windows 10</a:t>
            </a:r>
          </a:p>
          <a:p>
            <a:r>
              <a:rPr lang="en-US" dirty="0">
                <a:solidFill>
                  <a:schemeClr val="bg1"/>
                </a:solidFill>
              </a:rPr>
              <a:t>64 bit CPU with virtualization extensions &amp; 8 GB of RAM</a:t>
            </a:r>
          </a:p>
          <a:p>
            <a:r>
              <a:rPr lang="en-US" dirty="0">
                <a:solidFill>
                  <a:schemeClr val="bg1"/>
                </a:solidFill>
              </a:rPr>
              <a:t>Can block cut/paste from untrusted sites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53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EBE6-BEFB-4544-9484-578CF59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Windows Defender Device Guard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DF54-9373-4518-908C-673389081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Hardware based code integrity policies</a:t>
            </a:r>
          </a:p>
          <a:p>
            <a:r>
              <a:rPr lang="en-US" dirty="0">
                <a:solidFill>
                  <a:schemeClr val="bg1"/>
                </a:solidFill>
              </a:rPr>
              <a:t>Uses Virtual Secure Mode blocks interaction of apps with sensitive parts of the operating system via virtualization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Kernel mode code integrity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mode code integrity</a:t>
            </a:r>
          </a:p>
          <a:p>
            <a:r>
              <a:rPr lang="en-US" dirty="0">
                <a:solidFill>
                  <a:schemeClr val="bg1"/>
                </a:solidFill>
              </a:rPr>
              <a:t>Requires TPM, Secure Boot, UEFI, and Virtualization Extensions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16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6BAF-2EDB-4E84-A34A-8895E3A6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Securing AD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5DEB-8C1E-47E0-A797-709A89D6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ESAE Forest</a:t>
            </a:r>
          </a:p>
          <a:p>
            <a:r>
              <a:rPr lang="en-US" dirty="0">
                <a:solidFill>
                  <a:schemeClr val="bg1"/>
                </a:solidFill>
              </a:rPr>
              <a:t>Use RODC in locations where security is not assured</a:t>
            </a:r>
          </a:p>
          <a:p>
            <a:r>
              <a:rPr lang="en-US" dirty="0">
                <a:solidFill>
                  <a:schemeClr val="bg1"/>
                </a:solidFill>
              </a:rPr>
              <a:t>Run virtualized DC as shielded VMs</a:t>
            </a:r>
          </a:p>
          <a:p>
            <a:r>
              <a:rPr lang="en-US" dirty="0">
                <a:solidFill>
                  <a:schemeClr val="bg1"/>
                </a:solidFill>
              </a:rPr>
              <a:t>Use Security Configuration Manager to apply configuration baselines</a:t>
            </a:r>
          </a:p>
          <a:p>
            <a:r>
              <a:rPr lang="en-US" dirty="0">
                <a:solidFill>
                  <a:schemeClr val="bg1"/>
                </a:solidFill>
              </a:rPr>
              <a:t>Use AppLocker and Device Guard to control execution of application and scripts</a:t>
            </a:r>
          </a:p>
          <a:p>
            <a:r>
              <a:rPr lang="en-US" dirty="0">
                <a:solidFill>
                  <a:schemeClr val="bg1"/>
                </a:solidFill>
              </a:rPr>
              <a:t>Limit inbound RDP/PowerShell connection to known PAWs/Jump Servers</a:t>
            </a:r>
          </a:p>
          <a:p>
            <a:r>
              <a:rPr lang="en-US" dirty="0">
                <a:solidFill>
                  <a:schemeClr val="bg1"/>
                </a:solidFill>
              </a:rPr>
              <a:t>Block traffic from domain controllers to and from Internet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92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0293-5856-4614-A122-243ADA1F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Securing DNS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4915-8AE0-47E5-AA0B-59B7A5B7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Configure DNS policies to mediate how queries are handled on the basis of the characteristics of the DNS request</a:t>
            </a:r>
          </a:p>
          <a:p>
            <a:r>
              <a:rPr lang="en-US" dirty="0">
                <a:solidFill>
                  <a:schemeClr val="bg1"/>
                </a:solidFill>
              </a:rPr>
              <a:t>Configure DNSSEC and NRPT so that all internal DNS records are digitally signed and authenticated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2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BBE1-0E4E-4DAB-BF8D-D2931408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Securing DHCP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5814-6AAB-4334-B131-1020D2BA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Configure MAC address filtering so that only known MAC addresses can request IP addresses</a:t>
            </a:r>
          </a:p>
          <a:p>
            <a:r>
              <a:rPr lang="en-US" dirty="0">
                <a:solidFill>
                  <a:schemeClr val="bg1"/>
                </a:solidFill>
              </a:rPr>
              <a:t>Configure secure dynamic DNS update settings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Restrict updates to static records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Restrict updates to records marked as sensitive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Block dynamic updates based on record type (MX,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SRV, PTR, TXT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1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2A6E-86B7-43A9-90D0-8AFD1408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Domain Dominance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DAE-57F9-4890-94D6-1006C29F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Ultimate aim of attackers of Windows based networks is to get domain admin privileges</a:t>
            </a:r>
          </a:p>
          <a:p>
            <a:r>
              <a:rPr lang="en-US" dirty="0" err="1">
                <a:solidFill>
                  <a:schemeClr val="bg1"/>
                </a:solidFill>
              </a:rPr>
              <a:t>Pwn</a:t>
            </a:r>
            <a:r>
              <a:rPr lang="en-US" dirty="0">
                <a:solidFill>
                  <a:schemeClr val="bg1"/>
                </a:solidFill>
              </a:rPr>
              <a:t> a DC and you have access to every system in the network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89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1489-5A13-4523-8E95-98DBCAE6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Securing File Servers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4803-98A5-43FB-AD5E-8F24C85A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Disable SMB1</a:t>
            </a:r>
          </a:p>
          <a:p>
            <a:r>
              <a:rPr lang="en-US" dirty="0">
                <a:solidFill>
                  <a:schemeClr val="bg1"/>
                </a:solidFill>
              </a:rPr>
              <a:t>File Server Resource Manager File Screens</a:t>
            </a:r>
          </a:p>
          <a:p>
            <a:r>
              <a:rPr lang="en-US" dirty="0">
                <a:solidFill>
                  <a:schemeClr val="bg1"/>
                </a:solidFill>
              </a:rPr>
              <a:t>Exploit Guard Controlled Folder Access to minimize chance of Ransomware encryption of sensitive files</a:t>
            </a:r>
          </a:p>
        </p:txBody>
      </p:sp>
    </p:spTree>
    <p:extLst>
      <p:ext uri="{BB962C8B-B14F-4D97-AF65-F5344CB8AC3E}">
        <p14:creationId xmlns:p14="http://schemas.microsoft.com/office/powerpoint/2010/main" val="1079105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84E1-CB35-43CC-8F7B-658886B6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Securing IIS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6334-8EC1-4308-BB84-191CF081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 IIS on standalone 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Avoid deploying on a DC</a:t>
            </a:r>
          </a:p>
          <a:p>
            <a:r>
              <a:rPr lang="en-US" dirty="0">
                <a:solidFill>
                  <a:schemeClr val="bg1"/>
                </a:solidFill>
              </a:rPr>
              <a:t>Only install required modules, don’t install every IIS option</a:t>
            </a:r>
          </a:p>
          <a:p>
            <a:r>
              <a:rPr lang="en-US" dirty="0">
                <a:solidFill>
                  <a:schemeClr val="bg1"/>
                </a:solidFill>
              </a:rPr>
              <a:t>Run SQL and other servers on separate hosts</a:t>
            </a:r>
          </a:p>
          <a:p>
            <a:r>
              <a:rPr lang="en-US" dirty="0">
                <a:solidFill>
                  <a:schemeClr val="bg1"/>
                </a:solidFill>
              </a:rPr>
              <a:t>Move INETPUB to separate volume instead of on OS volume</a:t>
            </a:r>
          </a:p>
          <a:p>
            <a:r>
              <a:rPr lang="en-US" dirty="0">
                <a:solidFill>
                  <a:schemeClr val="bg1"/>
                </a:solidFill>
              </a:rPr>
              <a:t>Isolate web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Separate sites &amp; application pools</a:t>
            </a:r>
          </a:p>
          <a:p>
            <a:r>
              <a:rPr lang="en-US" dirty="0">
                <a:solidFill>
                  <a:schemeClr val="bg1"/>
                </a:solidFill>
              </a:rPr>
              <a:t>Isolate ASP.NET temp folders</a:t>
            </a:r>
          </a:p>
        </p:txBody>
      </p:sp>
    </p:spTree>
    <p:extLst>
      <p:ext uri="{BB962C8B-B14F-4D97-AF65-F5344CB8AC3E}">
        <p14:creationId xmlns:p14="http://schemas.microsoft.com/office/powerpoint/2010/main" val="832106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84E1-CB35-43CC-8F7B-658886B6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Securing IIS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6334-8EC1-4308-BB84-191CF081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If using Windows </a:t>
            </a:r>
            <a:r>
              <a:rPr lang="en-US" dirty="0" err="1">
                <a:solidFill>
                  <a:schemeClr val="bg1"/>
                </a:solidFill>
              </a:rPr>
              <a:t>Auth</a:t>
            </a:r>
            <a:r>
              <a:rPr lang="en-US" dirty="0">
                <a:solidFill>
                  <a:schemeClr val="bg1"/>
                </a:solidFill>
              </a:rPr>
              <a:t>, turn on extended protection</a:t>
            </a:r>
          </a:p>
          <a:p>
            <a:r>
              <a:rPr lang="en-US" dirty="0">
                <a:solidFill>
                  <a:schemeClr val="bg1"/>
                </a:solidFill>
              </a:rPr>
              <a:t>Do not allow anonymous writes to the server</a:t>
            </a:r>
          </a:p>
          <a:p>
            <a:r>
              <a:rPr lang="en-US" dirty="0">
                <a:solidFill>
                  <a:schemeClr val="bg1"/>
                </a:solidFill>
              </a:rPr>
              <a:t>Enable request filtering rules</a:t>
            </a:r>
          </a:p>
          <a:p>
            <a:r>
              <a:rPr lang="en-US" dirty="0">
                <a:solidFill>
                  <a:schemeClr val="bg1"/>
                </a:solidFill>
              </a:rPr>
              <a:t>Configure request limits based on how the IIS server is used</a:t>
            </a:r>
          </a:p>
          <a:p>
            <a:r>
              <a:rPr lang="en-US" dirty="0">
                <a:solidFill>
                  <a:schemeClr val="bg1"/>
                </a:solidFill>
              </a:rPr>
              <a:t>Don’t use built in accounts for Application Pool identities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Virtual accounts are a good idea</a:t>
            </a:r>
          </a:p>
          <a:p>
            <a:r>
              <a:rPr lang="en-US" dirty="0">
                <a:solidFill>
                  <a:schemeClr val="bg1"/>
                </a:solidFill>
              </a:rPr>
              <a:t>Enforce use of SSL/TLS and disable non TLS where possible</a:t>
            </a:r>
          </a:p>
          <a:p>
            <a:r>
              <a:rPr lang="en-US" dirty="0">
                <a:solidFill>
                  <a:schemeClr val="bg1"/>
                </a:solidFill>
              </a:rPr>
              <a:t>Turn off debug mode for classic ASP application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11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4CB8-6725-496F-954C-89838BCB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Containerizing Applications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ADCD-E206-43CD-A299-1FB2164E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possible, shift applications into Server Core / Nano Server containers</a:t>
            </a:r>
          </a:p>
          <a:p>
            <a:r>
              <a:rPr lang="en-US" dirty="0">
                <a:solidFill>
                  <a:schemeClr val="bg1"/>
                </a:solidFill>
              </a:rPr>
              <a:t>Easier to blow away a container that has become corrupted than it is to blow away a server that has become corrupted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63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F190-FC68-4FC1-AEB0-8A679FF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Easy Wins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B118-B788-4950-9456-E29BC06B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Upgrade your domain controllers to Server 2019</a:t>
            </a:r>
          </a:p>
          <a:p>
            <a:r>
              <a:rPr lang="en-US" dirty="0">
                <a:solidFill>
                  <a:schemeClr val="bg1"/>
                </a:solidFill>
              </a:rPr>
              <a:t>Disable NTLM in your domain</a:t>
            </a:r>
          </a:p>
          <a:p>
            <a:r>
              <a:rPr lang="en-US" dirty="0">
                <a:solidFill>
                  <a:schemeClr val="bg1"/>
                </a:solidFill>
              </a:rPr>
              <a:t>Implement privileged access workstations &amp; limit where admin accounts can be used</a:t>
            </a:r>
          </a:p>
          <a:p>
            <a:r>
              <a:rPr lang="en-US" dirty="0">
                <a:solidFill>
                  <a:schemeClr val="bg1"/>
                </a:solidFill>
              </a:rPr>
              <a:t>Add admin accounts to protected users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group</a:t>
            </a:r>
          </a:p>
          <a:p>
            <a:r>
              <a:rPr lang="en-US" dirty="0">
                <a:solidFill>
                  <a:schemeClr val="bg1"/>
                </a:solidFill>
              </a:rPr>
              <a:t>Deploy Local Administrator Password Solution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694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F190-FC68-4FC1-AEB0-8A679FF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Easy Wins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B118-B788-4950-9456-E29BC06B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Configure Domain Isolation Policies</a:t>
            </a:r>
          </a:p>
          <a:p>
            <a:r>
              <a:rPr lang="en-US" dirty="0">
                <a:solidFill>
                  <a:schemeClr val="bg1"/>
                </a:solidFill>
              </a:rPr>
              <a:t>Deploy Group Managed Service Accounts</a:t>
            </a:r>
          </a:p>
          <a:p>
            <a:r>
              <a:rPr lang="en-US" dirty="0">
                <a:solidFill>
                  <a:schemeClr val="bg1"/>
                </a:solidFill>
              </a:rPr>
              <a:t>Place unsupported operating systems on air-gapped/isolated “life support” networks that are inaccessible from the internet</a:t>
            </a:r>
          </a:p>
          <a:p>
            <a:r>
              <a:rPr lang="en-US" dirty="0">
                <a:solidFill>
                  <a:schemeClr val="bg1"/>
                </a:solidFill>
              </a:rPr>
              <a:t>Deploy ATA/Azure ATP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93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F190-FC68-4FC1-AEB0-8A679FF3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2550"/>
            <a:ext cx="8229600" cy="169545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accent1"/>
                </a:solidFill>
              </a:rPr>
              <a:t>Q&amp;A</a:t>
            </a:r>
            <a:endParaRPr lang="en-AU" sz="8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3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AF29-482E-4643-811D-2B02E1F0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Baselines and Hardening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17CB-2F17-42A7-B4FE-F961CEBE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Windows Server ships in a “moderately hardened” configuration</a:t>
            </a:r>
          </a:p>
          <a:p>
            <a:r>
              <a:rPr lang="en-US" dirty="0">
                <a:solidFill>
                  <a:schemeClr val="bg1"/>
                </a:solidFill>
              </a:rPr>
              <a:t>There is more that you can do, but the more you do, the more you risk introducing problems into your environment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26E6-3BC5-410A-976B-52E28F1D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Important Baselines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D0AF-D2B1-43B2-A95F-F33250E3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only publishes general baselines as part of the SCT</a:t>
            </a:r>
          </a:p>
          <a:p>
            <a:r>
              <a:rPr lang="en-US" dirty="0">
                <a:solidFill>
                  <a:schemeClr val="bg1"/>
                </a:solidFill>
              </a:rPr>
              <a:t>National Checklist Repository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https://nvd.nist.gov/ncp/repository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Detailed low level guidelines</a:t>
            </a:r>
          </a:p>
          <a:p>
            <a:r>
              <a:rPr lang="en-US" dirty="0">
                <a:solidFill>
                  <a:schemeClr val="bg1"/>
                </a:solidFill>
              </a:rPr>
              <a:t>Center for Internet Security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https://www.cisecurity.org/cis-benchmarks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IASE Windows Server 2016 (Defense Information Systems Agency Security Technical Implementation Guide)(DISA STIG)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https://public.cyber.mil/stigs/downloads/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Noted by MS as a top-level security posture for Windows Server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6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C60A-1FC2-49BD-AD2C-CD5F77C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Challenges of Server Hardening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C590D-DE17-42C4-9F68-E37AA4F2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Harden the servers too much and things stop working</a:t>
            </a:r>
          </a:p>
          <a:p>
            <a:r>
              <a:rPr lang="en-US" dirty="0">
                <a:solidFill>
                  <a:schemeClr val="bg1"/>
                </a:solidFill>
              </a:rPr>
              <a:t>Harden servers in a manner commensurate with your organization’s risk profile</a:t>
            </a:r>
          </a:p>
          <a:p>
            <a:r>
              <a:rPr lang="en-US" dirty="0">
                <a:solidFill>
                  <a:schemeClr val="bg1"/>
                </a:solidFill>
              </a:rPr>
              <a:t>Harden incrementally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Tighten, test, tighten rather than starting with a fully hardened configuration and then trying to debug it to make stuff work.</a:t>
            </a:r>
          </a:p>
          <a:p>
            <a:r>
              <a:rPr lang="en-US" dirty="0">
                <a:solidFill>
                  <a:schemeClr val="bg1"/>
                </a:solidFill>
              </a:rPr>
              <a:t>Don’t invest in a $10,000 safe to protect a $1000 diamond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5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F114-388D-437C-AB2E-1EB48418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Minimizing chance of log compromise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80CA-0887-4498-B682-D29B8E51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Log Forwarding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Forward events from servers to a central location for collection and storage</a:t>
            </a:r>
          </a:p>
          <a:p>
            <a:r>
              <a:rPr lang="en-US" dirty="0">
                <a:solidFill>
                  <a:schemeClr val="bg1"/>
                </a:solidFill>
              </a:rPr>
              <a:t>If attacker compromises server and clears logs, events are still stored in an alternate location</a:t>
            </a:r>
          </a:p>
          <a:p>
            <a:r>
              <a:rPr lang="en-US" dirty="0">
                <a:solidFill>
                  <a:schemeClr val="bg1"/>
                </a:solidFill>
              </a:rPr>
              <a:t>Can also use Azure Monitoring to collect event data from on-</a:t>
            </a:r>
            <a:r>
              <a:rPr lang="en-US" dirty="0" err="1">
                <a:solidFill>
                  <a:schemeClr val="bg1"/>
                </a:solidFill>
              </a:rPr>
              <a:t>prem</a:t>
            </a:r>
            <a:r>
              <a:rPr lang="en-US" dirty="0">
                <a:solidFill>
                  <a:schemeClr val="bg1"/>
                </a:solidFill>
              </a:rPr>
              <a:t>/IaaS servers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945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2106</Words>
  <Application>Microsoft Office PowerPoint</Application>
  <PresentationFormat>On-screen Show (16:9)</PresentationFormat>
  <Paragraphs>287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Custom Design</vt:lpstr>
      <vt:lpstr>PowerPoint Presentation</vt:lpstr>
      <vt:lpstr>PowerPoint Presentation</vt:lpstr>
      <vt:lpstr>Caveats</vt:lpstr>
      <vt:lpstr>Aim of the Session</vt:lpstr>
      <vt:lpstr>Domain Dominance</vt:lpstr>
      <vt:lpstr>Baselines and Hardening</vt:lpstr>
      <vt:lpstr>Important Baselines</vt:lpstr>
      <vt:lpstr>Challenges of Server Hardening</vt:lpstr>
      <vt:lpstr>Minimizing chance of log compromise</vt:lpstr>
      <vt:lpstr>DC configuration</vt:lpstr>
      <vt:lpstr>Admin Accounts</vt:lpstr>
      <vt:lpstr>DEMO: LOGON RESTRICTIONS</vt:lpstr>
      <vt:lpstr>Protected Users</vt:lpstr>
      <vt:lpstr>DEMO: PROTECTED USERS</vt:lpstr>
      <vt:lpstr>Disabling NTLM</vt:lpstr>
      <vt:lpstr>Credential Guard</vt:lpstr>
      <vt:lpstr>ESAE Forests</vt:lpstr>
      <vt:lpstr>Principle of Least Privilege</vt:lpstr>
      <vt:lpstr>PAWs and Jump Servers</vt:lpstr>
      <vt:lpstr>Good Admin Habits</vt:lpstr>
      <vt:lpstr>Just Enough Administration</vt:lpstr>
      <vt:lpstr>Just Enough Administration</vt:lpstr>
      <vt:lpstr>JEA Endpoint</vt:lpstr>
      <vt:lpstr>DEMO: DNS &amp; JEA</vt:lpstr>
      <vt:lpstr>Windows Admin Center</vt:lpstr>
      <vt:lpstr>Privileged Access Management</vt:lpstr>
      <vt:lpstr>PAM/JIT Administration</vt:lpstr>
      <vt:lpstr>Local Administrator Password Solution (LAPS)</vt:lpstr>
      <vt:lpstr>LAPS</vt:lpstr>
      <vt:lpstr>PowerPoint Presentation</vt:lpstr>
      <vt:lpstr>Server Core</vt:lpstr>
      <vt:lpstr>2019 Server Core App Compatibility</vt:lpstr>
      <vt:lpstr>DEMO: 2019 Server Core</vt:lpstr>
      <vt:lpstr>BitLocker</vt:lpstr>
      <vt:lpstr>Network Isolation Policies</vt:lpstr>
      <vt:lpstr>Group Managed Service Accounts</vt:lpstr>
      <vt:lpstr>Anti-Malware Configuration</vt:lpstr>
      <vt:lpstr>Windows Defender Exploit Guard</vt:lpstr>
      <vt:lpstr>DEMO: Exploit Guard</vt:lpstr>
      <vt:lpstr>Security Compliance Toolkit</vt:lpstr>
      <vt:lpstr>Virtualization Dominance</vt:lpstr>
      <vt:lpstr>Shielded VMs</vt:lpstr>
      <vt:lpstr>Guarded Fabrics</vt:lpstr>
      <vt:lpstr>Shielded VM Templates</vt:lpstr>
      <vt:lpstr>Windows Defender Application Guard</vt:lpstr>
      <vt:lpstr>Windows Defender Device Guard</vt:lpstr>
      <vt:lpstr>Securing AD</vt:lpstr>
      <vt:lpstr>Securing DNS</vt:lpstr>
      <vt:lpstr>Securing DHCP</vt:lpstr>
      <vt:lpstr>Securing File Servers</vt:lpstr>
      <vt:lpstr>Securing IIS</vt:lpstr>
      <vt:lpstr>Securing IIS</vt:lpstr>
      <vt:lpstr>Containerizing Applications</vt:lpstr>
      <vt:lpstr>Easy Wins</vt:lpstr>
      <vt:lpstr>Easy Wins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2019-06-07T08:07:43Z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orind@RETROTHINKPAD</vt:lpwstr>
  </property>
  <property fmtid="{D5CDD505-2E9C-101B-9397-08002B2CF9AE}" pid="5" name="MSIP_Label_f42aa342-8706-4288-bd11-ebb85995028c_SetDate">
    <vt:lpwstr>2018-08-05T07:36:35.7593491Z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