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5219" r:id="rId5"/>
  </p:sldMasterIdLst>
  <p:notesMasterIdLst>
    <p:notesMasterId r:id="rId27"/>
  </p:notesMasterIdLst>
  <p:handoutMasterIdLst>
    <p:handoutMasterId r:id="rId28"/>
  </p:handoutMasterIdLst>
  <p:sldIdLst>
    <p:sldId id="2076138356" r:id="rId6"/>
    <p:sldId id="2076138291" r:id="rId7"/>
    <p:sldId id="2076138292" r:id="rId8"/>
    <p:sldId id="2076138056" r:id="rId9"/>
    <p:sldId id="2076138377" r:id="rId10"/>
    <p:sldId id="2076138378" r:id="rId11"/>
    <p:sldId id="2076138379" r:id="rId12"/>
    <p:sldId id="2076138384" r:id="rId13"/>
    <p:sldId id="2076138380" r:id="rId14"/>
    <p:sldId id="2076138364" r:id="rId15"/>
    <p:sldId id="2076138381" r:id="rId16"/>
    <p:sldId id="2076138373" r:id="rId17"/>
    <p:sldId id="2076138383" r:id="rId18"/>
    <p:sldId id="2076138375" r:id="rId19"/>
    <p:sldId id="2076138366" r:id="rId20"/>
    <p:sldId id="2076138367" r:id="rId21"/>
    <p:sldId id="2076138365" r:id="rId22"/>
    <p:sldId id="2076138359" r:id="rId23"/>
    <p:sldId id="2076138371" r:id="rId24"/>
    <p:sldId id="2076138385" r:id="rId25"/>
    <p:sldId id="2076138321"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Key dates" id="{314202C6-2248-4832-AF88-1AEA4F006ACD}">
          <p14:sldIdLst/>
        </p14:section>
        <p14:section name="Microsoft Ignite 16:9 Template Black" id="{43FB7BF4-BC0F-45DD-BF92-A0816578BFC2}">
          <p14:sldIdLst>
            <p14:sldId id="2076138356"/>
            <p14:sldId id="2076138291"/>
            <p14:sldId id="2076138292"/>
            <p14:sldId id="2076138056"/>
            <p14:sldId id="2076138377"/>
            <p14:sldId id="2076138378"/>
          </p14:sldIdLst>
        </p14:section>
        <p14:section name="Security" id="{3F7F00AE-CCED-4C57-967D-4D4661F83EA3}">
          <p14:sldIdLst>
            <p14:sldId id="2076138379"/>
            <p14:sldId id="2076138384"/>
            <p14:sldId id="2076138380"/>
            <p14:sldId id="2076138364"/>
            <p14:sldId id="2076138381"/>
            <p14:sldId id="2076138373"/>
            <p14:sldId id="2076138383"/>
            <p14:sldId id="2076138375"/>
            <p14:sldId id="2076138366"/>
            <p14:sldId id="2076138367"/>
            <p14:sldId id="2076138365"/>
            <p14:sldId id="2076138359"/>
            <p14:sldId id="2076138371"/>
            <p14:sldId id="2076138385"/>
          </p14:sldIdLst>
        </p14:section>
        <p14:section name="Slide-Endy-Bits" id="{4BF258B5-CEB2-4BBF-9D43-F76B47B541DE}">
          <p14:sldIdLst>
            <p14:sldId id="207613832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364C"/>
    <a:srgbClr val="E8E6DF"/>
    <a:srgbClr val="0078D4"/>
    <a:srgbClr val="2A446F"/>
    <a:srgbClr val="978D85"/>
    <a:srgbClr val="8DC8E8"/>
    <a:srgbClr val="000000"/>
    <a:srgbClr val="D9D9D6"/>
    <a:srgbClr val="B1B3B3"/>
    <a:srgbClr val="E1D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3B1F3-1E9E-4AD3-9AE3-1DC03ACEF39D}" v="51" dt="2022-10-08T18:34:07.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87" autoAdjust="0"/>
    <p:restoredTop sz="47914" autoAdjust="0"/>
  </p:normalViewPr>
  <p:slideViewPr>
    <p:cSldViewPr snapToGrid="0">
      <p:cViewPr varScale="1">
        <p:scale>
          <a:sx n="43" d="100"/>
          <a:sy n="43" d="100"/>
        </p:scale>
        <p:origin x="1663" y="31"/>
      </p:cViewPr>
      <p:guideLst/>
    </p:cSldViewPr>
  </p:slideViewPr>
  <p:outlineViewPr>
    <p:cViewPr>
      <p:scale>
        <a:sx n="33" d="100"/>
        <a:sy n="33" d="100"/>
      </p:scale>
      <p:origin x="0" y="-1626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3" d="100"/>
          <a:sy n="83" d="100"/>
        </p:scale>
        <p:origin x="2955"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Cuff" userId="d836ea68-0449-4a2e-be9e-c794c202237a" providerId="ADAL" clId="{5A33B1F3-1E9E-4AD3-9AE3-1DC03ACEF39D}"/>
    <pc:docChg chg="undo custSel delSld modSld sldOrd addSection delSection modSection">
      <pc:chgData name="Sonia Cuff" userId="d836ea68-0449-4a2e-be9e-c794c202237a" providerId="ADAL" clId="{5A33B1F3-1E9E-4AD3-9AE3-1DC03ACEF39D}" dt="2022-10-08T18:34:53.652" v="644" actId="17851"/>
      <pc:docMkLst>
        <pc:docMk/>
      </pc:docMkLst>
      <pc:sldChg chg="ord modNotesTx">
        <pc:chgData name="Sonia Cuff" userId="d836ea68-0449-4a2e-be9e-c794c202237a" providerId="ADAL" clId="{5A33B1F3-1E9E-4AD3-9AE3-1DC03ACEF39D}" dt="2022-10-08T18:30:34.529" v="597"/>
        <pc:sldMkLst>
          <pc:docMk/>
          <pc:sldMk cId="3281869720" sldId="2076138056"/>
        </pc:sldMkLst>
      </pc:sldChg>
      <pc:sldChg chg="modSp mod modClrScheme chgLayout">
        <pc:chgData name="Sonia Cuff" userId="d836ea68-0449-4a2e-be9e-c794c202237a" providerId="ADAL" clId="{5A33B1F3-1E9E-4AD3-9AE3-1DC03ACEF39D}" dt="2022-10-08T18:23:44.531" v="529" actId="20577"/>
        <pc:sldMkLst>
          <pc:docMk/>
          <pc:sldMk cId="2946891653" sldId="2076138291"/>
        </pc:sldMkLst>
        <pc:spChg chg="mod ord">
          <ac:chgData name="Sonia Cuff" userId="d836ea68-0449-4a2e-be9e-c794c202237a" providerId="ADAL" clId="{5A33B1F3-1E9E-4AD3-9AE3-1DC03ACEF39D}" dt="2022-10-08T18:23:44.531" v="529" actId="20577"/>
          <ac:spMkLst>
            <pc:docMk/>
            <pc:sldMk cId="2946891653" sldId="2076138291"/>
            <ac:spMk id="4" creationId="{00000000-0000-0000-0000-000000000000}"/>
          </ac:spMkLst>
        </pc:spChg>
        <pc:spChg chg="mod ord">
          <ac:chgData name="Sonia Cuff" userId="d836ea68-0449-4a2e-be9e-c794c202237a" providerId="ADAL" clId="{5A33B1F3-1E9E-4AD3-9AE3-1DC03ACEF39D}" dt="2022-10-08T18:23:40.711" v="528" actId="700"/>
          <ac:spMkLst>
            <pc:docMk/>
            <pc:sldMk cId="2946891653" sldId="2076138291"/>
            <ac:spMk id="5" creationId="{00000000-0000-0000-0000-000000000000}"/>
          </ac:spMkLst>
        </pc:spChg>
      </pc:sldChg>
      <pc:sldChg chg="modSp modAnim">
        <pc:chgData name="Sonia Cuff" userId="d836ea68-0449-4a2e-be9e-c794c202237a" providerId="ADAL" clId="{5A33B1F3-1E9E-4AD3-9AE3-1DC03ACEF39D}" dt="2022-10-08T00:32:20.017" v="132" actId="5793"/>
        <pc:sldMkLst>
          <pc:docMk/>
          <pc:sldMk cId="2676705306" sldId="2076138292"/>
        </pc:sldMkLst>
        <pc:spChg chg="mod">
          <ac:chgData name="Sonia Cuff" userId="d836ea68-0449-4a2e-be9e-c794c202237a" providerId="ADAL" clId="{5A33B1F3-1E9E-4AD3-9AE3-1DC03ACEF39D}" dt="2022-10-08T00:32:20.017" v="132" actId="5793"/>
          <ac:spMkLst>
            <pc:docMk/>
            <pc:sldMk cId="2676705306" sldId="2076138292"/>
            <ac:spMk id="7" creationId="{61F6BD0B-C4D8-42DE-A3A7-50D8219CE639}"/>
          </ac:spMkLst>
        </pc:spChg>
      </pc:sldChg>
      <pc:sldChg chg="ord">
        <pc:chgData name="Sonia Cuff" userId="d836ea68-0449-4a2e-be9e-c794c202237a" providerId="ADAL" clId="{5A33B1F3-1E9E-4AD3-9AE3-1DC03ACEF39D}" dt="2022-10-08T00:41:27.038" v="225"/>
        <pc:sldMkLst>
          <pc:docMk/>
          <pc:sldMk cId="3137969590" sldId="2076138359"/>
        </pc:sldMkLst>
      </pc:sldChg>
      <pc:sldChg chg="del mod modShow">
        <pc:chgData name="Sonia Cuff" userId="d836ea68-0449-4a2e-be9e-c794c202237a" providerId="ADAL" clId="{5A33B1F3-1E9E-4AD3-9AE3-1DC03ACEF39D}" dt="2022-10-08T00:42:02.332" v="226" actId="2696"/>
        <pc:sldMkLst>
          <pc:docMk/>
          <pc:sldMk cId="3132151248" sldId="2076138361"/>
        </pc:sldMkLst>
      </pc:sldChg>
      <pc:sldChg chg="modSp mod">
        <pc:chgData name="Sonia Cuff" userId="d836ea68-0449-4a2e-be9e-c794c202237a" providerId="ADAL" clId="{5A33B1F3-1E9E-4AD3-9AE3-1DC03ACEF39D}" dt="2022-10-08T00:21:45.575" v="1" actId="1076"/>
        <pc:sldMkLst>
          <pc:docMk/>
          <pc:sldMk cId="3026970478" sldId="2076138364"/>
        </pc:sldMkLst>
        <pc:spChg chg="mod">
          <ac:chgData name="Sonia Cuff" userId="d836ea68-0449-4a2e-be9e-c794c202237a" providerId="ADAL" clId="{5A33B1F3-1E9E-4AD3-9AE3-1DC03ACEF39D}" dt="2022-10-08T00:21:45.575" v="1" actId="1076"/>
          <ac:spMkLst>
            <pc:docMk/>
            <pc:sldMk cId="3026970478" sldId="2076138364"/>
            <ac:spMk id="6" creationId="{00000000-0000-0000-0000-000000000000}"/>
          </ac:spMkLst>
        </pc:spChg>
      </pc:sldChg>
      <pc:sldChg chg="addSp modSp mod modAnim">
        <pc:chgData name="Sonia Cuff" userId="d836ea68-0449-4a2e-be9e-c794c202237a" providerId="ADAL" clId="{5A33B1F3-1E9E-4AD3-9AE3-1DC03ACEF39D}" dt="2022-10-08T00:47:54.044" v="417"/>
        <pc:sldMkLst>
          <pc:docMk/>
          <pc:sldMk cId="199141018" sldId="2076138365"/>
        </pc:sldMkLst>
        <pc:spChg chg="add mod">
          <ac:chgData name="Sonia Cuff" userId="d836ea68-0449-4a2e-be9e-c794c202237a" providerId="ADAL" clId="{5A33B1F3-1E9E-4AD3-9AE3-1DC03ACEF39D}" dt="2022-10-08T00:47:44.002" v="416" actId="1076"/>
          <ac:spMkLst>
            <pc:docMk/>
            <pc:sldMk cId="199141018" sldId="2076138365"/>
            <ac:spMk id="2" creationId="{9BDA4C0E-0C36-8ED7-4129-5155842B31D9}"/>
          </ac:spMkLst>
        </pc:spChg>
        <pc:spChg chg="mod">
          <ac:chgData name="Sonia Cuff" userId="d836ea68-0449-4a2e-be9e-c794c202237a" providerId="ADAL" clId="{5A33B1F3-1E9E-4AD3-9AE3-1DC03ACEF39D}" dt="2022-10-08T00:47:02.769" v="411" actId="6549"/>
          <ac:spMkLst>
            <pc:docMk/>
            <pc:sldMk cId="199141018" sldId="2076138365"/>
            <ac:spMk id="6" creationId="{00000000-0000-0000-0000-000000000000}"/>
          </ac:spMkLst>
        </pc:spChg>
        <pc:spChg chg="mod">
          <ac:chgData name="Sonia Cuff" userId="d836ea68-0449-4a2e-be9e-c794c202237a" providerId="ADAL" clId="{5A33B1F3-1E9E-4AD3-9AE3-1DC03ACEF39D}" dt="2022-10-08T00:46:18.044" v="406" actId="20577"/>
          <ac:spMkLst>
            <pc:docMk/>
            <pc:sldMk cId="199141018" sldId="2076138365"/>
            <ac:spMk id="17" creationId="{00000000-0000-0000-0000-000000000000}"/>
          </ac:spMkLst>
        </pc:spChg>
      </pc:sldChg>
      <pc:sldChg chg="modSp mod">
        <pc:chgData name="Sonia Cuff" userId="d836ea68-0449-4a2e-be9e-c794c202237a" providerId="ADAL" clId="{5A33B1F3-1E9E-4AD3-9AE3-1DC03ACEF39D}" dt="2022-10-08T00:37:07.456" v="178" actId="20577"/>
        <pc:sldMkLst>
          <pc:docMk/>
          <pc:sldMk cId="206696940" sldId="2076138367"/>
        </pc:sldMkLst>
        <pc:spChg chg="mod">
          <ac:chgData name="Sonia Cuff" userId="d836ea68-0449-4a2e-be9e-c794c202237a" providerId="ADAL" clId="{5A33B1F3-1E9E-4AD3-9AE3-1DC03ACEF39D}" dt="2022-10-08T00:37:07.456" v="178" actId="20577"/>
          <ac:spMkLst>
            <pc:docMk/>
            <pc:sldMk cId="206696940" sldId="2076138367"/>
            <ac:spMk id="6" creationId="{00000000-0000-0000-0000-000000000000}"/>
          </ac:spMkLst>
        </pc:spChg>
      </pc:sldChg>
      <pc:sldChg chg="del mod modShow">
        <pc:chgData name="Sonia Cuff" userId="d836ea68-0449-4a2e-be9e-c794c202237a" providerId="ADAL" clId="{5A33B1F3-1E9E-4AD3-9AE3-1DC03ACEF39D}" dt="2022-10-08T18:11:48.830" v="472" actId="2696"/>
        <pc:sldMkLst>
          <pc:docMk/>
          <pc:sldMk cId="533550222" sldId="2076138368"/>
        </pc:sldMkLst>
      </pc:sldChg>
      <pc:sldChg chg="del mod modShow">
        <pc:chgData name="Sonia Cuff" userId="d836ea68-0449-4a2e-be9e-c794c202237a" providerId="ADAL" clId="{5A33B1F3-1E9E-4AD3-9AE3-1DC03ACEF39D}" dt="2022-10-08T00:48:05.544" v="418" actId="47"/>
        <pc:sldMkLst>
          <pc:docMk/>
          <pc:sldMk cId="901886629" sldId="2076138369"/>
        </pc:sldMkLst>
      </pc:sldChg>
      <pc:sldChg chg="ord">
        <pc:chgData name="Sonia Cuff" userId="d836ea68-0449-4a2e-be9e-c794c202237a" providerId="ADAL" clId="{5A33B1F3-1E9E-4AD3-9AE3-1DC03ACEF39D}" dt="2022-10-08T00:35:12.371" v="175"/>
        <pc:sldMkLst>
          <pc:docMk/>
          <pc:sldMk cId="1574577641" sldId="2076138373"/>
        </pc:sldMkLst>
      </pc:sldChg>
      <pc:sldChg chg="del mod ord modShow">
        <pc:chgData name="Sonia Cuff" userId="d836ea68-0449-4a2e-be9e-c794c202237a" providerId="ADAL" clId="{5A33B1F3-1E9E-4AD3-9AE3-1DC03ACEF39D}" dt="2022-10-08T18:34:46.374" v="643" actId="2696"/>
        <pc:sldMkLst>
          <pc:docMk/>
          <pc:sldMk cId="3204169546" sldId="2076138376"/>
        </pc:sldMkLst>
      </pc:sldChg>
      <pc:sldChg chg="modSp mod modAnim modShow">
        <pc:chgData name="Sonia Cuff" userId="d836ea68-0449-4a2e-be9e-c794c202237a" providerId="ADAL" clId="{5A33B1F3-1E9E-4AD3-9AE3-1DC03ACEF39D}" dt="2022-10-08T18:33:08.379" v="637" actId="20577"/>
        <pc:sldMkLst>
          <pc:docMk/>
          <pc:sldMk cId="2471994905" sldId="2076138377"/>
        </pc:sldMkLst>
        <pc:spChg chg="mod">
          <ac:chgData name="Sonia Cuff" userId="d836ea68-0449-4a2e-be9e-c794c202237a" providerId="ADAL" clId="{5A33B1F3-1E9E-4AD3-9AE3-1DC03ACEF39D}" dt="2022-10-08T18:33:08.379" v="637" actId="20577"/>
          <ac:spMkLst>
            <pc:docMk/>
            <pc:sldMk cId="2471994905" sldId="2076138377"/>
            <ac:spMk id="6" creationId="{00000000-0000-0000-0000-000000000000}"/>
          </ac:spMkLst>
        </pc:spChg>
        <pc:spChg chg="mod">
          <ac:chgData name="Sonia Cuff" userId="d836ea68-0449-4a2e-be9e-c794c202237a" providerId="ADAL" clId="{5A33B1F3-1E9E-4AD3-9AE3-1DC03ACEF39D}" dt="2022-10-08T18:30:57.963" v="599" actId="20577"/>
          <ac:spMkLst>
            <pc:docMk/>
            <pc:sldMk cId="2471994905" sldId="2076138377"/>
            <ac:spMk id="17" creationId="{00000000-0000-0000-0000-000000000000}"/>
          </ac:spMkLst>
        </pc:spChg>
      </pc:sldChg>
      <pc:sldChg chg="mod modShow modNotesTx">
        <pc:chgData name="Sonia Cuff" userId="d836ea68-0449-4a2e-be9e-c794c202237a" providerId="ADAL" clId="{5A33B1F3-1E9E-4AD3-9AE3-1DC03ACEF39D}" dt="2022-10-08T18:34:37.533" v="642"/>
        <pc:sldMkLst>
          <pc:docMk/>
          <pc:sldMk cId="2847454321" sldId="2076138378"/>
        </pc:sldMkLst>
      </pc:sldChg>
      <pc:sldChg chg="modSp mod modAnim">
        <pc:chgData name="Sonia Cuff" userId="d836ea68-0449-4a2e-be9e-c794c202237a" providerId="ADAL" clId="{5A33B1F3-1E9E-4AD3-9AE3-1DC03ACEF39D}" dt="2022-10-08T00:34:24.492" v="157" actId="20577"/>
        <pc:sldMkLst>
          <pc:docMk/>
          <pc:sldMk cId="3062917851" sldId="2076138379"/>
        </pc:sldMkLst>
        <pc:spChg chg="mod">
          <ac:chgData name="Sonia Cuff" userId="d836ea68-0449-4a2e-be9e-c794c202237a" providerId="ADAL" clId="{5A33B1F3-1E9E-4AD3-9AE3-1DC03ACEF39D}" dt="2022-10-08T00:34:24.492" v="157" actId="20577"/>
          <ac:spMkLst>
            <pc:docMk/>
            <pc:sldMk cId="3062917851" sldId="2076138379"/>
            <ac:spMk id="5" creationId="{C70FFB9A-2340-598B-F02B-715B37B370FF}"/>
          </ac:spMkLst>
        </pc:spChg>
      </pc:sldChg>
      <pc:sldChg chg="modSp mod">
        <pc:chgData name="Sonia Cuff" userId="d836ea68-0449-4a2e-be9e-c794c202237a" providerId="ADAL" clId="{5A33B1F3-1E9E-4AD3-9AE3-1DC03ACEF39D}" dt="2022-10-08T00:34:32.296" v="173" actId="20577"/>
        <pc:sldMkLst>
          <pc:docMk/>
          <pc:sldMk cId="891649863" sldId="2076138380"/>
        </pc:sldMkLst>
        <pc:spChg chg="mod">
          <ac:chgData name="Sonia Cuff" userId="d836ea68-0449-4a2e-be9e-c794c202237a" providerId="ADAL" clId="{5A33B1F3-1E9E-4AD3-9AE3-1DC03ACEF39D}" dt="2022-10-08T00:34:32.296" v="173" actId="20577"/>
          <ac:spMkLst>
            <pc:docMk/>
            <pc:sldMk cId="891649863" sldId="2076138380"/>
            <ac:spMk id="17" creationId="{00000000-0000-0000-0000-000000000000}"/>
          </ac:spMkLst>
        </pc:spChg>
      </pc:sldChg>
      <pc:sldChg chg="del mod ord modShow">
        <pc:chgData name="Sonia Cuff" userId="d836ea68-0449-4a2e-be9e-c794c202237a" providerId="ADAL" clId="{5A33B1F3-1E9E-4AD3-9AE3-1DC03ACEF39D}" dt="2022-10-08T00:47:13.021" v="412" actId="47"/>
        <pc:sldMkLst>
          <pc:docMk/>
          <pc:sldMk cId="3024276441" sldId="2076138382"/>
        </pc:sldMkLst>
      </pc:sldChg>
      <pc:sldChg chg="ord">
        <pc:chgData name="Sonia Cuff" userId="d836ea68-0449-4a2e-be9e-c794c202237a" providerId="ADAL" clId="{5A33B1F3-1E9E-4AD3-9AE3-1DC03ACEF39D}" dt="2022-10-08T00:35:19.912" v="177"/>
        <pc:sldMkLst>
          <pc:docMk/>
          <pc:sldMk cId="379699851" sldId="2076138383"/>
        </pc:sldMkLst>
      </pc:sldChg>
      <pc:sldChg chg="ord">
        <pc:chgData name="Sonia Cuff" userId="d836ea68-0449-4a2e-be9e-c794c202237a" providerId="ADAL" clId="{5A33B1F3-1E9E-4AD3-9AE3-1DC03ACEF39D}" dt="2022-10-08T00:32:59.960" v="134"/>
        <pc:sldMkLst>
          <pc:docMk/>
          <pc:sldMk cId="3269985295" sldId="2076138384"/>
        </pc:sldMkLst>
      </pc:sldChg>
      <pc:sldChg chg="modSp mod">
        <pc:chgData name="Sonia Cuff" userId="d836ea68-0449-4a2e-be9e-c794c202237a" providerId="ADAL" clId="{5A33B1F3-1E9E-4AD3-9AE3-1DC03ACEF39D}" dt="2022-10-08T00:40:34.164" v="223" actId="20577"/>
        <pc:sldMkLst>
          <pc:docMk/>
          <pc:sldMk cId="2265138885" sldId="2076138385"/>
        </pc:sldMkLst>
        <pc:spChg chg="mod">
          <ac:chgData name="Sonia Cuff" userId="d836ea68-0449-4a2e-be9e-c794c202237a" providerId="ADAL" clId="{5A33B1F3-1E9E-4AD3-9AE3-1DC03ACEF39D}" dt="2022-10-08T00:40:34.164" v="223" actId="20577"/>
          <ac:spMkLst>
            <pc:docMk/>
            <pc:sldMk cId="2265138885" sldId="2076138385"/>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10/8/2022 11:08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10/8/2022 11:00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windows-server/manage/windows-admin-center/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earn.microsoft.com/en-us/previous-versions/windows/it-pro/windows-server-2008-R2-and-2008/cc731212(v=ws.11)?preserve=tru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azure/storage/files/storage-files-migration-overview#file-copy-tool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azure/storage/files/storage-sync-files-firewall-and-prox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windows/win32/fileio/change-journal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learn.microsoft.com/en-us/powershell/module/az.storagesync/invoke-azstoragesyncchangedetectio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windows-server/storage/storage-migration-service/overvie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windows-server/manage/windows-admin-center/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learn.microsoft.com/en-us/previous-versions/windows/it-pro/windows-server-2008-R2-and-2008/cc731212(v=ws.11)?preserve=tru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17387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C7254E"/>
                </a:solidFill>
                <a:effectLst/>
                <a:latin typeface="Courier New" panose="02070309020205020404" pitchFamily="49" charset="0"/>
              </a:rPr>
              <a:t>Run control.exe from PowerShell to open control panel ap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C7254E"/>
              </a:solidFill>
              <a:effectLst/>
              <a:latin typeface="Courier New" panose="020703090202050204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C7254E"/>
                </a:solidFill>
                <a:effectLst/>
                <a:latin typeface="Courier New" panose="02070309020205020404" pitchFamily="49" charset="0"/>
              </a:rPr>
              <a:t>Even when you think something should be off because you didn’t turn it on you go and check yourself.</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C7254E"/>
              </a:solidFill>
              <a:effectLst/>
              <a:latin typeface="Courier New" panose="020703090202050204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C7254E"/>
                </a:solidFill>
                <a:effectLst/>
                <a:latin typeface="Courier New" panose="02070309020205020404" pitchFamily="49" charset="0"/>
              </a:rPr>
              <a:t>SMB1 is disabled by default on Windows Server 2022. But your colleague Macca might have enabled it or you might have a </a:t>
            </a:r>
            <a:r>
              <a:rPr lang="en-US" b="0" i="0" dirty="0" err="1">
                <a:solidFill>
                  <a:srgbClr val="C7254E"/>
                </a:solidFill>
                <a:effectLst/>
                <a:latin typeface="Courier New" panose="02070309020205020404" pitchFamily="49" charset="0"/>
              </a:rPr>
              <a:t>frankenserver</a:t>
            </a:r>
            <a:r>
              <a:rPr lang="en-US" b="0" i="0" dirty="0">
                <a:solidFill>
                  <a:srgbClr val="C7254E"/>
                </a:solidFill>
                <a:effectLst/>
                <a:latin typeface="Courier New" panose="02070309020205020404" pitchFamily="49" charset="0"/>
              </a:rPr>
              <a:t> that was upgraded and it was never removed.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C7254E"/>
              </a:solidFill>
              <a:effectLst/>
              <a:latin typeface="Courier New" panose="020703090202050204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C7254E"/>
                </a:solidFill>
                <a:effectLst/>
                <a:latin typeface="Courier New" panose="02070309020205020404" pitchFamily="49" charset="0"/>
              </a:rPr>
              <a:t>Get-</a:t>
            </a:r>
            <a:r>
              <a:rPr lang="en-US" b="0" i="0" dirty="0" err="1">
                <a:solidFill>
                  <a:srgbClr val="C7254E"/>
                </a:solidFill>
                <a:effectLst/>
                <a:latin typeface="Courier New" panose="02070309020205020404" pitchFamily="49" charset="0"/>
              </a:rPr>
              <a:t>SmbServerConfiguration</a:t>
            </a:r>
            <a:r>
              <a:rPr lang="en-US" b="0" i="0" dirty="0">
                <a:solidFill>
                  <a:srgbClr val="C7254E"/>
                </a:solidFill>
                <a:effectLst/>
                <a:latin typeface="Courier New" panose="02070309020205020404" pitchFamily="49" charset="0"/>
              </a:rPr>
              <a:t> | select EnableSMB1Protocol</a:t>
            </a:r>
            <a:endParaRPr lang="en-AU" dirty="0"/>
          </a:p>
          <a:p>
            <a:endParaRPr lang="en-US" dirty="0"/>
          </a:p>
          <a:p>
            <a:r>
              <a:rPr lang="en-US" b="1" u="sng" dirty="0"/>
              <a:t>SMB Signing</a:t>
            </a:r>
          </a:p>
          <a:p>
            <a:r>
              <a:rPr lang="en-US" dirty="0"/>
              <a:t>https://techcommunity.microsoft.com/t5/storage-at-microsoft/configure-smb-signing-with-confidence/ba-p/2418102</a:t>
            </a:r>
          </a:p>
          <a:p>
            <a:endParaRPr lang="en-US" dirty="0"/>
          </a:p>
          <a:p>
            <a:r>
              <a:rPr lang="en-US" b="0" i="0" dirty="0">
                <a:solidFill>
                  <a:srgbClr val="E6E6E6"/>
                </a:solidFill>
                <a:effectLst/>
                <a:latin typeface="Segoe UI" panose="020B0502040204020203" pitchFamily="34" charset="0"/>
              </a:rPr>
              <a:t>You can enable encryption using WAC</a:t>
            </a:r>
          </a:p>
          <a:p>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Enable SMB Encryption with Windows Admin Center</a:t>
            </a:r>
          </a:p>
          <a:p>
            <a:pPr algn="l">
              <a:buFont typeface="+mj-lt"/>
              <a:buAutoNum type="arabicPeriod"/>
            </a:pPr>
            <a:r>
              <a:rPr lang="en-US" b="0" i="0" dirty="0">
                <a:solidFill>
                  <a:srgbClr val="E6E6E6"/>
                </a:solidFill>
                <a:effectLst/>
                <a:latin typeface="Segoe UI" panose="020B0502040204020203" pitchFamily="34" charset="0"/>
              </a:rPr>
              <a:t>Download and install </a:t>
            </a:r>
            <a:r>
              <a:rPr lang="en-US" b="0" i="0" u="none" strike="noStrike" dirty="0">
                <a:solidFill>
                  <a:srgbClr val="E6E6E6"/>
                </a:solidFill>
                <a:effectLst/>
                <a:latin typeface="Segoe UI" panose="020B0502040204020203" pitchFamily="34" charset="0"/>
                <a:hlinkClick r:id="rId3"/>
              </a:rPr>
              <a:t>Windows Admin Center</a:t>
            </a:r>
            <a:r>
              <a:rPr lang="en-US" b="0" i="0" dirty="0">
                <a:solidFill>
                  <a:srgbClr val="E6E6E6"/>
                </a:solidFill>
                <a:effectLst/>
                <a:latin typeface="Segoe UI" panose="020B0502040204020203" pitchFamily="34" charset="0"/>
              </a:rPr>
              <a:t>.</a:t>
            </a:r>
          </a:p>
          <a:p>
            <a:pPr algn="l">
              <a:buFont typeface="+mj-lt"/>
              <a:buAutoNum type="arabicPeriod"/>
            </a:pPr>
            <a:r>
              <a:rPr lang="en-US" b="0" i="0" dirty="0">
                <a:solidFill>
                  <a:srgbClr val="E6E6E6"/>
                </a:solidFill>
                <a:effectLst/>
                <a:latin typeface="Segoe UI" panose="020B0502040204020203" pitchFamily="34" charset="0"/>
              </a:rPr>
              <a:t>Connect to the file server.</a:t>
            </a:r>
          </a:p>
          <a:p>
            <a:pPr algn="l">
              <a:buFont typeface="+mj-lt"/>
              <a:buAutoNum type="arabicPeriod"/>
            </a:pPr>
            <a:r>
              <a:rPr lang="en-US" b="0" i="0" dirty="0">
                <a:solidFill>
                  <a:srgbClr val="E6E6E6"/>
                </a:solidFill>
                <a:effectLst/>
                <a:latin typeface="Segoe UI" panose="020B0502040204020203" pitchFamily="34" charset="0"/>
              </a:rPr>
              <a:t>Click </a:t>
            </a:r>
            <a:r>
              <a:rPr lang="en-US" b="1" i="0" dirty="0">
                <a:solidFill>
                  <a:srgbClr val="E6E6E6"/>
                </a:solidFill>
                <a:effectLst/>
                <a:latin typeface="Segoe UI" panose="020B0502040204020203" pitchFamily="34" charset="0"/>
              </a:rPr>
              <a:t>Files &amp; file sharing</a:t>
            </a:r>
            <a:r>
              <a:rPr lang="en-US" b="0" i="0" dirty="0">
                <a:solidFill>
                  <a:srgbClr val="E6E6E6"/>
                </a:solidFill>
                <a:effectLst/>
                <a:latin typeface="Segoe UI" panose="020B0502040204020203" pitchFamily="34" charset="0"/>
              </a:rPr>
              <a:t>.</a:t>
            </a:r>
          </a:p>
          <a:p>
            <a:pPr algn="l">
              <a:buFont typeface="+mj-lt"/>
              <a:buAutoNum type="arabicPeriod"/>
            </a:pPr>
            <a:r>
              <a:rPr lang="en-US" b="0" i="0" dirty="0">
                <a:solidFill>
                  <a:srgbClr val="E6E6E6"/>
                </a:solidFill>
                <a:effectLst/>
                <a:latin typeface="Segoe UI" panose="020B0502040204020203" pitchFamily="34" charset="0"/>
              </a:rPr>
              <a:t>Click the </a:t>
            </a:r>
            <a:r>
              <a:rPr lang="en-US" b="1" i="0" dirty="0">
                <a:solidFill>
                  <a:srgbClr val="E6E6E6"/>
                </a:solidFill>
                <a:effectLst/>
                <a:latin typeface="Segoe UI" panose="020B0502040204020203" pitchFamily="34" charset="0"/>
              </a:rPr>
              <a:t>File shares</a:t>
            </a:r>
            <a:r>
              <a:rPr lang="en-US" b="0" i="0" dirty="0">
                <a:solidFill>
                  <a:srgbClr val="E6E6E6"/>
                </a:solidFill>
                <a:effectLst/>
                <a:latin typeface="Segoe UI" panose="020B0502040204020203" pitchFamily="34" charset="0"/>
              </a:rPr>
              <a:t> tab.</a:t>
            </a:r>
          </a:p>
          <a:p>
            <a:pPr algn="l">
              <a:buFont typeface="+mj-lt"/>
              <a:buAutoNum type="arabicPeriod"/>
            </a:pPr>
            <a:r>
              <a:rPr lang="en-US" b="0" i="0" dirty="0">
                <a:solidFill>
                  <a:srgbClr val="E6E6E6"/>
                </a:solidFill>
                <a:effectLst/>
                <a:latin typeface="Segoe UI" panose="020B0502040204020203" pitchFamily="34" charset="0"/>
              </a:rPr>
              <a:t>To require encryption on a share, click on the share name and select </a:t>
            </a:r>
            <a:r>
              <a:rPr lang="en-US" b="1" i="0" dirty="0">
                <a:solidFill>
                  <a:srgbClr val="E6E6E6"/>
                </a:solidFill>
                <a:effectLst/>
                <a:latin typeface="Segoe UI" panose="020B0502040204020203" pitchFamily="34" charset="0"/>
              </a:rPr>
              <a:t>Enable SMB encryption</a:t>
            </a:r>
            <a:r>
              <a:rPr lang="en-US" b="0" i="0" dirty="0">
                <a:solidFill>
                  <a:srgbClr val="E6E6E6"/>
                </a:solidFill>
                <a:effectLst/>
                <a:latin typeface="Segoe UI" panose="020B0502040204020203" pitchFamily="34" charset="0"/>
              </a:rPr>
              <a:t>.</a:t>
            </a:r>
          </a:p>
          <a:p>
            <a:pPr algn="l">
              <a:buFont typeface="+mj-lt"/>
              <a:buAutoNum type="arabicPeriod"/>
            </a:pPr>
            <a:r>
              <a:rPr lang="en-US" b="0" i="0" dirty="0">
                <a:solidFill>
                  <a:srgbClr val="E6E6E6"/>
                </a:solidFill>
                <a:effectLst/>
                <a:latin typeface="Segoe UI" panose="020B0502040204020203" pitchFamily="34" charset="0"/>
              </a:rPr>
              <a:t>To require encryption on the server, click the *</a:t>
            </a:r>
            <a:r>
              <a:rPr lang="en-US" b="0" i="1" dirty="0">
                <a:solidFill>
                  <a:srgbClr val="E6E6E6"/>
                </a:solidFill>
                <a:effectLst/>
                <a:latin typeface="Segoe UI" panose="020B0502040204020203" pitchFamily="34" charset="0"/>
              </a:rPr>
              <a:t>File server settings</a:t>
            </a:r>
            <a:r>
              <a:rPr lang="en-US" b="0" i="0" dirty="0">
                <a:solidFill>
                  <a:srgbClr val="E6E6E6"/>
                </a:solidFill>
                <a:effectLst/>
                <a:latin typeface="Segoe UI" panose="020B0502040204020203" pitchFamily="34" charset="0"/>
              </a:rPr>
              <a:t> button, then under "SMB 3 encryption" select </a:t>
            </a:r>
            <a:r>
              <a:rPr lang="en-US" b="1" i="0" dirty="0">
                <a:solidFill>
                  <a:srgbClr val="E6E6E6"/>
                </a:solidFill>
                <a:effectLst/>
                <a:latin typeface="Segoe UI" panose="020B0502040204020203" pitchFamily="34" charset="0"/>
              </a:rPr>
              <a:t>Required from all clients (others are rejected)</a:t>
            </a:r>
            <a:r>
              <a:rPr lang="en-US" b="0" i="0" dirty="0">
                <a:solidFill>
                  <a:srgbClr val="E6E6E6"/>
                </a:solidFill>
                <a:effectLst/>
                <a:latin typeface="Segoe UI" panose="020B0502040204020203" pitchFamily="34" charset="0"/>
              </a:rPr>
              <a:t> and click </a:t>
            </a:r>
            <a:r>
              <a:rPr lang="en-US" b="1" i="0" dirty="0">
                <a:solidFill>
                  <a:srgbClr val="E6E6E6"/>
                </a:solidFill>
                <a:effectLst/>
                <a:latin typeface="Segoe UI" panose="020B0502040204020203" pitchFamily="34" charset="0"/>
              </a:rPr>
              <a:t>Save</a:t>
            </a:r>
            <a:r>
              <a:rPr lang="en-US" b="0" i="0" dirty="0">
                <a:solidFill>
                  <a:srgbClr val="E6E6E6"/>
                </a:solidFill>
                <a:effectLst/>
                <a:latin typeface="Segoe UI" panose="020B0502040204020203" pitchFamily="34" charset="0"/>
              </a:rPr>
              <a:t>.</a:t>
            </a:r>
          </a:p>
          <a:p>
            <a:endParaRPr lang="en-US" dirty="0"/>
          </a:p>
          <a:p>
            <a:r>
              <a:rPr lang="en-US" dirty="0"/>
              <a:t>SMB Client Hardening</a:t>
            </a:r>
          </a:p>
          <a:p>
            <a:r>
              <a:rPr lang="en-US" dirty="0"/>
              <a:t>https://techcommunity.microsoft.com/t5/itops-talk-blog/how-to-defend-users-from-interception-attacks-via-smb-client/ba-p/1494995</a:t>
            </a:r>
          </a:p>
          <a:p>
            <a:endParaRPr lang="en-US" dirty="0"/>
          </a:p>
          <a:p>
            <a:r>
              <a:rPr lang="en-US" dirty="0"/>
              <a:t>https://learn.microsoft.com/en-us/windows-server/get-started/server-core-app-compatibility-feature-on-demand</a:t>
            </a:r>
          </a:p>
          <a:p>
            <a:endParaRPr lang="en-US" dirty="0"/>
          </a:p>
          <a:p>
            <a:endParaRPr lang="en-US" dirty="0"/>
          </a:p>
          <a:p>
            <a:pPr algn="l"/>
            <a:r>
              <a:rPr lang="en-US" b="1" i="0" dirty="0">
                <a:solidFill>
                  <a:srgbClr val="E6E6E6"/>
                </a:solidFill>
                <a:effectLst/>
                <a:latin typeface="Segoe UI" panose="020B0502040204020203" pitchFamily="34" charset="0"/>
              </a:rPr>
              <a:t>Considerations for deploying SMB Encryption</a:t>
            </a:r>
          </a:p>
          <a:p>
            <a:pPr algn="l"/>
            <a:r>
              <a:rPr lang="en-US" b="0" i="0" dirty="0">
                <a:solidFill>
                  <a:srgbClr val="E6E6E6"/>
                </a:solidFill>
                <a:effectLst/>
                <a:latin typeface="Segoe UI" panose="020B0502040204020203" pitchFamily="34" charset="0"/>
              </a:rPr>
              <a:t>By default, when SMB Encryption is enabled for a file share or server, only SMB 3.0, 3.02, and 3.1.1 clients are allowed to access the specified file shares. This enforces the administrator's intent of safeguarding the data for all clients that access the shares. However, in some circumstances, an administrator may want to allow unencrypted access for clients that do not support SMB 3.x (for example, during a transition period when mixed client operating system versions are being used).</a:t>
            </a:r>
          </a:p>
          <a:p>
            <a:endParaRPr lang="en-US" dirty="0"/>
          </a:p>
          <a:p>
            <a:endParaRPr lang="en-US" dirty="0"/>
          </a:p>
          <a:p>
            <a:r>
              <a:rPr lang="en-US" b="1" dirty="0"/>
              <a:t>SMB Security Enhancements</a:t>
            </a:r>
          </a:p>
          <a:p>
            <a:r>
              <a:rPr lang="en-US" dirty="0"/>
              <a:t>https://learn.microsoft.com/en-us/windows-server/storage/file-server/smb-security</a:t>
            </a:r>
          </a:p>
          <a:p>
            <a:endParaRPr lang="en-US" dirty="0"/>
          </a:p>
          <a:p>
            <a:r>
              <a:rPr lang="en-US" dirty="0"/>
              <a:t>Get-</a:t>
            </a:r>
            <a:r>
              <a:rPr lang="en-US" dirty="0" err="1"/>
              <a:t>SmbServerConfiguration</a:t>
            </a:r>
            <a:r>
              <a:rPr lang="en-US" dirty="0"/>
              <a:t> | Select </a:t>
            </a:r>
            <a:r>
              <a:rPr lang="en-US" dirty="0" err="1"/>
              <a:t>EncryptData</a:t>
            </a:r>
            <a:endParaRPr lang="en-US" dirty="0"/>
          </a:p>
          <a:p>
            <a:r>
              <a:rPr lang="en-US" b="0" i="0" dirty="0">
                <a:solidFill>
                  <a:srgbClr val="3215EB"/>
                </a:solidFill>
                <a:effectLst/>
                <a:latin typeface="Ubuntu Mono" panose="020B0604020202020204" pitchFamily="49" charset="0"/>
              </a:rPr>
              <a:t>Set</a:t>
            </a:r>
            <a:r>
              <a:rPr lang="en-US" b="0" i="0" dirty="0">
                <a:solidFill>
                  <a:srgbClr val="000000"/>
                </a:solidFill>
                <a:effectLst/>
                <a:latin typeface="Ubuntu Mono" panose="020B0604020202020204" pitchFamily="49" charset="0"/>
              </a:rPr>
              <a:t>-</a:t>
            </a:r>
            <a:r>
              <a:rPr lang="en-US" b="0" i="0" dirty="0" err="1">
                <a:solidFill>
                  <a:srgbClr val="000000"/>
                </a:solidFill>
                <a:effectLst/>
                <a:latin typeface="Ubuntu Mono" panose="020B0604020202020204" pitchFamily="49" charset="0"/>
              </a:rPr>
              <a:t>SmbServerConfiguration</a:t>
            </a:r>
            <a:r>
              <a:rPr lang="en-US" b="0" i="0" dirty="0">
                <a:solidFill>
                  <a:srgbClr val="006FE0"/>
                </a:solidFill>
                <a:effectLst/>
                <a:latin typeface="Ubuntu Mono" panose="020B0604020202020204" pitchFamily="49" charset="0"/>
              </a:rPr>
              <a:t> </a:t>
            </a:r>
            <a:r>
              <a:rPr lang="en-US" b="0" i="0" dirty="0">
                <a:solidFill>
                  <a:srgbClr val="000000"/>
                </a:solidFill>
                <a:effectLst/>
                <a:latin typeface="Ubuntu Mono" panose="020B0604020202020204" pitchFamily="49" charset="0"/>
              </a:rPr>
              <a:t>-</a:t>
            </a:r>
            <a:r>
              <a:rPr lang="en-US" b="0" i="0" dirty="0" err="1">
                <a:solidFill>
                  <a:srgbClr val="000000"/>
                </a:solidFill>
                <a:effectLst/>
                <a:latin typeface="Ubuntu Mono" panose="020B0604020202020204" pitchFamily="49" charset="0"/>
              </a:rPr>
              <a:t>EncryptData</a:t>
            </a:r>
            <a:r>
              <a:rPr lang="en-US" b="0" i="0" dirty="0">
                <a:solidFill>
                  <a:srgbClr val="006FE0"/>
                </a:solidFill>
                <a:effectLst/>
                <a:latin typeface="Ubuntu Mono" panose="020B0604020202020204" pitchFamily="49" charset="0"/>
              </a:rPr>
              <a:t> </a:t>
            </a:r>
            <a:r>
              <a:rPr lang="en-US" b="0" i="0" dirty="0">
                <a:solidFill>
                  <a:srgbClr val="002D7A"/>
                </a:solidFill>
                <a:effectLst/>
                <a:latin typeface="Ubuntu Mono" panose="020B0604020202020204" pitchFamily="49" charset="0"/>
              </a:rPr>
              <a:t>$true -Force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Get-</a:t>
            </a:r>
            <a:r>
              <a:rPr lang="en-US" dirty="0" err="1"/>
              <a:t>SmbServerConfiguration</a:t>
            </a:r>
            <a:r>
              <a:rPr lang="en-US" dirty="0"/>
              <a:t> | Select </a:t>
            </a:r>
            <a:r>
              <a:rPr lang="en-US" dirty="0" err="1"/>
              <a:t>EncryptData</a:t>
            </a:r>
            <a:endParaRPr lang="en-US" dirty="0"/>
          </a:p>
          <a:p>
            <a:r>
              <a:rPr lang="en-US" b="0" i="0" dirty="0">
                <a:solidFill>
                  <a:srgbClr val="3215EB"/>
                </a:solidFill>
                <a:effectLst/>
                <a:latin typeface="Ubuntu Mono" panose="020B0509030602030204" pitchFamily="49" charset="0"/>
              </a:rPr>
              <a:t>Set</a:t>
            </a:r>
            <a:r>
              <a:rPr lang="en-US" b="0" i="0" dirty="0">
                <a:solidFill>
                  <a:srgbClr val="000000"/>
                </a:solidFill>
                <a:effectLst/>
                <a:latin typeface="Ubuntu Mono" panose="020B0509030602030204" pitchFamily="49" charset="0"/>
              </a:rPr>
              <a:t>-</a:t>
            </a:r>
            <a:r>
              <a:rPr lang="en-US" b="0" i="0" dirty="0" err="1">
                <a:solidFill>
                  <a:srgbClr val="000000"/>
                </a:solidFill>
                <a:effectLst/>
                <a:latin typeface="Ubuntu Mono" panose="020B0509030602030204" pitchFamily="49" charset="0"/>
              </a:rPr>
              <a:t>SmbServerConfiguration</a:t>
            </a:r>
            <a:r>
              <a:rPr lang="en-US" b="0" i="0" dirty="0">
                <a:solidFill>
                  <a:srgbClr val="006FE0"/>
                </a:solidFill>
                <a:effectLst/>
                <a:latin typeface="Ubuntu Mono" panose="020B0509030602030204" pitchFamily="49" charset="0"/>
              </a:rPr>
              <a:t> </a:t>
            </a:r>
            <a:r>
              <a:rPr lang="en-US" b="0" i="0" dirty="0">
                <a:solidFill>
                  <a:srgbClr val="000000"/>
                </a:solidFill>
                <a:effectLst/>
                <a:latin typeface="Ubuntu Mono" panose="020B0509030602030204" pitchFamily="49" charset="0"/>
              </a:rPr>
              <a:t>-</a:t>
            </a:r>
            <a:r>
              <a:rPr lang="en-US" b="0" i="0" dirty="0" err="1">
                <a:solidFill>
                  <a:srgbClr val="000000"/>
                </a:solidFill>
                <a:effectLst/>
                <a:latin typeface="Ubuntu Mono" panose="020B0509030602030204" pitchFamily="49" charset="0"/>
              </a:rPr>
              <a:t>RejectUnencryptedAccess</a:t>
            </a:r>
            <a:r>
              <a:rPr lang="en-US" b="0" i="0" dirty="0">
                <a:solidFill>
                  <a:srgbClr val="006FE0"/>
                </a:solidFill>
                <a:effectLst/>
                <a:latin typeface="Ubuntu Mono" panose="020B0509030602030204" pitchFamily="49" charset="0"/>
              </a:rPr>
              <a:t> </a:t>
            </a:r>
            <a:r>
              <a:rPr lang="en-US" b="0" i="0" dirty="0">
                <a:solidFill>
                  <a:srgbClr val="002D7A"/>
                </a:solidFill>
                <a:effectLst/>
                <a:latin typeface="Ubuntu Mono" panose="020B0509030602030204" pitchFamily="49" charset="0"/>
              </a:rPr>
              <a:t>$true</a:t>
            </a:r>
            <a:endParaRPr lang="en-US" dirty="0"/>
          </a:p>
          <a:p>
            <a:endParaRPr lang="en-US" dirty="0"/>
          </a:p>
          <a:p>
            <a:r>
              <a:rPr lang="en-US" b="1" dirty="0"/>
              <a:t>SMB Authentication Rate Limiter</a:t>
            </a:r>
          </a:p>
          <a:p>
            <a:r>
              <a:rPr lang="en-US" dirty="0"/>
              <a:t>https://techcommunity.microsoft.com/t5/storage-at-microsoft/smb-authentication-rate-limiter-now-on-by-default-in-windows/ba-p/3634244</a:t>
            </a:r>
          </a:p>
          <a:p>
            <a:endParaRPr lang="en-US" dirty="0"/>
          </a:p>
          <a:p>
            <a:pPr algn="l"/>
            <a:r>
              <a:rPr lang="en-US" b="0" i="0" dirty="0">
                <a:solidFill>
                  <a:srgbClr val="333333"/>
                </a:solidFill>
                <a:effectLst/>
                <a:latin typeface="SegoeUI"/>
              </a:rPr>
              <a:t>To see the current value, run: </a:t>
            </a:r>
          </a:p>
          <a:p>
            <a:pPr algn="l"/>
            <a:r>
              <a:rPr lang="en-US" b="0" i="0" dirty="0">
                <a:solidFill>
                  <a:srgbClr val="333333"/>
                </a:solidFill>
                <a:effectLst/>
                <a:latin typeface="SegoeUI"/>
              </a:rPr>
              <a:t> </a:t>
            </a:r>
          </a:p>
          <a:p>
            <a:pPr algn="l"/>
            <a:r>
              <a:rPr lang="en-US" dirty="0">
                <a:effectLst/>
                <a:latin typeface="SegoeUI"/>
              </a:rPr>
              <a:t>Get-</a:t>
            </a:r>
            <a:r>
              <a:rPr lang="en-US" dirty="0" err="1">
                <a:effectLst/>
                <a:latin typeface="SegoeUI"/>
              </a:rPr>
              <a:t>SmbServerConfiguration</a:t>
            </a:r>
            <a:r>
              <a:rPr lang="en-US" dirty="0">
                <a:effectLst/>
                <a:latin typeface="SegoeUI"/>
              </a:rPr>
              <a:t> </a:t>
            </a:r>
            <a:r>
              <a:rPr lang="en-US" b="0" i="0" dirty="0">
                <a:solidFill>
                  <a:srgbClr val="333333"/>
                </a:solidFill>
                <a:effectLst/>
                <a:latin typeface="SegoeUI"/>
              </a:rPr>
              <a:t> </a:t>
            </a:r>
          </a:p>
          <a:p>
            <a:pPr algn="l"/>
            <a:r>
              <a:rPr lang="en-US" b="0" i="0" dirty="0">
                <a:solidFill>
                  <a:srgbClr val="333333"/>
                </a:solidFill>
                <a:effectLst/>
                <a:latin typeface="SegoeUI"/>
              </a:rPr>
              <a:t>This setting has variable time configuration, and you can also disable it if you find some application compatibility issue. It's controlled by PowerShell:  </a:t>
            </a:r>
          </a:p>
          <a:p>
            <a:pPr algn="l"/>
            <a:r>
              <a:rPr lang="en-US" b="0" i="0" dirty="0">
                <a:solidFill>
                  <a:srgbClr val="333333"/>
                </a:solidFill>
                <a:effectLst/>
                <a:latin typeface="SegoeUI"/>
              </a:rPr>
              <a:t>  </a:t>
            </a:r>
          </a:p>
          <a:p>
            <a:pPr algn="l"/>
            <a:r>
              <a:rPr lang="en-US" dirty="0">
                <a:effectLst/>
                <a:latin typeface="SegoeUI"/>
              </a:rPr>
              <a:t>Set-</a:t>
            </a:r>
            <a:r>
              <a:rPr lang="en-US" dirty="0" err="1">
                <a:effectLst/>
                <a:latin typeface="SegoeUI"/>
              </a:rPr>
              <a:t>SmbServerConfiguration</a:t>
            </a:r>
            <a:r>
              <a:rPr lang="en-US" dirty="0">
                <a:effectLst/>
                <a:latin typeface="SegoeUI"/>
              </a:rPr>
              <a:t> -</a:t>
            </a:r>
            <a:r>
              <a:rPr lang="en-US" dirty="0" err="1">
                <a:effectLst/>
                <a:latin typeface="SegoeUI"/>
              </a:rPr>
              <a:t>InvalidAuthenticationDelayTimeInMs</a:t>
            </a:r>
            <a:r>
              <a:rPr lang="en-US" dirty="0">
                <a:effectLst/>
                <a:latin typeface="SegoeUI"/>
              </a:rPr>
              <a:t> </a:t>
            </a:r>
            <a:r>
              <a:rPr lang="en-US" i="1" dirty="0">
                <a:effectLst/>
                <a:latin typeface="SegoeUI"/>
              </a:rPr>
              <a:t>n</a:t>
            </a:r>
            <a:r>
              <a:rPr lang="en-US" dirty="0">
                <a:effectLst/>
                <a:latin typeface="SegoeUI"/>
              </a:rPr>
              <a:t> </a:t>
            </a:r>
            <a:r>
              <a:rPr lang="en-US" b="0" i="0" dirty="0">
                <a:solidFill>
                  <a:srgbClr val="333333"/>
                </a:solidFill>
                <a:effectLst/>
                <a:latin typeface="SegoeUI"/>
              </a:rPr>
              <a:t>  </a:t>
            </a:r>
          </a:p>
          <a:p>
            <a:pPr algn="l"/>
            <a:r>
              <a:rPr lang="en-US" b="0" i="0" dirty="0">
                <a:solidFill>
                  <a:srgbClr val="333333"/>
                </a:solidFill>
                <a:effectLst/>
                <a:latin typeface="SegoeUI"/>
              </a:rPr>
              <a:t>The value is in milliseconds, must be a multiple of 100 (i.e., you can set it to 500, 2000, or 4800, but not 50 or 1337), and can be between 0-10000. Setting to 0 disables the feature.</a:t>
            </a:r>
          </a:p>
          <a:p>
            <a:endParaRPr lang="en-US" dirty="0"/>
          </a:p>
          <a:p>
            <a:endParaRPr lang="en-US" dirty="0"/>
          </a:p>
          <a:p>
            <a:r>
              <a:rPr lang="en-US" b="1" dirty="0"/>
              <a:t>Configure Controlled Folder Access</a:t>
            </a:r>
          </a:p>
          <a:p>
            <a:endParaRPr lang="en-US" dirty="0"/>
          </a:p>
          <a:p>
            <a:r>
              <a:rPr lang="en-US" b="1" dirty="0">
                <a:effectLst/>
              </a:rPr>
              <a:t>Use Group Policy to protect additional folders</a:t>
            </a:r>
          </a:p>
          <a:p>
            <a:pPr>
              <a:buFont typeface="+mj-lt"/>
              <a:buAutoNum type="arabicPeriod"/>
            </a:pPr>
            <a:r>
              <a:rPr lang="en-US" dirty="0">
                <a:effectLst/>
              </a:rPr>
              <a:t>On your Group Policy management computer, open the </a:t>
            </a:r>
            <a:r>
              <a:rPr lang="en-US" u="none" strike="noStrike" dirty="0">
                <a:effectLst/>
                <a:hlinkClick r:id="rId4"/>
              </a:rPr>
              <a:t>Group Policy Management Console</a:t>
            </a:r>
            <a:r>
              <a:rPr lang="en-US" dirty="0">
                <a:effectLst/>
              </a:rPr>
              <a:t>.</a:t>
            </a:r>
          </a:p>
          <a:p>
            <a:pPr>
              <a:buFont typeface="+mj-lt"/>
              <a:buAutoNum type="arabicPeriod"/>
            </a:pPr>
            <a:r>
              <a:rPr lang="en-US" dirty="0">
                <a:effectLst/>
              </a:rPr>
              <a:t>Right-click the Group Policy Object you want to configure, and then select </a:t>
            </a:r>
            <a:r>
              <a:rPr lang="en-US" b="1" dirty="0">
                <a:effectLst/>
              </a:rPr>
              <a:t>Edit</a:t>
            </a:r>
            <a:r>
              <a:rPr lang="en-US" dirty="0">
                <a:effectLst/>
              </a:rPr>
              <a:t>.</a:t>
            </a:r>
          </a:p>
          <a:p>
            <a:pPr>
              <a:buFont typeface="+mj-lt"/>
              <a:buAutoNum type="arabicPeriod"/>
            </a:pPr>
            <a:r>
              <a:rPr lang="en-US" dirty="0">
                <a:effectLst/>
              </a:rPr>
              <a:t>In your </a:t>
            </a:r>
            <a:r>
              <a:rPr lang="en-US" b="1" dirty="0">
                <a:effectLst/>
              </a:rPr>
              <a:t>Group Policy Management Editor</a:t>
            </a:r>
            <a:r>
              <a:rPr lang="en-US" dirty="0">
                <a:effectLst/>
              </a:rPr>
              <a:t>, go to </a:t>
            </a:r>
            <a:r>
              <a:rPr lang="en-US" b="1" dirty="0">
                <a:effectLst/>
              </a:rPr>
              <a:t>Computer configuration</a:t>
            </a:r>
            <a:r>
              <a:rPr lang="en-US" dirty="0">
                <a:effectLst/>
              </a:rPr>
              <a:t> &gt; </a:t>
            </a:r>
            <a:r>
              <a:rPr lang="en-US" b="1" dirty="0">
                <a:effectLst/>
              </a:rPr>
              <a:t>Policies</a:t>
            </a:r>
            <a:r>
              <a:rPr lang="en-US" dirty="0">
                <a:effectLst/>
              </a:rPr>
              <a:t> &gt; </a:t>
            </a:r>
            <a:r>
              <a:rPr lang="en-US" b="1" dirty="0">
                <a:effectLst/>
              </a:rPr>
              <a:t>Administrative templates</a:t>
            </a:r>
            <a:r>
              <a:rPr lang="en-US" dirty="0">
                <a:effectLst/>
              </a:rPr>
              <a:t>.</a:t>
            </a:r>
          </a:p>
          <a:p>
            <a:pPr>
              <a:buFont typeface="+mj-lt"/>
              <a:buAutoNum type="arabicPeriod"/>
            </a:pPr>
            <a:r>
              <a:rPr lang="en-US" dirty="0">
                <a:effectLst/>
              </a:rPr>
              <a:t>Expand the tree to </a:t>
            </a:r>
            <a:r>
              <a:rPr lang="en-US" b="1" dirty="0">
                <a:effectLst/>
              </a:rPr>
              <a:t>Windows components</a:t>
            </a:r>
            <a:r>
              <a:rPr lang="en-US" dirty="0">
                <a:effectLst/>
              </a:rPr>
              <a:t> &gt; </a:t>
            </a:r>
            <a:r>
              <a:rPr lang="en-US" b="1" dirty="0">
                <a:effectLst/>
              </a:rPr>
              <a:t>Microsoft Defender Antivirus</a:t>
            </a:r>
            <a:r>
              <a:rPr lang="en-US" dirty="0">
                <a:effectLst/>
              </a:rPr>
              <a:t> &gt; </a:t>
            </a:r>
            <a:r>
              <a:rPr lang="en-US" b="1" dirty="0">
                <a:effectLst/>
              </a:rPr>
              <a:t>Windows Defender Exploit Guard</a:t>
            </a:r>
            <a:r>
              <a:rPr lang="en-US" dirty="0">
                <a:effectLst/>
              </a:rPr>
              <a:t> &gt; </a:t>
            </a:r>
            <a:r>
              <a:rPr lang="en-US" b="1" dirty="0">
                <a:effectLst/>
              </a:rPr>
              <a:t>Controlled folder access</a:t>
            </a:r>
            <a:r>
              <a:rPr lang="en-US" dirty="0">
                <a:effectLst/>
              </a:rPr>
              <a:t>.</a:t>
            </a:r>
            <a:br>
              <a:rPr lang="en-US" dirty="0">
                <a:effectLst/>
              </a:rPr>
            </a:br>
            <a:r>
              <a:rPr lang="en-US" b="1" dirty="0">
                <a:effectLst/>
              </a:rPr>
              <a:t>NOTE</a:t>
            </a:r>
            <a:r>
              <a:rPr lang="en-US" dirty="0">
                <a:effectLst/>
              </a:rPr>
              <a:t>: On older versions of Windows, you might see </a:t>
            </a:r>
            <a:r>
              <a:rPr lang="en-US" b="1" dirty="0">
                <a:effectLst/>
              </a:rPr>
              <a:t>Windows Defender Antivirus</a:t>
            </a:r>
            <a:r>
              <a:rPr lang="en-US" dirty="0">
                <a:effectLst/>
              </a:rPr>
              <a:t> instead of </a:t>
            </a:r>
            <a:r>
              <a:rPr lang="en-US" b="1" dirty="0">
                <a:effectLst/>
              </a:rPr>
              <a:t>Microsoft Defender Antivirus</a:t>
            </a:r>
            <a:r>
              <a:rPr lang="en-US" dirty="0">
                <a:effectLst/>
              </a:rPr>
              <a:t>.</a:t>
            </a:r>
          </a:p>
          <a:p>
            <a:pPr>
              <a:buFont typeface="+mj-lt"/>
              <a:buAutoNum type="arabicPeriod"/>
            </a:pPr>
            <a:r>
              <a:rPr lang="en-US" dirty="0">
                <a:effectLst/>
              </a:rPr>
              <a:t>Double-click </a:t>
            </a:r>
            <a:r>
              <a:rPr lang="en-US" b="1" dirty="0">
                <a:effectLst/>
              </a:rPr>
              <a:t>Configured protected folders</a:t>
            </a:r>
            <a:r>
              <a:rPr lang="en-US" dirty="0">
                <a:effectLst/>
              </a:rPr>
              <a:t>, and then set the option to </a:t>
            </a:r>
            <a:r>
              <a:rPr lang="en-US" b="1" dirty="0">
                <a:effectLst/>
              </a:rPr>
              <a:t>Enabled</a:t>
            </a:r>
            <a:r>
              <a:rPr lang="en-US" dirty="0">
                <a:effectLst/>
              </a:rPr>
              <a:t>. Select </a:t>
            </a:r>
            <a:r>
              <a:rPr lang="en-US" b="1" dirty="0">
                <a:effectLst/>
              </a:rPr>
              <a:t>Show</a:t>
            </a:r>
            <a:r>
              <a:rPr lang="en-US" dirty="0">
                <a:effectLst/>
              </a:rPr>
              <a:t>, and specify each folder that you want to protect.</a:t>
            </a:r>
          </a:p>
          <a:p>
            <a:pPr>
              <a:buFont typeface="+mj-lt"/>
              <a:buAutoNum type="arabicPeriod"/>
            </a:pPr>
            <a:r>
              <a:rPr lang="en-US" dirty="0">
                <a:effectLst/>
              </a:rPr>
              <a:t>Deploy your Group Policy Object as you usually do.</a:t>
            </a:r>
          </a:p>
          <a:p>
            <a:r>
              <a:rPr lang="en-US" b="1" dirty="0">
                <a:effectLst/>
              </a:rPr>
              <a:t>Use PowerShell to protect additional folders</a:t>
            </a:r>
          </a:p>
          <a:p>
            <a:pPr>
              <a:buFont typeface="+mj-lt"/>
              <a:buAutoNum type="arabicPeriod"/>
            </a:pPr>
            <a:r>
              <a:rPr lang="en-US" dirty="0">
                <a:effectLst/>
              </a:rPr>
              <a:t>Type </a:t>
            </a:r>
            <a:r>
              <a:rPr lang="en-US" b="1" dirty="0">
                <a:effectLst/>
              </a:rPr>
              <a:t>PowerShell</a:t>
            </a:r>
            <a:r>
              <a:rPr lang="en-US" dirty="0">
                <a:effectLst/>
              </a:rPr>
              <a:t> in the Start menu, right-click </a:t>
            </a:r>
            <a:r>
              <a:rPr lang="en-US" b="1" dirty="0">
                <a:effectLst/>
              </a:rPr>
              <a:t>Windows PowerShell</a:t>
            </a:r>
            <a:r>
              <a:rPr lang="en-US" dirty="0">
                <a:effectLst/>
              </a:rPr>
              <a:t> and select </a:t>
            </a:r>
            <a:r>
              <a:rPr lang="en-US" b="1" dirty="0">
                <a:effectLst/>
              </a:rPr>
              <a:t>Run as administrator</a:t>
            </a:r>
            <a:endParaRPr lang="en-US" dirty="0">
              <a:effectLst/>
            </a:endParaRPr>
          </a:p>
          <a:p>
            <a:pPr>
              <a:buFont typeface="+mj-lt"/>
              <a:buAutoNum type="arabicPeriod"/>
            </a:pPr>
            <a:r>
              <a:rPr lang="en-US" dirty="0">
                <a:effectLst/>
              </a:rPr>
              <a:t>Type the following PowerShell cmdlet, replacing &lt;the folder to be protected&gt; with the folder's path (such as "c:\apps\"):</a:t>
            </a:r>
          </a:p>
          <a:p>
            <a:pPr>
              <a:buFont typeface="+mj-lt"/>
              <a:buAutoNum type="arabicPeriod"/>
            </a:pPr>
            <a:r>
              <a:rPr lang="en-US" dirty="0" err="1">
                <a:effectLst/>
              </a:rPr>
              <a:t>PowerShellCopy</a:t>
            </a:r>
            <a:endParaRPr lang="en-US" dirty="0">
              <a:effectLst/>
            </a:endParaRPr>
          </a:p>
          <a:p>
            <a:pPr>
              <a:buFont typeface="+mj-lt"/>
              <a:buAutoNum type="arabicPeriod"/>
            </a:pPr>
            <a:r>
              <a:rPr lang="en-US" dirty="0">
                <a:solidFill>
                  <a:srgbClr val="569CD6"/>
                </a:solidFill>
                <a:effectLst/>
              </a:rPr>
              <a:t>Add-</a:t>
            </a:r>
            <a:r>
              <a:rPr lang="en-US" dirty="0" err="1">
                <a:solidFill>
                  <a:srgbClr val="569CD6"/>
                </a:solidFill>
                <a:effectLst/>
              </a:rPr>
              <a:t>MpPreference</a:t>
            </a:r>
            <a:r>
              <a:rPr lang="en-US" dirty="0">
                <a:solidFill>
                  <a:srgbClr val="01CFFF"/>
                </a:solidFill>
                <a:effectLst/>
              </a:rPr>
              <a:t> -</a:t>
            </a:r>
            <a:r>
              <a:rPr lang="en-US" dirty="0" err="1">
                <a:solidFill>
                  <a:srgbClr val="01CFFF"/>
                </a:solidFill>
                <a:effectLst/>
              </a:rPr>
              <a:t>ControlledFolderAccessProtectedFolders</a:t>
            </a:r>
            <a:r>
              <a:rPr lang="en-US" dirty="0">
                <a:effectLst/>
              </a:rPr>
              <a:t> </a:t>
            </a:r>
            <a:r>
              <a:rPr lang="en-US" dirty="0">
                <a:solidFill>
                  <a:srgbClr val="CE9178"/>
                </a:solidFill>
                <a:effectLst/>
              </a:rPr>
              <a:t>"&lt;the folder to be protected&gt;"</a:t>
            </a:r>
            <a:r>
              <a:rPr lang="en-US" dirty="0">
                <a:effectLst/>
              </a:rPr>
              <a:t> </a:t>
            </a:r>
          </a:p>
          <a:p>
            <a:pPr algn="l">
              <a:buFont typeface="+mj-lt"/>
              <a:buAutoNum type="arabicPeriod"/>
            </a:pPr>
            <a:r>
              <a:rPr lang="en-US" b="0" i="0" dirty="0">
                <a:solidFill>
                  <a:srgbClr val="E6E6E6"/>
                </a:solidFill>
                <a:effectLst/>
                <a:latin typeface="Segoe UI" panose="020B0502040204020203" pitchFamily="34" charset="0"/>
              </a:rPr>
              <a:t>Repeat step 2 for each folder that you want to protect. Folders that are protected are visible in the Windows Security app.</a:t>
            </a:r>
          </a:p>
          <a:p>
            <a:br>
              <a:rPr lang="en-US" dirty="0">
                <a:effectLst/>
              </a:rPr>
            </a:b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29203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https://techcommunity.microsoft.com/t5/core-infrastructure-and-security/azure-file-sync-integration-with-dfs-namespaces/ba-p/1670525</a:t>
            </a:r>
          </a:p>
          <a:p>
            <a:endParaRPr lang="en-US" b="0" i="0" dirty="0">
              <a:solidFill>
                <a:srgbClr val="333333"/>
              </a:solidFill>
              <a:effectLst/>
              <a:latin typeface="SegoeUI"/>
            </a:endParaRPr>
          </a:p>
          <a:p>
            <a:r>
              <a:rPr lang="en-US" b="0" i="0" dirty="0">
                <a:solidFill>
                  <a:srgbClr val="333333"/>
                </a:solidFill>
                <a:effectLst/>
                <a:latin typeface="SegoeUI"/>
              </a:rPr>
              <a:t>Azure File Sync does support DFS-N, from an interoperability it also supports Distributed File System Replication (DFS-R) for those customers looking to migrate away from DFS-R to Azure File Sync</a:t>
            </a:r>
          </a:p>
          <a:p>
            <a:endParaRPr lang="en-US" b="0" i="0" dirty="0">
              <a:solidFill>
                <a:srgbClr val="333333"/>
              </a:solidFill>
              <a:effectLst/>
              <a:latin typeface="SegoeUI"/>
            </a:endParaRPr>
          </a:p>
          <a:p>
            <a:endParaRPr lang="en-US" b="0" i="0" dirty="0">
              <a:solidFill>
                <a:srgbClr val="333333"/>
              </a:solidFill>
              <a:effectLst/>
              <a:latin typeface="SegoeUI"/>
            </a:endParaRPr>
          </a:p>
          <a:p>
            <a:endParaRPr lang="en-US" b="0" i="0" dirty="0">
              <a:solidFill>
                <a:srgbClr val="333333"/>
              </a:solidFill>
              <a:effectLst/>
              <a:latin typeface="SegoeUI"/>
            </a:endParaRPr>
          </a:p>
          <a:p>
            <a:endParaRPr lang="en-US" b="0" i="0" dirty="0">
              <a:solidFill>
                <a:srgbClr val="333333"/>
              </a:solidFill>
              <a:effectLst/>
              <a:latin typeface="SegoeUI"/>
            </a:endParaRPr>
          </a:p>
          <a:p>
            <a:r>
              <a:rPr lang="en-US" b="0" i="0" dirty="0">
                <a:solidFill>
                  <a:srgbClr val="333333"/>
                </a:solidFill>
                <a:effectLst/>
                <a:latin typeface="SegoeUI"/>
              </a:rPr>
              <a:t>[Removed for time]</a:t>
            </a:r>
          </a:p>
          <a:p>
            <a:r>
              <a:rPr lang="en-US" b="0" i="0" dirty="0">
                <a:solidFill>
                  <a:srgbClr val="333333"/>
                </a:solidFill>
                <a:effectLst/>
                <a:latin typeface="SegoeUI"/>
              </a:rPr>
              <a:t>Configure each migrated DFS node as an AFS Endpoint</a:t>
            </a:r>
          </a:p>
          <a:p>
            <a:r>
              <a:rPr lang="en-US" b="0" i="0" dirty="0">
                <a:solidFill>
                  <a:srgbClr val="333333"/>
                </a:solidFill>
                <a:effectLst/>
                <a:latin typeface="SegoeUI"/>
              </a:rPr>
              <a:t>Remove DFS-R. DFS-R can exist concurrently, but once all nodes are enrolled in AFS you should remove it.</a:t>
            </a:r>
          </a:p>
          <a:p>
            <a:endParaRPr lang="en-US" dirty="0"/>
          </a:p>
          <a:p>
            <a:r>
              <a:rPr lang="en-US" dirty="0"/>
              <a:t>https://www.youtube.com/watch?v=jd49W33DxkQ (Will </a:t>
            </a:r>
            <a:r>
              <a:rPr lang="en-US" dirty="0" err="1"/>
              <a:t>Gries</a:t>
            </a:r>
            <a:r>
              <a:rPr lang="en-US" dirty="0"/>
              <a:t> 21 presentation)</a:t>
            </a:r>
          </a:p>
          <a:p>
            <a:r>
              <a:rPr lang="en-US" dirty="0"/>
              <a:t>https://www.youtube.com/watch?v=LWKkva4ksdg (Savill’s take)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10/8/2022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25798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https://learn.microsoft.com/en-us/azure/storage/files/storage-files-migration-overview?toc=%2Fazure%2Fstorage%2Ffile-sync%2Ftoc.json</a:t>
            </a:r>
          </a:p>
          <a:p>
            <a:endParaRPr lang="en-US" dirty="0"/>
          </a:p>
          <a:p>
            <a:pPr algn="l">
              <a:buFont typeface="Arial" panose="020B0604020202020204" pitchFamily="34" charset="0"/>
              <a:buChar char="•"/>
            </a:pPr>
            <a:r>
              <a:rPr lang="en-US" b="1" i="0" dirty="0">
                <a:solidFill>
                  <a:srgbClr val="E6E6E6"/>
                </a:solidFill>
                <a:effectLst/>
                <a:latin typeface="Segoe UI" panose="020B0502040204020203" pitchFamily="34" charset="0"/>
              </a:rPr>
              <a:t>Does Azure File Sync preserve directory/file level NTFS ACLs along with data stored in Azure Files?</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dirty="0">
                <a:solidFill>
                  <a:srgbClr val="E6E6E6"/>
                </a:solidFill>
                <a:effectLst/>
                <a:latin typeface="Segoe UI" panose="020B0502040204020203" pitchFamily="34" charset="0"/>
              </a:rPr>
              <a:t>As of February 24, 2020, new and existing ACLs tiered by Azure file sync will be persisted in NTFS format, and ACL modifications made directly to the Azure file share will sync to all servers in the sync group. Any changes on ACLs made to Azure Files will sync down via Azure file sync. When copying data to Azure Files, make sure you use a copy tool that supports the necessary "fidelity" to copy attributes, timestamps and ACLs into an Azure file share - either via SMB or REST. When using Azure copy tools, such as </a:t>
            </a:r>
            <a:r>
              <a:rPr lang="en-US" b="0" i="0" dirty="0" err="1">
                <a:solidFill>
                  <a:srgbClr val="E6E6E6"/>
                </a:solidFill>
                <a:effectLst/>
                <a:latin typeface="Segoe UI" panose="020B0502040204020203" pitchFamily="34" charset="0"/>
              </a:rPr>
              <a:t>AzCopy</a:t>
            </a:r>
            <a:r>
              <a:rPr lang="en-US" b="0" i="0" dirty="0">
                <a:solidFill>
                  <a:srgbClr val="E6E6E6"/>
                </a:solidFill>
                <a:effectLst/>
                <a:latin typeface="Segoe UI" panose="020B0502040204020203" pitchFamily="34" charset="0"/>
              </a:rPr>
              <a:t>, it's important to use the latest version. Check the </a:t>
            </a:r>
            <a:r>
              <a:rPr lang="en-US" b="0" i="0" u="none" strike="noStrike" dirty="0">
                <a:solidFill>
                  <a:srgbClr val="E6E6E6"/>
                </a:solidFill>
                <a:effectLst/>
                <a:latin typeface="Segoe UI" panose="020B0502040204020203" pitchFamily="34" charset="0"/>
                <a:hlinkClick r:id="rId3"/>
              </a:rPr>
              <a:t>file copy tools table</a:t>
            </a:r>
            <a:r>
              <a:rPr lang="en-US" b="0" i="0" dirty="0">
                <a:solidFill>
                  <a:srgbClr val="E6E6E6"/>
                </a:solidFill>
                <a:effectLst/>
                <a:latin typeface="Segoe UI" panose="020B0502040204020203" pitchFamily="34" charset="0"/>
              </a:rPr>
              <a:t> to get an overview of Azure copy tools to ensure you can copy all of the important metadata of a file.</a:t>
            </a:r>
          </a:p>
          <a:p>
            <a:pPr algn="l">
              <a:buFont typeface="Arial" panose="020B0604020202020204" pitchFamily="34" charset="0"/>
              <a:buChar char="•"/>
            </a:pPr>
            <a:r>
              <a:rPr lang="en-US" b="0" i="0" dirty="0">
                <a:solidFill>
                  <a:srgbClr val="E6E6E6"/>
                </a:solidFill>
                <a:effectLst/>
                <a:latin typeface="Segoe UI" panose="020B0502040204020203" pitchFamily="34" charset="0"/>
              </a:rPr>
              <a:t>If you have enabled Azure Backup on your file sync managed file shares, file ACLs can continue to be restored as part of the backup restore workflow. This works either for the entire share or individual files/directories.</a:t>
            </a:r>
          </a:p>
          <a:p>
            <a:pPr algn="l">
              <a:buFont typeface="Arial" panose="020B0604020202020204" pitchFamily="34" charset="0"/>
              <a:buChar char="•"/>
            </a:pPr>
            <a:r>
              <a:rPr lang="en-US" b="0" i="0" dirty="0">
                <a:solidFill>
                  <a:srgbClr val="E6E6E6"/>
                </a:solidFill>
                <a:effectLst/>
                <a:latin typeface="Segoe UI" panose="020B0502040204020203" pitchFamily="34" charset="0"/>
              </a:rPr>
              <a:t>If you're using snapshots as part of the self-managed backup solution for file shares managed by file sync, your ACLs may not be restored properly to NTFS ACLs if the snapshots were taken before February 24, 2020. If this occurs, consider contacting Azure Support.</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https://learn.microsoft.com/en-us/azure/storage/files/storage-files-faq?toc=%2Fazure%2Fstorage%2Ffile-sync%2Ftoc.json</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If the same file is changed on two servers at approximately the same time, what happens?</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Azure File Sync uses a simple conflict-resolution strategy: we keep both changes to files that are changed in two endpoints at the same time. The most recently written change keeps the original file name. The older file (determined by </a:t>
            </a:r>
            <a:r>
              <a:rPr lang="en-US" b="0" i="0" dirty="0" err="1">
                <a:solidFill>
                  <a:srgbClr val="E6E6E6"/>
                </a:solidFill>
                <a:effectLst/>
                <a:latin typeface="Segoe UI" panose="020B0502040204020203" pitchFamily="34" charset="0"/>
              </a:rPr>
              <a:t>LastWriteTime</a:t>
            </a:r>
            <a:r>
              <a:rPr lang="en-US" b="0" i="0" dirty="0">
                <a:solidFill>
                  <a:srgbClr val="E6E6E6"/>
                </a:solidFill>
                <a:effectLst/>
                <a:latin typeface="Segoe UI" panose="020B0502040204020203" pitchFamily="34" charset="0"/>
              </a:rPr>
              <a:t>) has the endpoint name and the conflict number appended to the filename. For server endpoints, the endpoint name is the name of the server. For cloud endpoints, the endpoint name is </a:t>
            </a:r>
            <a:r>
              <a:rPr lang="en-US" b="1" i="0" dirty="0">
                <a:solidFill>
                  <a:srgbClr val="E6E6E6"/>
                </a:solidFill>
                <a:effectLst/>
                <a:latin typeface="Segoe UI" panose="020B0502040204020203" pitchFamily="34" charset="0"/>
              </a:rPr>
              <a:t>Cloud</a:t>
            </a:r>
            <a:r>
              <a:rPr lang="en-US" b="0" i="0" dirty="0">
                <a:solidFill>
                  <a:srgbClr val="E6E6E6"/>
                </a:solidFill>
                <a:effectLst/>
                <a:latin typeface="Segoe UI" panose="020B0502040204020203" pitchFamily="34" charset="0"/>
              </a:rPr>
              <a:t>. The name follows this taxonomy:</a:t>
            </a:r>
          </a:p>
          <a:p>
            <a:pPr algn="l">
              <a:buFont typeface="Arial" panose="020B0604020202020204" pitchFamily="34" charset="0"/>
              <a:buChar char="•"/>
            </a:pPr>
            <a:r>
              <a:rPr lang="en-US" b="0" i="0" dirty="0">
                <a:solidFill>
                  <a:srgbClr val="E6E6E6"/>
                </a:solidFill>
                <a:effectLst/>
                <a:latin typeface="Segoe UI" panose="020B0502040204020203" pitchFamily="34" charset="0"/>
              </a:rPr>
              <a:t>&lt;</a:t>
            </a:r>
            <a:r>
              <a:rPr lang="en-US" b="0" i="0" dirty="0" err="1">
                <a:solidFill>
                  <a:srgbClr val="E6E6E6"/>
                </a:solidFill>
                <a:effectLst/>
                <a:latin typeface="Segoe UI" panose="020B0502040204020203" pitchFamily="34" charset="0"/>
              </a:rPr>
              <a:t>FileNameWithoutExtension</a:t>
            </a:r>
            <a:r>
              <a:rPr lang="en-US" b="0" i="0" dirty="0">
                <a:solidFill>
                  <a:srgbClr val="E6E6E6"/>
                </a:solidFill>
                <a:effectLst/>
                <a:latin typeface="Segoe UI" panose="020B0502040204020203" pitchFamily="34" charset="0"/>
              </a:rPr>
              <a:t>&gt;-&lt;</a:t>
            </a:r>
            <a:r>
              <a:rPr lang="en-US" b="0" i="0" dirty="0" err="1">
                <a:solidFill>
                  <a:srgbClr val="E6E6E6"/>
                </a:solidFill>
                <a:effectLst/>
                <a:latin typeface="Segoe UI" panose="020B0502040204020203" pitchFamily="34" charset="0"/>
              </a:rPr>
              <a:t>endpointName</a:t>
            </a:r>
            <a:r>
              <a:rPr lang="en-US" b="0" i="0" dirty="0">
                <a:solidFill>
                  <a:srgbClr val="E6E6E6"/>
                </a:solidFill>
                <a:effectLst/>
                <a:latin typeface="Segoe UI" panose="020B0502040204020203" pitchFamily="34" charset="0"/>
              </a:rPr>
              <a:t>&gt;[-#].&lt;</a:t>
            </a:r>
            <a:r>
              <a:rPr lang="en-US" b="0" i="0" dirty="0" err="1">
                <a:solidFill>
                  <a:srgbClr val="E6E6E6"/>
                </a:solidFill>
                <a:effectLst/>
                <a:latin typeface="Segoe UI" panose="020B0502040204020203" pitchFamily="34" charset="0"/>
              </a:rPr>
              <a:t>ext</a:t>
            </a:r>
            <a:r>
              <a:rPr lang="en-US" b="0" i="0" dirty="0">
                <a:solidFill>
                  <a:srgbClr val="E6E6E6"/>
                </a:solidFill>
                <a:effectLst/>
                <a:latin typeface="Segoe UI" panose="020B0502040204020203" pitchFamily="34" charset="0"/>
              </a:rPr>
              <a:t>&gt;</a:t>
            </a:r>
          </a:p>
          <a:p>
            <a:pPr algn="l">
              <a:buFont typeface="Arial" panose="020B0604020202020204" pitchFamily="34" charset="0"/>
              <a:buChar char="•"/>
            </a:pPr>
            <a:r>
              <a:rPr lang="en-US" b="0" i="0" dirty="0">
                <a:solidFill>
                  <a:srgbClr val="E6E6E6"/>
                </a:solidFill>
                <a:effectLst/>
                <a:latin typeface="Segoe UI" panose="020B0502040204020203" pitchFamily="34" charset="0"/>
              </a:rPr>
              <a:t>For example, the first conflict of CompanyReport.docx would become CompanyReport-CentralServer.docx if </a:t>
            </a:r>
            <a:r>
              <a:rPr lang="en-US" b="0" i="0" dirty="0" err="1">
                <a:solidFill>
                  <a:srgbClr val="E6E6E6"/>
                </a:solidFill>
                <a:effectLst/>
                <a:latin typeface="Segoe UI" panose="020B0502040204020203" pitchFamily="34" charset="0"/>
              </a:rPr>
              <a:t>CentralServer</a:t>
            </a:r>
            <a:r>
              <a:rPr lang="en-US" b="0" i="0" dirty="0">
                <a:solidFill>
                  <a:srgbClr val="E6E6E6"/>
                </a:solidFill>
                <a:effectLst/>
                <a:latin typeface="Segoe UI" panose="020B0502040204020203" pitchFamily="34" charset="0"/>
              </a:rPr>
              <a:t> is where the older write occurred. The second conflict would be named CompanyReport-CentralServer-1.docx. Azure File Sync supports 100 conflict files per file. Once the maximum number of conflict files has been reached, the file will fail to sync until the number of conflict files is less than 100.</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E6E6E6"/>
                </a:solidFill>
                <a:effectLst/>
                <a:latin typeface="Segoe UI" panose="020B0502040204020203" pitchFamily="34" charset="0"/>
              </a:rPr>
              <a:t>https://learn.microsoft.com/en-us/azure/storage/files/storage-files-faq?toc=%2Fazure%2Fstorage%2Ffile-sync%2Ftoc.json</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10/8/2022 11:01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99438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6E6E6"/>
                </a:solidFill>
                <a:effectLst/>
                <a:latin typeface="Segoe UI" panose="020B0502040204020203" pitchFamily="34" charset="0"/>
              </a:rPr>
              <a:t>Configuring proxy servers</a:t>
            </a:r>
          </a:p>
          <a:p>
            <a:pPr algn="l"/>
            <a:r>
              <a:rPr lang="en-US" b="0" i="0" dirty="0">
                <a:solidFill>
                  <a:srgbClr val="E6E6E6"/>
                </a:solidFill>
                <a:effectLst/>
                <a:latin typeface="Segoe UI" panose="020B0502040204020203" pitchFamily="34" charset="0"/>
              </a:rPr>
              <a:t>Many organizations use a proxy server as an intermediary between resources inside their on-premises network and resources outside their network, such as in Azure. Proxy servers are useful for many applications, such as network isolation and security, and monitoring and logging. Azure File Sync can interoperate fully with a proxy server; however, you must manually configure the proxy endpoint settings for your environment with Azure File Sync. This must be done via Azure PowerShell using the Azure File Sync server cmdlets.</a:t>
            </a:r>
          </a:p>
          <a:p>
            <a:pPr algn="l"/>
            <a:r>
              <a:rPr lang="en-US" b="0" i="0" dirty="0">
                <a:solidFill>
                  <a:srgbClr val="E6E6E6"/>
                </a:solidFill>
                <a:effectLst/>
                <a:latin typeface="Segoe UI" panose="020B0502040204020203" pitchFamily="34" charset="0"/>
              </a:rPr>
              <a:t>For more information on how to configure Azure File Sync with a proxy server, refer to </a:t>
            </a:r>
            <a:r>
              <a:rPr lang="en-US" b="0" i="0" u="none" strike="noStrike" dirty="0">
                <a:solidFill>
                  <a:srgbClr val="E6E6E6"/>
                </a:solidFill>
                <a:effectLst/>
                <a:latin typeface="Segoe UI" panose="020B0502040204020203" pitchFamily="34" charset="0"/>
                <a:hlinkClick r:id="rId3"/>
              </a:rPr>
              <a:t>Azure File Sync proxy and firewall settings</a:t>
            </a:r>
            <a:r>
              <a:rPr lang="en-US" b="0" i="0" dirty="0">
                <a:solidFill>
                  <a:srgbClr val="E6E6E6"/>
                </a:solidFill>
                <a:effectLst/>
                <a:latin typeface="Segoe UI" panose="020B0502040204020203" pitchFamily="34" charset="0"/>
              </a:rPr>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7563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How to ensure that you have backup and disaster recovery</a:t>
            </a:r>
          </a:p>
          <a:p>
            <a:r>
              <a:rPr lang="en-AU" dirty="0"/>
              <a:t>Making your Azure file share highly available.</a:t>
            </a:r>
          </a:p>
          <a:p>
            <a:endParaRPr lang="en-US" dirty="0"/>
          </a:p>
          <a:p>
            <a:endParaRPr lang="en-US" dirty="0"/>
          </a:p>
          <a:p>
            <a:pPr algn="l"/>
            <a:r>
              <a:rPr lang="en-US" b="1" i="0" dirty="0">
                <a:solidFill>
                  <a:srgbClr val="E6E6E6"/>
                </a:solidFill>
                <a:effectLst/>
                <a:latin typeface="Segoe UI" panose="020B0502040204020203" pitchFamily="34" charset="0"/>
              </a:rPr>
              <a:t>I created a file directly in my Azure file share by using SMB or in the portal. How long does it take for the file to sync to the servers in the sync group?</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Changes made to the Azure file share by using the Azure portal or SMB are not immediately detected and replicated like changes to the server endpoint. Azure Files does not yet have change notifications or journaling, so there's no way to automatically initiate a sync session when files are changed. On Windows Server, Azure File Sync uses </a:t>
            </a:r>
            <a:r>
              <a:rPr lang="en-US" b="0" i="0" u="none" strike="noStrike" dirty="0">
                <a:solidFill>
                  <a:srgbClr val="E6E6E6"/>
                </a:solidFill>
                <a:effectLst/>
                <a:latin typeface="Segoe UI" panose="020B0502040204020203" pitchFamily="34" charset="0"/>
                <a:hlinkClick r:id="rId3"/>
              </a:rPr>
              <a:t>Windows USN journaling</a:t>
            </a:r>
            <a:r>
              <a:rPr lang="en-US" b="0" i="0" dirty="0">
                <a:solidFill>
                  <a:srgbClr val="E6E6E6"/>
                </a:solidFill>
                <a:effectLst/>
                <a:latin typeface="Segoe UI" panose="020B0502040204020203" pitchFamily="34" charset="0"/>
              </a:rPr>
              <a:t> to automatically initiate a sync session when files change.</a:t>
            </a:r>
          </a:p>
          <a:p>
            <a:pPr algn="l"/>
            <a:r>
              <a:rPr lang="en-US" b="0" i="0" dirty="0">
                <a:solidFill>
                  <a:srgbClr val="E6E6E6"/>
                </a:solidFill>
                <a:effectLst/>
                <a:latin typeface="Segoe UI" panose="020B0502040204020203" pitchFamily="34" charset="0"/>
              </a:rPr>
              <a:t>To detect changes to the Azure file share, Azure File Sync has a scheduled job called a </a:t>
            </a:r>
            <a:r>
              <a:rPr lang="en-US" b="0" i="1" dirty="0">
                <a:solidFill>
                  <a:srgbClr val="E6E6E6"/>
                </a:solidFill>
                <a:effectLst/>
                <a:latin typeface="Segoe UI" panose="020B0502040204020203" pitchFamily="34" charset="0"/>
              </a:rPr>
              <a:t>change detection job</a:t>
            </a:r>
            <a:r>
              <a:rPr lang="en-US" b="0" i="0" dirty="0">
                <a:solidFill>
                  <a:srgbClr val="E6E6E6"/>
                </a:solidFill>
                <a:effectLst/>
                <a:latin typeface="Segoe UI" panose="020B0502040204020203" pitchFamily="34" charset="0"/>
              </a:rPr>
              <a:t>. A change detection job enumerates every file in the file share, and then compares it to the sync version for that file. When the change detection job determines that files have changed, Azure File Sync initiates a sync session. The change detection job is initiated every 24 hours. Because the change detection job works by enumerating every file in the Azure file share, change detection takes longer in larger namespaces than in smaller namespaces. For large namespaces, it might take longer than once every 24 hours to determine which files have changed.</a:t>
            </a:r>
          </a:p>
          <a:p>
            <a:pPr algn="l"/>
            <a:r>
              <a:rPr lang="en-US" b="0" i="0" dirty="0">
                <a:solidFill>
                  <a:srgbClr val="E6E6E6"/>
                </a:solidFill>
                <a:effectLst/>
                <a:latin typeface="Segoe UI" panose="020B0502040204020203" pitchFamily="34" charset="0"/>
              </a:rPr>
              <a:t>To immediately sync files that are changed in the Azure file share, the </a:t>
            </a:r>
            <a:r>
              <a:rPr lang="en-US" b="1" i="0" dirty="0">
                <a:solidFill>
                  <a:srgbClr val="E6E6E6"/>
                </a:solidFill>
                <a:effectLst/>
                <a:latin typeface="Segoe UI" panose="020B0502040204020203" pitchFamily="34" charset="0"/>
              </a:rPr>
              <a:t>Invoke-</a:t>
            </a:r>
            <a:r>
              <a:rPr lang="en-US" b="1" i="0" dirty="0" err="1">
                <a:solidFill>
                  <a:srgbClr val="E6E6E6"/>
                </a:solidFill>
                <a:effectLst/>
                <a:latin typeface="Segoe UI" panose="020B0502040204020203" pitchFamily="34" charset="0"/>
              </a:rPr>
              <a:t>AzStorageSyncChangeDetection</a:t>
            </a:r>
            <a:r>
              <a:rPr lang="en-US" b="0" i="0" dirty="0">
                <a:solidFill>
                  <a:srgbClr val="E6E6E6"/>
                </a:solidFill>
                <a:effectLst/>
                <a:latin typeface="Segoe UI" panose="020B0502040204020203" pitchFamily="34" charset="0"/>
              </a:rPr>
              <a:t> PowerShell cmdlet can be used to manually initiate the detection of changes in the Azure file share. This cmdlet is intended for scenarios where some type of automated process is making changes in the Azure file share or the changes are done by an administrator (like moving files and directories into the share). For end user changes, the recommendation is to install the Azure File Sync agent in an IaaS VM and have end users access the file share through the IaaS VM. This way all changes will quickly sync to other agents without the need to use the Invoke-</a:t>
            </a:r>
            <a:r>
              <a:rPr lang="en-US" b="0" i="0" dirty="0" err="1">
                <a:solidFill>
                  <a:srgbClr val="E6E6E6"/>
                </a:solidFill>
                <a:effectLst/>
                <a:latin typeface="Segoe UI" panose="020B0502040204020203" pitchFamily="34" charset="0"/>
              </a:rPr>
              <a:t>AzStorageSyncChangeDetection</a:t>
            </a:r>
            <a:r>
              <a:rPr lang="en-US" b="0" i="0" dirty="0">
                <a:solidFill>
                  <a:srgbClr val="E6E6E6"/>
                </a:solidFill>
                <a:effectLst/>
                <a:latin typeface="Segoe UI" panose="020B0502040204020203" pitchFamily="34" charset="0"/>
              </a:rPr>
              <a:t> cmdlet. To learn more, see the </a:t>
            </a:r>
            <a:r>
              <a:rPr lang="en-US" b="0" i="0" u="none" strike="noStrike" dirty="0">
                <a:solidFill>
                  <a:srgbClr val="E6E6E6"/>
                </a:solidFill>
                <a:effectLst/>
                <a:latin typeface="Segoe UI" panose="020B0502040204020203" pitchFamily="34" charset="0"/>
                <a:hlinkClick r:id="rId4"/>
              </a:rPr>
              <a:t>Invoke-</a:t>
            </a:r>
            <a:r>
              <a:rPr lang="en-US" b="0" i="0" u="none" strike="noStrike" dirty="0" err="1">
                <a:solidFill>
                  <a:srgbClr val="E6E6E6"/>
                </a:solidFill>
                <a:effectLst/>
                <a:latin typeface="Segoe UI" panose="020B0502040204020203" pitchFamily="34" charset="0"/>
                <a:hlinkClick r:id="rId4"/>
              </a:rPr>
              <a:t>AzStorageSyncChangeDetection</a:t>
            </a:r>
            <a:r>
              <a:rPr lang="en-US" b="0" i="0" dirty="0">
                <a:solidFill>
                  <a:srgbClr val="E6E6E6"/>
                </a:solidFill>
                <a:effectLst/>
                <a:latin typeface="Segoe UI" panose="020B0502040204020203" pitchFamily="34" charset="0"/>
              </a:rPr>
              <a:t> documentation.</a:t>
            </a:r>
          </a:p>
          <a:p>
            <a:endParaRPr lang="en-US" dirty="0"/>
          </a:p>
          <a:p>
            <a:r>
              <a:rPr lang="en-US" dirty="0"/>
              <a:t>https://learn.microsoft.com/en-us/azure/storage/files/storage-files-faq?toc=%2Fazure%2Fstorage%2Ffile-sync%2Ftoc.json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24690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need for a logical structure to locate files.</a:t>
            </a:r>
          </a:p>
          <a:p>
            <a:r>
              <a:rPr lang="en-US" dirty="0"/>
              <a:t>https://learn.microsoft.com/en-us/azure/architecture/hybrid/hybrid-file-services</a:t>
            </a:r>
            <a:endParaRPr lang="en-AU"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9694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this demo we will configure Storage Replica from one server to a Windows Server running in Azure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10/8/2022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1805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6E6E6"/>
                </a:solidFill>
                <a:effectLst/>
                <a:latin typeface="Segoe UI" panose="020B0502040204020203" pitchFamily="34" charset="0"/>
              </a:rPr>
              <a:t>Windows Server, Datacenter Edition, or Windows Server, Standard Edition. Storage Replica running on Windows Server, Standard Edition, has the following limitations:</a:t>
            </a:r>
          </a:p>
          <a:p>
            <a:pPr marL="742950" lvl="1" indent="-285750" algn="l">
              <a:buFont typeface="Arial" panose="020B0604020202020204" pitchFamily="34" charset="0"/>
              <a:buChar char="•"/>
            </a:pPr>
            <a:r>
              <a:rPr lang="en-US" b="0" i="0" dirty="0">
                <a:solidFill>
                  <a:srgbClr val="E6E6E6"/>
                </a:solidFill>
                <a:effectLst/>
                <a:latin typeface="Segoe UI" panose="020B0502040204020203" pitchFamily="34" charset="0"/>
              </a:rPr>
              <a:t>You must use Windows Server 2019 or later</a:t>
            </a:r>
          </a:p>
          <a:p>
            <a:pPr marL="742950" lvl="1" indent="-285750" algn="l">
              <a:buFont typeface="Arial" panose="020B0604020202020204" pitchFamily="34" charset="0"/>
              <a:buChar char="•"/>
            </a:pPr>
            <a:r>
              <a:rPr lang="en-US" b="0" i="0" dirty="0">
                <a:solidFill>
                  <a:srgbClr val="E6E6E6"/>
                </a:solidFill>
                <a:effectLst/>
                <a:latin typeface="Segoe UI" panose="020B0502040204020203" pitchFamily="34" charset="0"/>
              </a:rPr>
              <a:t>Storage Replica replicates a single volume instead of an unlimited number of volumes.</a:t>
            </a:r>
          </a:p>
          <a:p>
            <a:pPr marL="742950" lvl="1" indent="-285750" algn="l">
              <a:buFont typeface="Arial" panose="020B0604020202020204" pitchFamily="34" charset="0"/>
              <a:buChar char="•"/>
            </a:pPr>
            <a:r>
              <a:rPr lang="en-US" b="0" i="0" dirty="0">
                <a:solidFill>
                  <a:srgbClr val="E6E6E6"/>
                </a:solidFill>
                <a:effectLst/>
                <a:latin typeface="Segoe UI" panose="020B0502040204020203" pitchFamily="34" charset="0"/>
              </a:rPr>
              <a:t>Volumes can have a size of up to 2 TB instead of an unlimited size.</a:t>
            </a:r>
          </a:p>
          <a:p>
            <a:endParaRPr lang="en-US" dirty="0"/>
          </a:p>
          <a:p>
            <a:r>
              <a:rPr lang="en-US" dirty="0"/>
              <a:t>https://learn.microsoft.com/en-us/windows-server/storage/storage-replica/storage-replica-overview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10/8/2022 11:01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7358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84664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10/8/2022 11:01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66300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10/8/2022 11:01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1124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file server problems: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Data = one of most critical assets. Attackers encrypt, exfiltrate &amp; ransom file server data. </a:t>
            </a:r>
            <a:r>
              <a:rPr lang="en-GB" dirty="0"/>
              <a:t>Ransomware.</a:t>
            </a:r>
            <a:endParaRPr lang="en-US" dirty="0"/>
          </a:p>
          <a:p>
            <a:pPr marL="171450" indent="-171450">
              <a:buFont typeface="Arial" panose="020B0604020202020204" pitchFamily="34" charset="0"/>
              <a:buChar char="•"/>
            </a:pPr>
            <a:r>
              <a:rPr lang="en-GB" dirty="0"/>
              <a:t>Outdated operating systems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dirty="0"/>
              <a:t>Share and File/Folder Permissions inappropriately applied. File share sprawl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dirty="0"/>
              <a:t>File lifecycle management / retention. Always running out of space.</a:t>
            </a:r>
            <a:endParaRPr lang="en-US" dirty="0"/>
          </a:p>
          <a:p>
            <a:endParaRPr lang="en-US" dirty="0"/>
          </a:p>
          <a:p>
            <a:r>
              <a:rPr lang="en-US" dirty="0"/>
              <a:t>Challenges of file server migrations</a:t>
            </a:r>
          </a:p>
          <a:p>
            <a:pPr marL="171450" indent="-171450">
              <a:buFont typeface="Arial" panose="020B0604020202020204" pitchFamily="34" charset="0"/>
              <a:buChar char="•"/>
            </a:pPr>
            <a:r>
              <a:rPr lang="en-GB" dirty="0"/>
              <a:t>Disadvantages of in-place upgrades.</a:t>
            </a:r>
          </a:p>
          <a:p>
            <a:pPr marL="171450" indent="-171450">
              <a:buFont typeface="Arial" panose="020B0604020202020204" pitchFamily="34" charset="0"/>
              <a:buChar char="•"/>
            </a:pPr>
            <a:r>
              <a:rPr lang="en-GB" dirty="0"/>
              <a:t>How to ensure that all data transferred is most up-to-date?, permissions are captured? all utilized shares? preserve file server identity? (name, IP address) are preserved? machine local accounts? </a:t>
            </a:r>
            <a:endParaRPr lang="en-US" dirty="0"/>
          </a:p>
          <a:p>
            <a:endParaRPr lang="en-US" dirty="0"/>
          </a:p>
          <a:p>
            <a:r>
              <a:rPr lang="en-US" dirty="0"/>
              <a:t>DFS:</a:t>
            </a:r>
          </a:p>
          <a:p>
            <a:pPr marL="171450" indent="-171450">
              <a:buFont typeface="Arial" panose="020B0604020202020204" pitchFamily="34" charset="0"/>
              <a:buChar char="•"/>
            </a:pPr>
            <a:r>
              <a:rPr lang="en-GB" dirty="0"/>
              <a:t>How do you find a file when there’s multiple file shares on multiple servers? </a:t>
            </a:r>
          </a:p>
          <a:p>
            <a:pPr marL="171450" indent="-171450">
              <a:buFont typeface="Arial" panose="020B0604020202020204" pitchFamily="34" charset="0"/>
              <a:buChar char="•"/>
            </a:pPr>
            <a:r>
              <a:rPr lang="en-GB" dirty="0"/>
              <a:t>DFS!  Collect file shares off a single tree independent of the server any individual share is hosted on</a:t>
            </a:r>
          </a:p>
          <a:p>
            <a:endParaRPr lang="en-US" dirty="0"/>
          </a:p>
          <a:p>
            <a:r>
              <a:rPr lang="en-US" dirty="0"/>
              <a:t>Benefits of Storage Migration Services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10/8/2022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192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r>
              <a:rPr lang="en-US" b="0" i="0" dirty="0">
                <a:solidFill>
                  <a:srgbClr val="333333"/>
                </a:solidFill>
                <a:effectLst/>
                <a:latin typeface="Arial" panose="020B0604020202020204" pitchFamily="34" charset="0"/>
              </a:rPr>
              <a:t>DFS has many limitations to be aware of when replicating data that can help organizations to make the decision to use Storage Replica instead. These include:</a:t>
            </a:r>
          </a:p>
          <a:p>
            <a:pPr algn="just" rtl="0">
              <a:buFont typeface="Arial" panose="020B0604020202020204" pitchFamily="34" charset="0"/>
              <a:buChar char="•"/>
            </a:pPr>
            <a:r>
              <a:rPr lang="en-US" b="0" i="0" dirty="0">
                <a:solidFill>
                  <a:srgbClr val="333333"/>
                </a:solidFill>
                <a:effectLst/>
                <a:latin typeface="Arial" panose="020B0604020202020204" pitchFamily="34" charset="0"/>
              </a:rPr>
              <a:t>Inability to replicate files that are in use or open.</a:t>
            </a:r>
          </a:p>
          <a:p>
            <a:pPr algn="just" rtl="0">
              <a:buFont typeface="Arial" panose="020B0604020202020204" pitchFamily="34" charset="0"/>
              <a:buChar char="•"/>
            </a:pPr>
            <a:r>
              <a:rPr lang="en-US" b="0" i="0" dirty="0">
                <a:solidFill>
                  <a:srgbClr val="333333"/>
                </a:solidFill>
                <a:effectLst/>
                <a:latin typeface="Arial" panose="020B0604020202020204" pitchFamily="34" charset="0"/>
              </a:rPr>
              <a:t>Synchronous replication is not possible with DFS Replication.</a:t>
            </a:r>
          </a:p>
          <a:p>
            <a:pPr algn="just" rtl="0">
              <a:buFont typeface="Arial" panose="020B0604020202020204" pitchFamily="34" charset="0"/>
              <a:buChar char="•"/>
            </a:pPr>
            <a:r>
              <a:rPr lang="en-US" b="0" i="0" dirty="0">
                <a:solidFill>
                  <a:srgbClr val="333333"/>
                </a:solidFill>
                <a:effectLst/>
                <a:latin typeface="Arial" panose="020B0604020202020204" pitchFamily="34" charset="0"/>
              </a:rPr>
              <a:t>DFS replication can take long periods of time—minutes, hours, or even days.</a:t>
            </a:r>
          </a:p>
          <a:p>
            <a:pPr algn="just" rtl="0">
              <a:buFont typeface="Arial" panose="020B0604020202020204" pitchFamily="34" charset="0"/>
              <a:buChar char="•"/>
            </a:pPr>
            <a:r>
              <a:rPr lang="en-US" b="0" i="0" dirty="0">
                <a:solidFill>
                  <a:srgbClr val="333333"/>
                </a:solidFill>
                <a:effectLst/>
                <a:latin typeface="Arial" panose="020B0604020202020204" pitchFamily="34" charset="0"/>
              </a:rPr>
              <a:t>The consistency of the DFS database can be finicky, as power outages and other abrupt interruptions can lead to long consistency checks of the DFS DB.</a:t>
            </a:r>
          </a:p>
          <a:p>
            <a:pPr algn="just" rtl="0">
              <a:buFont typeface="Arial" panose="020B0604020202020204" pitchFamily="34" charset="0"/>
              <a:buChar char="•"/>
            </a:pPr>
            <a:r>
              <a:rPr lang="en-US" b="0" i="0" dirty="0">
                <a:solidFill>
                  <a:srgbClr val="333333"/>
                </a:solidFill>
                <a:effectLst/>
                <a:latin typeface="Arial" panose="020B0604020202020204" pitchFamily="34" charset="0"/>
              </a:rPr>
              <a:t>DFS is a multi-master technology that allows replication to flow in both directions. This can lead to unwanted data overwrites.</a:t>
            </a:r>
          </a:p>
          <a:p>
            <a:pPr marL="0" indent="0">
              <a:buFontTx/>
              <a:buNone/>
            </a:pPr>
            <a:r>
              <a:rPr lang="en-US" dirty="0"/>
              <a:t>https://4sysops.com/archives/storage-replica-vs-dfs-replication/</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7244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Storage Migration Services is easier than Robocopy </a:t>
            </a:r>
          </a:p>
          <a:p>
            <a:r>
              <a:rPr lang="en-AU" dirty="0"/>
              <a:t>Key features</a:t>
            </a:r>
          </a:p>
          <a:p>
            <a:pPr marL="171450" indent="-171450">
              <a:buFontTx/>
              <a:buChar char="-"/>
            </a:pPr>
            <a:r>
              <a:rPr lang="en-AU" dirty="0"/>
              <a:t>Move files and permissions</a:t>
            </a:r>
          </a:p>
          <a:p>
            <a:pPr marL="171450" indent="-171450">
              <a:buFontTx/>
              <a:buChar char="-"/>
            </a:pPr>
            <a:r>
              <a:rPr lang="en-AU" dirty="0"/>
              <a:t>File shares and file share permissions</a:t>
            </a:r>
          </a:p>
          <a:p>
            <a:pPr marL="171450" indent="-171450">
              <a:buFontTx/>
              <a:buChar char="-"/>
            </a:pPr>
            <a:r>
              <a:rPr lang="en-AU" dirty="0"/>
              <a:t>Replace file server identity and addresses</a:t>
            </a:r>
          </a:p>
          <a:p>
            <a:pPr marL="0" indent="0">
              <a:buFontTx/>
              <a:buNone/>
            </a:pPr>
            <a:endParaRPr lang="en-US" dirty="0"/>
          </a:p>
          <a:p>
            <a:pPr marL="0" indent="0">
              <a:buFontTx/>
              <a:buNone/>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https://docs.microsoft.com/en-us/windows-server/storage/storage-migration-service/overview</a:t>
            </a:r>
            <a:endPar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6657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Ransomware and file servers.</a:t>
            </a:r>
          </a:p>
          <a:p>
            <a:r>
              <a:rPr lang="en-AU" dirty="0"/>
              <a:t>Controlled Folder Access</a:t>
            </a:r>
          </a:p>
          <a:p>
            <a:r>
              <a:rPr lang="en-AU" dirty="0"/>
              <a:t>Microsoft Defender for Servers https://learn.microsoft.com/en-us/azure/defender-for-cloud/defender-for-servers-introduction</a:t>
            </a:r>
          </a:p>
          <a:p>
            <a:endParaRPr lang="en-AU" dirty="0"/>
          </a:p>
          <a:p>
            <a:pPr algn="l">
              <a:buFont typeface="Arial" panose="020B0604020202020204" pitchFamily="34" charset="0"/>
              <a:buChar char="•"/>
            </a:pPr>
            <a:r>
              <a:rPr lang="en-US" b="0" i="0" dirty="0">
                <a:solidFill>
                  <a:srgbClr val="E6E6E6"/>
                </a:solidFill>
                <a:effectLst/>
                <a:latin typeface="Segoe UI" panose="020B0502040204020203" pitchFamily="34" charset="0"/>
              </a:rPr>
              <a:t>When using Azure File Sync, there are three different layers of encryption to consider:</a:t>
            </a:r>
          </a:p>
          <a:p>
            <a:pPr marL="742950" lvl="1" indent="-285750" algn="l">
              <a:buFont typeface="Arial" panose="020B0604020202020204" pitchFamily="34" charset="0"/>
              <a:buChar char="•"/>
            </a:pPr>
            <a:r>
              <a:rPr lang="en-US" b="0" i="0" dirty="0">
                <a:solidFill>
                  <a:srgbClr val="E6E6E6"/>
                </a:solidFill>
                <a:effectLst/>
                <a:latin typeface="Segoe UI" panose="020B0502040204020203" pitchFamily="34" charset="0"/>
              </a:rPr>
              <a:t>Encryption at rest for data stored in Windows Server. There are two strategies for encrypting data on Windows Server that work generally with Azure File Sync: encryption beneath the file system such that the file system and all of the data written to it is encrypted, and encryption within the file format itself. These methods are not mutually exclusive; they can be used together if desired since the purpose of encryption is different.</a:t>
            </a:r>
          </a:p>
          <a:p>
            <a:pPr marL="742950" lvl="1" indent="-285750" algn="l">
              <a:buFont typeface="Arial" panose="020B0604020202020204" pitchFamily="34" charset="0"/>
              <a:buChar char="•"/>
            </a:pPr>
            <a:r>
              <a:rPr lang="en-US" b="0" i="0" dirty="0">
                <a:solidFill>
                  <a:srgbClr val="E6E6E6"/>
                </a:solidFill>
                <a:effectLst/>
                <a:latin typeface="Segoe UI" panose="020B0502040204020203" pitchFamily="34" charset="0"/>
              </a:rPr>
              <a:t>Encryption in transit between the Azure File Sync agent and Azure. Azure File Sync agent communicates with your Storage Sync Service and Azure file share using the Azure File Sync REST protocol and the </a:t>
            </a:r>
            <a:r>
              <a:rPr lang="en-US" b="0" i="0" dirty="0" err="1">
                <a:solidFill>
                  <a:srgbClr val="E6E6E6"/>
                </a:solidFill>
                <a:effectLst/>
                <a:latin typeface="Segoe UI" panose="020B0502040204020203" pitchFamily="34" charset="0"/>
              </a:rPr>
              <a:t>FileREST</a:t>
            </a:r>
            <a:r>
              <a:rPr lang="en-US" b="0" i="0" dirty="0">
                <a:solidFill>
                  <a:srgbClr val="E6E6E6"/>
                </a:solidFill>
                <a:effectLst/>
                <a:latin typeface="Segoe UI" panose="020B0502040204020203" pitchFamily="34" charset="0"/>
              </a:rPr>
              <a:t> protocol, both of which always use HTTPS over port 443. Azure File Sync does not send unencrypted requests over HTTP.</a:t>
            </a:r>
          </a:p>
          <a:p>
            <a:pPr marL="742950" lvl="1" indent="-285750" algn="l">
              <a:buFont typeface="Arial" panose="020B0604020202020204" pitchFamily="34" charset="0"/>
              <a:buChar char="•"/>
            </a:pPr>
            <a:r>
              <a:rPr lang="en-US" b="0" i="0" dirty="0">
                <a:solidFill>
                  <a:srgbClr val="E6E6E6"/>
                </a:solidFill>
                <a:effectLst/>
                <a:latin typeface="Segoe UI" panose="020B0502040204020203" pitchFamily="34" charset="0"/>
              </a:rPr>
              <a:t>Encryption at rest for data stored in the Azure file share. All data stored in Azure Files is encrypted at rest using Azure storage service encryption (SSE). Storage service encryption works similarly to BitLocker on Windows: data is encrypted beneath the file system level. Because data is encrypted beneath the Azure file share's file system, as it's encoded to disk, you don't have to have access to the underlying key on the client to read or write to the Azure file share.</a:t>
            </a:r>
          </a:p>
          <a:p>
            <a:endParaRPr lang="en-AU" dirty="0"/>
          </a:p>
          <a:p>
            <a:r>
              <a:rPr lang="en-AU" dirty="0"/>
              <a:t>BitLocker Encrypt Windows Server Endpoint File Server volumes</a:t>
            </a:r>
          </a:p>
          <a:p>
            <a:endParaRPr lang="en-AU" dirty="0"/>
          </a:p>
          <a:p>
            <a:endParaRPr lang="en-AU" dirty="0"/>
          </a:p>
          <a:p>
            <a:r>
              <a:rPr lang="en-US" dirty="0"/>
              <a:t>https://learn.microsoft.com/en-us/windows-server/storage/file-server/smb-security</a:t>
            </a:r>
          </a:p>
          <a:p>
            <a:r>
              <a:rPr lang="en-US" dirty="0"/>
              <a:t>https://learn.microsoft.com/en-us/windows-server/storage/file-server/smb-secure-traffic</a:t>
            </a:r>
          </a:p>
          <a:p>
            <a:r>
              <a:rPr lang="en-US" dirty="0"/>
              <a:t>https://learn.microsoft.com/en-us/windows-server/storage/file-server/smb-interception-defense?tabs=group-policy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997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this demo a Windows Server 2022 File Server is hardened in the following manner:</a:t>
            </a:r>
          </a:p>
          <a:p>
            <a:endParaRPr lang="en-AU" dirty="0"/>
          </a:p>
          <a:p>
            <a:r>
              <a:rPr lang="en-AU" b="1" u="sng" dirty="0"/>
              <a:t>Check that SMB1 is disabled</a:t>
            </a:r>
          </a:p>
          <a:p>
            <a:endParaRPr lang="en-AU" dirty="0"/>
          </a:p>
          <a:p>
            <a:r>
              <a:rPr lang="en-US" b="0" i="0" dirty="0">
                <a:solidFill>
                  <a:srgbClr val="C7254E"/>
                </a:solidFill>
                <a:effectLst/>
                <a:latin typeface="Courier New" panose="02070309020205020404" pitchFamily="49" charset="0"/>
              </a:rPr>
              <a:t>Get-</a:t>
            </a:r>
            <a:r>
              <a:rPr lang="en-US" b="0" i="0" dirty="0" err="1">
                <a:solidFill>
                  <a:srgbClr val="C7254E"/>
                </a:solidFill>
                <a:effectLst/>
                <a:latin typeface="Courier New" panose="02070309020205020404" pitchFamily="49" charset="0"/>
              </a:rPr>
              <a:t>SmbServerConfiguration</a:t>
            </a:r>
            <a:r>
              <a:rPr lang="en-US" b="0" i="0" dirty="0">
                <a:solidFill>
                  <a:srgbClr val="C7254E"/>
                </a:solidFill>
                <a:effectLst/>
                <a:latin typeface="Courier New" panose="02070309020205020404" pitchFamily="49" charset="0"/>
              </a:rPr>
              <a:t> | select EnableSMB1Protocol</a:t>
            </a:r>
            <a:endParaRPr lang="en-AU" dirty="0"/>
          </a:p>
          <a:p>
            <a:endParaRPr lang="en-AU" dirty="0"/>
          </a:p>
          <a:p>
            <a:r>
              <a:rPr lang="en-AU" b="1" u="sng" dirty="0"/>
              <a:t>Disable NTLM for the server</a:t>
            </a:r>
          </a:p>
          <a:p>
            <a:endParaRPr lang="en-AU" dirty="0"/>
          </a:p>
          <a:p>
            <a:r>
              <a:rPr lang="en-AU" dirty="0"/>
              <a:t>https://learn.microsoft.com/en-us/previous-versions/windows/it-pro/windows-server-2008-r2-and-2008/jj865676(v=ws.10) (this article should be updated for Server 2022)</a:t>
            </a:r>
          </a:p>
          <a:p>
            <a:r>
              <a:rPr lang="en-AU" dirty="0"/>
              <a:t>https://learn.microsoft.com/en-us/previous-versions/windows/it-pro/windows-server-2008-R2-and-2008/jj865670(v=ws.10)?redirectedfrom=MSDN (this article should be updated for Server 2022)</a:t>
            </a:r>
          </a:p>
          <a:p>
            <a:r>
              <a:rPr lang="en-AU" dirty="0"/>
              <a:t>https://learn.microsoft.com/en-us/previous-versions/windows/it-pro/windows-server-2008-r2-and-2008/jj865668(v=ws.10)</a:t>
            </a:r>
          </a:p>
          <a:p>
            <a:endParaRPr lang="en-AU" dirty="0"/>
          </a:p>
          <a:p>
            <a:pPr algn="l">
              <a:buFont typeface="+mj-lt"/>
              <a:buAutoNum type="arabicPeriod"/>
            </a:pPr>
            <a:r>
              <a:rPr lang="en-US" b="0" i="0" dirty="0">
                <a:solidFill>
                  <a:srgbClr val="E6E6E6"/>
                </a:solidFill>
                <a:effectLst/>
                <a:latin typeface="Segoe UI" panose="020B0502040204020203" pitchFamily="34" charset="0"/>
              </a:rPr>
              <a:t>On the remote server, use the Group Policy Management Console (</a:t>
            </a:r>
            <a:r>
              <a:rPr lang="en-US" b="0" i="0" dirty="0" err="1">
                <a:solidFill>
                  <a:srgbClr val="E6E6E6"/>
                </a:solidFill>
                <a:effectLst/>
                <a:latin typeface="Segoe UI" panose="020B0502040204020203" pitchFamily="34" charset="0"/>
              </a:rPr>
              <a:t>gpmc.msc</a:t>
            </a:r>
            <a:r>
              <a:rPr lang="en-US" b="0" i="0" dirty="0">
                <a:solidFill>
                  <a:srgbClr val="E6E6E6"/>
                </a:solidFill>
                <a:effectLst/>
                <a:latin typeface="Segoe UI" panose="020B0502040204020203" pitchFamily="34" charset="0"/>
              </a:rPr>
              <a:t>) to open the security policy </a:t>
            </a:r>
            <a:r>
              <a:rPr lang="en-US" b="1" i="0" dirty="0">
                <a:solidFill>
                  <a:srgbClr val="E6E6E6"/>
                </a:solidFill>
                <a:effectLst/>
                <a:latin typeface="Segoe UI" panose="020B0502040204020203" pitchFamily="34" charset="0"/>
              </a:rPr>
              <a:t>Restrict NTLM: Incoming NTLM traffic</a:t>
            </a:r>
            <a:r>
              <a:rPr lang="en-US" b="0" i="0" dirty="0">
                <a:solidFill>
                  <a:srgbClr val="E6E6E6"/>
                </a:solidFill>
                <a:effectLst/>
                <a:latin typeface="Segoe UI" panose="020B0502040204020203" pitchFamily="34" charset="0"/>
              </a:rPr>
              <a:t> located under the Computer Configuration/Security Settings/Security Options node.</a:t>
            </a:r>
          </a:p>
          <a:p>
            <a:pPr algn="l">
              <a:buFont typeface="+mj-lt"/>
              <a:buAutoNum type="arabicPeriod"/>
            </a:pPr>
            <a:r>
              <a:rPr lang="en-US" b="0" i="0" dirty="0">
                <a:solidFill>
                  <a:srgbClr val="E6E6E6"/>
                </a:solidFill>
                <a:effectLst/>
                <a:latin typeface="Segoe UI" panose="020B0502040204020203" pitchFamily="34" charset="0"/>
              </a:rPr>
              <a:t>Select the following options</a:t>
            </a:r>
          </a:p>
          <a:p>
            <a:pPr marL="742950" lvl="1" indent="-285750" algn="l"/>
            <a:r>
              <a:rPr lang="en-US" b="0" i="0" dirty="0">
                <a:solidFill>
                  <a:srgbClr val="E6E6E6"/>
                </a:solidFill>
                <a:effectLst/>
                <a:latin typeface="Segoe UI" panose="020B0502040204020203" pitchFamily="34" charset="0"/>
              </a:rPr>
              <a:t>Deny all incoming NTLM traffic. </a:t>
            </a:r>
          </a:p>
          <a:p>
            <a:endParaRPr lang="en-AU" dirty="0"/>
          </a:p>
          <a:p>
            <a:pPr algn="l">
              <a:buFont typeface="+mj-lt"/>
              <a:buAutoNum type="arabicPeriod"/>
            </a:pPr>
            <a:r>
              <a:rPr lang="en-US" b="0" i="0" dirty="0">
                <a:solidFill>
                  <a:srgbClr val="E6E6E6"/>
                </a:solidFill>
                <a:effectLst/>
                <a:latin typeface="Segoe UI" panose="020B0502040204020203" pitchFamily="34" charset="0"/>
              </a:rPr>
              <a:t>Event Viewer on the domain controller and the remote server, navigate to Applications and Services Logs/Microsoft/Windows/NTLM and open the Operational log on each.</a:t>
            </a:r>
          </a:p>
          <a:p>
            <a:pPr algn="l">
              <a:buFont typeface="+mj-lt"/>
              <a:buAutoNum type="arabicPeriod"/>
            </a:pPr>
            <a:r>
              <a:rPr lang="en-US" b="0" i="0" dirty="0">
                <a:solidFill>
                  <a:srgbClr val="E6E6E6"/>
                </a:solidFill>
                <a:effectLst/>
                <a:latin typeface="Segoe UI" panose="020B0502040204020203" pitchFamily="34" charset="0"/>
              </a:rPr>
              <a:t>Investigate NTLM authentication failed events to determine if NTLM authentication should be allowed or should be restricted. Note computer names.</a:t>
            </a:r>
          </a:p>
          <a:p>
            <a:pPr algn="l">
              <a:buFont typeface="+mj-lt"/>
              <a:buAutoNum type="arabicPeriod"/>
            </a:pPr>
            <a:r>
              <a:rPr lang="en-US" b="0" i="0" dirty="0">
                <a:solidFill>
                  <a:srgbClr val="E6E6E6"/>
                </a:solidFill>
                <a:effectLst/>
                <a:latin typeface="Segoe UI" panose="020B0502040204020203" pitchFamily="34" charset="0"/>
              </a:rPr>
              <a:t>You can adjust the NTLM authentication usage by resetting this policy to a different option or adding other servers to the exception list.</a:t>
            </a:r>
          </a:p>
          <a:p>
            <a:endParaRPr lang="en-AU" dirty="0"/>
          </a:p>
          <a:p>
            <a:r>
              <a:rPr lang="en-AU" b="1" u="sng" dirty="0"/>
              <a:t>Configure SMB signing and Encryption</a:t>
            </a:r>
          </a:p>
          <a:p>
            <a:pPr algn="l"/>
            <a:r>
              <a:rPr lang="en-US" b="1" i="0" dirty="0">
                <a:solidFill>
                  <a:srgbClr val="E6E6E6"/>
                </a:solidFill>
                <a:effectLst/>
                <a:latin typeface="Segoe UI" panose="020B0502040204020203" pitchFamily="34" charset="0"/>
              </a:rPr>
              <a:t>Enable SMB Encryption with Windows Admin Center</a:t>
            </a:r>
          </a:p>
          <a:p>
            <a:pPr algn="l">
              <a:buFont typeface="+mj-lt"/>
              <a:buAutoNum type="arabicPeriod"/>
            </a:pPr>
            <a:r>
              <a:rPr lang="en-US" b="0" i="0" dirty="0">
                <a:solidFill>
                  <a:srgbClr val="E6E6E6"/>
                </a:solidFill>
                <a:effectLst/>
                <a:latin typeface="Segoe UI" panose="020B0502040204020203" pitchFamily="34" charset="0"/>
              </a:rPr>
              <a:t>Download and install </a:t>
            </a:r>
            <a:r>
              <a:rPr lang="en-US" b="0" i="0" u="none" strike="noStrike" dirty="0">
                <a:solidFill>
                  <a:srgbClr val="E6E6E6"/>
                </a:solidFill>
                <a:effectLst/>
                <a:latin typeface="Segoe UI" panose="020B0502040204020203" pitchFamily="34" charset="0"/>
                <a:hlinkClick r:id="rId3"/>
              </a:rPr>
              <a:t>Windows Admin Center</a:t>
            </a:r>
            <a:r>
              <a:rPr lang="en-US" b="0" i="0" dirty="0">
                <a:solidFill>
                  <a:srgbClr val="E6E6E6"/>
                </a:solidFill>
                <a:effectLst/>
                <a:latin typeface="Segoe UI" panose="020B0502040204020203" pitchFamily="34" charset="0"/>
              </a:rPr>
              <a:t>.</a:t>
            </a:r>
          </a:p>
          <a:p>
            <a:pPr algn="l">
              <a:buFont typeface="+mj-lt"/>
              <a:buAutoNum type="arabicPeriod"/>
            </a:pPr>
            <a:r>
              <a:rPr lang="en-US" b="0" i="0" dirty="0">
                <a:solidFill>
                  <a:srgbClr val="E6E6E6"/>
                </a:solidFill>
                <a:effectLst/>
                <a:latin typeface="Segoe UI" panose="020B0502040204020203" pitchFamily="34" charset="0"/>
              </a:rPr>
              <a:t>Connect to the file server.</a:t>
            </a:r>
          </a:p>
          <a:p>
            <a:pPr algn="l">
              <a:buFont typeface="+mj-lt"/>
              <a:buAutoNum type="arabicPeriod"/>
            </a:pPr>
            <a:r>
              <a:rPr lang="en-US" b="0" i="0" dirty="0">
                <a:solidFill>
                  <a:srgbClr val="E6E6E6"/>
                </a:solidFill>
                <a:effectLst/>
                <a:latin typeface="Segoe UI" panose="020B0502040204020203" pitchFamily="34" charset="0"/>
              </a:rPr>
              <a:t>Click </a:t>
            </a:r>
            <a:r>
              <a:rPr lang="en-US" b="1" i="0" dirty="0">
                <a:solidFill>
                  <a:srgbClr val="E6E6E6"/>
                </a:solidFill>
                <a:effectLst/>
                <a:latin typeface="Segoe UI" panose="020B0502040204020203" pitchFamily="34" charset="0"/>
              </a:rPr>
              <a:t>Files &amp; file sharing</a:t>
            </a:r>
            <a:r>
              <a:rPr lang="en-US" b="0" i="0" dirty="0">
                <a:solidFill>
                  <a:srgbClr val="E6E6E6"/>
                </a:solidFill>
                <a:effectLst/>
                <a:latin typeface="Segoe UI" panose="020B0502040204020203" pitchFamily="34" charset="0"/>
              </a:rPr>
              <a:t>.</a:t>
            </a:r>
          </a:p>
          <a:p>
            <a:pPr algn="l">
              <a:buFont typeface="+mj-lt"/>
              <a:buAutoNum type="arabicPeriod"/>
            </a:pPr>
            <a:r>
              <a:rPr lang="en-US" b="0" i="0" dirty="0">
                <a:solidFill>
                  <a:srgbClr val="E6E6E6"/>
                </a:solidFill>
                <a:effectLst/>
                <a:latin typeface="Segoe UI" panose="020B0502040204020203" pitchFamily="34" charset="0"/>
              </a:rPr>
              <a:t>Click the </a:t>
            </a:r>
            <a:r>
              <a:rPr lang="en-US" b="1" i="0" dirty="0">
                <a:solidFill>
                  <a:srgbClr val="E6E6E6"/>
                </a:solidFill>
                <a:effectLst/>
                <a:latin typeface="Segoe UI" panose="020B0502040204020203" pitchFamily="34" charset="0"/>
              </a:rPr>
              <a:t>File shares</a:t>
            </a:r>
            <a:r>
              <a:rPr lang="en-US" b="0" i="0" dirty="0">
                <a:solidFill>
                  <a:srgbClr val="E6E6E6"/>
                </a:solidFill>
                <a:effectLst/>
                <a:latin typeface="Segoe UI" panose="020B0502040204020203" pitchFamily="34" charset="0"/>
              </a:rPr>
              <a:t> tab.</a:t>
            </a:r>
          </a:p>
          <a:p>
            <a:pPr algn="l">
              <a:buFont typeface="+mj-lt"/>
              <a:buAutoNum type="arabicPeriod"/>
            </a:pPr>
            <a:r>
              <a:rPr lang="en-US" b="0" i="0" dirty="0">
                <a:solidFill>
                  <a:srgbClr val="E6E6E6"/>
                </a:solidFill>
                <a:effectLst/>
                <a:latin typeface="Segoe UI" panose="020B0502040204020203" pitchFamily="34" charset="0"/>
              </a:rPr>
              <a:t>To require encryption on a share, click on the share name and select </a:t>
            </a:r>
            <a:r>
              <a:rPr lang="en-US" b="1" i="0" dirty="0">
                <a:solidFill>
                  <a:srgbClr val="E6E6E6"/>
                </a:solidFill>
                <a:effectLst/>
                <a:latin typeface="Segoe UI" panose="020B0502040204020203" pitchFamily="34" charset="0"/>
              </a:rPr>
              <a:t>Enable SMB encryption</a:t>
            </a:r>
            <a:r>
              <a:rPr lang="en-US" b="0" i="0" dirty="0">
                <a:solidFill>
                  <a:srgbClr val="E6E6E6"/>
                </a:solidFill>
                <a:effectLst/>
                <a:latin typeface="Segoe UI" panose="020B0502040204020203" pitchFamily="34" charset="0"/>
              </a:rPr>
              <a:t>.</a:t>
            </a:r>
          </a:p>
          <a:p>
            <a:pPr algn="l">
              <a:buFont typeface="+mj-lt"/>
              <a:buAutoNum type="arabicPeriod"/>
            </a:pPr>
            <a:r>
              <a:rPr lang="en-US" b="0" i="0" dirty="0">
                <a:solidFill>
                  <a:srgbClr val="E6E6E6"/>
                </a:solidFill>
                <a:effectLst/>
                <a:latin typeface="Segoe UI" panose="020B0502040204020203" pitchFamily="34" charset="0"/>
              </a:rPr>
              <a:t>To require encryption on the server, click the *</a:t>
            </a:r>
            <a:r>
              <a:rPr lang="en-US" b="0" i="1" dirty="0">
                <a:solidFill>
                  <a:srgbClr val="E6E6E6"/>
                </a:solidFill>
                <a:effectLst/>
                <a:latin typeface="Segoe UI" panose="020B0502040204020203" pitchFamily="34" charset="0"/>
              </a:rPr>
              <a:t>File server settings</a:t>
            </a:r>
            <a:r>
              <a:rPr lang="en-US" b="0" i="0" dirty="0">
                <a:solidFill>
                  <a:srgbClr val="E6E6E6"/>
                </a:solidFill>
                <a:effectLst/>
                <a:latin typeface="Segoe UI" panose="020B0502040204020203" pitchFamily="34" charset="0"/>
              </a:rPr>
              <a:t> button, then under "SMB 3 encryption" select </a:t>
            </a:r>
            <a:r>
              <a:rPr lang="en-US" b="1" i="0" dirty="0">
                <a:solidFill>
                  <a:srgbClr val="E6E6E6"/>
                </a:solidFill>
                <a:effectLst/>
                <a:latin typeface="Segoe UI" panose="020B0502040204020203" pitchFamily="34" charset="0"/>
              </a:rPr>
              <a:t>Required from all clients (others are rejected)</a:t>
            </a:r>
            <a:r>
              <a:rPr lang="en-US" b="0" i="0" dirty="0">
                <a:solidFill>
                  <a:srgbClr val="E6E6E6"/>
                </a:solidFill>
                <a:effectLst/>
                <a:latin typeface="Segoe UI" panose="020B0502040204020203" pitchFamily="34" charset="0"/>
              </a:rPr>
              <a:t> and click </a:t>
            </a:r>
            <a:r>
              <a:rPr lang="en-US" b="1" i="0" dirty="0">
                <a:solidFill>
                  <a:srgbClr val="E6E6E6"/>
                </a:solidFill>
                <a:effectLst/>
                <a:latin typeface="Segoe UI" panose="020B0502040204020203" pitchFamily="34" charset="0"/>
              </a:rPr>
              <a:t>Save</a:t>
            </a:r>
            <a:r>
              <a:rPr lang="en-US" b="0" i="0" dirty="0">
                <a:solidFill>
                  <a:srgbClr val="E6E6E6"/>
                </a:solidFill>
                <a:effectLst/>
                <a:latin typeface="Segoe UI" panose="020B0502040204020203" pitchFamily="34" charset="0"/>
              </a:rPr>
              <a:t>.</a:t>
            </a:r>
          </a:p>
          <a:p>
            <a:endParaRPr lang="en-AU" dirty="0"/>
          </a:p>
          <a:p>
            <a:r>
              <a:rPr lang="en-AU" b="1" dirty="0"/>
              <a:t>Controlled Folder Access</a:t>
            </a:r>
          </a:p>
          <a:p>
            <a:endParaRPr lang="en-AU" dirty="0"/>
          </a:p>
          <a:p>
            <a:r>
              <a:rPr lang="en-US" b="1" dirty="0">
                <a:effectLst/>
              </a:rPr>
              <a:t>Use Group Policy to protect additional folders</a:t>
            </a:r>
          </a:p>
          <a:p>
            <a:pPr>
              <a:buFont typeface="+mj-lt"/>
              <a:buAutoNum type="arabicPeriod"/>
            </a:pPr>
            <a:r>
              <a:rPr lang="en-US" dirty="0">
                <a:effectLst/>
              </a:rPr>
              <a:t>On your Group Policy management computer, open the </a:t>
            </a:r>
            <a:r>
              <a:rPr lang="en-US" u="none" strike="noStrike" dirty="0">
                <a:effectLst/>
                <a:hlinkClick r:id="rId4"/>
              </a:rPr>
              <a:t>Group Policy Management Console</a:t>
            </a:r>
            <a:r>
              <a:rPr lang="en-US" dirty="0">
                <a:effectLst/>
              </a:rPr>
              <a:t>.</a:t>
            </a:r>
          </a:p>
          <a:p>
            <a:pPr>
              <a:buFont typeface="+mj-lt"/>
              <a:buAutoNum type="arabicPeriod"/>
            </a:pPr>
            <a:r>
              <a:rPr lang="en-US" dirty="0">
                <a:effectLst/>
              </a:rPr>
              <a:t>Right-click the Group Policy Object you want to configure, and then select </a:t>
            </a:r>
            <a:r>
              <a:rPr lang="en-US" b="1" dirty="0">
                <a:effectLst/>
              </a:rPr>
              <a:t>Edit</a:t>
            </a:r>
            <a:r>
              <a:rPr lang="en-US" dirty="0">
                <a:effectLst/>
              </a:rPr>
              <a:t>.</a:t>
            </a:r>
          </a:p>
          <a:p>
            <a:pPr>
              <a:buFont typeface="+mj-lt"/>
              <a:buAutoNum type="arabicPeriod"/>
            </a:pPr>
            <a:r>
              <a:rPr lang="en-US" dirty="0">
                <a:effectLst/>
              </a:rPr>
              <a:t>In your </a:t>
            </a:r>
            <a:r>
              <a:rPr lang="en-US" b="1" dirty="0">
                <a:effectLst/>
              </a:rPr>
              <a:t>Group Policy Management Editor</a:t>
            </a:r>
            <a:r>
              <a:rPr lang="en-US" dirty="0">
                <a:effectLst/>
              </a:rPr>
              <a:t>, go to </a:t>
            </a:r>
            <a:r>
              <a:rPr lang="en-US" b="1" dirty="0">
                <a:effectLst/>
              </a:rPr>
              <a:t>Computer configuration</a:t>
            </a:r>
            <a:r>
              <a:rPr lang="en-US" dirty="0">
                <a:effectLst/>
              </a:rPr>
              <a:t> &gt; </a:t>
            </a:r>
            <a:r>
              <a:rPr lang="en-US" b="1" dirty="0">
                <a:effectLst/>
              </a:rPr>
              <a:t>Policies</a:t>
            </a:r>
            <a:r>
              <a:rPr lang="en-US" dirty="0">
                <a:effectLst/>
              </a:rPr>
              <a:t> &gt; </a:t>
            </a:r>
            <a:r>
              <a:rPr lang="en-US" b="1" dirty="0">
                <a:effectLst/>
              </a:rPr>
              <a:t>Administrative templates</a:t>
            </a:r>
            <a:r>
              <a:rPr lang="en-US" dirty="0">
                <a:effectLst/>
              </a:rPr>
              <a:t>.</a:t>
            </a:r>
          </a:p>
          <a:p>
            <a:pPr>
              <a:buFont typeface="+mj-lt"/>
              <a:buAutoNum type="arabicPeriod"/>
            </a:pPr>
            <a:r>
              <a:rPr lang="en-US" dirty="0">
                <a:effectLst/>
              </a:rPr>
              <a:t>Expand the tree to </a:t>
            </a:r>
            <a:r>
              <a:rPr lang="en-US" b="1" dirty="0">
                <a:effectLst/>
              </a:rPr>
              <a:t>Windows components</a:t>
            </a:r>
            <a:r>
              <a:rPr lang="en-US" dirty="0">
                <a:effectLst/>
              </a:rPr>
              <a:t> &gt; </a:t>
            </a:r>
            <a:r>
              <a:rPr lang="en-US" b="1" dirty="0">
                <a:effectLst/>
              </a:rPr>
              <a:t>Microsoft Defender Antivirus</a:t>
            </a:r>
            <a:r>
              <a:rPr lang="en-US" dirty="0">
                <a:effectLst/>
              </a:rPr>
              <a:t> &gt; </a:t>
            </a:r>
            <a:r>
              <a:rPr lang="en-US" b="1" dirty="0">
                <a:effectLst/>
              </a:rPr>
              <a:t>Windows Defender Exploit Guard</a:t>
            </a:r>
            <a:r>
              <a:rPr lang="en-US" dirty="0">
                <a:effectLst/>
              </a:rPr>
              <a:t> &gt; </a:t>
            </a:r>
            <a:r>
              <a:rPr lang="en-US" b="1" dirty="0">
                <a:effectLst/>
              </a:rPr>
              <a:t>Controlled folder access</a:t>
            </a:r>
            <a:r>
              <a:rPr lang="en-US" dirty="0">
                <a:effectLst/>
              </a:rPr>
              <a:t>.</a:t>
            </a:r>
            <a:br>
              <a:rPr lang="en-US" dirty="0">
                <a:effectLst/>
              </a:rPr>
            </a:br>
            <a:r>
              <a:rPr lang="en-US" b="1" dirty="0">
                <a:effectLst/>
              </a:rPr>
              <a:t>NOTE</a:t>
            </a:r>
            <a:r>
              <a:rPr lang="en-US" dirty="0">
                <a:effectLst/>
              </a:rPr>
              <a:t>: On older versions of Windows, you might see </a:t>
            </a:r>
            <a:r>
              <a:rPr lang="en-US" b="1" dirty="0">
                <a:effectLst/>
              </a:rPr>
              <a:t>Windows Defender Antivirus</a:t>
            </a:r>
            <a:r>
              <a:rPr lang="en-US" dirty="0">
                <a:effectLst/>
              </a:rPr>
              <a:t> instead of </a:t>
            </a:r>
            <a:r>
              <a:rPr lang="en-US" b="1" dirty="0">
                <a:effectLst/>
              </a:rPr>
              <a:t>Microsoft Defender Antivirus</a:t>
            </a:r>
            <a:r>
              <a:rPr lang="en-US" dirty="0">
                <a:effectLst/>
              </a:rPr>
              <a:t>.</a:t>
            </a:r>
          </a:p>
          <a:p>
            <a:pPr>
              <a:buFont typeface="+mj-lt"/>
              <a:buAutoNum type="arabicPeriod"/>
            </a:pPr>
            <a:r>
              <a:rPr lang="en-US" dirty="0">
                <a:effectLst/>
              </a:rPr>
              <a:t>Double-click </a:t>
            </a:r>
            <a:r>
              <a:rPr lang="en-US" b="1" dirty="0">
                <a:effectLst/>
              </a:rPr>
              <a:t>Configured protected folders</a:t>
            </a:r>
            <a:r>
              <a:rPr lang="en-US" dirty="0">
                <a:effectLst/>
              </a:rPr>
              <a:t>, and then set the option to </a:t>
            </a:r>
            <a:r>
              <a:rPr lang="en-US" b="1" dirty="0">
                <a:effectLst/>
              </a:rPr>
              <a:t>Enabled</a:t>
            </a:r>
            <a:r>
              <a:rPr lang="en-US" dirty="0">
                <a:effectLst/>
              </a:rPr>
              <a:t>. Select </a:t>
            </a:r>
            <a:r>
              <a:rPr lang="en-US" b="1" dirty="0">
                <a:effectLst/>
              </a:rPr>
              <a:t>Show</a:t>
            </a:r>
            <a:r>
              <a:rPr lang="en-US" dirty="0">
                <a:effectLst/>
              </a:rPr>
              <a:t>, and specify each folder that you want to protect.</a:t>
            </a:r>
          </a:p>
          <a:p>
            <a:pPr>
              <a:buFont typeface="+mj-lt"/>
              <a:buAutoNum type="arabicPeriod"/>
            </a:pPr>
            <a:r>
              <a:rPr lang="en-US" dirty="0">
                <a:effectLst/>
              </a:rPr>
              <a:t>Deploy your Group Policy Object as you usually do.</a:t>
            </a:r>
            <a:endParaRPr lang="en-AU" b="1" dirty="0"/>
          </a:p>
          <a:p>
            <a:endParaRPr lang="en-AU" dirty="0"/>
          </a:p>
          <a:p>
            <a:r>
              <a:rPr lang="en-AU" b="1" dirty="0"/>
              <a:t>Configure domain isolation policies</a:t>
            </a:r>
          </a:p>
          <a:p>
            <a:endParaRPr lang="en-US" dirty="0"/>
          </a:p>
          <a:p>
            <a:r>
              <a:rPr lang="en-US" dirty="0"/>
              <a:t>Configure File Screen</a:t>
            </a:r>
          </a:p>
          <a:p>
            <a:endParaRPr lang="en-US" dirty="0"/>
          </a:p>
          <a:p>
            <a:r>
              <a:rPr lang="en-US" b="1" dirty="0"/>
              <a:t>Configure BitLocker</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10/8/2022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74826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Ransomware and file servers.</a:t>
            </a:r>
          </a:p>
          <a:p>
            <a:r>
              <a:rPr lang="en-AU" dirty="0"/>
              <a:t>Controlled Folder Access</a:t>
            </a:r>
          </a:p>
          <a:p>
            <a:r>
              <a:rPr lang="en-AU" dirty="0"/>
              <a:t>Microsoft Defender for Servers https://learn.microsoft.com/en-us/azure/defender-for-cloud/defender-for-servers-introduction</a:t>
            </a:r>
          </a:p>
          <a:p>
            <a:endParaRPr lang="en-AU" dirty="0"/>
          </a:p>
          <a:p>
            <a:r>
              <a:rPr lang="en-AU" dirty="0"/>
              <a:t>BitLocker Encrypt Windows Server Endpoint File Server volumes</a:t>
            </a:r>
          </a:p>
          <a:p>
            <a:endParaRPr lang="en-AU" dirty="0"/>
          </a:p>
          <a:p>
            <a:endParaRPr lang="en-AU"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858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Best practice for setting share permissions</a:t>
            </a:r>
          </a:p>
          <a:p>
            <a:r>
              <a:rPr lang="en-AU" dirty="0"/>
              <a:t>Do not have share permissions for individual users</a:t>
            </a:r>
          </a:p>
          <a:p>
            <a:r>
              <a:rPr lang="en-AU" dirty="0"/>
              <a:t>Access-based enumeration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10/8/2022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33476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2.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8.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2.jpg"/><Relationship Id="rId4" Type="http://schemas.openxmlformats.org/officeDocument/2006/relationships/image" Target="../media/image21.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2.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12.jp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Master" Target="../slideMasters/slideMaster2.xml"/><Relationship Id="rId4" Type="http://schemas.openxmlformats.org/officeDocument/2006/relationships/image" Target="../media/image18.jp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2.xml"/><Relationship Id="rId5" Type="http://schemas.openxmlformats.org/officeDocument/2006/relationships/image" Target="../media/image22.jpg"/><Relationship Id="rId4" Type="http://schemas.openxmlformats.org/officeDocument/2006/relationships/image" Target="../media/image21.jp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12.jp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2.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880DD4-DCE2-080D-E2BB-98B59F8277D3}"/>
              </a:ext>
              <a:ext uri="{C183D7F6-B498-43B3-948B-1728B52AA6E4}">
                <adec:decorative xmlns:adec="http://schemas.microsoft.com/office/drawing/2017/decorative" val="1"/>
              </a:ext>
            </a:extLst>
          </p:cNvPr>
          <p:cNvPicPr>
            <a:picLocks noChangeAspect="1"/>
          </p:cNvPicPr>
          <p:nvPr userDrawn="1"/>
        </p:nvPicPr>
        <p:blipFill rotWithShape="1">
          <a:blip r:embed="rId2"/>
          <a:srcRect l="187" t="315" r="281" b="201"/>
          <a:stretch/>
        </p:blipFill>
        <p:spPr>
          <a:xfrm>
            <a:off x="0" y="0"/>
            <a:ext cx="12192000" cy="6858000"/>
          </a:xfrm>
          <a:prstGeom prst="rect">
            <a:avLst/>
          </a:prstGeom>
        </p:spPr>
      </p:pic>
      <p:pic>
        <p:nvPicPr>
          <p:cNvPr id="4" name="Graphic 11">
            <a:extLst>
              <a:ext uri="{FF2B5EF4-FFF2-40B4-BE49-F238E27FC236}">
                <a16:creationId xmlns:a16="http://schemas.microsoft.com/office/drawing/2014/main" id="{C25D9C34-698E-6CFF-6AFC-60C2443CCA3B}"/>
              </a:ext>
            </a:extLst>
          </p:cNvPr>
          <p:cNvPicPr>
            <a:picLocks noChangeAspect="1"/>
          </p:cNvPicPr>
          <p:nvPr userDrawn="1"/>
        </p:nvPicPr>
        <p:blipFill>
          <a:blip r:embed="rId3"/>
          <a:srcRect/>
          <a:stretch/>
        </p:blipFill>
        <p:spPr>
          <a:xfrm>
            <a:off x="-127918" y="1721222"/>
            <a:ext cx="5215674" cy="2958353"/>
          </a:xfrm>
          <a:prstGeom prst="rect">
            <a:avLst/>
          </a:prstGeom>
        </p:spPr>
      </p:pic>
      <p:pic>
        <p:nvPicPr>
          <p:cNvPr id="5" name="MS logo white - EMF" descr="Microsoft logo white text version">
            <a:extLst>
              <a:ext uri="{FF2B5EF4-FFF2-40B4-BE49-F238E27FC236}">
                <a16:creationId xmlns:a16="http://schemas.microsoft.com/office/drawing/2014/main" id="{A59D9057-AB20-B6A4-B687-74A02BCBBACF}"/>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435164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078D4"/>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13" name="MS logo gray - EMF" descr="Microsoft logo, gray text version">
            <a:extLst>
              <a:ext uri="{FF2B5EF4-FFF2-40B4-BE49-F238E27FC236}">
                <a16:creationId xmlns:a16="http://schemas.microsoft.com/office/drawing/2014/main" id="{CDFE8FF8-5A1C-3A50-B2A3-C6FF6C67CFD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1068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 Dates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9AA3643-D5D9-41B9-96E4-855AEB76ED22}"/>
              </a:ext>
              <a:ext uri="{C183D7F6-B498-43B3-948B-1728B52AA6E4}">
                <adec:decorative xmlns:adec="http://schemas.microsoft.com/office/drawing/2017/decorative" val="1"/>
              </a:ext>
            </a:extLst>
          </p:cNvPr>
          <p:cNvCxnSpPr>
            <a:cxnSpLocks/>
          </p:cNvCxnSpPr>
          <p:nvPr userDrawn="1"/>
        </p:nvCxnSpPr>
        <p:spPr>
          <a:xfrm>
            <a:off x="6689" y="2948801"/>
            <a:ext cx="12185311"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B3B0E4D-D109-49B7-BF11-D8753C60B622}"/>
              </a:ext>
              <a:ext uri="{C183D7F6-B498-43B3-948B-1728B52AA6E4}">
                <adec:decorative xmlns:adec="http://schemas.microsoft.com/office/drawing/2017/decorative" val="1"/>
              </a:ext>
            </a:extLst>
          </p:cNvPr>
          <p:cNvCxnSpPr>
            <a:cxnSpLocks/>
          </p:cNvCxnSpPr>
          <p:nvPr userDrawn="1"/>
        </p:nvCxnSpPr>
        <p:spPr>
          <a:xfrm>
            <a:off x="-1" y="4781629"/>
            <a:ext cx="12185311"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4601C7D-5B7B-4418-AB27-23F676F8ED8D}"/>
              </a:ext>
              <a:ext uri="{C183D7F6-B498-43B3-948B-1728B52AA6E4}">
                <adec:decorative xmlns:adec="http://schemas.microsoft.com/office/drawing/2017/decorative" val="1"/>
              </a:ext>
            </a:extLst>
          </p:cNvPr>
          <p:cNvSpPr/>
          <p:nvPr userDrawn="1"/>
        </p:nvSpPr>
        <p:spPr bwMode="auto">
          <a:xfrm>
            <a:off x="7743826" y="0"/>
            <a:ext cx="4448175"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34" fontAlgn="base">
              <a:spcBef>
                <a:spcPct val="0"/>
              </a:spcBef>
              <a:spcAft>
                <a:spcPct val="0"/>
              </a:spcAft>
              <a:defRPr/>
            </a:pPr>
            <a:endParaRPr lang="en-US" sz="2000" err="1">
              <a:solidFill>
                <a:srgbClr val="FFFFFF"/>
              </a:soli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a:xfrm>
            <a:off x="588263" y="457200"/>
            <a:ext cx="6957756" cy="553998"/>
          </a:xfrm>
        </p:spPr>
        <p:txBody>
          <a:bodyPr/>
          <a:lstStyle/>
          <a:p>
            <a:r>
              <a:rPr lang="en-US"/>
              <a:t>Click to edit Master title style</a:t>
            </a:r>
            <a:endParaRPr lang="en-US" dirty="0"/>
          </a:p>
        </p:txBody>
      </p:sp>
      <p:sp>
        <p:nvSpPr>
          <p:cNvPr id="5" name="TextBox 4">
            <a:extLst>
              <a:ext uri="{FF2B5EF4-FFF2-40B4-BE49-F238E27FC236}">
                <a16:creationId xmlns:a16="http://schemas.microsoft.com/office/drawing/2014/main" id="{8DEA047F-F46A-4D66-90BE-735B879FEA32}"/>
              </a:ext>
              <a:ext uri="{C183D7F6-B498-43B3-948B-1728B52AA6E4}">
                <adec:decorative xmlns:adec="http://schemas.microsoft.com/office/drawing/2017/decorative" val="1"/>
              </a:ext>
            </a:extLst>
          </p:cNvPr>
          <p:cNvSpPr txBox="1"/>
          <p:nvPr userDrawn="1"/>
        </p:nvSpPr>
        <p:spPr>
          <a:xfrm>
            <a:off x="8061665" y="2643945"/>
            <a:ext cx="3836648" cy="3283903"/>
          </a:xfrm>
          <a:prstGeom prst="rect">
            <a:avLst/>
          </a:prstGeom>
          <a:solidFill>
            <a:srgbClr val="0078D4"/>
          </a:solidFill>
        </p:spPr>
        <p:txBody>
          <a:bodyPr wrap="square" lIns="288000" tIns="288000" rIns="288000" bIns="288000" rtlCol="0">
            <a:noAutofit/>
          </a:bodyPr>
          <a:lstStyle/>
          <a:p>
            <a:pPr defTabSz="914330">
              <a:spcAft>
                <a:spcPts val="600"/>
              </a:spcAft>
              <a:defRPr/>
            </a:pPr>
            <a:endParaRPr lang="en-US" sz="2000" dirty="0">
              <a:solidFill>
                <a:srgbClr val="FFFFFF"/>
              </a:solidFill>
              <a:latin typeface="Segoe UI"/>
            </a:endParaRPr>
          </a:p>
        </p:txBody>
      </p:sp>
      <p:sp>
        <p:nvSpPr>
          <p:cNvPr id="6" name="TextBox 5">
            <a:extLst>
              <a:ext uri="{FF2B5EF4-FFF2-40B4-BE49-F238E27FC236}">
                <a16:creationId xmlns:a16="http://schemas.microsoft.com/office/drawing/2014/main" id="{C3AEBF4D-1538-4661-A974-9DC95BE8CEA9}"/>
              </a:ext>
              <a:ext uri="{C183D7F6-B498-43B3-948B-1728B52AA6E4}">
                <adec:decorative xmlns:adec="http://schemas.microsoft.com/office/drawing/2017/decorative" val="1"/>
              </a:ext>
            </a:extLst>
          </p:cNvPr>
          <p:cNvSpPr txBox="1"/>
          <p:nvPr userDrawn="1"/>
        </p:nvSpPr>
        <p:spPr>
          <a:xfrm>
            <a:off x="8061665" y="317934"/>
            <a:ext cx="3836648" cy="721700"/>
          </a:xfrm>
          <a:prstGeom prst="rect">
            <a:avLst/>
          </a:prstGeom>
          <a:solidFill>
            <a:srgbClr val="8DE971"/>
          </a:solidFill>
        </p:spPr>
        <p:txBody>
          <a:bodyPr wrap="square" lIns="288000" tIns="144000" rIns="288000" bIns="144000" rtlCol="0">
            <a:noAutofit/>
          </a:bodyPr>
          <a:lstStyle/>
          <a:p>
            <a:pPr defTabSz="914330">
              <a:defRPr/>
            </a:pPr>
            <a:endParaRPr lang="en-US" sz="1600" dirty="0">
              <a:latin typeface="Segoe UI"/>
            </a:endParaRPr>
          </a:p>
        </p:txBody>
      </p:sp>
      <p:sp>
        <p:nvSpPr>
          <p:cNvPr id="7" name="TextBox 6">
            <a:extLst>
              <a:ext uri="{FF2B5EF4-FFF2-40B4-BE49-F238E27FC236}">
                <a16:creationId xmlns:a16="http://schemas.microsoft.com/office/drawing/2014/main" id="{666BD227-A1D8-426C-A894-FCF492029B43}"/>
              </a:ext>
              <a:ext uri="{C183D7F6-B498-43B3-948B-1728B52AA6E4}">
                <adec:decorative xmlns:adec="http://schemas.microsoft.com/office/drawing/2017/decorative" val="1"/>
              </a:ext>
            </a:extLst>
          </p:cNvPr>
          <p:cNvSpPr txBox="1"/>
          <p:nvPr userDrawn="1"/>
        </p:nvSpPr>
        <p:spPr>
          <a:xfrm>
            <a:off x="8061665" y="1868608"/>
            <a:ext cx="3836648" cy="721700"/>
          </a:xfrm>
          <a:prstGeom prst="rect">
            <a:avLst/>
          </a:prstGeom>
          <a:solidFill>
            <a:srgbClr val="8DE971"/>
          </a:solidFill>
        </p:spPr>
        <p:txBody>
          <a:bodyPr wrap="square" lIns="288000" tIns="144000" rIns="288000" bIns="144000" rtlCol="0">
            <a:noAutofit/>
          </a:bodyPr>
          <a:lstStyle/>
          <a:p>
            <a:pPr defTabSz="914330">
              <a:defRPr/>
            </a:pPr>
            <a:endParaRPr lang="en-US" sz="1600" dirty="0">
              <a:latin typeface="Segoe UI"/>
            </a:endParaRPr>
          </a:p>
        </p:txBody>
      </p:sp>
      <p:sp>
        <p:nvSpPr>
          <p:cNvPr id="8" name="TextBox 7">
            <a:extLst>
              <a:ext uri="{FF2B5EF4-FFF2-40B4-BE49-F238E27FC236}">
                <a16:creationId xmlns:a16="http://schemas.microsoft.com/office/drawing/2014/main" id="{F8F418C7-E3F4-4A91-8CFC-D77B437C3953}"/>
              </a:ext>
              <a:ext uri="{C183D7F6-B498-43B3-948B-1728B52AA6E4}">
                <adec:decorative xmlns:adec="http://schemas.microsoft.com/office/drawing/2017/decorative" val="1"/>
              </a:ext>
            </a:extLst>
          </p:cNvPr>
          <p:cNvSpPr txBox="1"/>
          <p:nvPr userDrawn="1"/>
        </p:nvSpPr>
        <p:spPr>
          <a:xfrm>
            <a:off x="8061665" y="5818366"/>
            <a:ext cx="3836648" cy="721700"/>
          </a:xfrm>
          <a:prstGeom prst="rect">
            <a:avLst/>
          </a:prstGeom>
          <a:solidFill>
            <a:srgbClr val="F4364C"/>
          </a:solidFill>
        </p:spPr>
        <p:txBody>
          <a:bodyPr wrap="square" lIns="288000" tIns="144000" rIns="288000" bIns="144000" rtlCol="0">
            <a:noAutofit/>
          </a:bodyPr>
          <a:lstStyle/>
          <a:p>
            <a:pPr defTabSz="914330">
              <a:defRPr/>
            </a:pPr>
            <a:endParaRPr lang="en-US" sz="1600" dirty="0">
              <a:solidFill>
                <a:srgbClr val="FFFFFF"/>
              </a:solidFill>
              <a:latin typeface="Segoe UI"/>
            </a:endParaRPr>
          </a:p>
        </p:txBody>
      </p:sp>
      <p:sp>
        <p:nvSpPr>
          <p:cNvPr id="9" name="TextBox 8">
            <a:extLst>
              <a:ext uri="{FF2B5EF4-FFF2-40B4-BE49-F238E27FC236}">
                <a16:creationId xmlns:a16="http://schemas.microsoft.com/office/drawing/2014/main" id="{B71AEB94-766F-4C38-8F21-EE365EB3B255}"/>
              </a:ext>
              <a:ext uri="{C183D7F6-B498-43B3-948B-1728B52AA6E4}">
                <adec:decorative xmlns:adec="http://schemas.microsoft.com/office/drawing/2017/decorative" val="1"/>
              </a:ext>
            </a:extLst>
          </p:cNvPr>
          <p:cNvSpPr txBox="1"/>
          <p:nvPr userDrawn="1"/>
        </p:nvSpPr>
        <p:spPr>
          <a:xfrm>
            <a:off x="8061665" y="1093271"/>
            <a:ext cx="3836648" cy="721700"/>
          </a:xfrm>
          <a:prstGeom prst="rect">
            <a:avLst/>
          </a:prstGeom>
          <a:solidFill>
            <a:srgbClr val="8DE971"/>
          </a:solidFill>
        </p:spPr>
        <p:txBody>
          <a:bodyPr wrap="square" lIns="288000" tIns="144000" rIns="288000" bIns="144000" rtlCol="0">
            <a:noAutofit/>
          </a:bodyPr>
          <a:lstStyle/>
          <a:p>
            <a:pPr defTabSz="914330">
              <a:defRPr/>
            </a:pPr>
            <a:endParaRPr lang="en-US" sz="1600" dirty="0">
              <a:latin typeface="Segoe UI"/>
            </a:endParaRPr>
          </a:p>
        </p:txBody>
      </p:sp>
      <p:sp>
        <p:nvSpPr>
          <p:cNvPr id="11" name="TextBox 10">
            <a:extLst>
              <a:ext uri="{FF2B5EF4-FFF2-40B4-BE49-F238E27FC236}">
                <a16:creationId xmlns:a16="http://schemas.microsoft.com/office/drawing/2014/main" id="{A8FCED19-D572-492D-9329-F23C5197CE8E}"/>
              </a:ext>
            </a:extLst>
          </p:cNvPr>
          <p:cNvSpPr txBox="1"/>
          <p:nvPr userDrawn="1"/>
        </p:nvSpPr>
        <p:spPr>
          <a:xfrm>
            <a:off x="588264" y="1464199"/>
            <a:ext cx="2210670"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Content owners</a:t>
            </a:r>
          </a:p>
        </p:txBody>
      </p:sp>
      <p:sp>
        <p:nvSpPr>
          <p:cNvPr id="12" name="TextBox 11">
            <a:extLst>
              <a:ext uri="{FF2B5EF4-FFF2-40B4-BE49-F238E27FC236}">
                <a16:creationId xmlns:a16="http://schemas.microsoft.com/office/drawing/2014/main" id="{4847234D-6452-4D02-98D0-4EC0666FA2D4}"/>
              </a:ext>
            </a:extLst>
          </p:cNvPr>
          <p:cNvSpPr txBox="1"/>
          <p:nvPr userDrawn="1"/>
        </p:nvSpPr>
        <p:spPr>
          <a:xfrm>
            <a:off x="588264" y="3297034"/>
            <a:ext cx="3377271" cy="369332"/>
          </a:xfrm>
          <a:prstGeom prst="rect">
            <a:avLst/>
          </a:prstGeom>
          <a:noFill/>
        </p:spPr>
        <p:txBody>
          <a:bodyPr wrap="none" lIns="0" tIns="0" rIns="0" bIns="0" rtlCol="0">
            <a:spAutoFit/>
          </a:bodyPr>
          <a:lstStyle/>
          <a:p>
            <a:pPr marL="0" algn="l" defTabSz="914330" rtl="0" eaLnBrk="1" latinLnBrk="0" hangingPunct="1">
              <a:defRPr/>
            </a:pPr>
            <a:r>
              <a:rPr lang="en-US" sz="2400" kern="1200" dirty="0">
                <a:solidFill>
                  <a:srgbClr val="0078D4"/>
                </a:solidFill>
                <a:latin typeface="Segoe UI Semibold"/>
                <a:ea typeface="+mn-ea"/>
                <a:cs typeface="+mn-cs"/>
              </a:rPr>
              <a:t>Design and art direction</a:t>
            </a:r>
          </a:p>
        </p:txBody>
      </p:sp>
      <p:sp>
        <p:nvSpPr>
          <p:cNvPr id="13" name="TextBox 12">
            <a:extLst>
              <a:ext uri="{FF2B5EF4-FFF2-40B4-BE49-F238E27FC236}">
                <a16:creationId xmlns:a16="http://schemas.microsoft.com/office/drawing/2014/main" id="{7ABA6838-7838-4608-9DBE-CAF9E79615B8}"/>
              </a:ext>
            </a:extLst>
          </p:cNvPr>
          <p:cNvSpPr txBox="1"/>
          <p:nvPr userDrawn="1"/>
        </p:nvSpPr>
        <p:spPr>
          <a:xfrm>
            <a:off x="588263" y="5129863"/>
            <a:ext cx="1539396" cy="369332"/>
          </a:xfrm>
          <a:prstGeom prst="rect">
            <a:avLst/>
          </a:prstGeom>
          <a:noFill/>
        </p:spPr>
        <p:txBody>
          <a:bodyPr wrap="none" lIns="0" tIns="0" rIns="0" bIns="0" rtlCol="0">
            <a:spAutoFit/>
          </a:bodyPr>
          <a:lstStyle/>
          <a:p>
            <a:pPr marL="0" algn="l" defTabSz="914330" rtl="0" eaLnBrk="1" latinLnBrk="0" hangingPunct="1">
              <a:defRPr/>
            </a:pPr>
            <a:r>
              <a:rPr lang="en-US" sz="2400" kern="1200" dirty="0">
                <a:solidFill>
                  <a:srgbClr val="0078D4"/>
                </a:solidFill>
                <a:latin typeface="Segoe UI Semibold"/>
                <a:ea typeface="+mn-ea"/>
                <a:cs typeface="+mn-cs"/>
              </a:rPr>
              <a:t>Production</a:t>
            </a:r>
          </a:p>
        </p:txBody>
      </p:sp>
    </p:spTree>
    <p:extLst>
      <p:ext uri="{BB962C8B-B14F-4D97-AF65-F5344CB8AC3E}">
        <p14:creationId xmlns:p14="http://schemas.microsoft.com/office/powerpoint/2010/main" val="20741882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4"/>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907464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8DC8E8"/>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46914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47456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2C8C9C-3E54-568B-E1D6-8F044902E46C}"/>
              </a:ext>
              <a:ext uri="{C183D7F6-B498-43B3-948B-1728B52AA6E4}">
                <adec:decorative xmlns:adec="http://schemas.microsoft.com/office/drawing/2017/decorative" val="1"/>
              </a:ext>
            </a:extLst>
          </p:cNvPr>
          <p:cNvPicPr>
            <a:picLocks noChangeAspect="1"/>
          </p:cNvPicPr>
          <p:nvPr userDrawn="1"/>
        </p:nvPicPr>
        <p:blipFill rotWithShape="1">
          <a:blip r:embed="rId2"/>
          <a:srcRect l="187" t="315" r="281" b="201"/>
          <a:stretch/>
        </p:blipFill>
        <p:spPr>
          <a:xfrm>
            <a:off x="0" y="0"/>
            <a:ext cx="12192000" cy="6858000"/>
          </a:xfrm>
          <a:prstGeom prst="rect">
            <a:avLst/>
          </a:prstGeom>
        </p:spPr>
      </p:pic>
      <p:pic>
        <p:nvPicPr>
          <p:cNvPr id="4" name="Graphic 11">
            <a:extLst>
              <a:ext uri="{FF2B5EF4-FFF2-40B4-BE49-F238E27FC236}">
                <a16:creationId xmlns:a16="http://schemas.microsoft.com/office/drawing/2014/main" id="{D1EC82F0-E203-30D6-F001-BD4FBCFA67B1}"/>
              </a:ext>
            </a:extLst>
          </p:cNvPr>
          <p:cNvPicPr>
            <a:picLocks noChangeAspect="1"/>
          </p:cNvPicPr>
          <p:nvPr userDrawn="1"/>
        </p:nvPicPr>
        <p:blipFill>
          <a:blip r:embed="rId3"/>
          <a:srcRect/>
          <a:stretch/>
        </p:blipFill>
        <p:spPr>
          <a:xfrm>
            <a:off x="-127918" y="1721222"/>
            <a:ext cx="5215674" cy="2958353"/>
          </a:xfrm>
          <a:prstGeom prst="rect">
            <a:avLst/>
          </a:prstGeom>
        </p:spPr>
      </p:pic>
      <p:pic>
        <p:nvPicPr>
          <p:cNvPr id="5" name="MS logo white - EMF" descr="Microsoft logo white text version">
            <a:extLst>
              <a:ext uri="{FF2B5EF4-FFF2-40B4-BE49-F238E27FC236}">
                <a16:creationId xmlns:a16="http://schemas.microsoft.com/office/drawing/2014/main" id="{BB316DB6-E463-E6B5-B124-0119C20D447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06918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15" name="MS logo white - EMF" descr="Microsoft logo white text version">
            <a:extLst>
              <a:ext uri="{FF2B5EF4-FFF2-40B4-BE49-F238E27FC236}">
                <a16:creationId xmlns:a16="http://schemas.microsoft.com/office/drawing/2014/main" id="{3389E315-0509-5612-18AC-DAC796CD5E0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05268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38357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1313921"/>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86038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93068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dirty="0"/>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dirty="0"/>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223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dirty="0"/>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dirty="0"/>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dirty="0"/>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00727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dirty="0"/>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dirty="0"/>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dirty="0"/>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dirty="0"/>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8219072"/>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dirty="0"/>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54077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dirty="0"/>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52921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67532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dirty="0"/>
              <a:t>Click to edit Master title style</a:t>
            </a:r>
          </a:p>
        </p:txBody>
      </p:sp>
    </p:spTree>
    <p:extLst>
      <p:ext uri="{BB962C8B-B14F-4D97-AF65-F5344CB8AC3E}">
        <p14:creationId xmlns:p14="http://schemas.microsoft.com/office/powerpoint/2010/main" val="16274204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6824526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7737700"/>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8119079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9735443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dirty="0"/>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898126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9078457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6444299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721971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564922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8909318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645758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455694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dirty="0"/>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49299451"/>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dirty="0"/>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20465986"/>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dirty="0"/>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9443611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dirty="0"/>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1667852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dirty="0"/>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491333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dirty="0"/>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5921235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dirty="0"/>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7173528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dirty="0"/>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06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942958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Key Dates Layout">
    <p:bg>
      <p:bgRef idx="1001">
        <a:schemeClr val="bg1"/>
      </p:bgRef>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B0A1C6E1-5E25-45AB-BA01-27CDC7E14CEE}"/>
              </a:ext>
              <a:ext uri="{C183D7F6-B498-43B3-948B-1728B52AA6E4}">
                <adec:decorative xmlns:adec="http://schemas.microsoft.com/office/drawing/2017/decorative" val="1"/>
              </a:ext>
            </a:extLst>
          </p:cNvPr>
          <p:cNvCxnSpPr>
            <a:cxnSpLocks/>
          </p:cNvCxnSpPr>
          <p:nvPr userDrawn="1"/>
        </p:nvCxnSpPr>
        <p:spPr>
          <a:xfrm>
            <a:off x="6689" y="2948801"/>
            <a:ext cx="12185311"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B2A17-4165-4589-BAC3-6D1AD5AEDD60}"/>
              </a:ext>
              <a:ext uri="{C183D7F6-B498-43B3-948B-1728B52AA6E4}">
                <adec:decorative xmlns:adec="http://schemas.microsoft.com/office/drawing/2017/decorative" val="1"/>
              </a:ext>
            </a:extLst>
          </p:cNvPr>
          <p:cNvCxnSpPr>
            <a:cxnSpLocks/>
          </p:cNvCxnSpPr>
          <p:nvPr userDrawn="1"/>
        </p:nvCxnSpPr>
        <p:spPr>
          <a:xfrm>
            <a:off x="-1" y="4781629"/>
            <a:ext cx="12185311"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4601C7D-5B7B-4418-AB27-23F676F8ED8D}"/>
              </a:ext>
              <a:ext uri="{C183D7F6-B498-43B3-948B-1728B52AA6E4}">
                <adec:decorative xmlns:adec="http://schemas.microsoft.com/office/drawing/2017/decorative" val="1"/>
              </a:ext>
            </a:extLst>
          </p:cNvPr>
          <p:cNvSpPr/>
          <p:nvPr userDrawn="1"/>
        </p:nvSpPr>
        <p:spPr bwMode="auto">
          <a:xfrm>
            <a:off x="7743826" y="0"/>
            <a:ext cx="4448175"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34" fontAlgn="base">
              <a:spcBef>
                <a:spcPct val="0"/>
              </a:spcBef>
              <a:spcAft>
                <a:spcPct val="0"/>
              </a:spcAft>
              <a:defRPr/>
            </a:pPr>
            <a:endParaRPr lang="en-US" sz="2000" err="1">
              <a:solidFill>
                <a:srgbClr val="FFFFFF"/>
              </a:soli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6957756" cy="553998"/>
          </a:xfrm>
        </p:spPr>
        <p:txBody>
          <a:bodyPr/>
          <a:lstStyle/>
          <a:p>
            <a:r>
              <a:rPr lang="en-US" dirty="0"/>
              <a:t>Click to edit Master title style</a:t>
            </a:r>
          </a:p>
        </p:txBody>
      </p:sp>
      <p:sp>
        <p:nvSpPr>
          <p:cNvPr id="5" name="TextBox 4">
            <a:extLst>
              <a:ext uri="{FF2B5EF4-FFF2-40B4-BE49-F238E27FC236}">
                <a16:creationId xmlns:a16="http://schemas.microsoft.com/office/drawing/2014/main" id="{8DEA047F-F46A-4D66-90BE-735B879FEA32}"/>
              </a:ext>
              <a:ext uri="{C183D7F6-B498-43B3-948B-1728B52AA6E4}">
                <adec:decorative xmlns:adec="http://schemas.microsoft.com/office/drawing/2017/decorative" val="1"/>
              </a:ext>
            </a:extLst>
          </p:cNvPr>
          <p:cNvSpPr txBox="1"/>
          <p:nvPr userDrawn="1"/>
        </p:nvSpPr>
        <p:spPr>
          <a:xfrm>
            <a:off x="8061665" y="2643945"/>
            <a:ext cx="3836648" cy="3283903"/>
          </a:xfrm>
          <a:prstGeom prst="rect">
            <a:avLst/>
          </a:prstGeom>
          <a:solidFill>
            <a:srgbClr val="0078D4"/>
          </a:solidFill>
        </p:spPr>
        <p:txBody>
          <a:bodyPr wrap="square" lIns="288000" tIns="288000" rIns="288000" bIns="288000" rtlCol="0">
            <a:noAutofit/>
          </a:bodyPr>
          <a:lstStyle/>
          <a:p>
            <a:pPr defTabSz="914330">
              <a:spcAft>
                <a:spcPts val="600"/>
              </a:spcAft>
              <a:defRPr/>
            </a:pPr>
            <a:endParaRPr lang="en-US" sz="2000" dirty="0">
              <a:solidFill>
                <a:srgbClr val="FFFFFF"/>
              </a:solidFill>
              <a:latin typeface="Segoe UI"/>
            </a:endParaRPr>
          </a:p>
        </p:txBody>
      </p:sp>
      <p:sp>
        <p:nvSpPr>
          <p:cNvPr id="6" name="TextBox 5">
            <a:extLst>
              <a:ext uri="{FF2B5EF4-FFF2-40B4-BE49-F238E27FC236}">
                <a16:creationId xmlns:a16="http://schemas.microsoft.com/office/drawing/2014/main" id="{C3AEBF4D-1538-4661-A974-9DC95BE8CEA9}"/>
              </a:ext>
              <a:ext uri="{C183D7F6-B498-43B3-948B-1728B52AA6E4}">
                <adec:decorative xmlns:adec="http://schemas.microsoft.com/office/drawing/2017/decorative" val="1"/>
              </a:ext>
            </a:extLst>
          </p:cNvPr>
          <p:cNvSpPr txBox="1"/>
          <p:nvPr userDrawn="1"/>
        </p:nvSpPr>
        <p:spPr>
          <a:xfrm>
            <a:off x="8061665" y="317934"/>
            <a:ext cx="3836648" cy="721700"/>
          </a:xfrm>
          <a:prstGeom prst="rect">
            <a:avLst/>
          </a:prstGeom>
          <a:solidFill>
            <a:srgbClr val="8DE971"/>
          </a:solidFill>
        </p:spPr>
        <p:txBody>
          <a:bodyPr wrap="square" lIns="288000" tIns="144000" rIns="288000" bIns="144000" rtlCol="0">
            <a:noAutofit/>
          </a:bodyPr>
          <a:lstStyle/>
          <a:p>
            <a:pPr defTabSz="914330">
              <a:defRPr/>
            </a:pPr>
            <a:endParaRPr lang="en-US" sz="1600" dirty="0">
              <a:latin typeface="Segoe UI"/>
            </a:endParaRPr>
          </a:p>
        </p:txBody>
      </p:sp>
      <p:sp>
        <p:nvSpPr>
          <p:cNvPr id="7" name="TextBox 6">
            <a:extLst>
              <a:ext uri="{FF2B5EF4-FFF2-40B4-BE49-F238E27FC236}">
                <a16:creationId xmlns:a16="http://schemas.microsoft.com/office/drawing/2014/main" id="{666BD227-A1D8-426C-A894-FCF492029B43}"/>
              </a:ext>
              <a:ext uri="{C183D7F6-B498-43B3-948B-1728B52AA6E4}">
                <adec:decorative xmlns:adec="http://schemas.microsoft.com/office/drawing/2017/decorative" val="1"/>
              </a:ext>
            </a:extLst>
          </p:cNvPr>
          <p:cNvSpPr txBox="1"/>
          <p:nvPr userDrawn="1"/>
        </p:nvSpPr>
        <p:spPr>
          <a:xfrm>
            <a:off x="8061665" y="1868608"/>
            <a:ext cx="3836648" cy="721700"/>
          </a:xfrm>
          <a:prstGeom prst="rect">
            <a:avLst/>
          </a:prstGeom>
          <a:solidFill>
            <a:srgbClr val="8DE971"/>
          </a:solidFill>
        </p:spPr>
        <p:txBody>
          <a:bodyPr wrap="square" lIns="288000" tIns="144000" rIns="288000" bIns="144000" rtlCol="0">
            <a:noAutofit/>
          </a:bodyPr>
          <a:lstStyle/>
          <a:p>
            <a:pPr defTabSz="914330">
              <a:defRPr/>
            </a:pPr>
            <a:endParaRPr lang="en-US" sz="1600" dirty="0">
              <a:latin typeface="Segoe UI"/>
            </a:endParaRPr>
          </a:p>
        </p:txBody>
      </p:sp>
      <p:sp>
        <p:nvSpPr>
          <p:cNvPr id="8" name="TextBox 7">
            <a:extLst>
              <a:ext uri="{FF2B5EF4-FFF2-40B4-BE49-F238E27FC236}">
                <a16:creationId xmlns:a16="http://schemas.microsoft.com/office/drawing/2014/main" id="{F8F418C7-E3F4-4A91-8CFC-D77B437C3953}"/>
              </a:ext>
              <a:ext uri="{C183D7F6-B498-43B3-948B-1728B52AA6E4}">
                <adec:decorative xmlns:adec="http://schemas.microsoft.com/office/drawing/2017/decorative" val="1"/>
              </a:ext>
            </a:extLst>
          </p:cNvPr>
          <p:cNvSpPr txBox="1"/>
          <p:nvPr userDrawn="1"/>
        </p:nvSpPr>
        <p:spPr>
          <a:xfrm>
            <a:off x="8061665" y="5818366"/>
            <a:ext cx="3836648" cy="721700"/>
          </a:xfrm>
          <a:prstGeom prst="rect">
            <a:avLst/>
          </a:prstGeom>
          <a:solidFill>
            <a:srgbClr val="07641D"/>
          </a:solidFill>
        </p:spPr>
        <p:txBody>
          <a:bodyPr wrap="square" lIns="288000" tIns="144000" rIns="288000" bIns="144000" rtlCol="0">
            <a:noAutofit/>
          </a:bodyPr>
          <a:lstStyle/>
          <a:p>
            <a:pPr defTabSz="914330">
              <a:defRPr/>
            </a:pPr>
            <a:endParaRPr lang="en-US" sz="1600" dirty="0">
              <a:solidFill>
                <a:srgbClr val="FFFFFF"/>
              </a:solidFill>
              <a:latin typeface="Segoe UI"/>
            </a:endParaRPr>
          </a:p>
        </p:txBody>
      </p:sp>
      <p:sp>
        <p:nvSpPr>
          <p:cNvPr id="9" name="TextBox 8">
            <a:extLst>
              <a:ext uri="{FF2B5EF4-FFF2-40B4-BE49-F238E27FC236}">
                <a16:creationId xmlns:a16="http://schemas.microsoft.com/office/drawing/2014/main" id="{B71AEB94-766F-4C38-8F21-EE365EB3B255}"/>
              </a:ext>
              <a:ext uri="{C183D7F6-B498-43B3-948B-1728B52AA6E4}">
                <adec:decorative xmlns:adec="http://schemas.microsoft.com/office/drawing/2017/decorative" val="1"/>
              </a:ext>
            </a:extLst>
          </p:cNvPr>
          <p:cNvSpPr txBox="1"/>
          <p:nvPr userDrawn="1"/>
        </p:nvSpPr>
        <p:spPr>
          <a:xfrm>
            <a:off x="8061665" y="1093271"/>
            <a:ext cx="3836648" cy="721700"/>
          </a:xfrm>
          <a:prstGeom prst="rect">
            <a:avLst/>
          </a:prstGeom>
          <a:solidFill>
            <a:srgbClr val="8DE971"/>
          </a:solidFill>
        </p:spPr>
        <p:txBody>
          <a:bodyPr wrap="square" lIns="288000" tIns="144000" rIns="288000" bIns="144000" rtlCol="0">
            <a:noAutofit/>
          </a:bodyPr>
          <a:lstStyle/>
          <a:p>
            <a:pPr defTabSz="914330">
              <a:defRPr/>
            </a:pPr>
            <a:endParaRPr lang="en-US" sz="1600" dirty="0">
              <a:latin typeface="Segoe UI"/>
            </a:endParaRPr>
          </a:p>
        </p:txBody>
      </p:sp>
      <p:sp>
        <p:nvSpPr>
          <p:cNvPr id="11" name="TextBox 10">
            <a:extLst>
              <a:ext uri="{FF2B5EF4-FFF2-40B4-BE49-F238E27FC236}">
                <a16:creationId xmlns:a16="http://schemas.microsoft.com/office/drawing/2014/main" id="{A8FCED19-D572-492D-9329-F23C5197CE8E}"/>
              </a:ext>
            </a:extLst>
          </p:cNvPr>
          <p:cNvSpPr txBox="1"/>
          <p:nvPr userDrawn="1"/>
        </p:nvSpPr>
        <p:spPr>
          <a:xfrm>
            <a:off x="588264" y="1464199"/>
            <a:ext cx="2210670"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Content owners</a:t>
            </a:r>
          </a:p>
        </p:txBody>
      </p:sp>
      <p:sp>
        <p:nvSpPr>
          <p:cNvPr id="12" name="TextBox 11">
            <a:extLst>
              <a:ext uri="{FF2B5EF4-FFF2-40B4-BE49-F238E27FC236}">
                <a16:creationId xmlns:a16="http://schemas.microsoft.com/office/drawing/2014/main" id="{4847234D-6452-4D02-98D0-4EC0666FA2D4}"/>
              </a:ext>
            </a:extLst>
          </p:cNvPr>
          <p:cNvSpPr txBox="1"/>
          <p:nvPr userDrawn="1"/>
        </p:nvSpPr>
        <p:spPr>
          <a:xfrm>
            <a:off x="588264" y="3297034"/>
            <a:ext cx="3377271"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Design and art direction</a:t>
            </a:r>
          </a:p>
        </p:txBody>
      </p:sp>
      <p:sp>
        <p:nvSpPr>
          <p:cNvPr id="13" name="TextBox 12">
            <a:extLst>
              <a:ext uri="{FF2B5EF4-FFF2-40B4-BE49-F238E27FC236}">
                <a16:creationId xmlns:a16="http://schemas.microsoft.com/office/drawing/2014/main" id="{7ABA6838-7838-4608-9DBE-CAF9E79615B8}"/>
              </a:ext>
            </a:extLst>
          </p:cNvPr>
          <p:cNvSpPr txBox="1"/>
          <p:nvPr userDrawn="1"/>
        </p:nvSpPr>
        <p:spPr>
          <a:xfrm>
            <a:off x="588263" y="5129863"/>
            <a:ext cx="1539396"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Production</a:t>
            </a:r>
          </a:p>
        </p:txBody>
      </p:sp>
    </p:spTree>
    <p:extLst>
      <p:ext uri="{BB962C8B-B14F-4D97-AF65-F5344CB8AC3E}">
        <p14:creationId xmlns:p14="http://schemas.microsoft.com/office/powerpoint/2010/main" val="32741374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92" userDrawn="1">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779653252"/>
      </p:ext>
    </p:extLst>
  </p:cSld>
  <p:clrMapOvr>
    <a:masterClrMapping/>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691020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25895684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dirty="0"/>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5923881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5322753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808482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41319172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2"/>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50937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5260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2020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3">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800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4" name="MS logo white - EMF" descr="Microsoft logo white text version">
            <a:extLst>
              <a:ext uri="{FF2B5EF4-FFF2-40B4-BE49-F238E27FC236}">
                <a16:creationId xmlns:a16="http://schemas.microsoft.com/office/drawing/2014/main" id="{A9951252-47D0-4747-8692-1D9F8A5F507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8877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624543825"/>
      </p:ext>
    </p:extLst>
  </p:cSld>
  <p:clrMapOvr>
    <a:masterClrMapping/>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50" Type="http://schemas.openxmlformats.org/officeDocument/2006/relationships/image" Target="../media/image1.png"/><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theme" Target="../theme/theme2.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slideLayout" Target="../slideLayouts/slideLayout96.xml"/><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1" Type="http://schemas.openxmlformats.org/officeDocument/2006/relationships/slideLayout" Target="../slideLayouts/slideLayout49.xml"/><Relationship Id="rId6"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467FCB69-E8FC-43B1-9D20-24836226607C}"/>
              </a:ext>
            </a:extLst>
          </p:cNvPr>
          <p:cNvPicPr>
            <a:picLocks noChangeAspect="1"/>
          </p:cNvPicPr>
          <p:nvPr userDrawn="1"/>
        </p:nvPicPr>
        <p:blipFill>
          <a:blip r:embed="rId50"/>
          <a:stretch>
            <a:fillRect/>
          </a:stretch>
        </p:blipFill>
        <p:spPr>
          <a:xfrm>
            <a:off x="12330030" y="-72426"/>
            <a:ext cx="1227865" cy="6949440"/>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300" r:id="rId1"/>
    <p:sldLayoutId id="2147485273" r:id="rId2"/>
    <p:sldLayoutId id="2147484710" r:id="rId3"/>
    <p:sldLayoutId id="2147484240" r:id="rId4"/>
    <p:sldLayoutId id="2147484910" r:id="rId5"/>
    <p:sldLayoutId id="2147484911" r:id="rId6"/>
    <p:sldLayoutId id="2147485050" r:id="rId7"/>
    <p:sldLayoutId id="2147485165" r:id="rId8"/>
    <p:sldLayoutId id="2147484941" r:id="rId9"/>
    <p:sldLayoutId id="2147484942" r:id="rId10"/>
    <p:sldLayoutId id="2147485162" r:id="rId11"/>
    <p:sldLayoutId id="2147484639" r:id="rId12"/>
    <p:sldLayoutId id="2147484943" r:id="rId13"/>
    <p:sldLayoutId id="2147484603" r:id="rId14"/>
    <p:sldLayoutId id="2147484833" r:id="rId15"/>
    <p:sldLayoutId id="2147484834" r:id="rId16"/>
    <p:sldLayoutId id="2147484835" r:id="rId17"/>
    <p:sldLayoutId id="2147484922" r:id="rId18"/>
    <p:sldLayoutId id="2147484923" r:id="rId19"/>
    <p:sldLayoutId id="2147484924" r:id="rId20"/>
    <p:sldLayoutId id="2147484839" r:id="rId21"/>
    <p:sldLayoutId id="2147484840" r:id="rId22"/>
    <p:sldLayoutId id="2147484841" r:id="rId23"/>
    <p:sldLayoutId id="2147484842" r:id="rId24"/>
    <p:sldLayoutId id="2147484843" r:id="rId25"/>
    <p:sldLayoutId id="2147484938" r:id="rId26"/>
    <p:sldLayoutId id="2147484939" r:id="rId27"/>
    <p:sldLayoutId id="2147484940" r:id="rId28"/>
    <p:sldLayoutId id="2147485161" r:id="rId29"/>
    <p:sldLayoutId id="2147485152" r:id="rId30"/>
    <p:sldLayoutId id="2147485153" r:id="rId31"/>
    <p:sldLayoutId id="2147485154" r:id="rId32"/>
    <p:sldLayoutId id="2147484944" r:id="rId33"/>
    <p:sldLayoutId id="2147484945" r:id="rId34"/>
    <p:sldLayoutId id="2147485277" r:id="rId35"/>
    <p:sldLayoutId id="2147485137" r:id="rId36"/>
    <p:sldLayoutId id="2147485138" r:id="rId37"/>
    <p:sldLayoutId id="2147485139" r:id="rId38"/>
    <p:sldLayoutId id="2147485140" r:id="rId39"/>
    <p:sldLayoutId id="2147485141" r:id="rId40"/>
    <p:sldLayoutId id="2147485142" r:id="rId41"/>
    <p:sldLayoutId id="2147485274" r:id="rId42"/>
    <p:sldLayoutId id="2147485275" r:id="rId43"/>
    <p:sldLayoutId id="2147485276" r:id="rId44"/>
    <p:sldLayoutId id="2147484671" r:id="rId45"/>
    <p:sldLayoutId id="2147484673" r:id="rId46"/>
    <p:sldLayoutId id="2147484299" r:id="rId47"/>
    <p:sldLayoutId id="2147484263" r:id="rId4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guide id="31" orient="horz" pos="369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a:extLst>
              <a:ext uri="{FF2B5EF4-FFF2-40B4-BE49-F238E27FC236}">
                <a16:creationId xmlns:a16="http://schemas.microsoft.com/office/drawing/2014/main" id="{504C6D94-2ACA-4B8A-95FD-A255CF1C47DA}"/>
              </a:ext>
            </a:extLst>
          </p:cNvPr>
          <p:cNvPicPr>
            <a:picLocks noChangeAspect="1"/>
          </p:cNvPicPr>
          <p:nvPr userDrawn="1"/>
        </p:nvPicPr>
        <p:blipFill>
          <a:blip r:embed="rId50"/>
          <a:stretch>
            <a:fillRect/>
          </a:stretch>
        </p:blipFill>
        <p:spPr>
          <a:xfrm>
            <a:off x="12330030" y="-72426"/>
            <a:ext cx="1227865" cy="6949440"/>
          </a:xfrm>
          <a:prstGeom prst="rect">
            <a:avLst/>
          </a:prstGeom>
        </p:spPr>
      </p:pic>
    </p:spTree>
    <p:extLst>
      <p:ext uri="{BB962C8B-B14F-4D97-AF65-F5344CB8AC3E}">
        <p14:creationId xmlns:p14="http://schemas.microsoft.com/office/powerpoint/2010/main" val="3729882572"/>
      </p:ext>
    </p:extLst>
  </p:cSld>
  <p:clrMap bg1="dk1" tx1="lt1" bg2="dk2" tx2="lt2" accent1="accent1" accent2="accent2" accent3="accent3" accent4="accent4" accent5="accent5" accent6="accent6" hlink="hlink" folHlink="folHlink"/>
  <p:sldLayoutIdLst>
    <p:sldLayoutId id="2147485301" r:id="rId1"/>
    <p:sldLayoutId id="2147485283" r:id="rId2"/>
    <p:sldLayoutId id="2147485224" r:id="rId3"/>
    <p:sldLayoutId id="2147485225" r:id="rId4"/>
    <p:sldLayoutId id="2147485226" r:id="rId5"/>
    <p:sldLayoutId id="2147485227" r:id="rId6"/>
    <p:sldLayoutId id="2147485228" r:id="rId7"/>
    <p:sldLayoutId id="2147485229" r:id="rId8"/>
    <p:sldLayoutId id="2147485230" r:id="rId9"/>
    <p:sldLayoutId id="2147485231" r:id="rId10"/>
    <p:sldLayoutId id="2147485232" r:id="rId11"/>
    <p:sldLayoutId id="2147485233" r:id="rId12"/>
    <p:sldLayoutId id="2147485234" r:id="rId13"/>
    <p:sldLayoutId id="2147485235" r:id="rId14"/>
    <p:sldLayoutId id="2147485236" r:id="rId15"/>
    <p:sldLayoutId id="2147485238" r:id="rId16"/>
    <p:sldLayoutId id="2147485240" r:id="rId17"/>
    <p:sldLayoutId id="2147485241" r:id="rId18"/>
    <p:sldLayoutId id="2147485242" r:id="rId19"/>
    <p:sldLayoutId id="2147485243" r:id="rId20"/>
    <p:sldLayoutId id="2147485244" r:id="rId21"/>
    <p:sldLayoutId id="2147485245" r:id="rId22"/>
    <p:sldLayoutId id="2147485246" r:id="rId23"/>
    <p:sldLayoutId id="2147485247" r:id="rId24"/>
    <p:sldLayoutId id="2147485248" r:id="rId25"/>
    <p:sldLayoutId id="2147485249" r:id="rId26"/>
    <p:sldLayoutId id="2147485250" r:id="rId27"/>
    <p:sldLayoutId id="2147485251" r:id="rId28"/>
    <p:sldLayoutId id="2147485252" r:id="rId29"/>
    <p:sldLayoutId id="2147485253" r:id="rId30"/>
    <p:sldLayoutId id="2147485254" r:id="rId31"/>
    <p:sldLayoutId id="2147485255" r:id="rId32"/>
    <p:sldLayoutId id="2147485256" r:id="rId33"/>
    <p:sldLayoutId id="2147485257" r:id="rId34"/>
    <p:sldLayoutId id="2147485294" r:id="rId35"/>
    <p:sldLayoutId id="2147485258" r:id="rId36"/>
    <p:sldLayoutId id="2147485259" r:id="rId37"/>
    <p:sldLayoutId id="2147485260" r:id="rId38"/>
    <p:sldLayoutId id="2147485261" r:id="rId39"/>
    <p:sldLayoutId id="2147485262" r:id="rId40"/>
    <p:sldLayoutId id="2147485263" r:id="rId41"/>
    <p:sldLayoutId id="2147485284" r:id="rId42"/>
    <p:sldLayoutId id="2147485285" r:id="rId43"/>
    <p:sldLayoutId id="2147485286" r:id="rId44"/>
    <p:sldLayoutId id="2147485268" r:id="rId45"/>
    <p:sldLayoutId id="2147485293" r:id="rId46"/>
    <p:sldLayoutId id="2147485270" r:id="rId47"/>
    <p:sldLayoutId id="2147485271" r:id="rId4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guide id="31" orient="horz" pos="369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ED37020-9919-4402-B4C3-ADBF1B0EADE3}"/>
              </a:ext>
            </a:extLst>
          </p:cNvPr>
          <p:cNvSpPr>
            <a:spLocks noGrp="1"/>
          </p:cNvSpPr>
          <p:nvPr>
            <p:ph type="title" idx="4294967295"/>
          </p:nvPr>
        </p:nvSpPr>
        <p:spPr>
          <a:xfrm>
            <a:off x="1174750" y="457200"/>
            <a:ext cx="11017250" cy="554038"/>
          </a:xfrm>
        </p:spPr>
        <p:txBody>
          <a:bodyPr/>
          <a:lstStyle/>
          <a:p>
            <a:r>
              <a:rPr lang="en-US" dirty="0"/>
              <a:t>Microsoft Ignite</a:t>
            </a:r>
          </a:p>
        </p:txBody>
      </p:sp>
    </p:spTree>
    <p:extLst>
      <p:ext uri="{BB962C8B-B14F-4D97-AF65-F5344CB8AC3E}">
        <p14:creationId xmlns:p14="http://schemas.microsoft.com/office/powerpoint/2010/main" val="1339503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quarter" idx="10"/>
          </p:nvPr>
        </p:nvSpPr>
        <p:spPr>
          <a:xfrm>
            <a:off x="5412986" y="2124032"/>
            <a:ext cx="6186116" cy="3102388"/>
          </a:xfrm>
        </p:spPr>
        <p:txBody>
          <a:bodyPr/>
          <a:lstStyle/>
          <a:p>
            <a:r>
              <a:rPr lang="en-US" sz="3600" dirty="0"/>
              <a:t>Untangle permissions</a:t>
            </a:r>
          </a:p>
          <a:p>
            <a:r>
              <a:rPr lang="en-US" sz="3600" dirty="0"/>
              <a:t>Access-based enumeration</a:t>
            </a:r>
          </a:p>
          <a:p>
            <a:r>
              <a:rPr lang="en-US" sz="3600" dirty="0"/>
              <a:t>Disable NTLM</a:t>
            </a:r>
          </a:p>
          <a:p>
            <a:r>
              <a:rPr lang="en-US" sz="3600" dirty="0"/>
              <a:t>Credential Guard</a:t>
            </a:r>
          </a:p>
        </p:txBody>
      </p:sp>
      <p:sp>
        <p:nvSpPr>
          <p:cNvPr id="2" name="Rectangle 1">
            <a:extLst>
              <a:ext uri="{FF2B5EF4-FFF2-40B4-BE49-F238E27FC236}">
                <a16:creationId xmlns:a16="http://schemas.microsoft.com/office/drawing/2014/main" id="{69A5B178-C4B8-F47B-06B4-9EA283B79C91}"/>
              </a:ext>
            </a:extLst>
          </p:cNvPr>
          <p:cNvSpPr/>
          <p:nvPr/>
        </p:nvSpPr>
        <p:spPr bwMode="auto">
          <a:xfrm>
            <a:off x="0" y="0"/>
            <a:ext cx="5010411"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dirty="0" err="1">
              <a:solidFill>
                <a:srgbClr val="000000"/>
              </a:solidFill>
              <a:ea typeface="Segoe UI" pitchFamily="34" charset="0"/>
              <a:cs typeface="Segoe UI" pitchFamily="34" charset="0"/>
            </a:endParaRPr>
          </a:p>
        </p:txBody>
      </p:sp>
      <p:sp>
        <p:nvSpPr>
          <p:cNvPr id="3" name="Title 16">
            <a:extLst>
              <a:ext uri="{FF2B5EF4-FFF2-40B4-BE49-F238E27FC236}">
                <a16:creationId xmlns:a16="http://schemas.microsoft.com/office/drawing/2014/main" id="{905EE8DF-7852-5206-CBBB-863BDC54ED4A}"/>
              </a:ext>
            </a:extLst>
          </p:cNvPr>
          <p:cNvSpPr txBox="1">
            <a:spLocks/>
          </p:cNvSpPr>
          <p:nvPr/>
        </p:nvSpPr>
        <p:spPr>
          <a:xfrm>
            <a:off x="463002" y="3100192"/>
            <a:ext cx="3758269" cy="166199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AU" dirty="0"/>
              <a:t>Secure authentication and permissions</a:t>
            </a:r>
          </a:p>
        </p:txBody>
      </p:sp>
    </p:spTree>
    <p:extLst>
      <p:ext uri="{BB962C8B-B14F-4D97-AF65-F5344CB8AC3E}">
        <p14:creationId xmlns:p14="http://schemas.microsoft.com/office/powerpoint/2010/main" val="3026970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quarter" idx="10"/>
          </p:nvPr>
        </p:nvSpPr>
        <p:spPr>
          <a:xfrm>
            <a:off x="5344090" y="372383"/>
            <a:ext cx="6674633" cy="6007799"/>
          </a:xfrm>
        </p:spPr>
        <p:txBody>
          <a:bodyPr/>
          <a:lstStyle/>
          <a:p>
            <a:r>
              <a:rPr lang="en-US" sz="3200" dirty="0"/>
              <a:t>Ensure SMB1 is disabled</a:t>
            </a:r>
          </a:p>
          <a:p>
            <a:r>
              <a:rPr lang="en-US" sz="3200" dirty="0"/>
              <a:t>Disable NTLM</a:t>
            </a:r>
          </a:p>
          <a:p>
            <a:r>
              <a:rPr lang="en-US" sz="3200" dirty="0"/>
              <a:t>Domain isolation policies</a:t>
            </a:r>
          </a:p>
          <a:p>
            <a:r>
              <a:rPr lang="en-US" sz="3200" dirty="0"/>
              <a:t>SMB signing / SMB encryption</a:t>
            </a:r>
          </a:p>
          <a:p>
            <a:pPr lvl="1"/>
            <a:r>
              <a:rPr lang="en-US" sz="3200" dirty="0"/>
              <a:t>Configure SMB client hardening</a:t>
            </a:r>
          </a:p>
          <a:p>
            <a:r>
              <a:rPr lang="en-US" sz="3200" dirty="0"/>
              <a:t>Perimeter firewall config</a:t>
            </a:r>
          </a:p>
          <a:p>
            <a:pPr lvl="1"/>
            <a:r>
              <a:rPr lang="en-US" sz="3200" dirty="0"/>
              <a:t>Control which hosts on the internet the file server can communicate with</a:t>
            </a:r>
          </a:p>
          <a:p>
            <a:r>
              <a:rPr lang="en-US" sz="3200" dirty="0"/>
              <a:t>SMB password rate limiter</a:t>
            </a:r>
          </a:p>
          <a:p>
            <a:r>
              <a:rPr lang="en-US" sz="3200" dirty="0"/>
              <a:t>File screen</a:t>
            </a:r>
          </a:p>
          <a:p>
            <a:pPr lvl="1"/>
            <a:endParaRPr lang="en-US" sz="1600" dirty="0"/>
          </a:p>
        </p:txBody>
      </p:sp>
      <p:sp>
        <p:nvSpPr>
          <p:cNvPr id="2" name="Rectangle 1">
            <a:extLst>
              <a:ext uri="{FF2B5EF4-FFF2-40B4-BE49-F238E27FC236}">
                <a16:creationId xmlns:a16="http://schemas.microsoft.com/office/drawing/2014/main" id="{39DD218B-339E-ECD4-0312-493CA1866B60}"/>
              </a:ext>
            </a:extLst>
          </p:cNvPr>
          <p:cNvSpPr/>
          <p:nvPr/>
        </p:nvSpPr>
        <p:spPr bwMode="auto">
          <a:xfrm>
            <a:off x="0" y="0"/>
            <a:ext cx="5010411" cy="685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dirty="0" err="1">
              <a:solidFill>
                <a:srgbClr val="000000"/>
              </a:solidFill>
              <a:ea typeface="Segoe UI" pitchFamily="34" charset="0"/>
              <a:cs typeface="Segoe UI" pitchFamily="34" charset="0"/>
            </a:endParaRPr>
          </a:p>
        </p:txBody>
      </p:sp>
      <p:sp>
        <p:nvSpPr>
          <p:cNvPr id="3" name="Title 16">
            <a:extLst>
              <a:ext uri="{FF2B5EF4-FFF2-40B4-BE49-F238E27FC236}">
                <a16:creationId xmlns:a16="http://schemas.microsoft.com/office/drawing/2014/main" id="{217BDD58-8DDA-08BB-292A-77E78700CD86}"/>
              </a:ext>
            </a:extLst>
          </p:cNvPr>
          <p:cNvSpPr txBox="1">
            <a:spLocks/>
          </p:cNvSpPr>
          <p:nvPr/>
        </p:nvSpPr>
        <p:spPr>
          <a:xfrm>
            <a:off x="463002" y="3100192"/>
            <a:ext cx="3758269"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AU" dirty="0"/>
              <a:t>Secure network communication</a:t>
            </a:r>
          </a:p>
        </p:txBody>
      </p:sp>
    </p:spTree>
    <p:extLst>
      <p:ext uri="{BB962C8B-B14F-4D97-AF65-F5344CB8AC3E}">
        <p14:creationId xmlns:p14="http://schemas.microsoft.com/office/powerpoint/2010/main" val="3930631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D3A93D-45D4-983A-EBFE-142CFCB35B66}"/>
              </a:ext>
            </a:extLst>
          </p:cNvPr>
          <p:cNvSpPr>
            <a:spLocks noGrp="1"/>
          </p:cNvSpPr>
          <p:nvPr>
            <p:ph type="title"/>
          </p:nvPr>
        </p:nvSpPr>
        <p:spPr>
          <a:xfrm>
            <a:off x="588263" y="2873414"/>
            <a:ext cx="4159950" cy="1107996"/>
          </a:xfrm>
        </p:spPr>
        <p:txBody>
          <a:bodyPr/>
          <a:lstStyle/>
          <a:p>
            <a:r>
              <a:rPr lang="en-AU" dirty="0"/>
              <a:t>Distributed Hybrid File Services</a:t>
            </a:r>
            <a:endParaRPr lang="en-US" dirty="0"/>
          </a:p>
        </p:txBody>
      </p:sp>
      <p:sp>
        <p:nvSpPr>
          <p:cNvPr id="5" name="Picture Placeholder 4">
            <a:extLst>
              <a:ext uri="{FF2B5EF4-FFF2-40B4-BE49-F238E27FC236}">
                <a16:creationId xmlns:a16="http://schemas.microsoft.com/office/drawing/2014/main" id="{389D8F79-60D3-1E15-FE00-5847EFBF9876}"/>
              </a:ext>
            </a:extLst>
          </p:cNvPr>
          <p:cNvSpPr>
            <a:spLocks noGrp="1"/>
          </p:cNvSpPr>
          <p:nvPr>
            <p:ph type="pic" sz="quarter" idx="11"/>
          </p:nvPr>
        </p:nvSpPr>
        <p:spPr/>
      </p:sp>
      <p:pic>
        <p:nvPicPr>
          <p:cNvPr id="1026" name="Picture 2" descr="An Azure hybrid file services topology diagram.">
            <a:extLst>
              <a:ext uri="{FF2B5EF4-FFF2-40B4-BE49-F238E27FC236}">
                <a16:creationId xmlns:a16="http://schemas.microsoft.com/office/drawing/2014/main" id="{321C29B2-0287-E863-94CB-C09EA0D43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814" y="1079386"/>
            <a:ext cx="6694372" cy="469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5776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85216" y="3977319"/>
            <a:ext cx="9144000" cy="338554"/>
          </a:xfrm>
        </p:spPr>
        <p:txBody>
          <a:bodyPr/>
          <a:lstStyle/>
          <a:p>
            <a:r>
              <a:rPr lang="en-US" dirty="0"/>
              <a:t>Migrate from DFS-R to Azure File Sync</a:t>
            </a:r>
          </a:p>
        </p:txBody>
      </p:sp>
    </p:spTree>
    <p:extLst>
      <p:ext uri="{BB962C8B-B14F-4D97-AF65-F5344CB8AC3E}">
        <p14:creationId xmlns:p14="http://schemas.microsoft.com/office/powerpoint/2010/main" val="379699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F8C3-03F8-B73F-E02E-1B64520E748E}"/>
              </a:ext>
            </a:extLst>
          </p:cNvPr>
          <p:cNvSpPr>
            <a:spLocks noGrp="1"/>
          </p:cNvSpPr>
          <p:nvPr>
            <p:ph type="title"/>
          </p:nvPr>
        </p:nvSpPr>
        <p:spPr/>
        <p:txBody>
          <a:bodyPr/>
          <a:lstStyle/>
          <a:p>
            <a:r>
              <a:rPr lang="en-AU" dirty="0"/>
              <a:t>Azure File Sync</a:t>
            </a:r>
            <a:endParaRPr lang="en-US" dirty="0"/>
          </a:p>
        </p:txBody>
      </p:sp>
      <p:sp>
        <p:nvSpPr>
          <p:cNvPr id="3" name="Content Placeholder 2">
            <a:extLst>
              <a:ext uri="{FF2B5EF4-FFF2-40B4-BE49-F238E27FC236}">
                <a16:creationId xmlns:a16="http://schemas.microsoft.com/office/drawing/2014/main" id="{554E096C-7C36-D1C8-EC0C-DB787F2D9817}"/>
              </a:ext>
            </a:extLst>
          </p:cNvPr>
          <p:cNvSpPr>
            <a:spLocks noGrp="1"/>
          </p:cNvSpPr>
          <p:nvPr>
            <p:ph sz="quarter" idx="10"/>
          </p:nvPr>
        </p:nvSpPr>
        <p:spPr>
          <a:xfrm>
            <a:off x="321153" y="1442233"/>
            <a:ext cx="5685077" cy="4628960"/>
          </a:xfrm>
        </p:spPr>
        <p:txBody>
          <a:bodyPr/>
          <a:lstStyle/>
          <a:p>
            <a:pPr marL="0" indent="0">
              <a:buNone/>
            </a:pPr>
            <a:r>
              <a:rPr lang="en-AU" sz="3200" dirty="0"/>
              <a:t>Solves the following problems:</a:t>
            </a:r>
          </a:p>
          <a:p>
            <a:pPr lvl="1"/>
            <a:r>
              <a:rPr lang="en-AU" sz="3200" dirty="0"/>
              <a:t>File share volumes running out of space</a:t>
            </a:r>
          </a:p>
          <a:p>
            <a:pPr lvl="1"/>
            <a:r>
              <a:rPr lang="en-AU" sz="3200" dirty="0"/>
              <a:t>Ensures off-site copy of file server content</a:t>
            </a:r>
          </a:p>
          <a:p>
            <a:pPr lvl="1"/>
            <a:r>
              <a:rPr lang="en-AU" sz="3200" dirty="0"/>
              <a:t>A robust replication mechanism</a:t>
            </a:r>
          </a:p>
          <a:p>
            <a:pPr marL="0" indent="0">
              <a:buNone/>
            </a:pPr>
            <a:endParaRPr lang="en-AU" dirty="0"/>
          </a:p>
          <a:p>
            <a:pPr lvl="1"/>
            <a:endParaRPr lang="en-AU" dirty="0"/>
          </a:p>
        </p:txBody>
      </p:sp>
      <p:sp>
        <p:nvSpPr>
          <p:cNvPr id="4" name="TextBox 3">
            <a:extLst>
              <a:ext uri="{FF2B5EF4-FFF2-40B4-BE49-F238E27FC236}">
                <a16:creationId xmlns:a16="http://schemas.microsoft.com/office/drawing/2014/main" id="{499F4D67-22BE-93FD-ACB7-D33269DC847C}"/>
              </a:ext>
            </a:extLst>
          </p:cNvPr>
          <p:cNvSpPr txBox="1"/>
          <p:nvPr/>
        </p:nvSpPr>
        <p:spPr>
          <a:xfrm>
            <a:off x="7431150" y="1503143"/>
            <a:ext cx="3861486" cy="2462213"/>
          </a:xfrm>
          <a:prstGeom prst="rect">
            <a:avLst/>
          </a:prstGeom>
          <a:noFill/>
        </p:spPr>
        <p:txBody>
          <a:bodyPr wrap="square" lIns="0" tIns="0" rIns="0" bIns="0" rtlCol="0">
            <a:spAutoFit/>
          </a:bodyPr>
          <a:lstStyle/>
          <a:p>
            <a:r>
              <a:rPr lang="en-AU" sz="3200" dirty="0"/>
              <a:t>Concepts:</a:t>
            </a:r>
          </a:p>
          <a:p>
            <a:pPr marL="457200" indent="-457200">
              <a:buFont typeface="Arial" panose="020B0604020202020204" pitchFamily="34" charset="0"/>
              <a:buChar char="•"/>
            </a:pPr>
            <a:r>
              <a:rPr lang="en-AU" sz="3200" dirty="0"/>
              <a:t>Sync group</a:t>
            </a:r>
          </a:p>
          <a:p>
            <a:pPr marL="457200" indent="-457200">
              <a:buFont typeface="Arial" panose="020B0604020202020204" pitchFamily="34" charset="0"/>
              <a:buChar char="•"/>
            </a:pPr>
            <a:r>
              <a:rPr lang="en-AU" sz="3200" dirty="0"/>
              <a:t>Cloud endpoint</a:t>
            </a:r>
          </a:p>
          <a:p>
            <a:pPr marL="457200" indent="-457200">
              <a:buFont typeface="Arial" panose="020B0604020202020204" pitchFamily="34" charset="0"/>
              <a:buChar char="•"/>
            </a:pPr>
            <a:r>
              <a:rPr lang="en-AU" sz="3200" dirty="0"/>
              <a:t>Server Endpoint</a:t>
            </a:r>
          </a:p>
          <a:p>
            <a:pPr algn="l"/>
            <a:endParaRPr lang="en-AU" sz="3200" dirty="0" err="1"/>
          </a:p>
        </p:txBody>
      </p:sp>
    </p:spTree>
    <p:extLst>
      <p:ext uri="{BB962C8B-B14F-4D97-AF65-F5344CB8AC3E}">
        <p14:creationId xmlns:p14="http://schemas.microsoft.com/office/powerpoint/2010/main" val="154629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Distributed File Services in Hybrid Environments</a:t>
            </a:r>
          </a:p>
        </p:txBody>
      </p:sp>
      <p:sp>
        <p:nvSpPr>
          <p:cNvPr id="6" name="Text Placeholder 5"/>
          <p:cNvSpPr>
            <a:spLocks noGrp="1"/>
          </p:cNvSpPr>
          <p:nvPr>
            <p:ph sz="quarter" idx="10"/>
          </p:nvPr>
        </p:nvSpPr>
        <p:spPr>
          <a:xfrm>
            <a:off x="584200" y="1435100"/>
            <a:ext cx="11018838" cy="1674305"/>
          </a:xfrm>
        </p:spPr>
        <p:txBody>
          <a:bodyPr/>
          <a:lstStyle/>
          <a:p>
            <a:r>
              <a:rPr lang="en-US" sz="3200" dirty="0"/>
              <a:t>Use Azure File Sync as replication engine</a:t>
            </a:r>
          </a:p>
          <a:p>
            <a:r>
              <a:rPr lang="en-US" sz="3200" dirty="0"/>
              <a:t>Use DFS Namespace to direct client to closest endpoint</a:t>
            </a:r>
          </a:p>
          <a:p>
            <a:r>
              <a:rPr lang="en-US" sz="3200" dirty="0"/>
              <a:t>Endpoint can be Windows Server and/or Azure File Share </a:t>
            </a:r>
          </a:p>
        </p:txBody>
      </p:sp>
    </p:spTree>
    <p:extLst>
      <p:ext uri="{BB962C8B-B14F-4D97-AF65-F5344CB8AC3E}">
        <p14:creationId xmlns:p14="http://schemas.microsoft.com/office/powerpoint/2010/main" val="1536415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Distributed Hybrid File Services &amp; BCDR</a:t>
            </a:r>
          </a:p>
        </p:txBody>
      </p:sp>
      <p:sp>
        <p:nvSpPr>
          <p:cNvPr id="6" name="Text Placeholder 5"/>
          <p:cNvSpPr>
            <a:spLocks noGrp="1"/>
          </p:cNvSpPr>
          <p:nvPr>
            <p:ph sz="quarter" idx="10"/>
          </p:nvPr>
        </p:nvSpPr>
        <p:spPr>
          <a:xfrm>
            <a:off x="584200" y="1435100"/>
            <a:ext cx="11018838" cy="3360920"/>
          </a:xfrm>
        </p:spPr>
        <p:txBody>
          <a:bodyPr/>
          <a:lstStyle/>
          <a:p>
            <a:r>
              <a:rPr lang="en-US" dirty="0"/>
              <a:t>Use Azure Backup to protect Azure File Share</a:t>
            </a:r>
          </a:p>
          <a:p>
            <a:r>
              <a:rPr lang="en-US" dirty="0"/>
              <a:t>Files can be recovered to Azure File Share or directly to </a:t>
            </a:r>
            <a:br>
              <a:rPr lang="en-US" dirty="0"/>
            </a:br>
            <a:r>
              <a:rPr lang="en-US" dirty="0"/>
              <a:t>on-premises endpoint</a:t>
            </a:r>
          </a:p>
          <a:p>
            <a:r>
              <a:rPr lang="en-US" dirty="0"/>
              <a:t>Also enable previous versions of files on on-premises endpoints to empower users to recover recent copies of files</a:t>
            </a:r>
          </a:p>
          <a:p>
            <a:r>
              <a:rPr lang="en-US" dirty="0"/>
              <a:t>Storage replica (compression)(new rep engine)</a:t>
            </a:r>
          </a:p>
          <a:p>
            <a:endParaRPr lang="en-US" dirty="0"/>
          </a:p>
        </p:txBody>
      </p:sp>
    </p:spTree>
    <p:extLst>
      <p:ext uri="{BB962C8B-B14F-4D97-AF65-F5344CB8AC3E}">
        <p14:creationId xmlns:p14="http://schemas.microsoft.com/office/powerpoint/2010/main" val="206696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Optimizing file services</a:t>
            </a:r>
          </a:p>
        </p:txBody>
      </p:sp>
      <p:sp>
        <p:nvSpPr>
          <p:cNvPr id="6" name="Text Placeholder 5"/>
          <p:cNvSpPr>
            <a:spLocks noGrp="1"/>
          </p:cNvSpPr>
          <p:nvPr>
            <p:ph sz="quarter" idx="10"/>
          </p:nvPr>
        </p:nvSpPr>
        <p:spPr>
          <a:xfrm>
            <a:off x="584200" y="1435100"/>
            <a:ext cx="4864622" cy="2757678"/>
          </a:xfrm>
        </p:spPr>
        <p:txBody>
          <a:bodyPr/>
          <a:lstStyle/>
          <a:p>
            <a:r>
              <a:rPr lang="en-US" dirty="0"/>
              <a:t>Enable deduplication</a:t>
            </a:r>
          </a:p>
          <a:p>
            <a:r>
              <a:rPr lang="en-US" dirty="0"/>
              <a:t>Predict capacity issues &amp; respond to storage failures using System Insights</a:t>
            </a:r>
          </a:p>
          <a:p>
            <a:r>
              <a:rPr lang="en-US" dirty="0"/>
              <a:t>Monitor file shares with File Server Resource Manager </a:t>
            </a:r>
          </a:p>
        </p:txBody>
      </p:sp>
      <p:sp>
        <p:nvSpPr>
          <p:cNvPr id="2" name="Text Placeholder 5">
            <a:extLst>
              <a:ext uri="{FF2B5EF4-FFF2-40B4-BE49-F238E27FC236}">
                <a16:creationId xmlns:a16="http://schemas.microsoft.com/office/drawing/2014/main" id="{9BDA4C0E-0C36-8ED7-4129-5155842B31D9}"/>
              </a:ext>
            </a:extLst>
          </p:cNvPr>
          <p:cNvSpPr txBox="1">
            <a:spLocks/>
          </p:cNvSpPr>
          <p:nvPr/>
        </p:nvSpPr>
        <p:spPr>
          <a:xfrm>
            <a:off x="5891410" y="1435100"/>
            <a:ext cx="5958212" cy="45674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Frequently accessed large files kept on-prem</a:t>
            </a:r>
          </a:p>
          <a:p>
            <a:r>
              <a:rPr lang="en-US" dirty="0"/>
              <a:t>Less frequently accessed files stored in Azure</a:t>
            </a:r>
          </a:p>
          <a:p>
            <a:r>
              <a:rPr lang="en-US" dirty="0"/>
              <a:t>File servers that host less frequently accessed data may be moved completely to Azure File Share.</a:t>
            </a:r>
          </a:p>
          <a:p>
            <a:r>
              <a:rPr lang="en-US" dirty="0"/>
              <a:t>Use DFS namespace as simple locator for all shared folders both on-prem, hybrid and in Azure</a:t>
            </a:r>
          </a:p>
        </p:txBody>
      </p:sp>
    </p:spTree>
    <p:extLst>
      <p:ext uri="{BB962C8B-B14F-4D97-AF65-F5344CB8AC3E}">
        <p14:creationId xmlns:p14="http://schemas.microsoft.com/office/powerpoint/2010/main" val="199141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85216" y="3977319"/>
            <a:ext cx="9144000" cy="338554"/>
          </a:xfrm>
        </p:spPr>
        <p:txBody>
          <a:bodyPr/>
          <a:lstStyle/>
          <a:p>
            <a:r>
              <a:rPr lang="en-US" dirty="0"/>
              <a:t>Storage Reports, System Insights, Dedupe, Storage Replica Demo</a:t>
            </a:r>
          </a:p>
        </p:txBody>
      </p:sp>
    </p:spTree>
    <p:extLst>
      <p:ext uri="{BB962C8B-B14F-4D97-AF65-F5344CB8AC3E}">
        <p14:creationId xmlns:p14="http://schemas.microsoft.com/office/powerpoint/2010/main" val="3137969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F8C3-03F8-B73F-E02E-1B64520E748E}"/>
              </a:ext>
            </a:extLst>
          </p:cNvPr>
          <p:cNvSpPr>
            <a:spLocks noGrp="1"/>
          </p:cNvSpPr>
          <p:nvPr>
            <p:ph type="title"/>
          </p:nvPr>
        </p:nvSpPr>
        <p:spPr>
          <a:xfrm>
            <a:off x="588263" y="457200"/>
            <a:ext cx="11018520" cy="553998"/>
          </a:xfrm>
        </p:spPr>
        <p:txBody>
          <a:bodyPr/>
          <a:lstStyle/>
          <a:p>
            <a:r>
              <a:rPr lang="en-AU" dirty="0"/>
              <a:t>Storage Replica</a:t>
            </a:r>
            <a:endParaRPr lang="en-US" dirty="0"/>
          </a:p>
        </p:txBody>
      </p:sp>
      <p:sp>
        <p:nvSpPr>
          <p:cNvPr id="3" name="Content Placeholder 2">
            <a:extLst>
              <a:ext uri="{FF2B5EF4-FFF2-40B4-BE49-F238E27FC236}">
                <a16:creationId xmlns:a16="http://schemas.microsoft.com/office/drawing/2014/main" id="{554E096C-7C36-D1C8-EC0C-DB787F2D9817}"/>
              </a:ext>
            </a:extLst>
          </p:cNvPr>
          <p:cNvSpPr>
            <a:spLocks noGrp="1"/>
          </p:cNvSpPr>
          <p:nvPr>
            <p:ph sz="quarter" idx="10"/>
          </p:nvPr>
        </p:nvSpPr>
        <p:spPr>
          <a:xfrm>
            <a:off x="584200" y="1435100"/>
            <a:ext cx="11018838" cy="4074962"/>
          </a:xfrm>
        </p:spPr>
        <p:txBody>
          <a:bodyPr/>
          <a:lstStyle/>
          <a:p>
            <a:r>
              <a:rPr lang="en-US" b="0" i="0" dirty="0">
                <a:solidFill>
                  <a:srgbClr val="E6E6E6"/>
                </a:solidFill>
                <a:effectLst/>
                <a:latin typeface="Segoe UI" panose="020B0502040204020203" pitchFamily="34" charset="0"/>
              </a:rPr>
              <a:t>Enables replication of volumes between servers or clusters for disaster recovery</a:t>
            </a:r>
          </a:p>
          <a:p>
            <a:r>
              <a:rPr lang="en-US" dirty="0">
                <a:solidFill>
                  <a:srgbClr val="E6E6E6"/>
                </a:solidFill>
                <a:latin typeface="Segoe UI" panose="020B0502040204020203" pitchFamily="34" charset="0"/>
              </a:rPr>
              <a:t>Supports server-to-self replication</a:t>
            </a:r>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Supports synchronous and asynchronous replication</a:t>
            </a:r>
          </a:p>
          <a:p>
            <a:pPr lvl="1">
              <a:buFont typeface="Arial" panose="020B0604020202020204" pitchFamily="34" charset="0"/>
              <a:buChar char="•"/>
            </a:pPr>
            <a:r>
              <a:rPr lang="en-US" b="1" i="0" dirty="0">
                <a:solidFill>
                  <a:srgbClr val="E6E6E6"/>
                </a:solidFill>
                <a:effectLst/>
                <a:latin typeface="Segoe UI" panose="020B0502040204020203" pitchFamily="34" charset="0"/>
              </a:rPr>
              <a:t>Synchronous replication</a:t>
            </a:r>
            <a:r>
              <a:rPr lang="en-US" b="0" i="0" dirty="0">
                <a:solidFill>
                  <a:srgbClr val="E6E6E6"/>
                </a:solidFill>
                <a:effectLst/>
                <a:latin typeface="Segoe UI" panose="020B0502040204020203" pitchFamily="34" charset="0"/>
              </a:rPr>
              <a:t> mirrors data within a low-latency network site with crash-consistent volumes. Zero data loss at the file-system level during a failure.</a:t>
            </a:r>
          </a:p>
          <a:p>
            <a:pPr lvl="1">
              <a:buFont typeface="Arial" panose="020B0604020202020204" pitchFamily="34" charset="0"/>
              <a:buChar char="•"/>
            </a:pPr>
            <a:r>
              <a:rPr lang="en-US" b="1" i="0" dirty="0">
                <a:solidFill>
                  <a:srgbClr val="E6E6E6"/>
                </a:solidFill>
                <a:effectLst/>
                <a:latin typeface="Segoe UI" panose="020B0502040204020203" pitchFamily="34" charset="0"/>
              </a:rPr>
              <a:t>Asynchronous replication</a:t>
            </a:r>
            <a:r>
              <a:rPr lang="en-US" b="0" i="0" dirty="0">
                <a:solidFill>
                  <a:srgbClr val="E6E6E6"/>
                </a:solidFill>
                <a:effectLst/>
                <a:latin typeface="Segoe UI" panose="020B0502040204020203" pitchFamily="34" charset="0"/>
              </a:rPr>
              <a:t> mirrors data across sites beyond metropolitan ranges over network links with higher latencies. No guarantee that both sites have identical copies of the data at the time of a failure.</a:t>
            </a:r>
          </a:p>
          <a:p>
            <a:endParaRPr lang="en-US" dirty="0"/>
          </a:p>
        </p:txBody>
      </p:sp>
    </p:spTree>
    <p:extLst>
      <p:ext uri="{BB962C8B-B14F-4D97-AF65-F5344CB8AC3E}">
        <p14:creationId xmlns:p14="http://schemas.microsoft.com/office/powerpoint/2010/main" val="18109305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Modernize your file server infrastructure </a:t>
            </a:r>
            <a:br>
              <a:rPr lang="en-US" dirty="0"/>
            </a:br>
            <a:r>
              <a:rPr lang="en-US" dirty="0"/>
              <a:t>with Azure</a:t>
            </a:r>
          </a:p>
        </p:txBody>
      </p:sp>
      <p:sp>
        <p:nvSpPr>
          <p:cNvPr id="5" name="Text Placeholder 4"/>
          <p:cNvSpPr>
            <a:spLocks noGrp="1"/>
          </p:cNvSpPr>
          <p:nvPr>
            <p:ph type="body" sz="quarter" idx="12"/>
          </p:nvPr>
        </p:nvSpPr>
        <p:spPr>
          <a:xfrm>
            <a:off x="584200" y="3962400"/>
            <a:ext cx="9144000" cy="677108"/>
          </a:xfrm>
        </p:spPr>
        <p:txBody>
          <a:bodyPr/>
          <a:lstStyle/>
          <a:p>
            <a:r>
              <a:rPr lang="en-US" dirty="0"/>
              <a:t>Sonia Cuff</a:t>
            </a:r>
          </a:p>
          <a:p>
            <a:r>
              <a:rPr lang="en-US" dirty="0"/>
              <a:t>Orin Thomas</a:t>
            </a:r>
          </a:p>
        </p:txBody>
      </p:sp>
    </p:spTree>
    <p:extLst>
      <p:ext uri="{BB962C8B-B14F-4D97-AF65-F5344CB8AC3E}">
        <p14:creationId xmlns:p14="http://schemas.microsoft.com/office/powerpoint/2010/main" val="2946891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Summary</a:t>
            </a:r>
          </a:p>
        </p:txBody>
      </p:sp>
      <p:sp>
        <p:nvSpPr>
          <p:cNvPr id="6" name="Text Placeholder 5"/>
          <p:cNvSpPr>
            <a:spLocks noGrp="1"/>
          </p:cNvSpPr>
          <p:nvPr>
            <p:ph sz="quarter" idx="10"/>
          </p:nvPr>
        </p:nvSpPr>
        <p:spPr>
          <a:xfrm>
            <a:off x="584200" y="1435100"/>
            <a:ext cx="11018838" cy="2930033"/>
          </a:xfrm>
        </p:spPr>
        <p:txBody>
          <a:bodyPr/>
          <a:lstStyle/>
          <a:p>
            <a:r>
              <a:rPr lang="en-US" dirty="0"/>
              <a:t>Upgrade and run File Servers on Server Core </a:t>
            </a:r>
          </a:p>
          <a:p>
            <a:r>
              <a:rPr lang="en-US" dirty="0"/>
              <a:t>Harden your File Servers</a:t>
            </a:r>
          </a:p>
          <a:p>
            <a:r>
              <a:rPr lang="en-US" dirty="0"/>
              <a:t>Use DFS namespaces to provide file share navigation</a:t>
            </a:r>
          </a:p>
          <a:p>
            <a:r>
              <a:rPr lang="en-US" dirty="0"/>
              <a:t>Use AFS to synchronize shared folders</a:t>
            </a:r>
          </a:p>
          <a:p>
            <a:r>
              <a:rPr lang="en-US" dirty="0"/>
              <a:t>Use storage replica to replicate critical volumes as additional </a:t>
            </a:r>
            <a:br>
              <a:rPr lang="en-US" dirty="0"/>
            </a:br>
            <a:r>
              <a:rPr lang="en-US" dirty="0"/>
              <a:t>DR strategy</a:t>
            </a:r>
          </a:p>
        </p:txBody>
      </p:sp>
    </p:spTree>
    <p:extLst>
      <p:ext uri="{BB962C8B-B14F-4D97-AF65-F5344CB8AC3E}">
        <p14:creationId xmlns:p14="http://schemas.microsoft.com/office/powerpoint/2010/main" val="2265138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E564DDE-F9B3-424A-B53B-3D7268C69F38}"/>
              </a:ext>
            </a:extLst>
          </p:cNvPr>
          <p:cNvSpPr>
            <a:spLocks noGrp="1"/>
          </p:cNvSpPr>
          <p:nvPr>
            <p:ph type="title" idx="4294967295"/>
          </p:nvPr>
        </p:nvSpPr>
        <p:spPr/>
        <p:txBody>
          <a:bodyPr/>
          <a:lstStyle/>
          <a:p>
            <a:r>
              <a:rPr lang="en-US" dirty="0"/>
              <a:t>Closing</a:t>
            </a:r>
          </a:p>
        </p:txBody>
      </p:sp>
    </p:spTree>
    <p:extLst>
      <p:ext uri="{BB962C8B-B14F-4D97-AF65-F5344CB8AC3E}">
        <p14:creationId xmlns:p14="http://schemas.microsoft.com/office/powerpoint/2010/main" val="1309271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6100" y="2309812"/>
            <a:ext cx="7253288" cy="2914644"/>
          </a:xfrm>
        </p:spPr>
        <p:txBody>
          <a:bodyPr/>
          <a:lstStyle/>
          <a:p>
            <a:r>
              <a:rPr lang="en-US" sz="3200" dirty="0"/>
              <a:t>Modernizing on-premises file server infrastructure</a:t>
            </a:r>
          </a:p>
          <a:p>
            <a:r>
              <a:rPr lang="en-US" sz="3200" dirty="0"/>
              <a:t>Hardening file server infrastructure</a:t>
            </a:r>
          </a:p>
          <a:p>
            <a:r>
              <a:rPr lang="en-US" sz="3200" dirty="0"/>
              <a:t>Distributed hybrid file services</a:t>
            </a:r>
          </a:p>
          <a:p>
            <a:pPr marL="0" indent="0">
              <a:buNone/>
            </a:pPr>
            <a:endParaRPr lang="en-US" dirty="0"/>
          </a:p>
        </p:txBody>
      </p:sp>
    </p:spTree>
    <p:extLst>
      <p:ext uri="{BB962C8B-B14F-4D97-AF65-F5344CB8AC3E}">
        <p14:creationId xmlns:p14="http://schemas.microsoft.com/office/powerpoint/2010/main" val="2676705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85216" y="3977319"/>
            <a:ext cx="9144000" cy="677108"/>
          </a:xfrm>
        </p:spPr>
        <p:txBody>
          <a:bodyPr/>
          <a:lstStyle/>
          <a:p>
            <a:r>
              <a:rPr lang="en-US" dirty="0"/>
              <a:t>Migrate from DFS on Windows Server 2008 R2 to </a:t>
            </a:r>
          </a:p>
          <a:p>
            <a:r>
              <a:rPr lang="en-US" dirty="0"/>
              <a:t>DFS on Windows Server 2022 (Server Core)</a:t>
            </a:r>
          </a:p>
        </p:txBody>
      </p:sp>
    </p:spTree>
    <p:extLst>
      <p:ext uri="{BB962C8B-B14F-4D97-AF65-F5344CB8AC3E}">
        <p14:creationId xmlns:p14="http://schemas.microsoft.com/office/powerpoint/2010/main" val="3281869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Distributed File System (DFS)</a:t>
            </a:r>
          </a:p>
        </p:txBody>
      </p:sp>
      <p:sp>
        <p:nvSpPr>
          <p:cNvPr id="6" name="Text Placeholder 5"/>
          <p:cNvSpPr>
            <a:spLocks noGrp="1"/>
          </p:cNvSpPr>
          <p:nvPr>
            <p:ph sz="quarter" idx="10"/>
          </p:nvPr>
        </p:nvSpPr>
        <p:spPr>
          <a:xfrm>
            <a:off x="584200" y="1679357"/>
            <a:ext cx="11018838" cy="3742563"/>
          </a:xfrm>
        </p:spPr>
        <p:txBody>
          <a:bodyPr/>
          <a:lstStyle/>
          <a:p>
            <a:r>
              <a:rPr lang="en-US" sz="3200" dirty="0"/>
              <a:t>Most organizations have multiple file shares </a:t>
            </a:r>
            <a:br>
              <a:rPr lang="en-US" sz="3200" dirty="0"/>
            </a:br>
            <a:r>
              <a:rPr lang="en-US" sz="3200" dirty="0"/>
              <a:t>hosted off multiple servers</a:t>
            </a:r>
          </a:p>
          <a:p>
            <a:r>
              <a:rPr lang="en-US" sz="3200" dirty="0"/>
              <a:t>Data can be difficult to locate unless you know </a:t>
            </a:r>
            <a:br>
              <a:rPr lang="en-US" sz="3200" dirty="0"/>
            </a:br>
            <a:r>
              <a:rPr lang="en-US" sz="3200" dirty="0"/>
              <a:t>which servers host a specific file share</a:t>
            </a:r>
          </a:p>
          <a:p>
            <a:r>
              <a:rPr lang="en-US" sz="3200" dirty="0"/>
              <a:t>DFS simplifies the process of navigating across file servers</a:t>
            </a:r>
          </a:p>
          <a:p>
            <a:r>
              <a:rPr lang="en-US" sz="3200" dirty="0"/>
              <a:t>Collect file shares off a single tree independent of the server </a:t>
            </a:r>
            <a:br>
              <a:rPr lang="en-US" sz="3200" dirty="0"/>
            </a:br>
            <a:r>
              <a:rPr lang="en-US" sz="3200" dirty="0"/>
              <a:t>any individual file share is hosted on</a:t>
            </a:r>
          </a:p>
        </p:txBody>
      </p:sp>
    </p:spTree>
    <p:extLst>
      <p:ext uri="{BB962C8B-B14F-4D97-AF65-F5344CB8AC3E}">
        <p14:creationId xmlns:p14="http://schemas.microsoft.com/office/powerpoint/2010/main" val="247199490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Migration Services</a:t>
            </a:r>
          </a:p>
        </p:txBody>
      </p:sp>
      <p:sp>
        <p:nvSpPr>
          <p:cNvPr id="6" name="Text Placeholder 5"/>
          <p:cNvSpPr>
            <a:spLocks noGrp="1"/>
          </p:cNvSpPr>
          <p:nvPr>
            <p:ph sz="quarter" idx="10"/>
          </p:nvPr>
        </p:nvSpPr>
        <p:spPr>
          <a:xfrm>
            <a:off x="584200" y="1435100"/>
            <a:ext cx="11018838" cy="3841052"/>
          </a:xfrm>
        </p:spPr>
        <p:txBody>
          <a:bodyPr/>
          <a:lstStyle/>
          <a:p>
            <a:r>
              <a:rPr lang="en-US" sz="3200" dirty="0"/>
              <a:t>Move files and permissions</a:t>
            </a:r>
          </a:p>
          <a:p>
            <a:r>
              <a:rPr lang="en-US" sz="3200" dirty="0"/>
              <a:t>File shares and file share permissions</a:t>
            </a:r>
          </a:p>
          <a:p>
            <a:r>
              <a:rPr lang="en-US" sz="3200" dirty="0"/>
              <a:t>Replace file server identity and addresses</a:t>
            </a:r>
          </a:p>
          <a:p>
            <a:r>
              <a:rPr lang="en-US" sz="3200" dirty="0"/>
              <a:t>Can target on-premises servers running Windows Server 2019 or Windows Server 2022</a:t>
            </a:r>
          </a:p>
          <a:p>
            <a:r>
              <a:rPr lang="en-US" sz="3200" dirty="0"/>
              <a:t>Can migrate older file servers to Azure Edition servers running on Azure Stack HCI to support SMB over QUIC</a:t>
            </a:r>
          </a:p>
        </p:txBody>
      </p:sp>
    </p:spTree>
    <p:extLst>
      <p:ext uri="{BB962C8B-B14F-4D97-AF65-F5344CB8AC3E}">
        <p14:creationId xmlns:p14="http://schemas.microsoft.com/office/powerpoint/2010/main" val="28474543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Securing file servers</a:t>
            </a:r>
          </a:p>
        </p:txBody>
      </p:sp>
      <p:grpSp>
        <p:nvGrpSpPr>
          <p:cNvPr id="12" name="Group 11">
            <a:extLst>
              <a:ext uri="{FF2B5EF4-FFF2-40B4-BE49-F238E27FC236}">
                <a16:creationId xmlns:a16="http://schemas.microsoft.com/office/drawing/2014/main" id="{0D3535D1-133D-42B6-CA9D-22B92BECE7CD}"/>
              </a:ext>
            </a:extLst>
          </p:cNvPr>
          <p:cNvGrpSpPr/>
          <p:nvPr/>
        </p:nvGrpSpPr>
        <p:grpSpPr>
          <a:xfrm>
            <a:off x="757150" y="4633784"/>
            <a:ext cx="10571206" cy="1383957"/>
            <a:chOff x="757150" y="4633784"/>
            <a:chExt cx="10571206" cy="1383957"/>
          </a:xfrm>
        </p:grpSpPr>
        <p:sp>
          <p:nvSpPr>
            <p:cNvPr id="2" name="Rectangle 1">
              <a:extLst>
                <a:ext uri="{FF2B5EF4-FFF2-40B4-BE49-F238E27FC236}">
                  <a16:creationId xmlns:a16="http://schemas.microsoft.com/office/drawing/2014/main" id="{72C560CF-231B-89F4-4832-AAFEE449AEFC}"/>
                </a:ext>
              </a:extLst>
            </p:cNvPr>
            <p:cNvSpPr/>
            <p:nvPr/>
          </p:nvSpPr>
          <p:spPr bwMode="auto">
            <a:xfrm>
              <a:off x="757151" y="4633784"/>
              <a:ext cx="10571205" cy="1383957"/>
            </a:xfrm>
            <a:prstGeom prst="rect">
              <a:avLst/>
            </a:prstGeom>
            <a:noFill/>
            <a:ln w="3810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dirty="0" err="1">
                <a:solidFill>
                  <a:srgbClr val="000000"/>
                </a:solidFill>
                <a:ea typeface="Segoe UI" pitchFamily="34" charset="0"/>
                <a:cs typeface="Segoe UI" pitchFamily="34" charset="0"/>
              </a:endParaRPr>
            </a:p>
          </p:txBody>
        </p:sp>
        <p:sp>
          <p:nvSpPr>
            <p:cNvPr id="5" name="TextBox 4">
              <a:extLst>
                <a:ext uri="{FF2B5EF4-FFF2-40B4-BE49-F238E27FC236}">
                  <a16:creationId xmlns:a16="http://schemas.microsoft.com/office/drawing/2014/main" id="{C70FFB9A-2340-598B-F02B-715B37B370FF}"/>
                </a:ext>
              </a:extLst>
            </p:cNvPr>
            <p:cNvSpPr txBox="1"/>
            <p:nvPr/>
          </p:nvSpPr>
          <p:spPr>
            <a:xfrm>
              <a:off x="757150" y="4996509"/>
              <a:ext cx="10571204" cy="553998"/>
            </a:xfrm>
            <a:prstGeom prst="rect">
              <a:avLst/>
            </a:prstGeom>
            <a:noFill/>
          </p:spPr>
          <p:txBody>
            <a:bodyPr wrap="square" lIns="0" tIns="0" rIns="0" bIns="0" rtlCol="0">
              <a:spAutoFit/>
            </a:bodyPr>
            <a:lstStyle/>
            <a:p>
              <a:pPr algn="ctr"/>
              <a:r>
                <a:rPr lang="en-AU" sz="3600" dirty="0"/>
                <a:t>Secure the operating system</a:t>
              </a:r>
            </a:p>
          </p:txBody>
        </p:sp>
      </p:grpSp>
      <p:grpSp>
        <p:nvGrpSpPr>
          <p:cNvPr id="13" name="Group 12">
            <a:extLst>
              <a:ext uri="{FF2B5EF4-FFF2-40B4-BE49-F238E27FC236}">
                <a16:creationId xmlns:a16="http://schemas.microsoft.com/office/drawing/2014/main" id="{B03FC636-A38B-7E10-59BE-BF90110F354A}"/>
              </a:ext>
            </a:extLst>
          </p:cNvPr>
          <p:cNvGrpSpPr/>
          <p:nvPr/>
        </p:nvGrpSpPr>
        <p:grpSpPr>
          <a:xfrm>
            <a:off x="757150" y="3000680"/>
            <a:ext cx="10587580" cy="1383957"/>
            <a:chOff x="757150" y="3000680"/>
            <a:chExt cx="10587580" cy="1383957"/>
          </a:xfrm>
        </p:grpSpPr>
        <p:sp>
          <p:nvSpPr>
            <p:cNvPr id="4" name="Rectangle 3">
              <a:extLst>
                <a:ext uri="{FF2B5EF4-FFF2-40B4-BE49-F238E27FC236}">
                  <a16:creationId xmlns:a16="http://schemas.microsoft.com/office/drawing/2014/main" id="{C2814310-B20F-905B-9C31-980AA589D699}"/>
                </a:ext>
              </a:extLst>
            </p:cNvPr>
            <p:cNvSpPr/>
            <p:nvPr/>
          </p:nvSpPr>
          <p:spPr bwMode="auto">
            <a:xfrm>
              <a:off x="757150" y="3000680"/>
              <a:ext cx="10571205" cy="1383957"/>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dirty="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2F66CA74-7828-5043-E49E-237FD86EB60B}"/>
                </a:ext>
              </a:extLst>
            </p:cNvPr>
            <p:cNvSpPr txBox="1"/>
            <p:nvPr/>
          </p:nvSpPr>
          <p:spPr>
            <a:xfrm>
              <a:off x="773526" y="3354104"/>
              <a:ext cx="10571204" cy="553998"/>
            </a:xfrm>
            <a:prstGeom prst="rect">
              <a:avLst/>
            </a:prstGeom>
            <a:noFill/>
          </p:spPr>
          <p:txBody>
            <a:bodyPr wrap="square" lIns="0" tIns="0" rIns="0" bIns="0" rtlCol="0">
              <a:spAutoFit/>
            </a:bodyPr>
            <a:lstStyle/>
            <a:p>
              <a:pPr algn="ctr"/>
              <a:r>
                <a:rPr lang="en-AU" sz="3600" dirty="0"/>
                <a:t>Secure authentication &amp; permissions</a:t>
              </a:r>
            </a:p>
          </p:txBody>
        </p:sp>
      </p:grpSp>
      <p:sp>
        <p:nvSpPr>
          <p:cNvPr id="10" name="Rectangle 9">
            <a:extLst>
              <a:ext uri="{FF2B5EF4-FFF2-40B4-BE49-F238E27FC236}">
                <a16:creationId xmlns:a16="http://schemas.microsoft.com/office/drawing/2014/main" id="{B2D59DF4-460A-1DEE-A3CB-F5F742D8CB07}"/>
              </a:ext>
            </a:extLst>
          </p:cNvPr>
          <p:cNvSpPr/>
          <p:nvPr/>
        </p:nvSpPr>
        <p:spPr bwMode="auto">
          <a:xfrm>
            <a:off x="773526" y="1345233"/>
            <a:ext cx="10571205" cy="1383957"/>
          </a:xfrm>
          <a:prstGeom prst="rect">
            <a:avLst/>
          </a:prstGeom>
          <a:noFill/>
          <a:ln w="381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dirty="0" err="1">
              <a:solidFill>
                <a:srgbClr val="000000"/>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074BBE00-6B78-0E31-FB16-4F283E577DE7}"/>
              </a:ext>
            </a:extLst>
          </p:cNvPr>
          <p:cNvSpPr txBox="1"/>
          <p:nvPr/>
        </p:nvSpPr>
        <p:spPr>
          <a:xfrm>
            <a:off x="775614" y="1756266"/>
            <a:ext cx="10571204" cy="553998"/>
          </a:xfrm>
          <a:prstGeom prst="rect">
            <a:avLst/>
          </a:prstGeom>
          <a:noFill/>
          <a:ln>
            <a:noFill/>
          </a:ln>
        </p:spPr>
        <p:txBody>
          <a:bodyPr wrap="square" lIns="0" tIns="0" rIns="0" bIns="0" rtlCol="0">
            <a:spAutoFit/>
          </a:bodyPr>
          <a:lstStyle/>
          <a:p>
            <a:pPr algn="ctr"/>
            <a:r>
              <a:rPr lang="en-AU" sz="3600" dirty="0"/>
              <a:t>Secure network communication</a:t>
            </a:r>
          </a:p>
        </p:txBody>
      </p:sp>
    </p:spTree>
    <p:extLst>
      <p:ext uri="{BB962C8B-B14F-4D97-AF65-F5344CB8AC3E}">
        <p14:creationId xmlns:p14="http://schemas.microsoft.com/office/powerpoint/2010/main" val="3062917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85216" y="3977319"/>
            <a:ext cx="9144000" cy="338554"/>
          </a:xfrm>
        </p:spPr>
        <p:txBody>
          <a:bodyPr/>
          <a:lstStyle/>
          <a:p>
            <a:r>
              <a:rPr lang="en-US" dirty="0"/>
              <a:t>Harden Windows Server 2022 File Server</a:t>
            </a:r>
          </a:p>
        </p:txBody>
      </p:sp>
    </p:spTree>
    <p:extLst>
      <p:ext uri="{BB962C8B-B14F-4D97-AF65-F5344CB8AC3E}">
        <p14:creationId xmlns:p14="http://schemas.microsoft.com/office/powerpoint/2010/main" val="3269985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9387B3-16CC-ED2C-E9CB-5F7B3956163C}"/>
              </a:ext>
            </a:extLst>
          </p:cNvPr>
          <p:cNvSpPr/>
          <p:nvPr/>
        </p:nvSpPr>
        <p:spPr bwMode="auto">
          <a:xfrm>
            <a:off x="0" y="0"/>
            <a:ext cx="5010411"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dirty="0" err="1">
              <a:solidFill>
                <a:srgbClr val="000000"/>
              </a:solidFill>
              <a:ea typeface="Segoe UI" pitchFamily="34" charset="0"/>
              <a:cs typeface="Segoe UI" pitchFamily="34" charset="0"/>
            </a:endParaRPr>
          </a:p>
        </p:txBody>
      </p:sp>
      <p:sp>
        <p:nvSpPr>
          <p:cNvPr id="17" name="Title 16"/>
          <p:cNvSpPr>
            <a:spLocks noGrp="1"/>
          </p:cNvSpPr>
          <p:nvPr>
            <p:ph type="title"/>
          </p:nvPr>
        </p:nvSpPr>
        <p:spPr>
          <a:xfrm>
            <a:off x="463002" y="3100192"/>
            <a:ext cx="3758269" cy="1107996"/>
          </a:xfrm>
        </p:spPr>
        <p:txBody>
          <a:bodyPr/>
          <a:lstStyle/>
          <a:p>
            <a:r>
              <a:rPr lang="en-US" dirty="0"/>
              <a:t>Secure the operating system</a:t>
            </a:r>
          </a:p>
        </p:txBody>
      </p:sp>
      <p:sp>
        <p:nvSpPr>
          <p:cNvPr id="6" name="Text Placeholder 5"/>
          <p:cNvSpPr>
            <a:spLocks noGrp="1"/>
          </p:cNvSpPr>
          <p:nvPr>
            <p:ph sz="quarter" idx="10"/>
          </p:nvPr>
        </p:nvSpPr>
        <p:spPr>
          <a:xfrm>
            <a:off x="5275196" y="555950"/>
            <a:ext cx="6787367" cy="5539978"/>
          </a:xfrm>
        </p:spPr>
        <p:txBody>
          <a:bodyPr/>
          <a:lstStyle/>
          <a:p>
            <a:r>
              <a:rPr lang="en-US" sz="3600" dirty="0"/>
              <a:t>Use Server Core installation </a:t>
            </a:r>
          </a:p>
          <a:p>
            <a:r>
              <a:rPr lang="en-US" sz="3600" dirty="0"/>
              <a:t>Only install necessary </a:t>
            </a:r>
            <a:br>
              <a:rPr lang="en-US" sz="3600" dirty="0"/>
            </a:br>
            <a:r>
              <a:rPr lang="en-US" sz="3600" dirty="0"/>
              <a:t>roles and features</a:t>
            </a:r>
          </a:p>
          <a:p>
            <a:r>
              <a:rPr lang="en-US" sz="3600" dirty="0"/>
              <a:t>Implement controlled </a:t>
            </a:r>
            <a:br>
              <a:rPr lang="en-US" sz="3600" dirty="0"/>
            </a:br>
            <a:r>
              <a:rPr lang="en-US" sz="3600" dirty="0"/>
              <a:t>folder access</a:t>
            </a:r>
          </a:p>
          <a:p>
            <a:r>
              <a:rPr lang="en-US" sz="3600" dirty="0"/>
              <a:t>BitLocker Encryption</a:t>
            </a:r>
          </a:p>
          <a:p>
            <a:r>
              <a:rPr lang="en-US" sz="3600" dirty="0"/>
              <a:t>Windows Defender </a:t>
            </a:r>
            <a:br>
              <a:rPr lang="en-US" sz="3600" dirty="0"/>
            </a:br>
            <a:r>
              <a:rPr lang="en-US" sz="3600" dirty="0"/>
              <a:t>Application Control</a:t>
            </a:r>
          </a:p>
          <a:p>
            <a:r>
              <a:rPr lang="en-US" sz="3600" dirty="0"/>
              <a:t>Microsoft Defender for Servers</a:t>
            </a:r>
          </a:p>
        </p:txBody>
      </p:sp>
    </p:spTree>
    <p:extLst>
      <p:ext uri="{BB962C8B-B14F-4D97-AF65-F5344CB8AC3E}">
        <p14:creationId xmlns:p14="http://schemas.microsoft.com/office/powerpoint/2010/main" val="891649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Microsoft Ignite 16/9 White Template">
  <a:themeElements>
    <a:clrScheme name="Custom 29">
      <a:dk1>
        <a:srgbClr val="000000"/>
      </a:dk1>
      <a:lt1>
        <a:srgbClr val="FFFFFF"/>
      </a:lt1>
      <a:dk2>
        <a:srgbClr val="243A5E"/>
      </a:dk2>
      <a:lt2>
        <a:srgbClr val="E6E6E6"/>
      </a:lt2>
      <a:accent1>
        <a:srgbClr val="0078D4"/>
      </a:accent1>
      <a:accent2>
        <a:srgbClr val="243A5E"/>
      </a:accent2>
      <a:accent3>
        <a:srgbClr val="C73ECC"/>
      </a:accent3>
      <a:accent4>
        <a:srgbClr val="C5B4E3"/>
      </a:accent4>
      <a:accent5>
        <a:srgbClr val="FFB900"/>
      </a:accent5>
      <a:accent6>
        <a:srgbClr val="B1B3B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S_Ignite2022_16-9 Event-template.potx" id="{FE48362A-6DE4-4FD9-B21B-3D977604DB8E}" vid="{87B899B9-FE76-471D-BDD2-E443FBC3DB64}"/>
    </a:ext>
  </a:extLst>
</a:theme>
</file>

<file path=ppt/theme/theme2.xml><?xml version="1.0" encoding="utf-8"?>
<a:theme xmlns:a="http://schemas.openxmlformats.org/drawingml/2006/main" name="Microsoft Ignite 16/9 Black Template">
  <a:themeElements>
    <a:clrScheme name="Custom 31">
      <a:dk1>
        <a:srgbClr val="000000"/>
      </a:dk1>
      <a:lt1>
        <a:srgbClr val="FFFFFF"/>
      </a:lt1>
      <a:dk2>
        <a:srgbClr val="243A5E"/>
      </a:dk2>
      <a:lt2>
        <a:srgbClr val="E6E6E6"/>
      </a:lt2>
      <a:accent1>
        <a:srgbClr val="8DC8E8"/>
      </a:accent1>
      <a:accent2>
        <a:srgbClr val="0078D4"/>
      </a:accent2>
      <a:accent3>
        <a:srgbClr val="C73ECC"/>
      </a:accent3>
      <a:accent4>
        <a:srgbClr val="C5B4E3"/>
      </a:accent4>
      <a:accent5>
        <a:srgbClr val="FFB900"/>
      </a:accent5>
      <a:accent6>
        <a:srgbClr val="E8E6DF"/>
      </a:accent6>
      <a:hlink>
        <a:srgbClr val="8DC8E8"/>
      </a:hlink>
      <a:folHlink>
        <a:srgbClr val="8DC8E8"/>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S_Ignite2022_16-9 Event-template.potx" id="{FE48362A-6DE4-4FD9-B21B-3D977604DB8E}" vid="{F4D0561C-1472-4D8C-B422-743B81DD56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lcf76f155ced4ddcb4097134ff3c332f xmlns="39b48df9-7bcc-48f8-84a5-975ca2e243d0">
      <Terms xmlns="http://schemas.microsoft.com/office/infopath/2007/PartnerControls"/>
    </lcf76f155ced4ddcb4097134ff3c332f>
    <uvsThumbnailurl xmlns="39b48df9-7bcc-48f8-84a5-975ca2e243d0" xsi:nil="true"/>
    <SharedWithUsers xmlns="8acfeebd-d9f0-4ade-ade8-6c6fbcc43572">
      <UserInfo>
        <DisplayName/>
        <AccountId xsi:nil="true"/>
        <AccountType/>
      </UserInfo>
    </SharedWithUsers>
    <MediaLengthInSeconds xmlns="39b48df9-7bcc-48f8-84a5-975ca2e243d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5EC89680E11F64392A775FE1A751122" ma:contentTypeVersion="17" ma:contentTypeDescription="Create a new document." ma:contentTypeScope="" ma:versionID="e8c5d05bc2b1156f4e3e70e359ed7378">
  <xsd:schema xmlns:xsd="http://www.w3.org/2001/XMLSchema" xmlns:xs="http://www.w3.org/2001/XMLSchema" xmlns:p="http://schemas.microsoft.com/office/2006/metadata/properties" xmlns:ns2="39b48df9-7bcc-48f8-84a5-975ca2e243d0" xmlns:ns3="8acfeebd-d9f0-4ade-ade8-6c6fbcc43572" xmlns:ns4="230e9df3-be65-4c73-a93b-d1236ebd677e" targetNamespace="http://schemas.microsoft.com/office/2006/metadata/properties" ma:root="true" ma:fieldsID="a2508a446426447ec041b0eab0d8c128" ns2:_="" ns3:_="" ns4:_="">
    <xsd:import namespace="39b48df9-7bcc-48f8-84a5-975ca2e243d0"/>
    <xsd:import namespace="8acfeebd-d9f0-4ade-ade8-6c6fbcc43572"/>
    <xsd:import namespace="230e9df3-be65-4c73-a93b-d1236ebd677e"/>
    <xsd:element name="properties">
      <xsd:complexType>
        <xsd:sequence>
          <xsd:element name="documentManagement">
            <xsd:complexType>
              <xsd:all>
                <xsd:element ref="ns2:uvsThumbnailur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48df9-7bcc-48f8-84a5-975ca2e243d0" elementFormDefault="qualified">
    <xsd:import namespace="http://schemas.microsoft.com/office/2006/documentManagement/types"/>
    <xsd:import namespace="http://schemas.microsoft.com/office/infopath/2007/PartnerControls"/>
    <xsd:element name="uvsThumbnailurl" ma:index="8" nillable="true" ma:displayName="uvsThumbnailurl" ma:format="Dropdown" ma:internalName="uvsThumbnailurl">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acfeebd-d9f0-4ade-ade8-6c6fbcc4357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cf082490-e48c-4bba-a917-bf1fc11e5a27}" ma:internalName="TaxCatchAll" ma:showField="CatchAllData" ma:web="8acfeebd-d9f0-4ade-ade8-6c6fbcc435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230e9df3-be65-4c73-a93b-d1236ebd677e"/>
    <ds:schemaRef ds:uri="8acfeebd-d9f0-4ade-ade8-6c6fbcc43572"/>
    <ds:schemaRef ds:uri="39b48df9-7bcc-48f8-84a5-975ca2e243d0"/>
  </ds:schemaRefs>
</ds:datastoreItem>
</file>

<file path=customXml/itemProps2.xml><?xml version="1.0" encoding="utf-8"?>
<ds:datastoreItem xmlns:ds="http://schemas.openxmlformats.org/officeDocument/2006/customXml" ds:itemID="{88200FC4-D6AA-4A91-BDCF-BD8996121F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48df9-7bcc-48f8-84a5-975ca2e243d0"/>
    <ds:schemaRef ds:uri="8acfeebd-d9f0-4ade-ade8-6c6fbcc43572"/>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MS_Ignite2022_16-9 Event-template</Template>
  <TotalTime>12629</TotalTime>
  <Words>4319</Words>
  <Application>Microsoft Office PowerPoint</Application>
  <PresentationFormat>Widescreen</PresentationFormat>
  <Paragraphs>368</Paragraphs>
  <Slides>21</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Consolas</vt:lpstr>
      <vt:lpstr>Courier New</vt:lpstr>
      <vt:lpstr>Segoe UI</vt:lpstr>
      <vt:lpstr>Segoe UI Semibold</vt:lpstr>
      <vt:lpstr>SegoeUI</vt:lpstr>
      <vt:lpstr>Ubuntu Mono</vt:lpstr>
      <vt:lpstr>Wingdings</vt:lpstr>
      <vt:lpstr>Microsoft Ignite 16/9 White Template</vt:lpstr>
      <vt:lpstr>Microsoft Ignite 16/9 Black Template</vt:lpstr>
      <vt:lpstr>Microsoft Ignite</vt:lpstr>
      <vt:lpstr>Modernize your file server infrastructure  with Azure</vt:lpstr>
      <vt:lpstr>Agenda</vt:lpstr>
      <vt:lpstr>Demo</vt:lpstr>
      <vt:lpstr>Distributed File System (DFS)</vt:lpstr>
      <vt:lpstr>Storage Migration Services</vt:lpstr>
      <vt:lpstr>Securing file servers</vt:lpstr>
      <vt:lpstr>Demo</vt:lpstr>
      <vt:lpstr>Secure the operating system</vt:lpstr>
      <vt:lpstr>PowerPoint Presentation</vt:lpstr>
      <vt:lpstr>PowerPoint Presentation</vt:lpstr>
      <vt:lpstr>Distributed Hybrid File Services</vt:lpstr>
      <vt:lpstr>Demo</vt:lpstr>
      <vt:lpstr>Azure File Sync</vt:lpstr>
      <vt:lpstr>Distributed File Services in Hybrid Environments</vt:lpstr>
      <vt:lpstr>Distributed Hybrid File Services &amp; BCDR</vt:lpstr>
      <vt:lpstr>Optimizing file services</vt:lpstr>
      <vt:lpstr>Demo</vt:lpstr>
      <vt:lpstr>Storage Replica</vt:lpstr>
      <vt:lpstr>Summary</vt:lpstr>
      <vt:lpstr>Closing</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dates</dc:title>
  <dc:subject>Microsoft Ignite</dc:subject>
  <dc:creator>Orin Thomas</dc:creator>
  <cp:keywords>Microsoft Ignite</cp:keywords>
  <dc:description/>
  <cp:lastModifiedBy>Sonia Cuff</cp:lastModifiedBy>
  <cp:revision>2</cp:revision>
  <dcterms:created xsi:type="dcterms:W3CDTF">2022-09-26T05:16:12Z</dcterms:created>
  <dcterms:modified xsi:type="dcterms:W3CDTF">2022-10-08T18:34:53Z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0x01010005EC89680E11F64392A775FE1A751122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Order">
    <vt:r8>7125600</vt:r8>
  </property>
  <property fmtid="{D5CDD505-2E9C-101B-9397-08002B2CF9AE}" pid="19" name="xd_Signature">
    <vt:bool>false</vt:bool>
  </property>
  <property fmtid="{D5CDD505-2E9C-101B-9397-08002B2CF9AE}" pid="20" name="xd_ProgID">
    <vt:lpwstr/>
  </property>
  <property fmtid="{D5CDD505-2E9C-101B-9397-08002B2CF9AE}" pid="21" name="ComplianceAssetId">
    <vt:lpwstr/>
  </property>
  <property fmtid="{D5CDD505-2E9C-101B-9397-08002B2CF9AE}" pid="22" name="TemplateUrl">
    <vt:lpwstr/>
  </property>
  <property fmtid="{D5CDD505-2E9C-101B-9397-08002B2CF9AE}" pid="23" name="_ExtendedDescription">
    <vt:lpwstr/>
  </property>
  <property fmtid="{D5CDD505-2E9C-101B-9397-08002B2CF9AE}" pid="24" name="TriggerFlowInfo">
    <vt:lpwstr/>
  </property>
  <property fmtid="{D5CDD505-2E9C-101B-9397-08002B2CF9AE}" pid="25" name="MediaServiceImageTags">
    <vt:lpwstr/>
  </property>
</Properties>
</file>