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02" y="-4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90800" y="2495550"/>
            <a:ext cx="426720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2293025"/>
            <a:ext cx="220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Parametric Statistics</a:t>
            </a:r>
          </a:p>
          <a:p>
            <a:pPr marL="285750" indent="-285750">
              <a:buFontTx/>
              <a:buChar char="-"/>
            </a:pPr>
            <a:r>
              <a:rPr lang="en-US" dirty="0"/>
              <a:t>s</a:t>
            </a:r>
            <a:r>
              <a:rPr lang="en-US" dirty="0" smtClean="0"/>
              <a:t>pecify predictors</a:t>
            </a:r>
          </a:p>
          <a:p>
            <a:pPr marL="285750" indent="-285750">
              <a:buFontTx/>
              <a:buChar char="-"/>
            </a:pPr>
            <a:r>
              <a:rPr lang="en-US" dirty="0"/>
              <a:t>s</a:t>
            </a:r>
            <a:r>
              <a:rPr lang="en-US" dirty="0" smtClean="0"/>
              <a:t>pecify functional forms (e.g., straight line, quadratic line, categories)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2266950"/>
            <a:ext cx="19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Machine Learning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analysis finds important predictors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analysis finds functional forms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618275" y="2050018"/>
            <a:ext cx="4297669" cy="369332"/>
            <a:chOff x="2618275" y="2126218"/>
            <a:chExt cx="4297669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2618275" y="2126218"/>
              <a:ext cx="1446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F0"/>
                  </a:solidFill>
                </a:rPr>
                <a:t>Confirmation</a:t>
              </a:r>
              <a:endParaRPr lang="en-US" b="1" i="1" dirty="0">
                <a:solidFill>
                  <a:srgbClr val="00B0F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8800" y="2126218"/>
              <a:ext cx="1277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F0"/>
                  </a:solidFill>
                </a:rPr>
                <a:t>Exploration</a:t>
              </a:r>
              <a:endParaRPr lang="en-US" b="1" i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90800" y="2562820"/>
            <a:ext cx="4191000" cy="923330"/>
            <a:chOff x="2590800" y="2639020"/>
            <a:chExt cx="419100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2590800" y="2639020"/>
              <a:ext cx="13211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C00000"/>
                  </a:solidFill>
                </a:rPr>
                <a:t>Abundant Prior Knowledge</a:t>
              </a:r>
              <a:endParaRPr lang="en-US" b="1" i="1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86400" y="2639020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C00000"/>
                  </a:solidFill>
                </a:rPr>
                <a:t>Minimal Prior Knowledge</a:t>
              </a:r>
              <a:endParaRPr lang="en-US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36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90800" y="2495550"/>
            <a:ext cx="4267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  <a:alpha val="2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229302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Parametric Statistics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22669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Machine Learning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618275" y="2050018"/>
            <a:ext cx="3205256" cy="369332"/>
            <a:chOff x="2618275" y="2126218"/>
            <a:chExt cx="3205256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2618275" y="212621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i="1" dirty="0">
                <a:solidFill>
                  <a:srgbClr val="00B0F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8800" y="212621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i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90800" y="2562820"/>
            <a:ext cx="4191000" cy="369332"/>
            <a:chOff x="2590800" y="2639020"/>
            <a:chExt cx="41910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2590800" y="2639020"/>
              <a:ext cx="1321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i="1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86400" y="263902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43200" y="3678019"/>
            <a:ext cx="3912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AIC-based Model Selection</a:t>
            </a:r>
          </a:p>
          <a:p>
            <a:pPr marL="285750" indent="-285750">
              <a:buFontTx/>
              <a:buChar char="-"/>
            </a:pPr>
            <a:r>
              <a:rPr lang="en-US" i="1" dirty="0" smtClean="0">
                <a:solidFill>
                  <a:srgbClr val="C00000"/>
                </a:solidFill>
              </a:rPr>
              <a:t>need to identify important predictors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rior knowledge of functional forms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Arc 3"/>
          <p:cNvSpPr/>
          <p:nvPr/>
        </p:nvSpPr>
        <p:spPr>
          <a:xfrm rot="10800000">
            <a:off x="1219200" y="899814"/>
            <a:ext cx="6781800" cy="3957936"/>
          </a:xfrm>
          <a:prstGeom prst="arc">
            <a:avLst>
              <a:gd name="adj1" fmla="val 10774958"/>
              <a:gd name="adj2" fmla="val 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8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90800" y="2495550"/>
            <a:ext cx="4267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  <a:alpha val="2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229302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Parametric Statistics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22669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Machine Learning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618275" y="2050018"/>
            <a:ext cx="3205256" cy="369332"/>
            <a:chOff x="2618275" y="2126218"/>
            <a:chExt cx="3205256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2618275" y="212621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i="1" dirty="0">
                <a:solidFill>
                  <a:srgbClr val="00B0F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8800" y="212621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i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90800" y="2562820"/>
            <a:ext cx="4191000" cy="369332"/>
            <a:chOff x="2590800" y="2639020"/>
            <a:chExt cx="41910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2590800" y="2639020"/>
              <a:ext cx="1321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i="1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86400" y="263902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43200" y="3678019"/>
            <a:ext cx="3963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85000"/>
                  </a:schemeClr>
                </a:solidFill>
              </a:rPr>
              <a:t>AIC-based Model Selection</a:t>
            </a:r>
          </a:p>
          <a:p>
            <a:pPr marL="285750" indent="-285750">
              <a:buFontTx/>
              <a:buChar char="-"/>
            </a:pP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need to identify important predictors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rior knowledge of functional form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9400" y="438150"/>
            <a:ext cx="4247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Generalized Additive Models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i="1" dirty="0" smtClean="0">
                <a:solidFill>
                  <a:srgbClr val="C00000"/>
                </a:solidFill>
              </a:rPr>
              <a:t>eed to identify functional forms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rior knowledge of important predictors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Arc 3"/>
          <p:cNvSpPr/>
          <p:nvPr/>
        </p:nvSpPr>
        <p:spPr>
          <a:xfrm rot="10800000">
            <a:off x="1219200" y="899814"/>
            <a:ext cx="6781800" cy="3881735"/>
          </a:xfrm>
          <a:prstGeom prst="arc">
            <a:avLst>
              <a:gd name="adj1" fmla="val 10774958"/>
              <a:gd name="adj2" fmla="val 0"/>
            </a:avLst>
          </a:prstGeom>
          <a:ln w="38100">
            <a:solidFill>
              <a:schemeClr val="accent1">
                <a:shade val="95000"/>
                <a:satMod val="105000"/>
                <a:alpha val="2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1219201" y="285750"/>
            <a:ext cx="6781800" cy="3805534"/>
          </a:xfrm>
          <a:prstGeom prst="arc">
            <a:avLst>
              <a:gd name="adj1" fmla="val 10774958"/>
              <a:gd name="adj2" fmla="val 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6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637" y="57150"/>
            <a:ext cx="8623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Generalized Additive (Mixed) Model basic characteristics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590550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GAMs are regressions </a:t>
            </a:r>
            <a:r>
              <a:rPr lang="en-US" dirty="0" smtClean="0"/>
              <a:t>of arbitrary shapes, with shape determined by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roughly </a:t>
            </a:r>
            <a:r>
              <a:rPr lang="en-US" dirty="0" smtClean="0"/>
              <a:t>speaking, GAMs are a type of segmented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egments connect at “knot points</a:t>
            </a:r>
            <a:r>
              <a:rPr lang="en-US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number of knot points affects how wiggly the line will be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across these knot points, first and second derivatives (i.e. slope and rate of change of slope) are smooth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a real explanation see Simon Wood’s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library </a:t>
            </a:r>
            <a:r>
              <a:rPr lang="en-US" i="1" dirty="0" err="1" smtClean="0"/>
              <a:t>mgcv</a:t>
            </a:r>
            <a:r>
              <a:rPr lang="en-US" dirty="0" smtClean="0"/>
              <a:t> (part of the base R installation)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described in this book, and likely would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serve most peoples’ requirements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 </a:t>
            </a:r>
            <a:r>
              <a:rPr lang="en-US" dirty="0" smtClean="0"/>
              <a:t>the built-in documentation </a:t>
            </a:r>
            <a:r>
              <a:rPr lang="en-US" dirty="0" smtClean="0"/>
              <a:t>for </a:t>
            </a:r>
            <a:r>
              <a:rPr lang="en-US" i="1" dirty="0" err="1" smtClean="0"/>
              <a:t>mgcv</a:t>
            </a:r>
            <a:r>
              <a:rPr lang="en-US" dirty="0" smtClean="0"/>
              <a:t> is </a:t>
            </a:r>
            <a:br>
              <a:rPr lang="en-US" dirty="0" smtClean="0"/>
            </a:br>
            <a:r>
              <a:rPr lang="en-US" dirty="0" smtClean="0"/>
              <a:t>above average in usefulness and clarity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14550"/>
            <a:ext cx="193813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67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174</Words>
  <Application>Microsoft Office PowerPoint</Application>
  <PresentationFormat>On-screen Show (16:9)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M. Hochachka</dc:creator>
  <cp:lastModifiedBy>Wesley M. Hochachka</cp:lastModifiedBy>
  <cp:revision>14</cp:revision>
  <dcterms:created xsi:type="dcterms:W3CDTF">2006-08-16T00:00:00Z</dcterms:created>
  <dcterms:modified xsi:type="dcterms:W3CDTF">2019-10-17T17:16:29Z</dcterms:modified>
</cp:coreProperties>
</file>