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43891200" cy="32918400"/>
  <p:notesSz cx="7004050" cy="9290050"/>
  <p:defaultTextStyle>
    <a:defPPr>
      <a:defRPr lang="en-US"/>
    </a:defPPr>
    <a:lvl1pPr marL="0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1pPr>
    <a:lvl2pPr marL="1645640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2pPr>
    <a:lvl3pPr marL="3291279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3pPr>
    <a:lvl4pPr marL="4936919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4pPr>
    <a:lvl5pPr marL="6582559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5pPr>
    <a:lvl6pPr marL="8228198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6pPr>
    <a:lvl7pPr marL="9873837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7pPr>
    <a:lvl8pPr marL="11519478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8pPr>
    <a:lvl9pPr marL="13165118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60" autoAdjust="0"/>
    <p:restoredTop sz="94676" autoAdjust="0"/>
  </p:normalViewPr>
  <p:slideViewPr>
    <p:cSldViewPr>
      <p:cViewPr varScale="1">
        <p:scale>
          <a:sx n="27" d="100"/>
          <a:sy n="27" d="100"/>
        </p:scale>
        <p:origin x="1770" y="192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43159680" y="0"/>
            <a:ext cx="731520" cy="32918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731520" cy="32918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0"/>
            <a:ext cx="43891200" cy="4114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0" y="28803600"/>
            <a:ext cx="43891200" cy="411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11" name="Instructions"/>
          <p:cNvSpPr/>
          <p:nvPr userDrawn="1"/>
        </p:nvSpPr>
        <p:spPr>
          <a:xfrm>
            <a:off x="-10515600" y="0"/>
            <a:ext cx="9601200" cy="3291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1421" tIns="171421" rIns="171421" bIns="171421" rtlCol="0" anchor="t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Print Size:</a:t>
            </a:r>
            <a:endParaRPr sz="72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This poster template is 36” high by 48” wide. It can be used to print a Tri-Fold poster with 12” wings.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Placeholders</a:t>
            </a:r>
            <a:r>
              <a:rPr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The </a:t>
            </a: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various elements included</a:t>
            </a:r>
            <a:r>
              <a:rPr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in this </a:t>
            </a: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are ones</a:t>
            </a:r>
            <a:r>
              <a:rPr lang="en-US" sz="49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we often see in medical, research, and scientific posters.</a:t>
            </a:r>
            <a:r>
              <a:rPr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Feel</a:t>
            </a:r>
            <a:r>
              <a:rPr lang="en-US" sz="49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free to edit, move,  add, and delete items, or change the layout to suit your needs. Always check with your conference organizer for specific requirements.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Image</a:t>
            </a:r>
            <a:r>
              <a:rPr lang="en-US" sz="72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Quality</a:t>
            </a:r>
            <a:r>
              <a:rPr lang="en-US"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You can place digital photos or logo art in your poster file by selecting the </a:t>
            </a:r>
            <a:r>
              <a:rPr lang="en-US" sz="4900" b="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Insert, Picture</a:t>
            </a: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command, or by using standard copy &amp; paste. For best results, all graphic elements should be at least </a:t>
            </a:r>
            <a:r>
              <a:rPr lang="en-US" sz="4900" b="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150-200 pixels per inch in their final printed size</a:t>
            </a: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. For instance, a 1600 x 1200 pixel</a:t>
            </a:r>
            <a:r>
              <a:rPr lang="en-US" sz="49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photo will usually look fine up to </a:t>
            </a: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8“-10” wide on your printed poster.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To preview the print quality of images, select a magnification of 100% when previewing your poster. This will give you a good idea of what it will look like in print. If you are laying out a large poster and using half-scale dimensions, be sure to preview your graphics at 200% to see them at their final printed size.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Please note that graphics from websites (such as the logo on your hospital's or university's home page) will only be 72dpi and not suitable for printing.</a:t>
            </a:r>
          </a:p>
          <a:p>
            <a:pPr lvl="0" algn="ctr">
              <a:spcBef>
                <a:spcPts val="0"/>
              </a:spcBef>
              <a:spcAft>
                <a:spcPts val="1800"/>
              </a:spcAft>
            </a:pPr>
            <a:r>
              <a:rPr lang="en-US" sz="36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/>
            </a:r>
            <a:br>
              <a:rPr lang="en-US" sz="36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</a:br>
            <a:r>
              <a:rPr lang="en-US" sz="36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[This sidebar area does not print.]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44805600" y="0"/>
            <a:ext cx="9601200" cy="32918400"/>
            <a:chOff x="33832800" y="0"/>
            <a:chExt cx="12801600" cy="43891200"/>
          </a:xfrm>
        </p:grpSpPr>
        <p:sp>
          <p:nvSpPr>
            <p:cNvPr id="13" name="Instructions"/>
            <p:cNvSpPr/>
            <p:nvPr userDrawn="1"/>
          </p:nvSpPr>
          <p:spPr>
            <a:xfrm>
              <a:off x="33832800" y="0"/>
              <a:ext cx="12801600" cy="43891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28600" tIns="228600" rIns="228600" bIns="228600" rtlCol="0" anchor="t"/>
            <a:lstStyle>
              <a:defPPr>
                <a:defRPr lang="en-US"/>
              </a:defPPr>
              <a:lvl1pPr marL="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84343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68686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553029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737372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921715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106058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290401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474744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7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Change</a:t>
              </a:r>
              <a:r>
                <a:rPr lang="en-US" sz="72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Color Theme</a:t>
              </a:r>
              <a:r>
                <a:rPr lang="en-US" sz="7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:</a:t>
              </a:r>
              <a:endParaRPr sz="7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This template is designed to use the built-in color themes in</a:t>
              </a: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the newer versions of PowerPoint.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To change the color theme, select the </a:t>
              </a:r>
              <a:r>
                <a:rPr lang="en-US" sz="49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Design</a:t>
              </a: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tab, then select the </a:t>
              </a:r>
              <a:r>
                <a:rPr lang="en-US" sz="49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Colors</a:t>
              </a: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drop-down list.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The default color theme for this template is “Office”, so you can always return to that after trying some of the alternatives.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7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Printing Your Poster: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Once your poster file is ready, visit</a:t>
              </a: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</a:t>
              </a:r>
              <a:r>
                <a:rPr lang="en-US" sz="49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www.genigraphics.com</a:t>
              </a: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to order a high-quality, affordable poster print. Every order receives a free design review and we can deliver as fast as next business day within the US and Canada. 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Genigraphics® has been producing output from PowerPoint® longer than anyone in the industry; dating back to when we helped Microsoft® design the PowerPoint® software. </a:t>
              </a:r>
            </a:p>
            <a:p>
              <a:pPr lvl="0">
                <a:spcBef>
                  <a:spcPts val="0"/>
                </a:spcBef>
                <a:spcAft>
                  <a:spcPts val="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US and Canada:  1-800-790-4001</a:t>
              </a:r>
              <a:b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Email: info@genigraphics.com</a:t>
              </a: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6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/>
              </a:r>
              <a:br>
                <a:rPr lang="en-US" sz="36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36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[This sidebar area does not print.]</a:t>
              </a:r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81342" y="9260274"/>
              <a:ext cx="11904515" cy="10246926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 userDrawn="1"/>
        </p:nvGrpSpPr>
        <p:grpSpPr>
          <a:xfrm>
            <a:off x="7033287" y="-1257300"/>
            <a:ext cx="29923713" cy="35653980"/>
            <a:chOff x="7033287" y="-1257300"/>
            <a:chExt cx="29923713" cy="35653980"/>
          </a:xfrm>
        </p:grpSpPr>
        <p:sp>
          <p:nvSpPr>
            <p:cNvPr id="2" name="TextBox 1"/>
            <p:cNvSpPr txBox="1"/>
            <p:nvPr userDrawn="1"/>
          </p:nvSpPr>
          <p:spPr>
            <a:xfrm>
              <a:off x="7033287" y="-1247269"/>
              <a:ext cx="363471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F7F7F"/>
                  </a:solidFill>
                </a:rPr>
                <a:t>Folds here</a:t>
              </a:r>
            </a:p>
          </p:txBody>
        </p:sp>
        <p:cxnSp>
          <p:nvCxnSpPr>
            <p:cNvPr id="4" name="Straight Arrow Connector 3"/>
            <p:cNvCxnSpPr/>
            <p:nvPr userDrawn="1"/>
          </p:nvCxnSpPr>
          <p:spPr>
            <a:xfrm>
              <a:off x="10972800" y="-1257300"/>
              <a:ext cx="0" cy="1097280"/>
            </a:xfrm>
            <a:prstGeom prst="straightConnector1">
              <a:avLst/>
            </a:prstGeom>
            <a:ln w="63500">
              <a:solidFill>
                <a:srgbClr val="7F7F7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 userDrawn="1"/>
          </p:nvSpPr>
          <p:spPr>
            <a:xfrm>
              <a:off x="33322287" y="-1247269"/>
              <a:ext cx="363471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F7F7F"/>
                  </a:solidFill>
                </a:rPr>
                <a:t>Folds here</a:t>
              </a:r>
            </a:p>
          </p:txBody>
        </p:sp>
        <p:cxnSp>
          <p:nvCxnSpPr>
            <p:cNvPr id="20" name="Straight Arrow Connector 19"/>
            <p:cNvCxnSpPr/>
            <p:nvPr userDrawn="1"/>
          </p:nvCxnSpPr>
          <p:spPr>
            <a:xfrm>
              <a:off x="32918400" y="-1257300"/>
              <a:ext cx="0" cy="1097280"/>
            </a:xfrm>
            <a:prstGeom prst="straightConnector1">
              <a:avLst/>
            </a:prstGeom>
            <a:ln w="63500">
              <a:solidFill>
                <a:srgbClr val="7F7F7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 userDrawn="1"/>
          </p:nvSpPr>
          <p:spPr>
            <a:xfrm>
              <a:off x="7033287" y="33309431"/>
              <a:ext cx="363471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F7F7F"/>
                  </a:solidFill>
                </a:rPr>
                <a:t>Folds here</a:t>
              </a:r>
            </a:p>
          </p:txBody>
        </p:sp>
        <p:cxnSp>
          <p:nvCxnSpPr>
            <p:cNvPr id="22" name="Straight Arrow Connector 21"/>
            <p:cNvCxnSpPr/>
            <p:nvPr userDrawn="1"/>
          </p:nvCxnSpPr>
          <p:spPr>
            <a:xfrm>
              <a:off x="10972800" y="33299400"/>
              <a:ext cx="0" cy="1097280"/>
            </a:xfrm>
            <a:prstGeom prst="straightConnector1">
              <a:avLst/>
            </a:prstGeom>
            <a:ln w="63500">
              <a:solidFill>
                <a:srgbClr val="7F7F7F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 userDrawn="1"/>
          </p:nvSpPr>
          <p:spPr>
            <a:xfrm>
              <a:off x="33322287" y="33309431"/>
              <a:ext cx="363471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F7F7F"/>
                  </a:solidFill>
                </a:rPr>
                <a:t>Folds here</a:t>
              </a:r>
            </a:p>
          </p:txBody>
        </p:sp>
        <p:cxnSp>
          <p:nvCxnSpPr>
            <p:cNvPr id="24" name="Straight Arrow Connector 23"/>
            <p:cNvCxnSpPr/>
            <p:nvPr userDrawn="1"/>
          </p:nvCxnSpPr>
          <p:spPr>
            <a:xfrm>
              <a:off x="32918400" y="33299400"/>
              <a:ext cx="0" cy="1097280"/>
            </a:xfrm>
            <a:prstGeom prst="straightConnector1">
              <a:avLst/>
            </a:prstGeom>
            <a:ln w="63500">
              <a:solidFill>
                <a:srgbClr val="7F7F7F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800" y="32613600"/>
            <a:ext cx="5297435" cy="18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944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66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329128" tIns="164564" rIns="329128" bIns="164564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3"/>
          </a:xfrm>
          <a:prstGeom prst="rect">
            <a:avLst/>
          </a:prstGeom>
        </p:spPr>
        <p:txBody>
          <a:bodyPr vert="horz" lIns="329128" tIns="164564" rIns="329128" bIns="164564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3"/>
            <a:ext cx="10241280" cy="1752600"/>
          </a:xfrm>
          <a:prstGeom prst="rect">
            <a:avLst/>
          </a:prstGeom>
        </p:spPr>
        <p:txBody>
          <a:bodyPr vert="horz" lIns="329128" tIns="164564" rIns="329128" bIns="164564" rtlCol="0" anchor="ctr"/>
          <a:lstStyle>
            <a:lvl1pPr algn="l">
              <a:defRPr sz="4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D6BDF-9D0E-4E2B-85B8-D8F4790360C9}" type="datetimeFigureOut">
              <a:rPr lang="en-US" smtClean="0"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3"/>
            <a:ext cx="13898880" cy="1752600"/>
          </a:xfrm>
          <a:prstGeom prst="rect">
            <a:avLst/>
          </a:prstGeom>
        </p:spPr>
        <p:txBody>
          <a:bodyPr vert="horz" lIns="329128" tIns="164564" rIns="329128" bIns="164564" rtlCol="0" anchor="ctr"/>
          <a:lstStyle>
            <a:lvl1pPr algn="ctr">
              <a:defRPr sz="4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3"/>
            <a:ext cx="10241280" cy="1752600"/>
          </a:xfrm>
          <a:prstGeom prst="rect">
            <a:avLst/>
          </a:prstGeom>
        </p:spPr>
        <p:txBody>
          <a:bodyPr vert="horz" lIns="329128" tIns="164564" rIns="329128" bIns="164564" rtlCol="0" anchor="ctr"/>
          <a:lstStyle>
            <a:lvl1pPr algn="r">
              <a:defRPr sz="4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3291279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42" indent="-342842" algn="l" defTabSz="329127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683" indent="-342842" algn="l" defTabSz="3291279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525" indent="-342842" algn="l" defTabSz="329127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66" indent="-342842" algn="l" defTabSz="3291279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209" indent="-342842" algn="l" defTabSz="3291279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9051018" indent="-822820" algn="l" defTabSz="3291279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6658" indent="-822820" algn="l" defTabSz="3291279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342297" indent="-822820" algn="l" defTabSz="3291279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3987936" indent="-822820" algn="l" defTabSz="3291279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645640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291279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4936919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4pPr>
      <a:lvl5pPr marL="6582559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5pPr>
      <a:lvl6pPr marL="8228198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6pPr>
      <a:lvl7pPr marL="9873837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7pPr>
      <a:lvl8pPr marL="11519478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8pPr>
      <a:lvl9pPr marL="13165118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2"/>
          <p:cNvSpPr txBox="1">
            <a:spLocks noChangeArrowheads="1"/>
          </p:cNvSpPr>
          <p:nvPr/>
        </p:nvSpPr>
        <p:spPr bwMode="auto">
          <a:xfrm>
            <a:off x="10972800" y="0"/>
            <a:ext cx="21945600" cy="2651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37" tIns="91440" rIns="137137" bIns="91440" anchor="ctr" anchorCtr="0">
            <a:norm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72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Procedural Terrain Generation UE4</a:t>
            </a:r>
            <a:endParaRPr lang="en-US" sz="7200" b="1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</p:txBody>
      </p:sp>
      <p:sp>
        <p:nvSpPr>
          <p:cNvPr id="5" name="Text Box 123"/>
          <p:cNvSpPr txBox="1">
            <a:spLocks noChangeArrowheads="1"/>
          </p:cNvSpPr>
          <p:nvPr/>
        </p:nvSpPr>
        <p:spPr bwMode="auto">
          <a:xfrm>
            <a:off x="10972800" y="2377440"/>
            <a:ext cx="2194560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37" tIns="91440" rIns="137137" bIns="91440" anchor="ctr" anchorCtr="0">
            <a:norm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0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Oriol</a:t>
            </a:r>
            <a:r>
              <a:rPr lang="en-US" sz="4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 Marc </a:t>
            </a:r>
            <a:r>
              <a:rPr lang="en-US" sz="40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Clariana</a:t>
            </a:r>
            <a:r>
              <a:rPr lang="en-US" sz="4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 </a:t>
            </a:r>
            <a:r>
              <a:rPr lang="en-US" sz="40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Justes</a:t>
            </a:r>
            <a:endParaRPr lang="en-US" sz="4000" baseline="30000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  <a:p>
            <a:pPr algn="ctr" eaLnBrk="1" hangingPunct="1"/>
            <a:r>
              <a:rPr lang="en-US" sz="4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Teesside University, Computer Games Programming</a:t>
            </a:r>
            <a:endParaRPr lang="en-US" sz="4000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63039" y="30038039"/>
            <a:ext cx="9144000" cy="2223674"/>
          </a:xfrm>
          <a:prstGeom prst="rect">
            <a:avLst/>
          </a:prstGeom>
          <a:noFill/>
        </p:spPr>
        <p:txBody>
          <a:bodyPr wrap="square" lIns="91440" tIns="91440" rIns="91440" bIns="91440" rtlCol="0">
            <a:normAutofit lnSpcReduction="10000"/>
          </a:bodyPr>
          <a:lstStyle/>
          <a:p>
            <a:pPr algn="ctr"/>
            <a:r>
              <a:rPr lang="en-US" sz="2800" dirty="0" err="1" smtClean="0"/>
              <a:t>Oriol</a:t>
            </a:r>
            <a:r>
              <a:rPr lang="en-US" sz="2800" dirty="0" smtClean="0"/>
              <a:t> Marc </a:t>
            </a:r>
            <a:r>
              <a:rPr lang="en-US" sz="2800" dirty="0" err="1" smtClean="0"/>
              <a:t>Clariana</a:t>
            </a:r>
            <a:r>
              <a:rPr lang="en-US" sz="2800" dirty="0" smtClean="0"/>
              <a:t> </a:t>
            </a:r>
            <a:r>
              <a:rPr lang="en-US" sz="2800" dirty="0" err="1" smtClean="0"/>
              <a:t>Justes</a:t>
            </a:r>
            <a:endParaRPr lang="en-US" sz="2800" dirty="0"/>
          </a:p>
          <a:p>
            <a:pPr algn="ctr"/>
            <a:endParaRPr lang="en-US" sz="2800" dirty="0" smtClean="0"/>
          </a:p>
          <a:p>
            <a:pPr algn="ctr"/>
            <a:r>
              <a:rPr lang="en-US" sz="2800" dirty="0" smtClean="0"/>
              <a:t>Email: oriolcj@gmail.com</a:t>
            </a:r>
            <a:endParaRPr lang="en-US" sz="2800" dirty="0"/>
          </a:p>
          <a:p>
            <a:pPr algn="ctr"/>
            <a:r>
              <a:rPr lang="en-US" sz="2800" dirty="0"/>
              <a:t>Website</a:t>
            </a:r>
            <a:r>
              <a:rPr lang="en-US" sz="2800" dirty="0" smtClean="0"/>
              <a:t>: https://oriolclariana.com</a:t>
            </a:r>
            <a:endParaRPr lang="en-US" sz="2800" dirty="0"/>
          </a:p>
          <a:p>
            <a:pPr algn="ctr"/>
            <a:r>
              <a:rPr lang="en-US" sz="2800" dirty="0"/>
              <a:t>Phone</a:t>
            </a:r>
            <a:r>
              <a:rPr lang="en-US" sz="2800" dirty="0" smtClean="0"/>
              <a:t>: +34 689384449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1463040" y="29146502"/>
            <a:ext cx="9144000" cy="746346"/>
          </a:xfrm>
          <a:prstGeom prst="rect">
            <a:avLst/>
          </a:prstGeom>
          <a:noFill/>
        </p:spPr>
        <p:txBody>
          <a:bodyPr wrap="none" lIns="68568" tIns="34284" rIns="68568" bIns="34284" rtlCol="0">
            <a:noAutofit/>
          </a:bodyPr>
          <a:lstStyle/>
          <a:p>
            <a:pPr algn="ctr"/>
            <a:r>
              <a:rPr lang="en-US" sz="4400" b="1" dirty="0"/>
              <a:t>Contact Information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801600" y="30038039"/>
            <a:ext cx="18288000" cy="2339102"/>
          </a:xfrm>
          <a:prstGeom prst="rect">
            <a:avLst/>
          </a:prstGeom>
          <a:noFill/>
          <a:ln>
            <a:noFill/>
          </a:ln>
        </p:spPr>
        <p:txBody>
          <a:bodyPr wrap="square" lIns="91440" tIns="91440" rIns="91440" bIns="91440" numCol="1" spcCol="342842" rtlCol="0">
            <a:normAutofit/>
          </a:bodyPr>
          <a:lstStyle/>
          <a:p>
            <a:pPr marL="342842" indent="-342842">
              <a:buFont typeface="+mj-lt"/>
              <a:buAutoNum type="arabicPeriod"/>
            </a:pPr>
            <a:r>
              <a:rPr lang="en-US" sz="1600" dirty="0"/>
              <a:t> </a:t>
            </a:r>
          </a:p>
          <a:p>
            <a:pPr marL="342842" indent="-342842">
              <a:buFont typeface="+mj-lt"/>
              <a:buAutoNum type="arabicPeriod"/>
            </a:pPr>
            <a:r>
              <a:rPr lang="en-US" sz="1600" dirty="0"/>
              <a:t> </a:t>
            </a:r>
          </a:p>
          <a:p>
            <a:pPr marL="342842" indent="-342842">
              <a:buFont typeface="+mj-lt"/>
              <a:buAutoNum type="arabicPeriod"/>
            </a:pPr>
            <a:r>
              <a:rPr lang="en-US" sz="1600" dirty="0"/>
              <a:t> </a:t>
            </a:r>
          </a:p>
          <a:p>
            <a:pPr marL="342842" indent="-342842">
              <a:buFont typeface="+mj-lt"/>
              <a:buAutoNum type="arabicPeriod"/>
            </a:pPr>
            <a:r>
              <a:rPr lang="en-US" sz="1600" dirty="0"/>
              <a:t> </a:t>
            </a:r>
          </a:p>
          <a:p>
            <a:pPr marL="342842" indent="-342842">
              <a:buFont typeface="+mj-lt"/>
              <a:buAutoNum type="arabicPeriod"/>
            </a:pPr>
            <a:r>
              <a:rPr lang="en-US" sz="1600" dirty="0"/>
              <a:t> </a:t>
            </a:r>
          </a:p>
          <a:p>
            <a:pPr marL="342842" indent="-342842">
              <a:buFont typeface="+mj-lt"/>
              <a:buAutoNum type="arabicPeriod"/>
            </a:pPr>
            <a:r>
              <a:rPr lang="en-US" sz="1600" dirty="0"/>
              <a:t> </a:t>
            </a:r>
          </a:p>
          <a:p>
            <a:pPr marL="342842" indent="-342842">
              <a:buFont typeface="+mj-lt"/>
              <a:buAutoNum type="arabicPeriod"/>
            </a:pPr>
            <a:r>
              <a:rPr lang="en-US" sz="1600" dirty="0"/>
              <a:t> </a:t>
            </a:r>
          </a:p>
          <a:p>
            <a:pPr marL="342842" indent="-342842">
              <a:buFont typeface="+mj-lt"/>
              <a:buAutoNum type="arabicPeriod"/>
            </a:pPr>
            <a:r>
              <a:rPr lang="en-US" sz="1600" dirty="0"/>
              <a:t>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801600" y="29146502"/>
            <a:ext cx="18288000" cy="685800"/>
          </a:xfrm>
          <a:prstGeom prst="rect">
            <a:avLst/>
          </a:prstGeom>
          <a:noFill/>
          <a:ln>
            <a:noFill/>
          </a:ln>
        </p:spPr>
        <p:txBody>
          <a:bodyPr wrap="none" lIns="68568" tIns="34284" rIns="68568" bIns="34284" rtlCol="0" anchor="ctr" anchorCtr="0">
            <a:noAutofit/>
          </a:bodyPr>
          <a:lstStyle/>
          <a:p>
            <a:pPr algn="ctr"/>
            <a:r>
              <a:rPr lang="en-US" sz="4400" b="1" dirty="0"/>
              <a:t>References</a:t>
            </a:r>
          </a:p>
        </p:txBody>
      </p:sp>
      <p:sp>
        <p:nvSpPr>
          <p:cNvPr id="10" name="Text Box 189"/>
          <p:cNvSpPr txBox="1">
            <a:spLocks noChangeArrowheads="1"/>
          </p:cNvSpPr>
          <p:nvPr/>
        </p:nvSpPr>
        <p:spPr bwMode="auto">
          <a:xfrm>
            <a:off x="1280160" y="5486400"/>
            <a:ext cx="9326878" cy="470893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sz="3200" dirty="0">
                <a:latin typeface="+mn-lt"/>
              </a:rPr>
              <a:t>The purpose of this project is to create a Procedural Terrain Generator with the focus on a tool or plugin for UE4.</a:t>
            </a:r>
          </a:p>
          <a:p>
            <a:r>
              <a:rPr lang="en-GB" sz="3200" dirty="0">
                <a:latin typeface="+mn-lt"/>
              </a:rPr>
              <a:t>The study will involve research into the implementation and organisation of algorithms for a procedural terrain with high level of customization.</a:t>
            </a:r>
          </a:p>
          <a:p>
            <a:r>
              <a:rPr lang="en-GB" sz="3200" dirty="0">
                <a:latin typeface="+mn-lt"/>
              </a:rPr>
              <a:t>I intend to also create Biomes generated procedurally that should be scalable and flexible and to customize assets and textures for each biome.</a:t>
            </a:r>
            <a:endParaRPr lang="en-US" sz="3200" dirty="0">
              <a:latin typeface="+mn-l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280160" y="4800600"/>
            <a:ext cx="9326878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Introduction</a:t>
            </a:r>
            <a:endParaRPr lang="en-US" sz="44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Text Box 194"/>
          <p:cNvSpPr txBox="1">
            <a:spLocks noChangeArrowheads="1"/>
          </p:cNvSpPr>
          <p:nvPr/>
        </p:nvSpPr>
        <p:spPr bwMode="auto">
          <a:xfrm>
            <a:off x="11521440" y="14173200"/>
            <a:ext cx="20848320" cy="7467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37137" tIns="137137" rIns="137137" bIns="137137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dirty="0" smtClean="0">
                <a:latin typeface="Calibri" pitchFamily="34" charset="0"/>
              </a:rPr>
              <a:t>PHOTO HERE</a:t>
            </a:r>
            <a:endParaRPr lang="en-US" sz="3200" dirty="0">
              <a:latin typeface="Calibri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280160" y="10735944"/>
            <a:ext cx="9326878" cy="76861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Aims and Objectives</a:t>
            </a:r>
            <a:endParaRPr lang="en-US" sz="44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Text Box 192"/>
          <p:cNvSpPr txBox="1">
            <a:spLocks noChangeArrowheads="1"/>
          </p:cNvSpPr>
          <p:nvPr/>
        </p:nvSpPr>
        <p:spPr bwMode="auto">
          <a:xfrm>
            <a:off x="11521440" y="5486400"/>
            <a:ext cx="20848320" cy="717114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37137" tIns="137137" rIns="137137" bIns="137137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3200" dirty="0">
              <a:latin typeface="Calibri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1521440" y="4800600"/>
            <a:ext cx="2084832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Project Progress</a:t>
            </a:r>
            <a:endParaRPr lang="en-US" sz="44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Text Box 191"/>
          <p:cNvSpPr txBox="1">
            <a:spLocks noChangeArrowheads="1"/>
          </p:cNvSpPr>
          <p:nvPr/>
        </p:nvSpPr>
        <p:spPr bwMode="auto">
          <a:xfrm>
            <a:off x="33467040" y="5486400"/>
            <a:ext cx="9144000" cy="717114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dirty="0">
                <a:latin typeface="Calibri" pitchFamily="34" charset="0"/>
              </a:rPr>
              <a:t>Click here to insert your Discussion text. Type it in or copy and paste from your Word document or other source.</a:t>
            </a: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r>
              <a:rPr lang="en-US" sz="3200" dirty="0">
                <a:latin typeface="Calibri" pitchFamily="34" charset="0"/>
              </a:rPr>
              <a:t>This text box will automatically re-size to your text. To turn off that feature, right click inside this box and go to </a:t>
            </a:r>
            <a:r>
              <a:rPr lang="en-US" sz="3200" b="1" dirty="0">
                <a:latin typeface="Calibri" pitchFamily="34" charset="0"/>
              </a:rPr>
              <a:t>Format Shape, Text Box, Autofit</a:t>
            </a:r>
            <a:r>
              <a:rPr lang="en-US" sz="3200" dirty="0">
                <a:latin typeface="Calibri" pitchFamily="34" charset="0"/>
              </a:rPr>
              <a:t>, and select the “Do Not Autofit” radio button.</a:t>
            </a: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r>
              <a:rPr lang="en-US" sz="3200" dirty="0">
                <a:latin typeface="Calibri" pitchFamily="34" charset="0"/>
              </a:rPr>
              <a:t>To change the font style of this text box: Click on the border once to highlight the entire text box, then select a different font or font size that suits you. This text is Calibri 32pt and is easily read up to 5 feet away on a 36x48 poster.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3467040" y="480060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Next Steps</a:t>
            </a:r>
            <a:endParaRPr lang="en-US" sz="44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Text Box 193"/>
          <p:cNvSpPr txBox="1">
            <a:spLocks noChangeArrowheads="1"/>
          </p:cNvSpPr>
          <p:nvPr/>
        </p:nvSpPr>
        <p:spPr bwMode="auto">
          <a:xfrm>
            <a:off x="33467040" y="14173200"/>
            <a:ext cx="9144000" cy="864847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dirty="0">
                <a:latin typeface="Calibri" pitchFamily="34" charset="0"/>
              </a:rPr>
              <a:t>Click here to insert your Conclusions text. Type it in or copy and paste from your Word document or other source.</a:t>
            </a: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r>
              <a:rPr lang="en-US" sz="3200" dirty="0">
                <a:latin typeface="Calibri" pitchFamily="34" charset="0"/>
              </a:rPr>
              <a:t>This text box will automatically re-size to your text. To turn off that feature, right click inside this box and go to </a:t>
            </a:r>
            <a:r>
              <a:rPr lang="en-US" sz="3200" b="1" dirty="0">
                <a:latin typeface="Calibri" pitchFamily="34" charset="0"/>
              </a:rPr>
              <a:t>Format Shape, Text Box, Autofit</a:t>
            </a:r>
            <a:r>
              <a:rPr lang="en-US" sz="3200" dirty="0">
                <a:latin typeface="Calibri" pitchFamily="34" charset="0"/>
              </a:rPr>
              <a:t>, and select the “Do Not Autofit” radio button.</a:t>
            </a: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r>
              <a:rPr lang="en-US" sz="3200" dirty="0">
                <a:latin typeface="Calibri" pitchFamily="34" charset="0"/>
              </a:rPr>
              <a:t>To change the font style of this text box: Click on the border once to highlight the entire text box, then select a different font or font size that suits you. This text is Calibri 32pt and is easily read up to 5 feet away on a 36x48 poster.</a:t>
            </a: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r>
              <a:rPr lang="en-US" sz="3200" dirty="0">
                <a:latin typeface="Calibri" pitchFamily="34" charset="0"/>
              </a:rPr>
              <a:t>Zoom out to 100% to preview what this will look like on your printed poster.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3467040" y="1348740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Methodology</a:t>
            </a:r>
            <a:endParaRPr lang="en-US" sz="44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 Box 190"/>
          <p:cNvSpPr txBox="1">
            <a:spLocks noChangeArrowheads="1"/>
          </p:cNvSpPr>
          <p:nvPr/>
        </p:nvSpPr>
        <p:spPr bwMode="auto">
          <a:xfrm>
            <a:off x="1267967" y="11504554"/>
            <a:ext cx="9326879" cy="1012580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sz="3200" dirty="0">
                <a:latin typeface="+mn-lt"/>
              </a:rPr>
              <a:t>Design and create a customizable procedural terrain tool that can:</a:t>
            </a:r>
          </a:p>
          <a:p>
            <a:r>
              <a:rPr lang="en-GB" sz="3200" dirty="0" smtClean="0">
                <a:latin typeface="+mn-lt"/>
              </a:rPr>
              <a:t>-  Option </a:t>
            </a:r>
            <a:r>
              <a:rPr lang="en-GB" sz="3200" dirty="0">
                <a:latin typeface="+mn-lt"/>
              </a:rPr>
              <a:t>between pre-bake the terrain or at runtime.</a:t>
            </a:r>
          </a:p>
          <a:p>
            <a:r>
              <a:rPr lang="en-GB" sz="3200" dirty="0">
                <a:latin typeface="+mn-lt"/>
              </a:rPr>
              <a:t>-  Variety of algorithms for the generation of the terrain.</a:t>
            </a:r>
          </a:p>
          <a:p>
            <a:r>
              <a:rPr lang="en-GB" sz="3200" dirty="0">
                <a:latin typeface="+mn-lt"/>
              </a:rPr>
              <a:t>-  Customize the material for the terrain and the scale.</a:t>
            </a:r>
          </a:p>
          <a:p>
            <a:r>
              <a:rPr lang="en-GB" sz="3200" dirty="0">
                <a:latin typeface="+mn-lt"/>
              </a:rPr>
              <a:t>-  Level of the water.</a:t>
            </a:r>
          </a:p>
          <a:p>
            <a:r>
              <a:rPr lang="en-GB" sz="3200" dirty="0">
                <a:latin typeface="+mn-lt"/>
              </a:rPr>
              <a:t>-  Customizable Biomes.</a:t>
            </a:r>
          </a:p>
          <a:p>
            <a:r>
              <a:rPr lang="en-GB" sz="3200" dirty="0">
                <a:latin typeface="+mn-lt"/>
              </a:rPr>
              <a:t>-  Assets and the probability to populate the terrain.</a:t>
            </a:r>
          </a:p>
          <a:p>
            <a:r>
              <a:rPr lang="en-GB" sz="3200" dirty="0">
                <a:latin typeface="+mn-lt"/>
              </a:rPr>
              <a:t>I plan to explore the easiest way to facilitate the personalization of all the terrain generation options.</a:t>
            </a:r>
          </a:p>
          <a:p>
            <a:r>
              <a:rPr lang="en-GB" sz="3200" dirty="0">
                <a:latin typeface="+mn-lt"/>
              </a:rPr>
              <a:t>The end goal should show a realistic terrain generated procedurally selected, with the differentiation of each biome as the assets for each one. With the pre-bake option or with the runtime generation for an infinite terrain.</a:t>
            </a:r>
          </a:p>
          <a:p>
            <a:r>
              <a:rPr lang="en-GB" sz="3200" dirty="0">
                <a:latin typeface="+mn-lt"/>
              </a:rPr>
              <a:t>I will demonstrate both a pre-bake and runtime terrain and it should look high quality and professional and the easy and understood customization for the generation.</a:t>
            </a:r>
            <a:endParaRPr lang="en-US" sz="3400" dirty="0">
              <a:latin typeface="+mn-lt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1521440" y="13487400"/>
            <a:ext cx="2084832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Current Project Review</a:t>
            </a:r>
            <a:endParaRPr lang="en-US" sz="44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284160" y="30038039"/>
            <a:ext cx="9144000" cy="2223674"/>
          </a:xfrm>
          <a:prstGeom prst="rect">
            <a:avLst/>
          </a:prstGeom>
          <a:noFill/>
        </p:spPr>
        <p:txBody>
          <a:bodyPr wrap="square" lIns="91440" tIns="91440" rIns="91440" bIns="91440" rtlCol="0">
            <a:normAutofit/>
          </a:bodyPr>
          <a:lstStyle/>
          <a:p>
            <a:pPr algn="ctr"/>
            <a:r>
              <a:rPr lang="en-US" sz="2800" dirty="0"/>
              <a:t>Acknowledgements text goes here.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3284160" y="29146502"/>
            <a:ext cx="9144000" cy="746346"/>
          </a:xfrm>
          <a:prstGeom prst="rect">
            <a:avLst/>
          </a:prstGeom>
          <a:noFill/>
        </p:spPr>
        <p:txBody>
          <a:bodyPr wrap="none" lIns="68568" tIns="34284" rIns="68568" bIns="34284" rtlCol="0">
            <a:noAutofit/>
          </a:bodyPr>
          <a:lstStyle/>
          <a:p>
            <a:pPr algn="ctr"/>
            <a:r>
              <a:rPr lang="en-US" sz="4400" b="1" dirty="0"/>
              <a:t>Acknowledgements</a:t>
            </a:r>
          </a:p>
        </p:txBody>
      </p:sp>
      <p:sp>
        <p:nvSpPr>
          <p:cNvPr id="40" name="Text Box 193"/>
          <p:cNvSpPr txBox="1">
            <a:spLocks noChangeArrowheads="1"/>
          </p:cNvSpPr>
          <p:nvPr/>
        </p:nvSpPr>
        <p:spPr bwMode="auto">
          <a:xfrm>
            <a:off x="33467040" y="24323040"/>
            <a:ext cx="9144000" cy="323160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dirty="0">
                <a:latin typeface="Calibri" pitchFamily="34" charset="0"/>
              </a:rPr>
              <a:t>Click here to insert your Future Directions text. Type it in or copy and paste from your Word document or other source.</a:t>
            </a: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r>
              <a:rPr lang="en-US" sz="3200" dirty="0">
                <a:latin typeface="Calibri" pitchFamily="34" charset="0"/>
              </a:rPr>
              <a:t>This text is Calibri 32pt and is easily read up to 5 feet away on a 36x48 poster.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3467040" y="23637240"/>
            <a:ext cx="9144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Future Directions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280160" y="22097946"/>
            <a:ext cx="9326878" cy="76861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Software Used</a:t>
            </a:r>
            <a:endParaRPr lang="en-US" sz="44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3" name="Text Box 189"/>
          <p:cNvSpPr txBox="1">
            <a:spLocks noChangeArrowheads="1"/>
          </p:cNvSpPr>
          <p:nvPr/>
        </p:nvSpPr>
        <p:spPr bwMode="auto">
          <a:xfrm>
            <a:off x="1280160" y="22866556"/>
            <a:ext cx="9326878" cy="224672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>
              <a:buFontTx/>
              <a:buChar char="-"/>
            </a:pPr>
            <a:r>
              <a:rPr lang="en-GB" sz="3200" dirty="0" smtClean="0">
                <a:latin typeface="+mn-lt"/>
              </a:rPr>
              <a:t>Unreal Engine 4</a:t>
            </a:r>
          </a:p>
          <a:p>
            <a:pPr marL="457200" indent="-457200">
              <a:buFontTx/>
              <a:buChar char="-"/>
            </a:pPr>
            <a:r>
              <a:rPr lang="en-GB" sz="3200" dirty="0" smtClean="0">
                <a:latin typeface="+mn-lt"/>
              </a:rPr>
              <a:t>Plugin </a:t>
            </a:r>
            <a:r>
              <a:rPr lang="en-GB" sz="3200" dirty="0" err="1" smtClean="0">
                <a:latin typeface="+mn-lt"/>
              </a:rPr>
              <a:t>URuntimeMeshComponent</a:t>
            </a:r>
            <a:r>
              <a:rPr lang="en-GB" sz="3200" dirty="0" smtClean="0">
                <a:latin typeface="+mn-lt"/>
              </a:rPr>
              <a:t> (URMC)</a:t>
            </a:r>
          </a:p>
          <a:p>
            <a:pPr marL="457200" indent="-457200">
              <a:buFontTx/>
              <a:buChar char="-"/>
            </a:pPr>
            <a:r>
              <a:rPr lang="en-GB" sz="3200" dirty="0" err="1" smtClean="0">
                <a:latin typeface="+mn-lt"/>
              </a:rPr>
              <a:t>Github</a:t>
            </a:r>
            <a:endParaRPr lang="en-GB" sz="3200" dirty="0" smtClean="0">
              <a:latin typeface="+mn-lt"/>
            </a:endParaRPr>
          </a:p>
          <a:p>
            <a:pPr marL="457200" indent="-457200">
              <a:buFontTx/>
              <a:buChar char="-"/>
            </a:pPr>
            <a:r>
              <a:rPr lang="en-GB" sz="3200" dirty="0" smtClean="0">
                <a:latin typeface="+mn-lt"/>
              </a:rPr>
              <a:t>Assets used for decoration of the Terrain</a:t>
            </a:r>
            <a:endParaRPr lang="en-US" sz="3200" dirty="0">
              <a:latin typeface="+mn-lt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820662"/>
              </p:ext>
            </p:extLst>
          </p:nvPr>
        </p:nvGraphicFramePr>
        <p:xfrm>
          <a:off x="11922300" y="5725193"/>
          <a:ext cx="20081699" cy="64553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46700">
                  <a:extLst>
                    <a:ext uri="{9D8B030D-6E8A-4147-A177-3AD203B41FA5}">
                      <a16:colId xmlns:a16="http://schemas.microsoft.com/office/drawing/2014/main" val="1591773096"/>
                    </a:ext>
                  </a:extLst>
                </a:gridCol>
                <a:gridCol w="13334999">
                  <a:extLst>
                    <a:ext uri="{9D8B030D-6E8A-4147-A177-3AD203B41FA5}">
                      <a16:colId xmlns:a16="http://schemas.microsoft.com/office/drawing/2014/main" val="1520891600"/>
                    </a:ext>
                  </a:extLst>
                </a:gridCol>
              </a:tblGrid>
              <a:tr h="4453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GB" sz="3200">
                          <a:effectLst/>
                        </a:rPr>
                        <a:t>Jobs Finished</a:t>
                      </a:r>
                      <a:endParaRPr lang="en-GB" sz="3200">
                        <a:effectLst/>
                        <a:latin typeface="Corbel" panose="020B05030202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GB" sz="3200">
                          <a:effectLst/>
                        </a:rPr>
                        <a:t>Description</a:t>
                      </a:r>
                      <a:endParaRPr lang="en-GB" sz="3200">
                        <a:effectLst/>
                        <a:latin typeface="Corbel" panose="020B05030202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14289213"/>
                  </a:ext>
                </a:extLst>
              </a:tr>
              <a:tr h="12649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GB" sz="3200" dirty="0">
                          <a:solidFill>
                            <a:schemeClr val="tx1"/>
                          </a:solidFill>
                          <a:effectLst/>
                        </a:rPr>
                        <a:t>Research and Planning</a:t>
                      </a:r>
                      <a:endParaRPr lang="en-GB" sz="3200" dirty="0">
                        <a:solidFill>
                          <a:schemeClr val="tx1"/>
                        </a:solidFill>
                        <a:effectLst/>
                        <a:latin typeface="Corbel" panose="020B05030202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GB" sz="3200" dirty="0">
                          <a:solidFill>
                            <a:schemeClr val="tx1"/>
                          </a:solidFill>
                          <a:effectLst/>
                        </a:rPr>
                        <a:t>Studied the algorithms and the correct way to implement this project.</a:t>
                      </a:r>
                      <a:endParaRPr lang="en-GB" sz="3200" dirty="0">
                        <a:solidFill>
                          <a:schemeClr val="tx1"/>
                        </a:solidFill>
                        <a:effectLst/>
                        <a:latin typeface="Corbel" panose="020B05030202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154501"/>
                  </a:ext>
                </a:extLst>
              </a:tr>
              <a:tr h="12649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GB" sz="3200">
                          <a:solidFill>
                            <a:schemeClr val="tx1"/>
                          </a:solidFill>
                          <a:effectLst/>
                        </a:rPr>
                        <a:t>UE4 Terrain vs URMC</a:t>
                      </a:r>
                      <a:endParaRPr lang="en-GB" sz="3200">
                        <a:solidFill>
                          <a:schemeClr val="tx1"/>
                        </a:solidFill>
                        <a:effectLst/>
                        <a:latin typeface="Corbel" panose="020B05030202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GB" sz="3200" dirty="0">
                          <a:solidFill>
                            <a:schemeClr val="tx1"/>
                          </a:solidFill>
                          <a:effectLst/>
                        </a:rPr>
                        <a:t>Efficiency comparison between the UE4 options and the URMC plugin.</a:t>
                      </a:r>
                      <a:endParaRPr lang="en-GB" sz="3200" dirty="0">
                        <a:solidFill>
                          <a:schemeClr val="tx1"/>
                        </a:solidFill>
                        <a:effectLst/>
                        <a:latin typeface="Corbel" panose="020B05030202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782956"/>
                  </a:ext>
                </a:extLst>
              </a:tr>
              <a:tr h="12649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GB" sz="3200" dirty="0">
                          <a:solidFill>
                            <a:schemeClr val="tx1"/>
                          </a:solidFill>
                          <a:effectLst/>
                        </a:rPr>
                        <a:t>Create a custom Quad</a:t>
                      </a:r>
                      <a:endParaRPr lang="en-GB" sz="3200" dirty="0">
                        <a:solidFill>
                          <a:schemeClr val="tx1"/>
                        </a:solidFill>
                        <a:effectLst/>
                        <a:latin typeface="Corbel" panose="020B05030202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GB" sz="3200" dirty="0">
                          <a:solidFill>
                            <a:schemeClr val="tx1"/>
                          </a:solidFill>
                          <a:effectLst/>
                        </a:rPr>
                        <a:t>Create a quad using the URMC with custom vertices value.</a:t>
                      </a:r>
                      <a:endParaRPr lang="en-GB" sz="3200" dirty="0">
                        <a:solidFill>
                          <a:schemeClr val="tx1"/>
                        </a:solidFill>
                        <a:effectLst/>
                        <a:latin typeface="Corbel" panose="020B05030202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62384"/>
                  </a:ext>
                </a:extLst>
              </a:tr>
              <a:tr h="8348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GB" sz="3200">
                          <a:solidFill>
                            <a:schemeClr val="tx1"/>
                          </a:solidFill>
                          <a:effectLst/>
                        </a:rPr>
                        <a:t>Perlin Noise</a:t>
                      </a:r>
                      <a:endParaRPr lang="en-GB" sz="3200">
                        <a:solidFill>
                          <a:schemeClr val="tx1"/>
                        </a:solidFill>
                        <a:effectLst/>
                        <a:latin typeface="Corbel" panose="020B05030202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GB" sz="3200" dirty="0">
                          <a:solidFill>
                            <a:schemeClr val="tx1"/>
                          </a:solidFill>
                          <a:effectLst/>
                        </a:rPr>
                        <a:t>Implement </a:t>
                      </a:r>
                      <a:r>
                        <a:rPr lang="en-GB" sz="3200" dirty="0" err="1">
                          <a:solidFill>
                            <a:schemeClr val="tx1"/>
                          </a:solidFill>
                          <a:effectLst/>
                        </a:rPr>
                        <a:t>Perlin</a:t>
                      </a:r>
                      <a:r>
                        <a:rPr lang="en-GB" sz="3200" dirty="0">
                          <a:solidFill>
                            <a:schemeClr val="tx1"/>
                          </a:solidFill>
                          <a:effectLst/>
                        </a:rPr>
                        <a:t> Noise as one of the algorithms.</a:t>
                      </a:r>
                      <a:endParaRPr lang="en-GB" sz="3200" dirty="0">
                        <a:solidFill>
                          <a:schemeClr val="tx1"/>
                        </a:solidFill>
                        <a:effectLst/>
                        <a:latin typeface="Corbel" panose="020B05030202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942862"/>
                  </a:ext>
                </a:extLst>
              </a:tr>
              <a:tr h="12649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GB" sz="3200" dirty="0">
                          <a:solidFill>
                            <a:schemeClr val="tx1"/>
                          </a:solidFill>
                          <a:effectLst/>
                        </a:rPr>
                        <a:t>Tiled Terrain</a:t>
                      </a:r>
                      <a:endParaRPr lang="en-GB" sz="3200" dirty="0">
                        <a:solidFill>
                          <a:schemeClr val="tx1"/>
                        </a:solidFill>
                        <a:effectLst/>
                        <a:latin typeface="Corbel" panose="020B05030202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GB" sz="3200" dirty="0">
                          <a:solidFill>
                            <a:schemeClr val="tx1"/>
                          </a:solidFill>
                          <a:effectLst/>
                        </a:rPr>
                        <a:t>Using </a:t>
                      </a:r>
                      <a:r>
                        <a:rPr lang="en-GB" sz="3200" dirty="0" err="1">
                          <a:solidFill>
                            <a:schemeClr val="tx1"/>
                          </a:solidFill>
                          <a:effectLst/>
                        </a:rPr>
                        <a:t>Perlin</a:t>
                      </a:r>
                      <a:r>
                        <a:rPr lang="en-GB" sz="3200" dirty="0">
                          <a:solidFill>
                            <a:schemeClr val="tx1"/>
                          </a:solidFill>
                          <a:effectLst/>
                        </a:rPr>
                        <a:t> Noise create a tiled terrain and the customizable options.</a:t>
                      </a:r>
                      <a:endParaRPr lang="en-GB" sz="3200" dirty="0">
                        <a:solidFill>
                          <a:schemeClr val="tx1"/>
                        </a:solidFill>
                        <a:effectLst/>
                        <a:latin typeface="Corbel" panose="020B05030202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4382255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988" y="668603"/>
            <a:ext cx="6773220" cy="301111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7" r="15586"/>
          <a:stretch/>
        </p:blipFill>
        <p:spPr>
          <a:xfrm>
            <a:off x="34975800" y="626825"/>
            <a:ext cx="6172200" cy="301111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51251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2"/>
          <p:cNvSpPr txBox="1">
            <a:spLocks noChangeArrowheads="1"/>
          </p:cNvSpPr>
          <p:nvPr/>
        </p:nvSpPr>
        <p:spPr bwMode="auto">
          <a:xfrm>
            <a:off x="10972800" y="0"/>
            <a:ext cx="21945600" cy="2651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37" tIns="91440" rIns="137137" bIns="91440" anchor="ctr" anchorCtr="0">
            <a:norm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72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Procedural Terrain Generation UE4</a:t>
            </a:r>
            <a:endParaRPr lang="en-US" sz="7200" b="1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</p:txBody>
      </p:sp>
      <p:sp>
        <p:nvSpPr>
          <p:cNvPr id="5" name="Text Box 123"/>
          <p:cNvSpPr txBox="1">
            <a:spLocks noChangeArrowheads="1"/>
          </p:cNvSpPr>
          <p:nvPr/>
        </p:nvSpPr>
        <p:spPr bwMode="auto">
          <a:xfrm>
            <a:off x="10972800" y="2377440"/>
            <a:ext cx="2194560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37" tIns="91440" rIns="137137" bIns="91440" anchor="ctr" anchorCtr="0">
            <a:norm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0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Oriol</a:t>
            </a:r>
            <a:r>
              <a:rPr lang="en-US" sz="4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 Marc </a:t>
            </a:r>
            <a:r>
              <a:rPr lang="en-US" sz="40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Clariana</a:t>
            </a:r>
            <a:r>
              <a:rPr lang="en-US" sz="4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 </a:t>
            </a:r>
            <a:r>
              <a:rPr lang="en-US" sz="40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Justes</a:t>
            </a:r>
            <a:endParaRPr lang="en-US" sz="4000" baseline="30000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  <a:p>
            <a:pPr algn="ctr" eaLnBrk="1" hangingPunct="1"/>
            <a:r>
              <a:rPr lang="en-US" sz="4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Teesside University, Computer Games Programming</a:t>
            </a:r>
            <a:endParaRPr lang="en-US" sz="4000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63039" y="30038039"/>
            <a:ext cx="9144000" cy="2223674"/>
          </a:xfrm>
          <a:prstGeom prst="rect">
            <a:avLst/>
          </a:prstGeom>
          <a:noFill/>
        </p:spPr>
        <p:txBody>
          <a:bodyPr wrap="square" lIns="91440" tIns="91440" rIns="91440" bIns="91440" rtlCol="0">
            <a:normAutofit lnSpcReduction="10000"/>
          </a:bodyPr>
          <a:lstStyle/>
          <a:p>
            <a:pPr algn="ctr"/>
            <a:r>
              <a:rPr lang="en-US" sz="2800" dirty="0" err="1" smtClean="0"/>
              <a:t>Oriol</a:t>
            </a:r>
            <a:r>
              <a:rPr lang="en-US" sz="2800" dirty="0" smtClean="0"/>
              <a:t> Marc </a:t>
            </a:r>
            <a:r>
              <a:rPr lang="en-US" sz="2800" dirty="0" err="1" smtClean="0"/>
              <a:t>Clariana</a:t>
            </a:r>
            <a:r>
              <a:rPr lang="en-US" sz="2800" dirty="0" smtClean="0"/>
              <a:t> </a:t>
            </a:r>
            <a:r>
              <a:rPr lang="en-US" sz="2800" dirty="0" err="1" smtClean="0"/>
              <a:t>Justes</a:t>
            </a:r>
            <a:endParaRPr lang="en-US" sz="2800" dirty="0"/>
          </a:p>
          <a:p>
            <a:pPr algn="ctr"/>
            <a:endParaRPr lang="en-US" sz="2800" dirty="0" smtClean="0"/>
          </a:p>
          <a:p>
            <a:pPr algn="ctr"/>
            <a:r>
              <a:rPr lang="en-US" sz="2800" dirty="0" smtClean="0"/>
              <a:t>Email: oriolcj@gmail.com</a:t>
            </a:r>
            <a:endParaRPr lang="en-US" sz="2800" dirty="0"/>
          </a:p>
          <a:p>
            <a:pPr algn="ctr"/>
            <a:r>
              <a:rPr lang="en-US" sz="2800" dirty="0"/>
              <a:t>Website</a:t>
            </a:r>
            <a:r>
              <a:rPr lang="en-US" sz="2800" dirty="0" smtClean="0"/>
              <a:t>: https://oriolclariana.com</a:t>
            </a:r>
            <a:endParaRPr lang="en-US" sz="2800" dirty="0"/>
          </a:p>
          <a:p>
            <a:pPr algn="ctr"/>
            <a:r>
              <a:rPr lang="en-US" sz="2800" dirty="0"/>
              <a:t>Phone</a:t>
            </a:r>
            <a:r>
              <a:rPr lang="en-US" sz="2800" dirty="0" smtClean="0"/>
              <a:t>: +34 689384449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1463040" y="29146502"/>
            <a:ext cx="9144000" cy="746346"/>
          </a:xfrm>
          <a:prstGeom prst="rect">
            <a:avLst/>
          </a:prstGeom>
          <a:noFill/>
        </p:spPr>
        <p:txBody>
          <a:bodyPr wrap="none" lIns="68568" tIns="34284" rIns="68568" bIns="34284" rtlCol="0">
            <a:noAutofit/>
          </a:bodyPr>
          <a:lstStyle/>
          <a:p>
            <a:pPr algn="ctr"/>
            <a:r>
              <a:rPr lang="en-US" sz="4400" b="1" dirty="0"/>
              <a:t>Contact Information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801600" y="30038039"/>
            <a:ext cx="18288000" cy="2339102"/>
          </a:xfrm>
          <a:prstGeom prst="rect">
            <a:avLst/>
          </a:prstGeom>
          <a:noFill/>
          <a:ln>
            <a:noFill/>
          </a:ln>
        </p:spPr>
        <p:txBody>
          <a:bodyPr wrap="square" lIns="91440" tIns="91440" rIns="91440" bIns="91440" numCol="1" spcCol="342842" rtlCol="0">
            <a:normAutofit/>
          </a:bodyPr>
          <a:lstStyle/>
          <a:p>
            <a:pPr marL="342842" indent="-342842">
              <a:buFont typeface="+mj-lt"/>
              <a:buAutoNum type="arabicPeriod"/>
            </a:pPr>
            <a:r>
              <a:rPr lang="en-US" sz="1600" dirty="0"/>
              <a:t> </a:t>
            </a:r>
          </a:p>
          <a:p>
            <a:pPr marL="342842" indent="-342842">
              <a:buFont typeface="+mj-lt"/>
              <a:buAutoNum type="arabicPeriod"/>
            </a:pPr>
            <a:r>
              <a:rPr lang="en-US" sz="1600" dirty="0"/>
              <a:t> </a:t>
            </a:r>
          </a:p>
          <a:p>
            <a:pPr marL="342842" indent="-342842">
              <a:buFont typeface="+mj-lt"/>
              <a:buAutoNum type="arabicPeriod"/>
            </a:pPr>
            <a:r>
              <a:rPr lang="en-US" sz="1600" dirty="0"/>
              <a:t> </a:t>
            </a:r>
          </a:p>
          <a:p>
            <a:pPr marL="342842" indent="-342842">
              <a:buFont typeface="+mj-lt"/>
              <a:buAutoNum type="arabicPeriod"/>
            </a:pPr>
            <a:r>
              <a:rPr lang="en-US" sz="1600" dirty="0"/>
              <a:t> </a:t>
            </a:r>
          </a:p>
          <a:p>
            <a:pPr marL="342842" indent="-342842">
              <a:buFont typeface="+mj-lt"/>
              <a:buAutoNum type="arabicPeriod"/>
            </a:pPr>
            <a:r>
              <a:rPr lang="en-US" sz="1600" dirty="0"/>
              <a:t> </a:t>
            </a:r>
          </a:p>
          <a:p>
            <a:pPr marL="342842" indent="-342842">
              <a:buFont typeface="+mj-lt"/>
              <a:buAutoNum type="arabicPeriod"/>
            </a:pPr>
            <a:r>
              <a:rPr lang="en-US" sz="1600" dirty="0"/>
              <a:t> </a:t>
            </a:r>
          </a:p>
          <a:p>
            <a:pPr marL="342842" indent="-342842">
              <a:buFont typeface="+mj-lt"/>
              <a:buAutoNum type="arabicPeriod"/>
            </a:pPr>
            <a:r>
              <a:rPr lang="en-US" sz="1600" dirty="0"/>
              <a:t> </a:t>
            </a:r>
          </a:p>
          <a:p>
            <a:pPr marL="342842" indent="-342842">
              <a:buFont typeface="+mj-lt"/>
              <a:buAutoNum type="arabicPeriod"/>
            </a:pPr>
            <a:r>
              <a:rPr lang="en-US" sz="1600" dirty="0"/>
              <a:t>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801600" y="29146502"/>
            <a:ext cx="18288000" cy="685800"/>
          </a:xfrm>
          <a:prstGeom prst="rect">
            <a:avLst/>
          </a:prstGeom>
          <a:noFill/>
          <a:ln>
            <a:noFill/>
          </a:ln>
        </p:spPr>
        <p:txBody>
          <a:bodyPr wrap="none" lIns="68568" tIns="34284" rIns="68568" bIns="34284" rtlCol="0" anchor="ctr" anchorCtr="0">
            <a:noAutofit/>
          </a:bodyPr>
          <a:lstStyle/>
          <a:p>
            <a:pPr algn="ctr"/>
            <a:r>
              <a:rPr lang="en-US" sz="4400" b="1" dirty="0"/>
              <a:t>References</a:t>
            </a:r>
          </a:p>
        </p:txBody>
      </p:sp>
      <p:sp>
        <p:nvSpPr>
          <p:cNvPr id="15" name="Text Box 194"/>
          <p:cNvSpPr txBox="1">
            <a:spLocks noChangeArrowheads="1"/>
          </p:cNvSpPr>
          <p:nvPr/>
        </p:nvSpPr>
        <p:spPr bwMode="auto">
          <a:xfrm>
            <a:off x="1463039" y="12532919"/>
            <a:ext cx="40675561" cy="7467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37137" tIns="137137" rIns="137137" bIns="137137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dirty="0" smtClean="0">
                <a:latin typeface="Calibri" pitchFamily="34" charset="0"/>
              </a:rPr>
              <a:t>PHOTO HERE</a:t>
            </a:r>
            <a:endParaRPr lang="en-US" sz="3200" dirty="0">
              <a:latin typeface="Calibri" pitchFamily="34" charset="0"/>
            </a:endParaRPr>
          </a:p>
        </p:txBody>
      </p:sp>
      <p:sp>
        <p:nvSpPr>
          <p:cNvPr id="13" name="Text Box 192"/>
          <p:cNvSpPr txBox="1">
            <a:spLocks noChangeArrowheads="1"/>
          </p:cNvSpPr>
          <p:nvPr/>
        </p:nvSpPr>
        <p:spPr bwMode="auto">
          <a:xfrm>
            <a:off x="1463039" y="5486401"/>
            <a:ext cx="40675561" cy="565318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37137" tIns="137137" rIns="137137" bIns="137137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3200" dirty="0">
              <a:latin typeface="Calibri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463039" y="4800600"/>
            <a:ext cx="40675561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References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463039" y="11847119"/>
            <a:ext cx="40675561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Legal, Social and Ethical Issues</a:t>
            </a:r>
            <a:endParaRPr lang="en-US" sz="44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284160" y="30038039"/>
            <a:ext cx="9144000" cy="2223674"/>
          </a:xfrm>
          <a:prstGeom prst="rect">
            <a:avLst/>
          </a:prstGeom>
          <a:noFill/>
        </p:spPr>
        <p:txBody>
          <a:bodyPr wrap="square" lIns="91440" tIns="91440" rIns="91440" bIns="91440" rtlCol="0">
            <a:normAutofit/>
          </a:bodyPr>
          <a:lstStyle/>
          <a:p>
            <a:pPr algn="ctr"/>
            <a:r>
              <a:rPr lang="en-US" sz="2800" dirty="0"/>
              <a:t>Acknowledgements text goes here.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3284160" y="29146502"/>
            <a:ext cx="9144000" cy="746346"/>
          </a:xfrm>
          <a:prstGeom prst="rect">
            <a:avLst/>
          </a:prstGeom>
          <a:noFill/>
        </p:spPr>
        <p:txBody>
          <a:bodyPr wrap="none" lIns="68568" tIns="34284" rIns="68568" bIns="34284" rtlCol="0">
            <a:noAutofit/>
          </a:bodyPr>
          <a:lstStyle/>
          <a:p>
            <a:pPr algn="ctr"/>
            <a:r>
              <a:rPr lang="en-US" sz="4400" b="1" dirty="0"/>
              <a:t>Acknowledgements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988" y="668603"/>
            <a:ext cx="6773220" cy="301111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7" r="15586"/>
          <a:stretch/>
        </p:blipFill>
        <p:spPr>
          <a:xfrm>
            <a:off x="34975800" y="626825"/>
            <a:ext cx="6172200" cy="301111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6" name="Text Box 194"/>
          <p:cNvSpPr txBox="1">
            <a:spLocks noChangeArrowheads="1"/>
          </p:cNvSpPr>
          <p:nvPr/>
        </p:nvSpPr>
        <p:spPr bwMode="auto">
          <a:xfrm>
            <a:off x="1463039" y="21372118"/>
            <a:ext cx="40675561" cy="592592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37137" tIns="137137" rIns="137137" bIns="137137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dirty="0" smtClean="0">
                <a:latin typeface="Calibri" pitchFamily="34" charset="0"/>
              </a:rPr>
              <a:t>PHOTO HERE</a:t>
            </a:r>
            <a:endParaRPr lang="en-US" sz="3200" dirty="0">
              <a:latin typeface="Calibri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463039" y="20686319"/>
            <a:ext cx="40675561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Professional Skills</a:t>
            </a:r>
            <a:endParaRPr lang="en-US" sz="44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499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2863</TotalTime>
  <Words>730</Words>
  <Application>Microsoft Office PowerPoint</Application>
  <PresentationFormat>Custom</PresentationFormat>
  <Paragraphs>98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Corbel</vt:lpstr>
      <vt:lpstr>Times New Roman</vt:lpstr>
      <vt:lpstr>Office Theme</vt:lpstr>
      <vt:lpstr>PowerPoint Presentation</vt:lpstr>
      <vt:lpstr>PowerPoint Presentation</vt:lpstr>
    </vt:vector>
  </TitlesOfParts>
  <Company>Genigraphics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Genigraphics Research Poster Template 36x48 Tri-Fold</dc:title>
  <dc:creator>Jay Larson</dc:creator>
  <dc:description>Quality poster printing
www.genigraphics.com
1-800-790-4001</dc:description>
  <cp:lastModifiedBy>CLARIANA JUSTES, ORIOL</cp:lastModifiedBy>
  <cp:revision>103</cp:revision>
  <cp:lastPrinted>2013-02-12T02:21:55Z</cp:lastPrinted>
  <dcterms:created xsi:type="dcterms:W3CDTF">2013-02-10T21:14:48Z</dcterms:created>
  <dcterms:modified xsi:type="dcterms:W3CDTF">2019-02-18T12:00:19Z</dcterms:modified>
</cp:coreProperties>
</file>