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2D8790-E3FF-4110-9452-5ABEA3787A56}">
  <a:tblStyle styleId="{992D8790-E3FF-4110-9452-5ABEA3787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B0B">
            <a:alpha val="1923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359350"/>
            <a:ext cx="8520600" cy="36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Naive Bayes model to classify tissue types and brain regions using splicing patterns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212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Oriol Gracia, Júlia Mir, Helena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952500" y="81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{992D8790-E3FF-4110-9452-5ABEA3787A56}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Shape 129"/>
          <p:cNvSpPr/>
          <p:nvPr/>
        </p:nvSpPr>
        <p:spPr>
          <a:xfrm>
            <a:off x="2325975" y="1616725"/>
            <a:ext cx="407700" cy="381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947175" y="2955275"/>
            <a:ext cx="1582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A &gt; MI B</a:t>
            </a:r>
            <a:endParaRPr/>
          </a:p>
        </p:txBody>
      </p:sp>
      <p:graphicFrame>
        <p:nvGraphicFramePr>
          <p:cNvPr id="131" name="Shape 131"/>
          <p:cNvGraphicFramePr/>
          <p:nvPr/>
        </p:nvGraphicFramePr>
        <p:xfrm>
          <a:off x="952500" y="343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{992D8790-E3FF-4110-9452-5ABEA3787A56}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splicing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2" name="Shape 132"/>
          <p:cNvCxnSpPr/>
          <p:nvPr/>
        </p:nvCxnSpPr>
        <p:spPr>
          <a:xfrm>
            <a:off x="707375" y="1820550"/>
            <a:ext cx="7841100" cy="120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4472075" y="705525"/>
            <a:ext cx="0" cy="23499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Shape 134"/>
          <p:cNvSpPr/>
          <p:nvPr/>
        </p:nvSpPr>
        <p:spPr>
          <a:xfrm>
            <a:off x="2382450" y="2859375"/>
            <a:ext cx="407700" cy="626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122200" y="13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Avoiding Redundancy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2200" y="13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Redundancy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4300"/>
            <a:ext cx="4370150" cy="366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125" y="993713"/>
            <a:ext cx="4469050" cy="362355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530525" y="4630150"/>
            <a:ext cx="219000" cy="242100"/>
          </a:xfrm>
          <a:prstGeom prst="rect">
            <a:avLst/>
          </a:prstGeom>
          <a:solidFill>
            <a:srgbClr val="178627">
              <a:alpha val="82680"/>
            </a:srgbClr>
          </a:solidFill>
          <a:ln cap="flat" cmpd="sng" w="9525">
            <a:solidFill>
              <a:srgbClr val="178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556950" y="4630150"/>
            <a:ext cx="219000" cy="242100"/>
          </a:xfrm>
          <a:prstGeom prst="rect">
            <a:avLst/>
          </a:prstGeom>
          <a:solidFill>
            <a:srgbClr val="FF771F"/>
          </a:solidFill>
          <a:ln cap="flat" cmpd="sng" w="9525">
            <a:solidFill>
              <a:srgbClr val="FF77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807250" y="4572475"/>
            <a:ext cx="7497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Brain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1862176" y="4595500"/>
            <a:ext cx="141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tissues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2200" y="13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Pseudocounts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41"/>
            <a:ext cx="4469050" cy="372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050" y="900050"/>
            <a:ext cx="4484264" cy="36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530525" y="4630150"/>
            <a:ext cx="219000" cy="242100"/>
          </a:xfrm>
          <a:prstGeom prst="rect">
            <a:avLst/>
          </a:prstGeom>
          <a:solidFill>
            <a:srgbClr val="178627">
              <a:alpha val="82680"/>
            </a:srgbClr>
          </a:solidFill>
          <a:ln cap="flat" cmpd="sng" w="9525">
            <a:solidFill>
              <a:srgbClr val="178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556950" y="4630150"/>
            <a:ext cx="219000" cy="242100"/>
          </a:xfrm>
          <a:prstGeom prst="rect">
            <a:avLst/>
          </a:prstGeom>
          <a:solidFill>
            <a:srgbClr val="FF771F"/>
          </a:solidFill>
          <a:ln cap="flat" cmpd="sng" w="9525">
            <a:solidFill>
              <a:srgbClr val="FF77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807250" y="4572475"/>
            <a:ext cx="7497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Brain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1862176" y="4595500"/>
            <a:ext cx="141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tissues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2200" y="13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Correct predictions per attribute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8800"/>
            <a:ext cx="4370150" cy="366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50" y="896065"/>
            <a:ext cx="4370150" cy="3587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530525" y="4630150"/>
            <a:ext cx="219000" cy="242100"/>
          </a:xfrm>
          <a:prstGeom prst="rect">
            <a:avLst/>
          </a:prstGeom>
          <a:solidFill>
            <a:srgbClr val="178627">
              <a:alpha val="82680"/>
            </a:srgbClr>
          </a:solidFill>
          <a:ln cap="flat" cmpd="sng" w="9525">
            <a:solidFill>
              <a:srgbClr val="178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556950" y="4630150"/>
            <a:ext cx="219000" cy="242100"/>
          </a:xfrm>
          <a:prstGeom prst="rect">
            <a:avLst/>
          </a:prstGeom>
          <a:solidFill>
            <a:srgbClr val="FF771F"/>
          </a:solidFill>
          <a:ln cap="flat" cmpd="sng" w="9525">
            <a:solidFill>
              <a:srgbClr val="FF77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807250" y="4572475"/>
            <a:ext cx="7497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Brain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862176" y="4595500"/>
            <a:ext cx="141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tissues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22504" l="3040" r="75069" t="43800"/>
          <a:stretch/>
        </p:blipFill>
        <p:spPr>
          <a:xfrm>
            <a:off x="0" y="2104800"/>
            <a:ext cx="2365301" cy="30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22269" r="0" t="34623"/>
          <a:stretch/>
        </p:blipFill>
        <p:spPr>
          <a:xfrm>
            <a:off x="2200625" y="137000"/>
            <a:ext cx="6943375" cy="49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2200" y="13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Naive Bayes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00" y="906022"/>
            <a:ext cx="6160999" cy="15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311700" y="281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5"/>
                </a:solidFill>
              </a:rPr>
              <a:t>Pseudocounts</a:t>
            </a:r>
            <a:endParaRPr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275" y="3525700"/>
            <a:ext cx="5771425" cy="10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2200" y="13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ROC curves (brain)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9575"/>
            <a:ext cx="5096499" cy="312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574" y="1427825"/>
            <a:ext cx="3742701" cy="20577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/>
          <p:nvPr/>
        </p:nvCxnSpPr>
        <p:spPr>
          <a:xfrm flipH="1" rot="10800000">
            <a:off x="825650" y="1305275"/>
            <a:ext cx="3860400" cy="22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89175" y="13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ROC curves(other tissues)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8800"/>
            <a:ext cx="5264437" cy="41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20076"/>
          <a:stretch/>
        </p:blipFill>
        <p:spPr>
          <a:xfrm>
            <a:off x="5416825" y="1439273"/>
            <a:ext cx="3422375" cy="124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Shape 198"/>
          <p:cNvCxnSpPr/>
          <p:nvPr/>
        </p:nvCxnSpPr>
        <p:spPr>
          <a:xfrm flipH="1" rot="10800000">
            <a:off x="1004150" y="1238525"/>
            <a:ext cx="4027800" cy="3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2200" y="13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Correct versus incorrect predictions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75" y="1608400"/>
            <a:ext cx="4502525" cy="324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8400"/>
            <a:ext cx="4184275" cy="301569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499275" y="1055200"/>
            <a:ext cx="622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Brain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6111838" y="1045450"/>
            <a:ext cx="125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tissues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1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</a:rPr>
              <a:t>Final Results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</a:rPr>
              <a:t>BRAIN</a:t>
            </a:r>
            <a:endParaRPr b="1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The Number of correct guesses are: 249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The Number of incorrect guesses are: 188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The correct ratio is 0.57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</a:rPr>
              <a:t>OTHER </a:t>
            </a:r>
            <a:r>
              <a:rPr b="1" lang="es">
                <a:solidFill>
                  <a:schemeClr val="accent5"/>
                </a:solidFill>
              </a:rPr>
              <a:t>TISSUES</a:t>
            </a:r>
            <a:endParaRPr b="1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The Number of correct guesses are: 498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The Number of incorrect guesses are: 30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The correct ratio is 0.94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</a:rPr>
              <a:t>Introduction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Exon-skipping events.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Proportion of RNA molecules that include the exon from all RNA molecules.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Per tissue - per splicing site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Brain samples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Tissue samples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Gtex format: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columns → tissues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rows → splicing sites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21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</a:rPr>
              <a:t>Possible improvements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01675" y="1104575"/>
            <a:ext cx="82563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Symmetrical</a:t>
            </a:r>
            <a:r>
              <a:rPr lang="es"/>
              <a:t> uncertainty</a:t>
            </a:r>
            <a:endParaRPr/>
          </a:p>
          <a:p>
            <a:pPr indent="-317500" lvl="0" marL="45720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K-fold cross-validation</a:t>
            </a:r>
            <a:endParaRPr/>
          </a:p>
          <a:p>
            <a:pPr indent="-317500" lvl="0" marL="45720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Different approaches for pseudocounts</a:t>
            </a:r>
            <a:endParaRPr/>
          </a:p>
          <a:p>
            <a:pPr indent="-317500" lvl="1" marL="91440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Prior estimate</a:t>
            </a:r>
            <a:endParaRPr/>
          </a:p>
          <a:p>
            <a:pPr indent="-317500" lvl="0" marL="45720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Remove tissues with lower prediction accuracy: amygdala, cingulate cortex and putamen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209" y="892575"/>
            <a:ext cx="2521575" cy="8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150" y="2587863"/>
            <a:ext cx="1558950" cy="6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B0B">
            <a:alpha val="19230"/>
          </a:srgbClr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222425" y="1687075"/>
            <a:ext cx="8520600" cy="14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9600">
                <a:solidFill>
                  <a:schemeClr val="accent5"/>
                </a:solidFill>
              </a:rPr>
              <a:t>Thank you</a:t>
            </a:r>
            <a:endParaRPr b="1" sz="9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</a:rPr>
              <a:t>Pipeline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75" y="0"/>
            <a:ext cx="60925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22504" l="3040" r="75069" t="43800"/>
          <a:stretch/>
        </p:blipFill>
        <p:spPr>
          <a:xfrm>
            <a:off x="0" y="2104800"/>
            <a:ext cx="2365301" cy="30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57112" l="0" r="35220" t="0"/>
          <a:stretch/>
        </p:blipFill>
        <p:spPr>
          <a:xfrm>
            <a:off x="2177850" y="0"/>
            <a:ext cx="6966149" cy="384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2200" y="13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5"/>
                </a:solidFill>
              </a:rPr>
              <a:t>NA ratio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950" y="941283"/>
            <a:ext cx="4469050" cy="37284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530525" y="4630150"/>
            <a:ext cx="219000" cy="242100"/>
          </a:xfrm>
          <a:prstGeom prst="rect">
            <a:avLst/>
          </a:prstGeom>
          <a:solidFill>
            <a:srgbClr val="178627">
              <a:alpha val="82680"/>
            </a:srgbClr>
          </a:solidFill>
          <a:ln cap="flat" cmpd="sng" w="9525">
            <a:solidFill>
              <a:srgbClr val="178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556950" y="4630150"/>
            <a:ext cx="219000" cy="242100"/>
          </a:xfrm>
          <a:prstGeom prst="rect">
            <a:avLst/>
          </a:prstGeom>
          <a:solidFill>
            <a:srgbClr val="FF771F"/>
          </a:solidFill>
          <a:ln cap="flat" cmpd="sng" w="9525">
            <a:solidFill>
              <a:srgbClr val="FF77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75" y="1093450"/>
            <a:ext cx="4370150" cy="314965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807250" y="4572475"/>
            <a:ext cx="7497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Brain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862176" y="4595500"/>
            <a:ext cx="141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tissues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</a:rPr>
              <a:t>Training and Testing sets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3999900" cy="3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69 Amygdala</a:t>
            </a:r>
            <a:br>
              <a:rPr lang="es"/>
            </a:br>
            <a:r>
              <a:rPr lang="es"/>
              <a:t>  83 Anterior_Cingulate_Cortex_(Ba24)</a:t>
            </a:r>
            <a:br>
              <a:rPr lang="es"/>
            </a:br>
            <a:r>
              <a:rPr lang="es"/>
              <a:t> 109 Caudate_(Basal_Ganglia)</a:t>
            </a:r>
            <a:br>
              <a:rPr lang="es"/>
            </a:br>
            <a:r>
              <a:rPr lang="es"/>
              <a:t>  97 Cerebellar_Hemisphere</a:t>
            </a:r>
            <a:br>
              <a:rPr lang="es"/>
            </a:br>
            <a:r>
              <a:rPr lang="es"/>
              <a:t> 119 Cerebellum</a:t>
            </a:r>
            <a:br>
              <a:rPr lang="es"/>
            </a:br>
            <a:r>
              <a:rPr lang="es"/>
              <a:t> 105 Cortex</a:t>
            </a:r>
            <a:br>
              <a:rPr lang="es"/>
            </a:br>
            <a:r>
              <a:rPr lang="es"/>
              <a:t> 102 Frontal_Cortex_(Ba9)</a:t>
            </a:r>
            <a:br>
              <a:rPr lang="es"/>
            </a:br>
            <a:r>
              <a:rPr lang="es"/>
              <a:t>  84 Hippocampus</a:t>
            </a:r>
            <a:br>
              <a:rPr lang="es"/>
            </a:br>
            <a:r>
              <a:rPr lang="es"/>
              <a:t>  82 Hypothalamus</a:t>
            </a:r>
            <a:br>
              <a:rPr lang="es"/>
            </a:br>
            <a:r>
              <a:rPr lang="es"/>
              <a:t> 104 Nucleus_Accumbens_(Basal_Ganglia)</a:t>
            </a:r>
            <a:br>
              <a:rPr lang="es"/>
            </a:br>
            <a:r>
              <a:rPr lang="es"/>
              <a:t>  81 Putamen_(Basal_Ganglia)</a:t>
            </a:r>
            <a:br>
              <a:rPr lang="es"/>
            </a:br>
            <a:r>
              <a:rPr lang="es"/>
              <a:t>  60 Spinal_Cord_(Cervical_C-1)</a:t>
            </a:r>
            <a:br>
              <a:rPr lang="es"/>
            </a:br>
            <a:r>
              <a:rPr lang="es"/>
              <a:t>  57 Substantia_Nigra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TISSUES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377 Heart</a:t>
            </a:r>
            <a:br>
              <a:rPr lang="es"/>
            </a:br>
            <a:r>
              <a:rPr lang="es"/>
              <a:t>  28 Kidney</a:t>
            </a:r>
            <a:br>
              <a:rPr lang="es"/>
            </a:br>
            <a:r>
              <a:rPr lang="es"/>
              <a:t> 110 Liver</a:t>
            </a:r>
            <a:br>
              <a:rPr lang="es"/>
            </a:br>
            <a:r>
              <a:rPr lang="es"/>
              <a:t> 288 Lung</a:t>
            </a:r>
            <a:br>
              <a:rPr lang="es"/>
            </a:br>
            <a:r>
              <a:rPr lang="es"/>
              <a:t> 396 Muscle</a:t>
            </a:r>
            <a:br>
              <a:rPr lang="es"/>
            </a:br>
            <a:r>
              <a:rPr lang="es"/>
              <a:t> 278 Nerve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845250" y="1887525"/>
            <a:ext cx="1131600" cy="329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5811131" y="2298879"/>
            <a:ext cx="1266300" cy="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Shape 94"/>
          <p:cNvSpPr txBox="1"/>
          <p:nvPr/>
        </p:nvSpPr>
        <p:spPr>
          <a:xfrm>
            <a:off x="7159825" y="2014175"/>
            <a:ext cx="173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80% → training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20% → testing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 rot="10800000">
            <a:off x="2260206" y="4796704"/>
            <a:ext cx="1266300" cy="3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Shape 96"/>
          <p:cNvSpPr txBox="1"/>
          <p:nvPr/>
        </p:nvSpPr>
        <p:spPr>
          <a:xfrm>
            <a:off x="3738750" y="4512000"/>
            <a:ext cx="16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55 → training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→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22504" l="3040" r="75069" t="43800"/>
          <a:stretch/>
        </p:blipFill>
        <p:spPr>
          <a:xfrm>
            <a:off x="0" y="2104800"/>
            <a:ext cx="2365301" cy="30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22269" r="0" t="34623"/>
          <a:stretch/>
        </p:blipFill>
        <p:spPr>
          <a:xfrm>
            <a:off x="2200625" y="137000"/>
            <a:ext cx="6943375" cy="49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99700" y="25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</a:rPr>
              <a:t>Calculate MI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50" y="1073025"/>
            <a:ext cx="79914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50" y="2277250"/>
            <a:ext cx="31813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50" y="3180775"/>
            <a:ext cx="43815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150" y="4084025"/>
            <a:ext cx="4612683" cy="8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Shape 116"/>
          <p:cNvGraphicFramePr/>
          <p:nvPr/>
        </p:nvGraphicFramePr>
        <p:xfrm>
          <a:off x="179125" y="12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{992D8790-E3FF-4110-9452-5ABEA3787A56}</a:tableStyleId>
              </a:tblPr>
              <a:tblGrid>
                <a:gridCol w="2231900"/>
                <a:gridCol w="1620500"/>
                <a:gridCol w="1831350"/>
                <a:gridCol w="1791500"/>
                <a:gridCol w="128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Tissue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Tissue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Tissue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splicing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splicing 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Shape 117"/>
          <p:cNvCxnSpPr/>
          <p:nvPr/>
        </p:nvCxnSpPr>
        <p:spPr>
          <a:xfrm>
            <a:off x="2942600" y="1591000"/>
            <a:ext cx="1199100" cy="1714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Shape 118"/>
          <p:cNvCxnSpPr/>
          <p:nvPr/>
        </p:nvCxnSpPr>
        <p:spPr>
          <a:xfrm flipH="1">
            <a:off x="4141700" y="1597000"/>
            <a:ext cx="1219500" cy="1702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6892375" y="1591000"/>
            <a:ext cx="18900" cy="1780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/>
        </p:nvSpPr>
        <p:spPr>
          <a:xfrm>
            <a:off x="3791375" y="3299500"/>
            <a:ext cx="16905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nº up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nº down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6513775" y="3299500"/>
            <a:ext cx="16905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nº 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nº down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1407000" y="4065150"/>
            <a:ext cx="6735000" cy="5754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if nºup splicingA == nº up splicingB → +1 hit</a:t>
            </a:r>
            <a:endParaRPr sz="2400"/>
          </a:p>
        </p:txBody>
      </p:sp>
      <p:sp>
        <p:nvSpPr>
          <p:cNvPr id="123" name="Shape 123"/>
          <p:cNvSpPr txBox="1"/>
          <p:nvPr>
            <p:ph idx="4294967295" type="title"/>
          </p:nvPr>
        </p:nvSpPr>
        <p:spPr>
          <a:xfrm>
            <a:off x="299700" y="25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</a:rPr>
              <a:t>Avoiding Redundancy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