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5"/>
  </p:notesMasterIdLst>
  <p:sldIdLst>
    <p:sldId id="285" r:id="rId2"/>
    <p:sldId id="284" r:id="rId3"/>
    <p:sldId id="287" r:id="rId4"/>
    <p:sldId id="286" r:id="rId5"/>
    <p:sldId id="288" r:id="rId6"/>
    <p:sldId id="289" r:id="rId7"/>
    <p:sldId id="290" r:id="rId8"/>
    <p:sldId id="291" r:id="rId9"/>
    <p:sldId id="294" r:id="rId10"/>
    <p:sldId id="292" r:id="rId11"/>
    <p:sldId id="293" r:id="rId12"/>
    <p:sldId id="295" r:id="rId13"/>
    <p:sldId id="296" r:id="rId14"/>
    <p:sldId id="299" r:id="rId15"/>
    <p:sldId id="297" r:id="rId16"/>
    <p:sldId id="300" r:id="rId17"/>
    <p:sldId id="301" r:id="rId18"/>
    <p:sldId id="303" r:id="rId19"/>
    <p:sldId id="302" r:id="rId20"/>
    <p:sldId id="304" r:id="rId21"/>
    <p:sldId id="305" r:id="rId22"/>
    <p:sldId id="306" r:id="rId23"/>
    <p:sldId id="307" r:id="rId24"/>
    <p:sldId id="308" r:id="rId25"/>
    <p:sldId id="309" r:id="rId26"/>
    <p:sldId id="311" r:id="rId27"/>
    <p:sldId id="310" r:id="rId28"/>
    <p:sldId id="314" r:id="rId29"/>
    <p:sldId id="315" r:id="rId30"/>
    <p:sldId id="317" r:id="rId31"/>
    <p:sldId id="316" r:id="rId32"/>
    <p:sldId id="319" r:id="rId33"/>
    <p:sldId id="320" r:id="rId34"/>
    <p:sldId id="321" r:id="rId35"/>
    <p:sldId id="322" r:id="rId36"/>
    <p:sldId id="325" r:id="rId37"/>
    <p:sldId id="323" r:id="rId38"/>
    <p:sldId id="324" r:id="rId39"/>
    <p:sldId id="326" r:id="rId40"/>
    <p:sldId id="327" r:id="rId41"/>
    <p:sldId id="328" r:id="rId42"/>
    <p:sldId id="329" r:id="rId43"/>
    <p:sldId id="331" r:id="rId44"/>
    <p:sldId id="330" r:id="rId45"/>
    <p:sldId id="332" r:id="rId46"/>
    <p:sldId id="256" r:id="rId47"/>
    <p:sldId id="257" r:id="rId48"/>
    <p:sldId id="258" r:id="rId49"/>
    <p:sldId id="259" r:id="rId50"/>
    <p:sldId id="260" r:id="rId51"/>
    <p:sldId id="261" r:id="rId52"/>
    <p:sldId id="262" r:id="rId53"/>
    <p:sldId id="263" r:id="rId54"/>
    <p:sldId id="264" r:id="rId55"/>
    <p:sldId id="265" r:id="rId56"/>
    <p:sldId id="267" r:id="rId57"/>
    <p:sldId id="266" r:id="rId58"/>
    <p:sldId id="268" r:id="rId59"/>
    <p:sldId id="269" r:id="rId60"/>
    <p:sldId id="270" r:id="rId61"/>
    <p:sldId id="271" r:id="rId62"/>
    <p:sldId id="272" r:id="rId63"/>
    <p:sldId id="273" r:id="rId64"/>
    <p:sldId id="274" r:id="rId65"/>
    <p:sldId id="275" r:id="rId66"/>
    <p:sldId id="276" r:id="rId67"/>
    <p:sldId id="277" r:id="rId68"/>
    <p:sldId id="278" r:id="rId69"/>
    <p:sldId id="279" r:id="rId70"/>
    <p:sldId id="280" r:id="rId71"/>
    <p:sldId id="281" r:id="rId72"/>
    <p:sldId id="282" r:id="rId73"/>
    <p:sldId id="283" r:id="rId74"/>
  </p:sldIdLst>
  <p:sldSz cx="9144000" cy="5143500" type="screen16x9"/>
  <p:notesSz cx="6858000" cy="9144000"/>
  <p:embeddedFontLst>
    <p:embeddedFont>
      <p:font typeface="Yu Gothic" panose="020B0400000000000000" pitchFamily="34" charset="-128"/>
      <p:regular r:id="rId76"/>
    </p:embeddedFont>
    <p:embeddedFont>
      <p:font typeface="Work Sans Light" panose="020B0604020202020204" charset="0"/>
      <p:regular r:id="rId77"/>
      <p:bold r:id="rId78"/>
    </p:embeddedFont>
    <p:embeddedFont>
      <p:font typeface="Work Sans Medium" panose="020B0604020202020204" charset="0"/>
      <p:regular r:id="rId79"/>
      <p:bold r:id="rId80"/>
    </p:embeddedFont>
    <p:embeddedFont>
      <p:font typeface="Work Sans" panose="020B0604020202020204" charset="0"/>
      <p:regular r:id="rId81"/>
      <p:bold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F2BB437-FBD6-44AD-9815-A5E117060C14}">
  <a:tblStyle styleId="{0F2BB437-FBD6-44AD-9815-A5E117060C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1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66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79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926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801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005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252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946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1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621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590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17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79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38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776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645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162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614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698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788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751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616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60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075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52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185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652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7972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14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7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705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862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52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71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885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89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4114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2728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9697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817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1286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4147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3361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2853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91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0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weihuanghuang/Work-Sans/tree/master/fonts/desktop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 idx="4294967295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2000" dirty="0">
                <a:solidFill>
                  <a:srgbClr val="FFFFFF"/>
                </a:solidFill>
              </a:rPr>
              <a:t>¿De qué se habla en la correspondencia de Jovellanos?</a:t>
            </a:r>
            <a:br>
              <a:rPr lang="es-ES" sz="2000" dirty="0">
                <a:solidFill>
                  <a:srgbClr val="FFFFFF"/>
                </a:solidFill>
              </a:rPr>
            </a:br>
            <a:r>
              <a:rPr lang="es-ES" sz="2000" b="0" dirty="0">
                <a:solidFill>
                  <a:srgbClr val="FFFFFF"/>
                </a:solidFill>
              </a:rPr>
              <a:t>Análisis automático de textos adaptado </a:t>
            </a:r>
            <a:br>
              <a:rPr lang="es-ES" sz="2000" b="0" dirty="0">
                <a:solidFill>
                  <a:srgbClr val="FFFFFF"/>
                </a:solidFill>
              </a:rPr>
            </a:br>
            <a:r>
              <a:rPr lang="es-ES" sz="2000" b="0" dirty="0">
                <a:solidFill>
                  <a:srgbClr val="FFFFFF"/>
                </a:solidFill>
              </a:rPr>
              <a:t>al castellano del siglo XVIII</a:t>
            </a:r>
            <a:endParaRPr sz="2000" b="0" dirty="0">
              <a:solidFill>
                <a:srgbClr val="FFFFFF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689DBF-DBBD-49FB-98C9-CF7874064894}"/>
              </a:ext>
            </a:extLst>
          </p:cNvPr>
          <p:cNvSpPr txBox="1"/>
          <p:nvPr/>
        </p:nvSpPr>
        <p:spPr>
          <a:xfrm>
            <a:off x="6529264" y="4456623"/>
            <a:ext cx="222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Work Sans" panose="020B0604020202020204" charset="0"/>
              </a:rPr>
              <a:t>Oriol Invernón Llaneza</a:t>
            </a:r>
          </a:p>
        </p:txBody>
      </p:sp>
    </p:spTree>
    <p:extLst>
      <p:ext uri="{BB962C8B-B14F-4D97-AF65-F5344CB8AC3E}">
        <p14:creationId xmlns:p14="http://schemas.microsoft.com/office/powerpoint/2010/main" val="107505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Presupuesto del proyecto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30544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Suposiciones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supuesto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roles: </a:t>
            </a:r>
            <a:endParaRPr lang="es-ES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Desarrollador experto en aprendizaje.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Desarrollador web (</a:t>
            </a:r>
            <a:r>
              <a:rPr lang="es-ES" dirty="0" err="1"/>
              <a:t>front-end</a:t>
            </a:r>
            <a:r>
              <a:rPr lang="es-ES" dirty="0"/>
              <a:t>).</a:t>
            </a:r>
            <a:endParaRPr dirty="0"/>
          </a:p>
          <a:p>
            <a:pPr lvl="0"/>
            <a:r>
              <a:rPr lang="es-ES" dirty="0"/>
              <a:t>Historiador.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Shape 246">
            <a:extLst>
              <a:ext uri="{FF2B5EF4-FFF2-40B4-BE49-F238E27FC236}">
                <a16:creationId xmlns:a16="http://schemas.microsoft.com/office/drawing/2014/main" id="{42EA3D92-2654-4795-A1D1-D93977F68423}"/>
              </a:ext>
            </a:extLst>
          </p:cNvPr>
          <p:cNvSpPr/>
          <p:nvPr/>
        </p:nvSpPr>
        <p:spPr>
          <a:xfrm>
            <a:off x="7320031" y="847600"/>
            <a:ext cx="954919" cy="75082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12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Presupuesto cliente</a:t>
            </a: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" name="Shape 246">
            <a:extLst>
              <a:ext uri="{FF2B5EF4-FFF2-40B4-BE49-F238E27FC236}">
                <a16:creationId xmlns:a16="http://schemas.microsoft.com/office/drawing/2014/main" id="{6AD0D101-8B0D-463C-B31F-15C1876203CE}"/>
              </a:ext>
            </a:extLst>
          </p:cNvPr>
          <p:cNvSpPr/>
          <p:nvPr/>
        </p:nvSpPr>
        <p:spPr>
          <a:xfrm>
            <a:off x="7320031" y="847600"/>
            <a:ext cx="954919" cy="75082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05">
            <a:extLst>
              <a:ext uri="{FF2B5EF4-FFF2-40B4-BE49-F238E27FC236}">
                <a16:creationId xmlns:a16="http://schemas.microsoft.com/office/drawing/2014/main" id="{3F89DC78-F921-49C3-9989-8B4393F73C04}"/>
              </a:ext>
            </a:extLst>
          </p:cNvPr>
          <p:cNvSpPr txBox="1">
            <a:spLocks/>
          </p:cNvSpPr>
          <p:nvPr/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55600">
              <a:buSzPts val="2000"/>
              <a:buFont typeface="Work Sans Light"/>
              <a:buChar char="▪"/>
            </a:pPr>
            <a:r>
              <a:rPr lang="es-ES" sz="2000" dirty="0">
                <a:latin typeface="Work Sans Light"/>
                <a:sym typeface="Work Sans Light"/>
              </a:rPr>
              <a:t>Análisis de lenguaje: 7.625,13 €</a:t>
            </a:r>
          </a:p>
          <a:p>
            <a:pPr marL="457200" lvl="0" indent="-355600">
              <a:buSzPts val="2000"/>
              <a:buFont typeface="Work Sans Light"/>
              <a:buChar char="▪"/>
            </a:pPr>
            <a:r>
              <a:rPr lang="es-ES" sz="2000" dirty="0">
                <a:latin typeface="Work Sans Light"/>
                <a:sym typeface="Work Sans Light"/>
              </a:rPr>
              <a:t>Desarrollo web: 1.885,66 €</a:t>
            </a:r>
          </a:p>
          <a:p>
            <a:pPr marL="457200" lvl="0" indent="-355600">
              <a:spcBef>
                <a:spcPts val="600"/>
              </a:spcBef>
              <a:buSzPts val="2000"/>
              <a:buFont typeface="Work Sans Light"/>
              <a:buChar char="▪"/>
            </a:pPr>
            <a:r>
              <a:rPr lang="es-ES" sz="2000" dirty="0">
                <a:latin typeface="Work Sans Light"/>
                <a:sym typeface="Work Sans Light"/>
              </a:rPr>
              <a:t>Total (con impuestos): 11.508,06 € </a:t>
            </a:r>
          </a:p>
        </p:txBody>
      </p:sp>
    </p:spTree>
    <p:extLst>
      <p:ext uri="{BB962C8B-B14F-4D97-AF65-F5344CB8AC3E}">
        <p14:creationId xmlns:p14="http://schemas.microsoft.com/office/powerpoint/2010/main" val="321835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 de lenguaje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50559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69149" y="3051725"/>
            <a:ext cx="3652401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Herramientas y lenguajes</a:t>
            </a:r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6" name="Picture 2" descr="Resultado de imagen de r logo">
            <a:extLst>
              <a:ext uri="{FF2B5EF4-FFF2-40B4-BE49-F238E27FC236}">
                <a16:creationId xmlns:a16="http://schemas.microsoft.com/office/drawing/2014/main" id="{31240BA5-6E78-4FCB-895F-C30AFF172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437" y="775202"/>
            <a:ext cx="2107350" cy="163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r studio logo">
            <a:extLst>
              <a:ext uri="{FF2B5EF4-FFF2-40B4-BE49-F238E27FC236}">
                <a16:creationId xmlns:a16="http://schemas.microsoft.com/office/drawing/2014/main" id="{DEFB8207-217B-4136-B0E8-5ED5D081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5" y="3051725"/>
            <a:ext cx="3009014" cy="10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notepad logo">
            <a:extLst>
              <a:ext uri="{FF2B5EF4-FFF2-40B4-BE49-F238E27FC236}">
                <a16:creationId xmlns:a16="http://schemas.microsoft.com/office/drawing/2014/main" id="{CDB092FD-7BC8-4943-99A4-7AFC3C94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49" y="775202"/>
            <a:ext cx="2019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5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proceso</a:t>
            </a:r>
            <a:endParaRPr dirty="0"/>
          </a:p>
        </p:txBody>
      </p:sp>
      <p:sp>
        <p:nvSpPr>
          <p:cNvPr id="253" name="Shape 253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Limpiar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Lematizador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Aprendizaje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Shape 25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9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Limpieza del texto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Paso a minúsculas.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de números.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de puntuación y otros caracteres problemáticos.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palabras vacías.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Eliminación espacios innecesarios.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9" name="Shape 508">
            <a:extLst>
              <a:ext uri="{FF2B5EF4-FFF2-40B4-BE49-F238E27FC236}">
                <a16:creationId xmlns:a16="http://schemas.microsoft.com/office/drawing/2014/main" id="{9AAF8E3E-F624-4F8B-9905-5F577E4BBD09}"/>
              </a:ext>
            </a:extLst>
          </p:cNvPr>
          <p:cNvGrpSpPr/>
          <p:nvPr/>
        </p:nvGrpSpPr>
        <p:grpSpPr>
          <a:xfrm>
            <a:off x="7684184" y="847600"/>
            <a:ext cx="590766" cy="839408"/>
            <a:chOff x="6701050" y="2978375"/>
            <a:chExt cx="316300" cy="449425"/>
          </a:xfrm>
        </p:grpSpPr>
        <p:sp>
          <p:nvSpPr>
            <p:cNvPr id="10" name="Shape 509">
              <a:extLst>
                <a:ext uri="{FF2B5EF4-FFF2-40B4-BE49-F238E27FC236}">
                  <a16:creationId xmlns:a16="http://schemas.microsoft.com/office/drawing/2014/main" id="{07D7D40A-0A80-49F2-B861-4EB645D3DC1C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510">
              <a:extLst>
                <a:ext uri="{FF2B5EF4-FFF2-40B4-BE49-F238E27FC236}">
                  <a16:creationId xmlns:a16="http://schemas.microsoft.com/office/drawing/2014/main" id="{9A249413-87D0-4973-A350-3F2B32B3085E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77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Lematizador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Por cada palabra:</a:t>
            </a:r>
          </a:p>
          <a:p>
            <a:pPr marL="558800" lvl="0" indent="-457200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¿Es común?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¿Aparece en el diccionario?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¿Aparece alguna palabra con el mismo lexema en el diccionario?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Consulta a GRAMPAL.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9" name="Shape 402">
            <a:extLst>
              <a:ext uri="{FF2B5EF4-FFF2-40B4-BE49-F238E27FC236}">
                <a16:creationId xmlns:a16="http://schemas.microsoft.com/office/drawing/2014/main" id="{6A934544-1A5C-446C-AD56-76BB49772847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0" name="Shape 403">
              <a:extLst>
                <a:ext uri="{FF2B5EF4-FFF2-40B4-BE49-F238E27FC236}">
                  <a16:creationId xmlns:a16="http://schemas.microsoft.com/office/drawing/2014/main" id="{09A856BE-869D-4287-8657-BC8BC7A90D53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4">
              <a:extLst>
                <a:ext uri="{FF2B5EF4-FFF2-40B4-BE49-F238E27FC236}">
                  <a16:creationId xmlns:a16="http://schemas.microsoft.com/office/drawing/2014/main" id="{EC62DCA2-8DE2-4CCC-8E72-BA99EDF1DCD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5">
              <a:extLst>
                <a:ext uri="{FF2B5EF4-FFF2-40B4-BE49-F238E27FC236}">
                  <a16:creationId xmlns:a16="http://schemas.microsoft.com/office/drawing/2014/main" id="{EB07FA50-4A63-4015-8E56-99A4DF06D2D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6">
              <a:extLst>
                <a:ext uri="{FF2B5EF4-FFF2-40B4-BE49-F238E27FC236}">
                  <a16:creationId xmlns:a16="http://schemas.microsoft.com/office/drawing/2014/main" id="{399A77E0-F567-4378-BCF8-254E78135AB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371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Matrix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926314561"/>
              </p:ext>
            </p:extLst>
          </p:nvPr>
        </p:nvGraphicFramePr>
        <p:xfrm>
          <a:off x="929100" y="2296355"/>
          <a:ext cx="7239000" cy="24022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Abandonar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…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1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2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3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…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…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683331"/>
                  </a:ext>
                </a:extLst>
              </a:tr>
            </a:tbl>
          </a:graphicData>
        </a:graphic>
      </p:graphicFrame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94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2.133 </a:t>
            </a:r>
            <a:r>
              <a:rPr lang="es-ES" sz="4400" dirty="0"/>
              <a:t>cartas</a:t>
            </a:r>
            <a:endParaRPr sz="4400" dirty="0"/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Filas</a:t>
            </a:r>
            <a:endParaRPr sz="1800" dirty="0"/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489 </a:t>
            </a:r>
            <a:r>
              <a:rPr lang="es-ES" sz="4400" dirty="0"/>
              <a:t>corresponsales</a:t>
            </a:r>
            <a:endParaRPr sz="4400" dirty="0"/>
          </a:p>
        </p:txBody>
      </p:sp>
      <p:sp>
        <p:nvSpPr>
          <p:cNvPr id="240" name="Shape 240"/>
          <p:cNvSpPr txBox="1">
            <a:spLocks noGrp="1"/>
          </p:cNvSpPr>
          <p:nvPr>
            <p:ph type="ctrTitle" idx="4294967295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4400" dirty="0"/>
              <a:t>14.593 palabras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ubTitle" idx="4294967295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Columnas</a:t>
            </a:r>
            <a:endParaRPr sz="1800" dirty="0"/>
          </a:p>
        </p:txBody>
      </p:sp>
      <p:sp>
        <p:nvSpPr>
          <p:cNvPr id="242" name="Shape 242"/>
          <p:cNvSpPr/>
          <p:nvPr/>
        </p:nvSpPr>
        <p:spPr>
          <a:xfrm>
            <a:off x="905847" y="3518551"/>
            <a:ext cx="700511" cy="73849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4" name="Shape 423">
            <a:extLst>
              <a:ext uri="{FF2B5EF4-FFF2-40B4-BE49-F238E27FC236}">
                <a16:creationId xmlns:a16="http://schemas.microsoft.com/office/drawing/2014/main" id="{4C634058-658A-47BD-AEA3-8968963BA640}"/>
              </a:ext>
            </a:extLst>
          </p:cNvPr>
          <p:cNvGrpSpPr/>
          <p:nvPr/>
        </p:nvGrpSpPr>
        <p:grpSpPr>
          <a:xfrm>
            <a:off x="822706" y="694271"/>
            <a:ext cx="866792" cy="848629"/>
            <a:chOff x="1233350" y="1619250"/>
            <a:chExt cx="466500" cy="456725"/>
          </a:xfrm>
        </p:grpSpPr>
        <p:sp>
          <p:nvSpPr>
            <p:cNvPr id="15" name="Shape 424">
              <a:extLst>
                <a:ext uri="{FF2B5EF4-FFF2-40B4-BE49-F238E27FC236}">
                  <a16:creationId xmlns:a16="http://schemas.microsoft.com/office/drawing/2014/main" id="{348F1907-03A7-4733-A642-A2D1B5E1A0BF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425">
              <a:extLst>
                <a:ext uri="{FF2B5EF4-FFF2-40B4-BE49-F238E27FC236}">
                  <a16:creationId xmlns:a16="http://schemas.microsoft.com/office/drawing/2014/main" id="{D7B6D95F-D0E8-4918-B3B6-4FC5B532EE81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26">
              <a:extLst>
                <a:ext uri="{FF2B5EF4-FFF2-40B4-BE49-F238E27FC236}">
                  <a16:creationId xmlns:a16="http://schemas.microsoft.com/office/drawing/2014/main" id="{1069D0A8-E643-4FFB-9C69-A5516F6B4D97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27">
              <a:extLst>
                <a:ext uri="{FF2B5EF4-FFF2-40B4-BE49-F238E27FC236}">
                  <a16:creationId xmlns:a16="http://schemas.microsoft.com/office/drawing/2014/main" id="{75B719B6-EF16-4883-8B1D-443D27B2FFC4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Shape 428">
            <a:extLst>
              <a:ext uri="{FF2B5EF4-FFF2-40B4-BE49-F238E27FC236}">
                <a16:creationId xmlns:a16="http://schemas.microsoft.com/office/drawing/2014/main" id="{7A461757-034F-4EB3-9B32-BD4365CEAC0C}"/>
              </a:ext>
            </a:extLst>
          </p:cNvPr>
          <p:cNvGrpSpPr/>
          <p:nvPr/>
        </p:nvGrpSpPr>
        <p:grpSpPr>
          <a:xfrm>
            <a:off x="852232" y="2126855"/>
            <a:ext cx="807740" cy="807740"/>
            <a:chOff x="1922075" y="1629000"/>
            <a:chExt cx="437200" cy="437200"/>
          </a:xfrm>
        </p:grpSpPr>
        <p:sp>
          <p:nvSpPr>
            <p:cNvPr id="20" name="Shape 429">
              <a:extLst>
                <a:ext uri="{FF2B5EF4-FFF2-40B4-BE49-F238E27FC236}">
                  <a16:creationId xmlns:a16="http://schemas.microsoft.com/office/drawing/2014/main" id="{74CE71C3-F0BF-4BB9-96DD-6A1CB88738F4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430">
              <a:extLst>
                <a:ext uri="{FF2B5EF4-FFF2-40B4-BE49-F238E27FC236}">
                  <a16:creationId xmlns:a16="http://schemas.microsoft.com/office/drawing/2014/main" id="{CAFD84C8-41F9-49F0-8DA5-285B775E4AA4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04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Justificación y objetivos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33283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Métodos aprendizaje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.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Densidad (</a:t>
            </a:r>
            <a:r>
              <a:rPr lang="es-ES" dirty="0">
                <a:solidFill>
                  <a:srgbClr val="FF0000"/>
                </a:solidFill>
              </a:rPr>
              <a:t>DBSCAN</a:t>
            </a:r>
            <a:r>
              <a:rPr lang="es-ES" dirty="0">
                <a:solidFill>
                  <a:schemeClr val="tx1"/>
                </a:solidFill>
              </a:rPr>
              <a:t>).</a:t>
            </a:r>
            <a:endParaRPr dirty="0">
              <a:solidFill>
                <a:schemeClr val="tx1"/>
              </a:solidFill>
            </a:endParaRP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Jerárquicos (Agnes y </a:t>
            </a:r>
            <a:r>
              <a:rPr lang="es-ES" dirty="0">
                <a:solidFill>
                  <a:srgbClr val="FF0000"/>
                </a:solidFill>
              </a:rPr>
              <a:t>Diana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 err="1">
                <a:solidFill>
                  <a:srgbClr val="00B050"/>
                </a:solidFill>
              </a:rPr>
              <a:t>TopicModeling</a:t>
            </a:r>
            <a:r>
              <a:rPr lang="es-ES" dirty="0"/>
              <a:t>.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9" name="Shape 402">
            <a:extLst>
              <a:ext uri="{FF2B5EF4-FFF2-40B4-BE49-F238E27FC236}">
                <a16:creationId xmlns:a16="http://schemas.microsoft.com/office/drawing/2014/main" id="{399C3E8B-2D99-4E3D-8539-75A18A26EE30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0" name="Shape 403">
              <a:extLst>
                <a:ext uri="{FF2B5EF4-FFF2-40B4-BE49-F238E27FC236}">
                  <a16:creationId xmlns:a16="http://schemas.microsoft.com/office/drawing/2014/main" id="{9D436E21-63B9-46EB-8F0D-4BB272917B7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4">
              <a:extLst>
                <a:ext uri="{FF2B5EF4-FFF2-40B4-BE49-F238E27FC236}">
                  <a16:creationId xmlns:a16="http://schemas.microsoft.com/office/drawing/2014/main" id="{9E3E2BD2-4323-44DE-A79B-FED7CF84B527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5">
              <a:extLst>
                <a:ext uri="{FF2B5EF4-FFF2-40B4-BE49-F238E27FC236}">
                  <a16:creationId xmlns:a16="http://schemas.microsoft.com/office/drawing/2014/main" id="{98EC8C24-3976-4668-9360-8EC84DFB55DC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6">
              <a:extLst>
                <a:ext uri="{FF2B5EF4-FFF2-40B4-BE49-F238E27FC236}">
                  <a16:creationId xmlns:a16="http://schemas.microsoft.com/office/drawing/2014/main" id="{95AF7561-DBEF-4B2B-BE12-39D1F927B18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165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K-</a:t>
            </a:r>
            <a:r>
              <a:rPr lang="es-ES" dirty="0" err="1"/>
              <a:t>means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Funcionamiento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Estimar </a:t>
            </a:r>
            <a:r>
              <a:rPr lang="es-ES" i="1" dirty="0"/>
              <a:t>K</a:t>
            </a:r>
            <a:r>
              <a:rPr lang="es-ES" dirty="0"/>
              <a:t> centroides.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Asignar cada punto a un clúster.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Actualizar centroides.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Repetir 2 y 3 hasta criterio.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Requisitos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Obtener el valor óptimo de </a:t>
            </a:r>
            <a:r>
              <a:rPr lang="es-ES" i="1" dirty="0"/>
              <a:t>K</a:t>
            </a:r>
            <a:r>
              <a:rPr lang="es-ES" dirty="0"/>
              <a:t> previamente</a:t>
            </a:r>
            <a:r>
              <a:rPr lang="en" dirty="0"/>
              <a:t>, mediante </a:t>
            </a:r>
            <a:r>
              <a:rPr lang="en" i="1" dirty="0"/>
              <a:t>elbow check </a:t>
            </a:r>
            <a:r>
              <a:rPr lang="en" dirty="0"/>
              <a:t>o </a:t>
            </a:r>
            <a:r>
              <a:rPr lang="es-ES" dirty="0"/>
              <a:t>índices</a:t>
            </a:r>
            <a:r>
              <a:rPr lang="en" dirty="0"/>
              <a:t> de validación.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Validación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Validación de clústeres realizada mediante </a:t>
            </a:r>
            <a:r>
              <a:rPr lang="es-ES" i="1" dirty="0" err="1"/>
              <a:t>silhouette</a:t>
            </a:r>
            <a:r>
              <a:rPr lang="en" dirty="0"/>
              <a:t>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1" name="Shape 402">
            <a:extLst>
              <a:ext uri="{FF2B5EF4-FFF2-40B4-BE49-F238E27FC236}">
                <a16:creationId xmlns:a16="http://schemas.microsoft.com/office/drawing/2014/main" id="{68F706F5-F615-4B46-9AA9-ADE006A5E2AF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2" name="Shape 403">
              <a:extLst>
                <a:ext uri="{FF2B5EF4-FFF2-40B4-BE49-F238E27FC236}">
                  <a16:creationId xmlns:a16="http://schemas.microsoft.com/office/drawing/2014/main" id="{96E75AA8-74F7-4152-8311-D6C9C40E014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4">
              <a:extLst>
                <a:ext uri="{FF2B5EF4-FFF2-40B4-BE49-F238E27FC236}">
                  <a16:creationId xmlns:a16="http://schemas.microsoft.com/office/drawing/2014/main" id="{5D6BD46D-A1A4-4C20-8305-2272A301540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5">
              <a:extLst>
                <a:ext uri="{FF2B5EF4-FFF2-40B4-BE49-F238E27FC236}">
                  <a16:creationId xmlns:a16="http://schemas.microsoft.com/office/drawing/2014/main" id="{FB6CFF48-4991-444F-97DA-C6374D9D51E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406">
              <a:extLst>
                <a:ext uri="{FF2B5EF4-FFF2-40B4-BE49-F238E27FC236}">
                  <a16:creationId xmlns:a16="http://schemas.microsoft.com/office/drawing/2014/main" id="{DB2363B6-DD38-4AB5-AC8A-2C8FFC134306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786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0000"/>
                </a:solidFill>
              </a:rPr>
              <a:t>Resultado K-</a:t>
            </a:r>
            <a:r>
              <a:rPr lang="es-ES" dirty="0" err="1">
                <a:solidFill>
                  <a:srgbClr val="000000"/>
                </a:solidFill>
              </a:rPr>
              <a:t>means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27486" y="924745"/>
            <a:ext cx="6419612" cy="303065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17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Validación</a:t>
            </a:r>
            <a:br>
              <a:rPr lang="es-ES" dirty="0"/>
            </a:br>
            <a:r>
              <a:rPr lang="es-ES" dirty="0"/>
              <a:t>K-</a:t>
            </a:r>
            <a:r>
              <a:rPr lang="es-ES" dirty="0" err="1"/>
              <a:t>means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1328017338"/>
              </p:ext>
            </p:extLst>
          </p:nvPr>
        </p:nvGraphicFramePr>
        <p:xfrm>
          <a:off x="952500" y="2402681"/>
          <a:ext cx="7239000" cy="14413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Agrupamiento 1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Agrupamiento 2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Agrupamiento 3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Nº</a:t>
                      </a: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observaciones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1.656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462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Valor </a:t>
                      </a:r>
                      <a:r>
                        <a:rPr lang="en" sz="1100" i="1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silhouette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-4,808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4,455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-3,322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0" name="Shape 562">
            <a:extLst>
              <a:ext uri="{FF2B5EF4-FFF2-40B4-BE49-F238E27FC236}">
                <a16:creationId xmlns:a16="http://schemas.microsoft.com/office/drawing/2014/main" id="{142AEFCD-2CA9-4BB3-8CB6-C964DCAD3F0C}"/>
              </a:ext>
            </a:extLst>
          </p:cNvPr>
          <p:cNvSpPr/>
          <p:nvPr/>
        </p:nvSpPr>
        <p:spPr>
          <a:xfrm>
            <a:off x="7243297" y="643816"/>
            <a:ext cx="948203" cy="94814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092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0000"/>
                </a:solidFill>
              </a:rPr>
              <a:t>Resultado DBSCAN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80" name="Shape 2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19117" y="924745"/>
            <a:ext cx="5836350" cy="303065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728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Agnes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487588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Funcionamiento</a:t>
            </a:r>
          </a:p>
          <a:p>
            <a:pPr marL="0" lvl="0" indent="0">
              <a:buNone/>
            </a:pPr>
            <a:r>
              <a:rPr lang="es-ES" dirty="0"/>
              <a:t>Algoritmo jerárquico </a:t>
            </a:r>
            <a:r>
              <a:rPr lang="es-ES" dirty="0" err="1"/>
              <a:t>aglomerativo</a:t>
            </a:r>
            <a:r>
              <a:rPr lang="es-E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Asigna dato a clúster.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Calcula distancias entre clústeres.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Junta los más similares.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8" y="2312925"/>
            <a:ext cx="2604611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Requisitos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dirty="0"/>
              <a:t>Seleccionar el método para calcular la distancia</a:t>
            </a:r>
            <a:r>
              <a:rPr lang="en" dirty="0"/>
              <a:t>: </a:t>
            </a:r>
            <a:r>
              <a:rPr lang="es-ES" dirty="0"/>
              <a:t>singular, completo, medio, centroide o Ward.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dirty="0"/>
              <a:t>Cortar el árbol para el número óptimo de clústeres.</a:t>
            </a:r>
            <a:endParaRPr lang="en"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Validación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Validación de clústeres realizada mediante </a:t>
            </a:r>
            <a:r>
              <a:rPr lang="es-ES" i="1" dirty="0" err="1"/>
              <a:t>silhoutte</a:t>
            </a:r>
            <a:r>
              <a:rPr lang="en" dirty="0"/>
              <a:t>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1" name="Shape 402">
            <a:extLst>
              <a:ext uri="{FF2B5EF4-FFF2-40B4-BE49-F238E27FC236}">
                <a16:creationId xmlns:a16="http://schemas.microsoft.com/office/drawing/2014/main" id="{68F706F5-F615-4B46-9AA9-ADE006A5E2AF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2" name="Shape 403">
              <a:extLst>
                <a:ext uri="{FF2B5EF4-FFF2-40B4-BE49-F238E27FC236}">
                  <a16:creationId xmlns:a16="http://schemas.microsoft.com/office/drawing/2014/main" id="{96E75AA8-74F7-4152-8311-D6C9C40E014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4">
              <a:extLst>
                <a:ext uri="{FF2B5EF4-FFF2-40B4-BE49-F238E27FC236}">
                  <a16:creationId xmlns:a16="http://schemas.microsoft.com/office/drawing/2014/main" id="{5D6BD46D-A1A4-4C20-8305-2272A3015400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5">
              <a:extLst>
                <a:ext uri="{FF2B5EF4-FFF2-40B4-BE49-F238E27FC236}">
                  <a16:creationId xmlns:a16="http://schemas.microsoft.com/office/drawing/2014/main" id="{FB6CFF48-4991-444F-97DA-C6374D9D51E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406">
              <a:extLst>
                <a:ext uri="{FF2B5EF4-FFF2-40B4-BE49-F238E27FC236}">
                  <a16:creationId xmlns:a16="http://schemas.microsoft.com/office/drawing/2014/main" id="{DB2363B6-DD38-4AB5-AC8A-2C8FFC134306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434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920498" y="474269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Selección de método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824517869"/>
              </p:ext>
            </p:extLst>
          </p:nvPr>
        </p:nvGraphicFramePr>
        <p:xfrm>
          <a:off x="920498" y="1828523"/>
          <a:ext cx="7239001" cy="288270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03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628732037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7737384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559786759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silhouette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frey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ball</a:t>
                      </a:r>
                      <a:endParaRPr lang="es-ES"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Pseudot2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cindex</a:t>
                      </a:r>
                      <a:endParaRPr lang="es-ES"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Media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Singular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Completo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Medio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2169681964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Centroide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41300812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Ward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426553540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6" name="Shape 402">
            <a:extLst>
              <a:ext uri="{FF2B5EF4-FFF2-40B4-BE49-F238E27FC236}">
                <a16:creationId xmlns:a16="http://schemas.microsoft.com/office/drawing/2014/main" id="{5E6AE056-64CA-4CFF-BC85-4879BF4C490B}"/>
              </a:ext>
            </a:extLst>
          </p:cNvPr>
          <p:cNvGrpSpPr/>
          <p:nvPr/>
        </p:nvGrpSpPr>
        <p:grpSpPr>
          <a:xfrm>
            <a:off x="7120641" y="633266"/>
            <a:ext cx="1038858" cy="864242"/>
            <a:chOff x="1926350" y="995225"/>
            <a:chExt cx="428650" cy="356600"/>
          </a:xfrm>
        </p:grpSpPr>
        <p:sp>
          <p:nvSpPr>
            <p:cNvPr id="7" name="Shape 403">
              <a:extLst>
                <a:ext uri="{FF2B5EF4-FFF2-40B4-BE49-F238E27FC236}">
                  <a16:creationId xmlns:a16="http://schemas.microsoft.com/office/drawing/2014/main" id="{91425B30-61E1-4118-855F-6AC15A8AFBA3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404">
              <a:extLst>
                <a:ext uri="{FF2B5EF4-FFF2-40B4-BE49-F238E27FC236}">
                  <a16:creationId xmlns:a16="http://schemas.microsoft.com/office/drawing/2014/main" id="{D52FDE2D-6345-4E9E-9E14-D172CBCF427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405">
              <a:extLst>
                <a:ext uri="{FF2B5EF4-FFF2-40B4-BE49-F238E27FC236}">
                  <a16:creationId xmlns:a16="http://schemas.microsoft.com/office/drawing/2014/main" id="{887CEE93-648B-495F-8E49-1926882F5DAD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6">
              <a:extLst>
                <a:ext uri="{FF2B5EF4-FFF2-40B4-BE49-F238E27FC236}">
                  <a16:creationId xmlns:a16="http://schemas.microsoft.com/office/drawing/2014/main" id="{CD3C76BD-6EB5-4B2E-B676-684E7FA4F59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876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Validación</a:t>
            </a:r>
            <a:br>
              <a:rPr lang="es-ES" dirty="0"/>
            </a:br>
            <a:r>
              <a:rPr lang="es-ES" dirty="0"/>
              <a:t>Agnes</a:t>
            </a:r>
            <a:endParaRPr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787361914"/>
              </p:ext>
            </p:extLst>
          </p:nvPr>
        </p:nvGraphicFramePr>
        <p:xfrm>
          <a:off x="952500" y="2402681"/>
          <a:ext cx="7239001" cy="160097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03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628732037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7737384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559786759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A1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A2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A3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A4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A5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A6</a:t>
                      </a: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Nº</a:t>
                      </a: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observaciones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1.402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560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Valor </a:t>
                      </a:r>
                      <a:r>
                        <a:rPr lang="en" sz="1100" i="1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silhouette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0,4976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-0,2182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-0,240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-0,1707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" name="Shape 562">
            <a:extLst>
              <a:ext uri="{FF2B5EF4-FFF2-40B4-BE49-F238E27FC236}">
                <a16:creationId xmlns:a16="http://schemas.microsoft.com/office/drawing/2014/main" id="{142AEFCD-2CA9-4BB3-8CB6-C964DCAD3F0C}"/>
              </a:ext>
            </a:extLst>
          </p:cNvPr>
          <p:cNvSpPr/>
          <p:nvPr/>
        </p:nvSpPr>
        <p:spPr>
          <a:xfrm>
            <a:off x="7243297" y="643816"/>
            <a:ext cx="948203" cy="94814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8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TopicModeling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Tipo de minería de texto.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dirty="0"/>
              <a:t>Identifica temas (</a:t>
            </a:r>
            <a:r>
              <a:rPr lang="en" i="1" dirty="0"/>
              <a:t>topics</a:t>
            </a:r>
            <a:r>
              <a:rPr lang="en" dirty="0"/>
              <a:t>) e</a:t>
            </a:r>
            <a:r>
              <a:rPr lang="es-ES" dirty="0"/>
              <a:t>n colecciones de documentos.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Un tema es un patrón recurrente de palabras concurrentes.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Algoritmo utilizado </a:t>
            </a:r>
            <a:r>
              <a:rPr lang="es-ES" dirty="0">
                <a:latin typeface="Work Sans Light" panose="020B0604020202020204" charset="0"/>
                <a:ea typeface="Yu Gothic" panose="020B0604020202020204" pitchFamily="34" charset="-128"/>
              </a:rPr>
              <a:t>→</a:t>
            </a:r>
            <a:r>
              <a:rPr lang="es-ES" dirty="0"/>
              <a:t> LDA.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9" name="Shape 402">
            <a:extLst>
              <a:ext uri="{FF2B5EF4-FFF2-40B4-BE49-F238E27FC236}">
                <a16:creationId xmlns:a16="http://schemas.microsoft.com/office/drawing/2014/main" id="{68859D98-B177-406C-A3FD-284B151A9025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0" name="Shape 403">
              <a:extLst>
                <a:ext uri="{FF2B5EF4-FFF2-40B4-BE49-F238E27FC236}">
                  <a16:creationId xmlns:a16="http://schemas.microsoft.com/office/drawing/2014/main" id="{106D8CFB-5CE9-4418-A057-A4999B2AE8B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04">
              <a:extLst>
                <a:ext uri="{FF2B5EF4-FFF2-40B4-BE49-F238E27FC236}">
                  <a16:creationId xmlns:a16="http://schemas.microsoft.com/office/drawing/2014/main" id="{AAD6D432-C60B-4679-99E2-2A2B9F9F8BF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5">
              <a:extLst>
                <a:ext uri="{FF2B5EF4-FFF2-40B4-BE49-F238E27FC236}">
                  <a16:creationId xmlns:a16="http://schemas.microsoft.com/office/drawing/2014/main" id="{C01F7F08-14CF-487B-B0DB-C99B63D072DF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6">
              <a:extLst>
                <a:ext uri="{FF2B5EF4-FFF2-40B4-BE49-F238E27FC236}">
                  <a16:creationId xmlns:a16="http://schemas.microsoft.com/office/drawing/2014/main" id="{680F69B2-739B-4367-91F6-76F6A87B776C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39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Consideraciones básicas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sz="1400" dirty="0"/>
              <a:t>Cada documento es una mezcla de temas presentes en toda la colección.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sz="1400" dirty="0"/>
              <a:t>Cada palabra es asignable a, como mínimo, uno de esos temas.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4244449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i="1" dirty="0" err="1"/>
              <a:t>Latent</a:t>
            </a:r>
            <a:r>
              <a:rPr lang="es-ES" i="1" dirty="0"/>
              <a:t> </a:t>
            </a:r>
            <a:r>
              <a:rPr lang="es-ES" i="1" dirty="0" err="1"/>
              <a:t>Dirichlet</a:t>
            </a:r>
            <a:r>
              <a:rPr lang="es-ES" i="1" dirty="0"/>
              <a:t> </a:t>
            </a:r>
            <a:r>
              <a:rPr lang="es-ES" i="1" dirty="0" err="1"/>
              <a:t>Allocation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35795" y="1932045"/>
            <a:ext cx="3997976" cy="2895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Creación de un documento según LDA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469900" indent="-342900">
              <a:buFont typeface="+mj-lt"/>
              <a:buAutoNum type="arabicPeriod"/>
            </a:pPr>
            <a:r>
              <a:rPr lang="es-ES" sz="1400" dirty="0"/>
              <a:t>Se decide el número de palabras que tendrá el documento. </a:t>
            </a:r>
          </a:p>
          <a:p>
            <a:pPr marL="469900" indent="-342900">
              <a:buFont typeface="+mj-lt"/>
              <a:buAutoNum type="arabicPeriod"/>
            </a:pPr>
            <a:r>
              <a:rPr lang="es-ES" sz="1400" dirty="0"/>
              <a:t>Se elige una mezcla de temas cada uno con una probabilidad. </a:t>
            </a:r>
          </a:p>
          <a:p>
            <a:pPr marL="469900" indent="-342900">
              <a:buFont typeface="+mj-lt"/>
              <a:buAutoNum type="arabicPeriod"/>
            </a:pPr>
            <a:r>
              <a:rPr lang="es-ES" sz="1400" dirty="0"/>
              <a:t>Para cada palabra: </a:t>
            </a:r>
          </a:p>
          <a:p>
            <a:pPr marL="927100" lvl="1" indent="-342900">
              <a:buFont typeface="+mj-lt"/>
              <a:buAutoNum type="arabicPeriod"/>
            </a:pPr>
            <a:r>
              <a:rPr lang="es-ES" sz="1400" dirty="0"/>
              <a:t>Se escoge un tema.</a:t>
            </a:r>
          </a:p>
          <a:p>
            <a:pPr marL="927100" lvl="1" indent="-342900">
              <a:buFont typeface="+mj-lt"/>
              <a:buAutoNum type="arabicPeriod"/>
            </a:pPr>
            <a:r>
              <a:rPr lang="es-ES" sz="1400" dirty="0"/>
              <a:t>Se genera la palabra en base a la distribución de palabras del tema. </a:t>
            </a:r>
          </a:p>
          <a:p>
            <a:endParaRPr lang="es-E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5" name="Shape 402">
            <a:extLst>
              <a:ext uri="{FF2B5EF4-FFF2-40B4-BE49-F238E27FC236}">
                <a16:creationId xmlns:a16="http://schemas.microsoft.com/office/drawing/2014/main" id="{4EC8E338-34F4-4D89-97BC-92CBE281C425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6" name="Shape 403">
              <a:extLst>
                <a:ext uri="{FF2B5EF4-FFF2-40B4-BE49-F238E27FC236}">
                  <a16:creationId xmlns:a16="http://schemas.microsoft.com/office/drawing/2014/main" id="{A016ABCF-55B7-4237-8F25-7BC3AA3DDF43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04">
              <a:extLst>
                <a:ext uri="{FF2B5EF4-FFF2-40B4-BE49-F238E27FC236}">
                  <a16:creationId xmlns:a16="http://schemas.microsoft.com/office/drawing/2014/main" id="{76C241F7-F1F3-4AA3-81FA-2D591C30C5B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05">
              <a:extLst>
                <a:ext uri="{FF2B5EF4-FFF2-40B4-BE49-F238E27FC236}">
                  <a16:creationId xmlns:a16="http://schemas.microsoft.com/office/drawing/2014/main" id="{8C7524A8-A781-488C-B15E-26ED5A1B2D25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406">
              <a:extLst>
                <a:ext uri="{FF2B5EF4-FFF2-40B4-BE49-F238E27FC236}">
                  <a16:creationId xmlns:a16="http://schemas.microsoft.com/office/drawing/2014/main" id="{1D50CEB8-6FE2-44BB-B389-4D0716E0797B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804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Información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s-ES" dirty="0"/>
              <a:t>Transmitir la información recogida en la correspondencia de un personaje histórico como Gaspar Melchor de Jovellanos, sin que sea necesario leer las miles cartas que la componen.</a:t>
            </a: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Justificación del proyecto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Campo de estudio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s-ES" dirty="0"/>
              <a:t>Expande un campo multidisciplinar que resulta ampliamente beneficioso de cara a educación y cultura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38" name="Shape 138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Shape 1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460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Requisitos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Número de temas que aparecen (igual que el valor de </a:t>
            </a:r>
            <a:r>
              <a:rPr lang="es-ES" i="1" dirty="0"/>
              <a:t>K </a:t>
            </a:r>
            <a:r>
              <a:rPr lang="es-ES" dirty="0"/>
              <a:t>en 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)</a:t>
            </a:r>
            <a:r>
              <a:rPr lang="en" dirty="0"/>
              <a:t>.</a:t>
            </a: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 err="1"/>
              <a:t>TopicModeling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Validación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Comprobación “manual” de la información obtenida</a:t>
            </a:r>
            <a:r>
              <a:rPr lang="en" dirty="0"/>
              <a:t>.</a:t>
            </a: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0" name="Shape 402">
            <a:extLst>
              <a:ext uri="{FF2B5EF4-FFF2-40B4-BE49-F238E27FC236}">
                <a16:creationId xmlns:a16="http://schemas.microsoft.com/office/drawing/2014/main" id="{8C3C1504-5118-4DA3-97FC-D65B214C4D86}"/>
              </a:ext>
            </a:extLst>
          </p:cNvPr>
          <p:cNvGrpSpPr/>
          <p:nvPr/>
        </p:nvGrpSpPr>
        <p:grpSpPr>
          <a:xfrm>
            <a:off x="7120641" y="847600"/>
            <a:ext cx="1038858" cy="864242"/>
            <a:chOff x="1926350" y="995225"/>
            <a:chExt cx="428650" cy="356600"/>
          </a:xfrm>
        </p:grpSpPr>
        <p:sp>
          <p:nvSpPr>
            <p:cNvPr id="11" name="Shape 403">
              <a:extLst>
                <a:ext uri="{FF2B5EF4-FFF2-40B4-BE49-F238E27FC236}">
                  <a16:creationId xmlns:a16="http://schemas.microsoft.com/office/drawing/2014/main" id="{D583C3F8-C8C3-4374-946C-363A6ADE1006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04">
              <a:extLst>
                <a:ext uri="{FF2B5EF4-FFF2-40B4-BE49-F238E27FC236}">
                  <a16:creationId xmlns:a16="http://schemas.microsoft.com/office/drawing/2014/main" id="{32BAED9E-A2C7-49F9-941D-B57EE5D0DD5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5">
              <a:extLst>
                <a:ext uri="{FF2B5EF4-FFF2-40B4-BE49-F238E27FC236}">
                  <a16:creationId xmlns:a16="http://schemas.microsoft.com/office/drawing/2014/main" id="{8F5C22A1-F99F-43DE-BBB6-A186BEAB91C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6">
              <a:extLst>
                <a:ext uri="{FF2B5EF4-FFF2-40B4-BE49-F238E27FC236}">
                  <a16:creationId xmlns:a16="http://schemas.microsoft.com/office/drawing/2014/main" id="{B6A6FADA-1362-4B7B-97A4-2FC8E189B07B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134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0379" y="623944"/>
            <a:ext cx="7699120" cy="381472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66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Temas identificados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Jovellanos, el político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Cartas de carácter institucional </a:t>
            </a:r>
            <a:r>
              <a:rPr lang="es-ES" dirty="0"/>
              <a:t>y formal</a:t>
            </a:r>
            <a:r>
              <a:rPr lang="en" dirty="0"/>
              <a:t>. </a:t>
            </a:r>
            <a:r>
              <a:rPr lang="es-ES" dirty="0"/>
              <a:t>Tratan con frecuencia sobre reales de decretos y órdenes, además del Instituto Asturiano.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Círculo cercano, tono formal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Tema dominado por conversaciones de un cierto carácter formal con su círculo cercano</a:t>
            </a:r>
            <a:r>
              <a:rPr lang="en" dirty="0"/>
              <a:t>.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Cartas perdidas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Correspondencia cuya existencia es conocida pero carecemos de su contenido</a:t>
            </a:r>
            <a:r>
              <a:rPr lang="en" dirty="0"/>
              <a:t>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1" name="Shape 271">
            <a:extLst>
              <a:ext uri="{FF2B5EF4-FFF2-40B4-BE49-F238E27FC236}">
                <a16:creationId xmlns:a16="http://schemas.microsoft.com/office/drawing/2014/main" id="{0D8E92BC-4840-4DB1-B841-C126EB226917}"/>
              </a:ext>
            </a:extLst>
          </p:cNvPr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2" name="Shape 272">
              <a:extLst>
                <a:ext uri="{FF2B5EF4-FFF2-40B4-BE49-F238E27FC236}">
                  <a16:creationId xmlns:a16="http://schemas.microsoft.com/office/drawing/2014/main" id="{F783C059-9577-42FA-A298-8EB9997C346E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273">
              <a:extLst>
                <a:ext uri="{FF2B5EF4-FFF2-40B4-BE49-F238E27FC236}">
                  <a16:creationId xmlns:a16="http://schemas.microsoft.com/office/drawing/2014/main" id="{EA8B75FD-38F0-4558-897F-83844A75566C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9824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6354974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Excelentísimo señor: </a:t>
            </a:r>
          </a:p>
          <a:p>
            <a:pPr marL="0" lvl="0" indent="0">
              <a:buNone/>
            </a:pPr>
            <a:r>
              <a:rPr lang="es-ES" sz="1600" dirty="0"/>
              <a:t>Cumpliendo con la </a:t>
            </a:r>
            <a:r>
              <a:rPr lang="es-ES" sz="1600" dirty="0">
                <a:solidFill>
                  <a:srgbClr val="FF0000"/>
                </a:solidFill>
              </a:rPr>
              <a:t>Real Orden</a:t>
            </a:r>
            <a:r>
              <a:rPr lang="es-ES" sz="1600" dirty="0"/>
              <a:t> que V.E. se ha </a:t>
            </a:r>
            <a:r>
              <a:rPr lang="es-ES" sz="1600" dirty="0">
                <a:solidFill>
                  <a:srgbClr val="FF0000"/>
                </a:solidFill>
              </a:rPr>
              <a:t>servido</a:t>
            </a:r>
            <a:r>
              <a:rPr lang="es-ES" sz="1600" dirty="0"/>
              <a:t> comunicarme con fecha de 7 de setiembre del año anterior, paso a sus manos el adjunto </a:t>
            </a:r>
            <a:r>
              <a:rPr lang="es-ES" sz="1600" dirty="0">
                <a:solidFill>
                  <a:srgbClr val="FF0000"/>
                </a:solidFill>
              </a:rPr>
              <a:t>Informe</a:t>
            </a:r>
            <a:r>
              <a:rPr lang="es-ES" sz="1600" dirty="0"/>
              <a:t> a S.M. sobre la Representación que en 30 de abril del mismo había dirigido a S. R. P. el Director General de </a:t>
            </a:r>
            <a:r>
              <a:rPr lang="es-ES" sz="1600" dirty="0">
                <a:solidFill>
                  <a:srgbClr val="FF0000"/>
                </a:solidFill>
              </a:rPr>
              <a:t>Minas</a:t>
            </a:r>
            <a:r>
              <a:rPr lang="es-ES" sz="1600" dirty="0"/>
              <a:t>, don Francisco de Angulo. El deseo de tomar una plena instrucción del objeto que trata, me ha hecho suspenderle hasta ahora, que con esta misma fecha dirijo a S.M. las resultas de mi principal comisión por la vía reservada de </a:t>
            </a:r>
            <a:r>
              <a:rPr lang="es-ES" sz="1600" dirty="0">
                <a:solidFill>
                  <a:srgbClr val="FF0000"/>
                </a:solidFill>
              </a:rPr>
              <a:t>Marina</a:t>
            </a:r>
            <a:r>
              <a:rPr lang="es-ES" sz="1600" dirty="0"/>
              <a:t>, de quien dimana.</a:t>
            </a:r>
          </a:p>
          <a:p>
            <a:pPr marL="0" lvl="0" indent="0">
              <a:buNone/>
            </a:pPr>
            <a:r>
              <a:rPr lang="es-ES" sz="1600" dirty="0"/>
              <a:t>Nuestro Señor </a:t>
            </a:r>
            <a:r>
              <a:rPr lang="es-ES" sz="1600" dirty="0">
                <a:solidFill>
                  <a:srgbClr val="FF0000"/>
                </a:solidFill>
              </a:rPr>
              <a:t>guarde a V.E. muchos años</a:t>
            </a:r>
            <a:r>
              <a:rPr lang="es-ES" sz="1600" dirty="0"/>
              <a:t>. </a:t>
            </a:r>
            <a:endParaRPr sz="16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849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92704" y="847600"/>
            <a:ext cx="3792047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Corresponsales tema 2</a:t>
            </a:r>
            <a:endParaRPr sz="3600"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4153230231"/>
              </p:ext>
            </p:extLst>
          </p:nvPr>
        </p:nvGraphicFramePr>
        <p:xfrm>
          <a:off x="4539999" y="1030128"/>
          <a:ext cx="3619500" cy="33631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Personaje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Cartas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González de Posada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927064503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Juan Meléndez Valdés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993493045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Lord </a:t>
                      </a: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Holland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781177176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Francisco de Paula Jovellanos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Gertrudis del Busto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Josefa Jovellanos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9" name="Shape 242">
            <a:extLst>
              <a:ext uri="{FF2B5EF4-FFF2-40B4-BE49-F238E27FC236}">
                <a16:creationId xmlns:a16="http://schemas.microsoft.com/office/drawing/2014/main" id="{E47FFB75-08E0-46C5-B78E-714411CAEAFD}"/>
              </a:ext>
            </a:extLst>
          </p:cNvPr>
          <p:cNvSpPr/>
          <p:nvPr/>
        </p:nvSpPr>
        <p:spPr>
          <a:xfrm>
            <a:off x="1920925" y="3196093"/>
            <a:ext cx="1135604" cy="1197185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336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Temas identificados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Círculo cercano, tono íntimo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Conversaciones en tono cariñoso e íntimo con, principalmente, sus mejores amigos y miembros de su familia.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48759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Jovellanos, el recopilador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Cartas intercambiadas durante la década que pasó visitando monasterios e iglesias del norte de España y copiando escrituras antiguas que encontraba</a:t>
            </a:r>
            <a:r>
              <a:rPr lang="en" dirty="0"/>
              <a:t>.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9613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Jovellanos, el poeta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Correspondencia en la que trata sobre poesía y otras obras literarias</a:t>
            </a:r>
            <a:r>
              <a:rPr lang="en" dirty="0"/>
              <a:t>. </a:t>
            </a:r>
            <a:r>
              <a:rPr lang="es-ES" dirty="0"/>
              <a:t>Incluye consejos y revisiones del trabajo de sus conocidos, recomendaciones de obras, </a:t>
            </a:r>
            <a:r>
              <a:rPr lang="es-ES" dirty="0" err="1"/>
              <a:t>etc</a:t>
            </a:r>
            <a:r>
              <a:rPr lang="es-ES" dirty="0"/>
              <a:t>…</a:t>
            </a:r>
            <a:r>
              <a:rPr lang="en" dirty="0"/>
              <a:t>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11" name="Shape 271">
            <a:extLst>
              <a:ext uri="{FF2B5EF4-FFF2-40B4-BE49-F238E27FC236}">
                <a16:creationId xmlns:a16="http://schemas.microsoft.com/office/drawing/2014/main" id="{0D8E92BC-4840-4DB1-B841-C126EB226917}"/>
              </a:ext>
            </a:extLst>
          </p:cNvPr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2" name="Shape 272">
              <a:extLst>
                <a:ext uri="{FF2B5EF4-FFF2-40B4-BE49-F238E27FC236}">
                  <a16:creationId xmlns:a16="http://schemas.microsoft.com/office/drawing/2014/main" id="{F783C059-9577-42FA-A298-8EB9997C346E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273">
              <a:extLst>
                <a:ext uri="{FF2B5EF4-FFF2-40B4-BE49-F238E27FC236}">
                  <a16:creationId xmlns:a16="http://schemas.microsoft.com/office/drawing/2014/main" id="{EA8B75FD-38F0-4558-897F-83844A75566C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8030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92704" y="847600"/>
            <a:ext cx="3792047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Corresponsales tema 4</a:t>
            </a:r>
            <a:endParaRPr sz="3600"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3550407205"/>
              </p:ext>
            </p:extLst>
          </p:nvPr>
        </p:nvGraphicFramePr>
        <p:xfrm>
          <a:off x="4539999" y="1030126"/>
          <a:ext cx="3619500" cy="336315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5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Personaje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Cartas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Lord </a:t>
                      </a: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Holland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&gt;35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031138273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Josefa Jovellanos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42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131261742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González de Posada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39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927064503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Baltasar González de Cienfuegos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Catalina de Sena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" name="Shape 242">
            <a:extLst>
              <a:ext uri="{FF2B5EF4-FFF2-40B4-BE49-F238E27FC236}">
                <a16:creationId xmlns:a16="http://schemas.microsoft.com/office/drawing/2014/main" id="{8173FE52-2BFF-46E4-8233-B47F9D7B752C}"/>
              </a:ext>
            </a:extLst>
          </p:cNvPr>
          <p:cNvSpPr/>
          <p:nvPr/>
        </p:nvSpPr>
        <p:spPr>
          <a:xfrm>
            <a:off x="1920925" y="3196093"/>
            <a:ext cx="1135604" cy="1197185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426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6354974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Muy señor mío y mi más estimado dueño: </a:t>
            </a:r>
          </a:p>
          <a:p>
            <a:pPr marL="0" lvl="0" indent="0">
              <a:buNone/>
            </a:pPr>
            <a:r>
              <a:rPr lang="es-ES" sz="1600" dirty="0"/>
              <a:t>Quedará esta tarde efectuado el andamio que V.S. se sirve encargarme, y mañana haré </a:t>
            </a:r>
            <a:r>
              <a:rPr lang="es-ES" sz="1600" dirty="0">
                <a:solidFill>
                  <a:srgbClr val="FF0000"/>
                </a:solidFill>
              </a:rPr>
              <a:t>copiar</a:t>
            </a:r>
            <a:r>
              <a:rPr lang="es-ES" sz="1600" dirty="0"/>
              <a:t> la consabida </a:t>
            </a:r>
            <a:r>
              <a:rPr lang="es-ES" sz="1600" dirty="0">
                <a:solidFill>
                  <a:srgbClr val="FF0000"/>
                </a:solidFill>
              </a:rPr>
              <a:t>inscripción</a:t>
            </a:r>
            <a:r>
              <a:rPr lang="es-ES" sz="1600" dirty="0"/>
              <a:t>, […] de otras </a:t>
            </a:r>
            <a:r>
              <a:rPr lang="es-ES" sz="1600" dirty="0">
                <a:solidFill>
                  <a:srgbClr val="FF0000"/>
                </a:solidFill>
              </a:rPr>
              <a:t>inscripciones</a:t>
            </a:r>
            <a:r>
              <a:rPr lang="es-ES" sz="1600" dirty="0"/>
              <a:t> de esta nación. Esta misma tarde paso a </a:t>
            </a:r>
            <a:r>
              <a:rPr lang="es-ES" sz="1600" dirty="0">
                <a:solidFill>
                  <a:srgbClr val="FF0000"/>
                </a:solidFill>
              </a:rPr>
              <a:t>copiar</a:t>
            </a:r>
            <a:r>
              <a:rPr lang="es-ES" sz="1600" dirty="0"/>
              <a:t> la </a:t>
            </a:r>
            <a:r>
              <a:rPr lang="es-ES" sz="1600" dirty="0">
                <a:solidFill>
                  <a:srgbClr val="FF0000"/>
                </a:solidFill>
              </a:rPr>
              <a:t>inscripción</a:t>
            </a:r>
            <a:r>
              <a:rPr lang="es-ES" sz="1600" dirty="0"/>
              <a:t> que dije a V.S. de </a:t>
            </a:r>
            <a:r>
              <a:rPr lang="es-ES" sz="1600" dirty="0" err="1"/>
              <a:t>Corao</a:t>
            </a:r>
            <a:r>
              <a:rPr lang="es-ES" sz="1600" dirty="0"/>
              <a:t>, pues la otra está bien cerca de </a:t>
            </a:r>
            <a:r>
              <a:rPr lang="es-ES" sz="1600" dirty="0">
                <a:solidFill>
                  <a:srgbClr val="FF0000"/>
                </a:solidFill>
              </a:rPr>
              <a:t>Santa Cruz</a:t>
            </a:r>
            <a:r>
              <a:rPr lang="es-ES" sz="1600" dirty="0"/>
              <a:t>, en una casería, y es regular quiera verla V.S. más en su original que en </a:t>
            </a:r>
            <a:r>
              <a:rPr lang="es-ES" sz="1600" dirty="0">
                <a:solidFill>
                  <a:srgbClr val="FF0000"/>
                </a:solidFill>
              </a:rPr>
              <a:t>copia</a:t>
            </a:r>
            <a:r>
              <a:rPr lang="es-ES" sz="1600" dirty="0"/>
              <a:t>, bien que elegirá lo que guste, pues la tendrá también. Ambas son sepulcrales, y ésta es muy parecida a otra que </a:t>
            </a:r>
            <a:r>
              <a:rPr lang="es-ES" sz="1600" dirty="0">
                <a:solidFill>
                  <a:srgbClr val="FF0000"/>
                </a:solidFill>
              </a:rPr>
              <a:t>halló</a:t>
            </a:r>
            <a:r>
              <a:rPr lang="es-ES" sz="1600" dirty="0"/>
              <a:t> Sandoval junto a Burgos, […] A la hora que V.S. me dice procuraré </a:t>
            </a:r>
            <a:r>
              <a:rPr lang="es-ES" sz="1600" dirty="0">
                <a:solidFill>
                  <a:srgbClr val="FF0000"/>
                </a:solidFill>
              </a:rPr>
              <a:t>hallarme</a:t>
            </a:r>
            <a:r>
              <a:rPr lang="es-ES" sz="1600" dirty="0"/>
              <a:t> en </a:t>
            </a:r>
            <a:r>
              <a:rPr lang="es-ES" sz="1600" dirty="0">
                <a:solidFill>
                  <a:srgbClr val="FF0000"/>
                </a:solidFill>
              </a:rPr>
              <a:t>Santa Cruz</a:t>
            </a:r>
            <a:r>
              <a:rPr lang="es-ES" sz="1600" dirty="0"/>
              <a:t>, […] su más seguro servidor Josef Antonio Ru.</a:t>
            </a:r>
            <a:endParaRPr sz="16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013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6354974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Muy señor mío y mi estimado paisano: Doy a usted muy finas y sinceras gracias por el </a:t>
            </a:r>
            <a:r>
              <a:rPr lang="es-ES" sz="1600" dirty="0">
                <a:solidFill>
                  <a:srgbClr val="FF0000"/>
                </a:solidFill>
              </a:rPr>
              <a:t>romance</a:t>
            </a:r>
            <a:r>
              <a:rPr lang="es-ES" sz="1600" dirty="0"/>
              <a:t> […] el entusiasmo </a:t>
            </a:r>
            <a:r>
              <a:rPr lang="es-ES" sz="1600" dirty="0">
                <a:solidFill>
                  <a:srgbClr val="FF0000"/>
                </a:solidFill>
              </a:rPr>
              <a:t>poético</a:t>
            </a:r>
            <a:r>
              <a:rPr lang="es-ES" sz="1600" dirty="0"/>
              <a:t> arrebataron su imaginación de usted y colocaron sus héroes entre los signos del Zodíaco; […] atribuir a los colores de la </a:t>
            </a:r>
            <a:r>
              <a:rPr lang="es-ES" sz="1600" dirty="0">
                <a:solidFill>
                  <a:srgbClr val="FF0000"/>
                </a:solidFill>
              </a:rPr>
              <a:t>poesía</a:t>
            </a:r>
            <a:r>
              <a:rPr lang="es-ES" sz="1600" dirty="0"/>
              <a:t>, ya sabe usted que la </a:t>
            </a:r>
            <a:r>
              <a:rPr lang="es-ES" sz="1600" dirty="0">
                <a:solidFill>
                  <a:srgbClr val="FF0000"/>
                </a:solidFill>
              </a:rPr>
              <a:t>poesía</a:t>
            </a:r>
            <a:r>
              <a:rPr lang="es-ES" sz="1600" dirty="0"/>
              <a:t> didáctica no concede tantas licencias. Pero si considero el </a:t>
            </a:r>
            <a:r>
              <a:rPr lang="es-ES" sz="1600" dirty="0">
                <a:solidFill>
                  <a:srgbClr val="FF0000"/>
                </a:solidFill>
              </a:rPr>
              <a:t>romance</a:t>
            </a:r>
            <a:r>
              <a:rPr lang="es-ES" sz="1600" dirty="0"/>
              <a:t> como </a:t>
            </a:r>
            <a:r>
              <a:rPr lang="es-ES" sz="1600" dirty="0">
                <a:solidFill>
                  <a:srgbClr val="FF0000"/>
                </a:solidFill>
              </a:rPr>
              <a:t>poeta</a:t>
            </a:r>
            <a:r>
              <a:rPr lang="es-ES" sz="1600" dirty="0"/>
              <a:t>, hallo en él mil gracias: muchos pensamientos sublimes y brillantes, muchos </a:t>
            </a:r>
            <a:r>
              <a:rPr lang="es-ES" sz="1600" dirty="0">
                <a:solidFill>
                  <a:srgbClr val="FF0000"/>
                </a:solidFill>
              </a:rPr>
              <a:t>versos</a:t>
            </a:r>
            <a:r>
              <a:rPr lang="es-ES" sz="1600" dirty="0"/>
              <a:t> correctos y armoniosos, algunas </a:t>
            </a:r>
            <a:r>
              <a:rPr lang="es-ES" sz="1600" dirty="0">
                <a:solidFill>
                  <a:srgbClr val="FF0000"/>
                </a:solidFill>
              </a:rPr>
              <a:t>ideas</a:t>
            </a:r>
            <a:r>
              <a:rPr lang="es-ES" sz="1600" dirty="0"/>
              <a:t> originales, y sobre todo un estilo fácil, noble y de bastante majestad. Seguramente usted podrí] hacer grandes cosas en </a:t>
            </a:r>
            <a:r>
              <a:rPr lang="es-ES" sz="1600" dirty="0">
                <a:solidFill>
                  <a:srgbClr val="FF0000"/>
                </a:solidFill>
              </a:rPr>
              <a:t>poesía</a:t>
            </a:r>
            <a:r>
              <a:rPr lang="es-ES" sz="1600" dirty="0"/>
              <a:t>, […]. </a:t>
            </a:r>
          </a:p>
          <a:p>
            <a:pPr marL="0" lvl="0" indent="0">
              <a:buNone/>
            </a:pPr>
            <a:r>
              <a:rPr lang="es-ES" sz="1600" dirty="0"/>
              <a:t>Gaspar de Jovellanos.</a:t>
            </a:r>
            <a:endParaRPr sz="16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8065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Temas identificados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6391948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b="1" dirty="0">
                <a:latin typeface="Work Sans" panose="020B0604020202020204" charset="0"/>
              </a:rPr>
              <a:t>Jovellanos durante la guerra:</a:t>
            </a:r>
            <a:endParaRPr lang="en" b="1" dirty="0">
              <a:latin typeface="Work Sans" panose="020B0604020202020204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Contiene la correspondencia intercambiada durante la Guerra de Independencia, la mayor parte con Lord </a:t>
            </a:r>
            <a:r>
              <a:rPr lang="es-ES" sz="1800" dirty="0" err="1"/>
              <a:t>Holland</a:t>
            </a:r>
            <a:r>
              <a:rPr lang="en" sz="1800" dirty="0"/>
              <a:t>. </a:t>
            </a:r>
            <a:r>
              <a:rPr lang="es-ES" sz="1800" dirty="0"/>
              <a:t>Destaca el número de menciones a las Cortes de Cádiz y la Junta Suprema Central.</a:t>
            </a:r>
            <a:r>
              <a:rPr lang="en" sz="1800" dirty="0"/>
              <a:t> </a:t>
            </a:r>
            <a:endParaRPr sz="1800"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9" name="Shape 271">
            <a:extLst>
              <a:ext uri="{FF2B5EF4-FFF2-40B4-BE49-F238E27FC236}">
                <a16:creationId xmlns:a16="http://schemas.microsoft.com/office/drawing/2014/main" id="{8A583171-7940-456D-A378-7C93C9DB5861}"/>
              </a:ext>
            </a:extLst>
          </p:cNvPr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10" name="Shape 272">
              <a:extLst>
                <a:ext uri="{FF2B5EF4-FFF2-40B4-BE49-F238E27FC236}">
                  <a16:creationId xmlns:a16="http://schemas.microsoft.com/office/drawing/2014/main" id="{4C0F05D6-AE9A-4A6F-AE11-D3DF4185CC62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273">
              <a:extLst>
                <a:ext uri="{FF2B5EF4-FFF2-40B4-BE49-F238E27FC236}">
                  <a16:creationId xmlns:a16="http://schemas.microsoft.com/office/drawing/2014/main" id="{A8DE60B2-6E4A-47BA-AEC1-900F636F10C5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166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 del proyecto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Realizar un análisis de lenguaje natural adaptado a la correspondencia de Jovellanos. 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Identificar las temáticas presentes utilizando métodos de aprendizaje no supervisado.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Generar visualizaciones de los resultados.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Diseñar una web para presentar los datos.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Shape 448">
            <a:extLst>
              <a:ext uri="{FF2B5EF4-FFF2-40B4-BE49-F238E27FC236}">
                <a16:creationId xmlns:a16="http://schemas.microsoft.com/office/drawing/2014/main" id="{0FE6928D-0BD6-45DD-8C97-0DCD5C656F16}"/>
              </a:ext>
            </a:extLst>
          </p:cNvPr>
          <p:cNvGrpSpPr/>
          <p:nvPr/>
        </p:nvGrpSpPr>
        <p:grpSpPr>
          <a:xfrm>
            <a:off x="7071976" y="847600"/>
            <a:ext cx="1202974" cy="1281766"/>
            <a:chOff x="5970800" y="1619250"/>
            <a:chExt cx="428650" cy="456725"/>
          </a:xfrm>
        </p:grpSpPr>
        <p:sp>
          <p:nvSpPr>
            <p:cNvPr id="10" name="Shape 449">
              <a:extLst>
                <a:ext uri="{FF2B5EF4-FFF2-40B4-BE49-F238E27FC236}">
                  <a16:creationId xmlns:a16="http://schemas.microsoft.com/office/drawing/2014/main" id="{4EEDFF80-617C-4383-94CE-6A60394875EB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50">
              <a:extLst>
                <a:ext uri="{FF2B5EF4-FFF2-40B4-BE49-F238E27FC236}">
                  <a16:creationId xmlns:a16="http://schemas.microsoft.com/office/drawing/2014/main" id="{A44CD244-0086-4E72-AD34-14E67DC8BD8F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51">
              <a:extLst>
                <a:ext uri="{FF2B5EF4-FFF2-40B4-BE49-F238E27FC236}">
                  <a16:creationId xmlns:a16="http://schemas.microsoft.com/office/drawing/2014/main" id="{73618A14-0EEF-4B3A-86B3-BA67B97E30E6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52">
              <a:extLst>
                <a:ext uri="{FF2B5EF4-FFF2-40B4-BE49-F238E27FC236}">
                  <a16:creationId xmlns:a16="http://schemas.microsoft.com/office/drawing/2014/main" id="{C348B7C6-3106-4DDA-ABB0-1B4DAF5F45D1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53">
              <a:extLst>
                <a:ext uri="{FF2B5EF4-FFF2-40B4-BE49-F238E27FC236}">
                  <a16:creationId xmlns:a16="http://schemas.microsoft.com/office/drawing/2014/main" id="{5D2F901E-B4EB-4040-993C-278353A1D57C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0499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659219"/>
            <a:ext cx="6354974" cy="3700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400" dirty="0"/>
              <a:t>Mi muy amado Lord: </a:t>
            </a:r>
          </a:p>
          <a:p>
            <a:pPr marL="0" lvl="0" indent="0">
              <a:buNone/>
            </a:pPr>
            <a:r>
              <a:rPr lang="es-ES" sz="1400" dirty="0"/>
              <a:t>Por fin usted llegó a Lisboa, como dije, antes que mis cartas a su mano, y así me lo confirma la del 5, </a:t>
            </a:r>
            <a:r>
              <a:rPr lang="es-ES" sz="1400" dirty="0">
                <a:solidFill>
                  <a:srgbClr val="FF0000"/>
                </a:solidFill>
              </a:rPr>
              <a:t>escrita</a:t>
            </a:r>
            <a:r>
              <a:rPr lang="es-ES" sz="1400" dirty="0"/>
              <a:t> de Badajoz, que me entregó el calesero. […] </a:t>
            </a:r>
            <a:r>
              <a:rPr lang="es-ES" sz="1400" dirty="0">
                <a:solidFill>
                  <a:srgbClr val="FF0000"/>
                </a:solidFill>
              </a:rPr>
              <a:t>ataque</a:t>
            </a:r>
            <a:r>
              <a:rPr lang="es-ES" sz="1400" dirty="0"/>
              <a:t>, y tal vez a esta hora estarán empeñados en él nuestros </a:t>
            </a:r>
            <a:r>
              <a:rPr lang="es-ES" sz="1400" dirty="0">
                <a:solidFill>
                  <a:srgbClr val="FF0000"/>
                </a:solidFill>
              </a:rPr>
              <a:t>ejércitos</a:t>
            </a:r>
            <a:r>
              <a:rPr lang="es-ES" sz="1400" dirty="0"/>
              <a:t>. Hemos entrevisto a medias el plan, y aunque no entiendo la materia, me gusta poco. No me parece que hay bastante unión en los tres cuerpos, que deben obrar a mucha distancia contra un </a:t>
            </a:r>
            <a:r>
              <a:rPr lang="es-ES" sz="1400" dirty="0">
                <a:solidFill>
                  <a:srgbClr val="FF0000"/>
                </a:solidFill>
              </a:rPr>
              <a:t>enemigo</a:t>
            </a:r>
            <a:r>
              <a:rPr lang="es-ES" sz="1400" dirty="0"/>
              <a:t> reunido. […]. Es el día de buen hado; hoy hemos celebrado en la capilla de San Fernando la </a:t>
            </a:r>
            <a:r>
              <a:rPr lang="es-ES" sz="1400" dirty="0">
                <a:solidFill>
                  <a:srgbClr val="FF0000"/>
                </a:solidFill>
              </a:rPr>
              <a:t>batalla</a:t>
            </a:r>
            <a:r>
              <a:rPr lang="es-ES" sz="1400" dirty="0"/>
              <a:t> de Bailén. Asistieron el nuncio y los ministros de Inglaterra, Austria, Portugal y Provincias Unidas. Capmany está ya libre de la Gaceta y agregado a los trabajos de </a:t>
            </a:r>
            <a:r>
              <a:rPr lang="es-ES" sz="1400" dirty="0">
                <a:solidFill>
                  <a:srgbClr val="FF0000"/>
                </a:solidFill>
              </a:rPr>
              <a:t>Cortes</a:t>
            </a:r>
            <a:r>
              <a:rPr lang="es-ES" sz="1400" dirty="0"/>
              <a:t>. Pero nos ocupan demasiado los negocios de la </a:t>
            </a:r>
            <a:r>
              <a:rPr lang="es-ES" sz="1400" dirty="0">
                <a:solidFill>
                  <a:srgbClr val="FF0000"/>
                </a:solidFill>
              </a:rPr>
              <a:t>guerra</a:t>
            </a:r>
            <a:r>
              <a:rPr lang="es-ES" sz="1400" dirty="0"/>
              <a:t> y el temor de sus resultas; si malas, al pueblo, si buenas, al general victorioso. Amable </a:t>
            </a:r>
            <a:r>
              <a:rPr lang="es-ES" sz="1400" dirty="0" err="1"/>
              <a:t>Milady</a:t>
            </a:r>
            <a:r>
              <a:rPr lang="es-ES" sz="1400" dirty="0"/>
              <a:t>: me llama la hora de la </a:t>
            </a:r>
            <a:r>
              <a:rPr lang="es-ES" sz="1400" dirty="0">
                <a:solidFill>
                  <a:srgbClr val="FF0000"/>
                </a:solidFill>
              </a:rPr>
              <a:t>Junta</a:t>
            </a:r>
            <a:r>
              <a:rPr lang="es-ES" sz="1400" dirty="0"/>
              <a:t> nocturna. […]</a:t>
            </a:r>
            <a:endParaRPr sz="1400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098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Desarrollo web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5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654433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69149" y="3051725"/>
            <a:ext cx="3652401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Herramientas y lenguajes</a:t>
            </a:r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1030" name="Picture 6" descr="Resultado de imagen de notepad logo">
            <a:extLst>
              <a:ext uri="{FF2B5EF4-FFF2-40B4-BE49-F238E27FC236}">
                <a16:creationId xmlns:a16="http://schemas.microsoft.com/office/drawing/2014/main" id="{CDB092FD-7BC8-4943-99A4-7AFC3C94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49" y="775202"/>
            <a:ext cx="2019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n de visual studio code logo">
            <a:extLst>
              <a:ext uri="{FF2B5EF4-FFF2-40B4-BE49-F238E27FC236}">
                <a16:creationId xmlns:a16="http://schemas.microsoft.com/office/drawing/2014/main" id="{23A09663-4CC7-4DD8-9227-38F77AA9C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90" y="1680125"/>
            <a:ext cx="137710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esultado de imagen de d3.js logo">
            <a:extLst>
              <a:ext uri="{FF2B5EF4-FFF2-40B4-BE49-F238E27FC236}">
                <a16:creationId xmlns:a16="http://schemas.microsoft.com/office/drawing/2014/main" id="{9C0BCD8A-0172-4579-9980-31C66019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03" y="2828874"/>
            <a:ext cx="3000596" cy="15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sultado de imagen de bootstrap logo">
            <a:extLst>
              <a:ext uri="{FF2B5EF4-FFF2-40B4-BE49-F238E27FC236}">
                <a16:creationId xmlns:a16="http://schemas.microsoft.com/office/drawing/2014/main" id="{040910BE-9EEF-44AC-82D5-9C666DD58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035" y="775202"/>
            <a:ext cx="1509934" cy="126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javascript logo png">
            <a:extLst>
              <a:ext uri="{FF2B5EF4-FFF2-40B4-BE49-F238E27FC236}">
                <a16:creationId xmlns:a16="http://schemas.microsoft.com/office/drawing/2014/main" id="{77C155D5-1749-4D94-865A-EA7D2F4C5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18" y="697953"/>
            <a:ext cx="1611822" cy="161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16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Alcance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dirty="0"/>
              <a:t>El alcance del desarrollo comprende:</a:t>
            </a:r>
            <a:endParaRPr lang="en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s-ES" dirty="0"/>
              <a:t>Creación de varios grafos dinámicos e interactivos con la información de la correspondencia y el análisis de la misma.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dirty="0"/>
              <a:t>Generación de una galería con gráficas sobre el resultado del análisis. 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9" name="Shape 436">
            <a:extLst>
              <a:ext uri="{FF2B5EF4-FFF2-40B4-BE49-F238E27FC236}">
                <a16:creationId xmlns:a16="http://schemas.microsoft.com/office/drawing/2014/main" id="{171DB66F-B7CF-4E9B-A02F-6522D3C7B489}"/>
              </a:ext>
            </a:extLst>
          </p:cNvPr>
          <p:cNvGrpSpPr/>
          <p:nvPr/>
        </p:nvGrpSpPr>
        <p:grpSpPr>
          <a:xfrm>
            <a:off x="7589732" y="847600"/>
            <a:ext cx="685218" cy="970567"/>
            <a:chOff x="3984000" y="1594200"/>
            <a:chExt cx="357800" cy="506800"/>
          </a:xfrm>
        </p:grpSpPr>
        <p:sp>
          <p:nvSpPr>
            <p:cNvPr id="10" name="Shape 437">
              <a:extLst>
                <a:ext uri="{FF2B5EF4-FFF2-40B4-BE49-F238E27FC236}">
                  <a16:creationId xmlns:a16="http://schemas.microsoft.com/office/drawing/2014/main" id="{C35E613D-2F00-42FF-B4C5-229588935865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38">
              <a:extLst>
                <a:ext uri="{FF2B5EF4-FFF2-40B4-BE49-F238E27FC236}">
                  <a16:creationId xmlns:a16="http://schemas.microsoft.com/office/drawing/2014/main" id="{4CA67014-C60A-4033-B1AA-FBD9C9D157AA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38813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Archivos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BBDD / Datos entrada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Archivos JSON con la información de la correspondencia (corresponsales, </a:t>
            </a:r>
            <a:r>
              <a:rPr lang="es-ES" dirty="0" err="1"/>
              <a:t>nº</a:t>
            </a:r>
            <a:r>
              <a:rPr lang="es-ES" dirty="0"/>
              <a:t> cartas, temas, …)</a:t>
            </a:r>
            <a:r>
              <a:rPr lang="en" dirty="0"/>
              <a:t>. </a:t>
            </a:r>
            <a:r>
              <a:rPr lang="es-ES" dirty="0"/>
              <a:t>Leídos dinámicamente por D3.js para generar los grafos.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JavaScript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Documentos JS con las diferentes funciones de los grafos</a:t>
            </a:r>
            <a:r>
              <a:rPr lang="en" dirty="0"/>
              <a:t>. </a:t>
            </a:r>
            <a:r>
              <a:rPr lang="es-ES" dirty="0"/>
              <a:t>Incluye: búsqueda de personajes, consultas a Wikipedia, filtros aplicables al grafo, </a:t>
            </a:r>
            <a:r>
              <a:rPr lang="es-ES" dirty="0" err="1"/>
              <a:t>etc</a:t>
            </a:r>
            <a:r>
              <a:rPr lang="es-ES" dirty="0"/>
              <a:t>…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latin typeface="Work Sans"/>
                <a:ea typeface="Work Sans"/>
                <a:cs typeface="Work Sans"/>
                <a:sym typeface="Work Sans"/>
              </a:rPr>
              <a:t>HTML y CSS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Estructura y hojas de estilo de la página</a:t>
            </a:r>
            <a:r>
              <a:rPr lang="en" dirty="0"/>
              <a:t>. </a:t>
            </a:r>
            <a:r>
              <a:rPr lang="es-ES" dirty="0"/>
              <a:t>La mayor parte del estilo ha sido realizada con Bootstrap y librerías auxiliares.</a:t>
            </a:r>
            <a:r>
              <a:rPr lang="en" dirty="0"/>
              <a:t>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11" name="Shape 398">
            <a:extLst>
              <a:ext uri="{FF2B5EF4-FFF2-40B4-BE49-F238E27FC236}">
                <a16:creationId xmlns:a16="http://schemas.microsoft.com/office/drawing/2014/main" id="{1AF124CF-A369-4C0E-965F-1F4D865B248A}"/>
              </a:ext>
            </a:extLst>
          </p:cNvPr>
          <p:cNvGrpSpPr/>
          <p:nvPr/>
        </p:nvGrpSpPr>
        <p:grpSpPr>
          <a:xfrm>
            <a:off x="7454291" y="847600"/>
            <a:ext cx="705208" cy="840349"/>
            <a:chOff x="1246775" y="910975"/>
            <a:chExt cx="439650" cy="523900"/>
          </a:xfrm>
        </p:grpSpPr>
        <p:sp>
          <p:nvSpPr>
            <p:cNvPr id="12" name="Shape 399">
              <a:extLst>
                <a:ext uri="{FF2B5EF4-FFF2-40B4-BE49-F238E27FC236}">
                  <a16:creationId xmlns:a16="http://schemas.microsoft.com/office/drawing/2014/main" id="{09D02D3E-0F20-4FF5-BA5A-FD415CFD20B1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00">
              <a:extLst>
                <a:ext uri="{FF2B5EF4-FFF2-40B4-BE49-F238E27FC236}">
                  <a16:creationId xmlns:a16="http://schemas.microsoft.com/office/drawing/2014/main" id="{D3800ADC-16DC-4254-B3E3-BF2BB0610F3F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01">
              <a:extLst>
                <a:ext uri="{FF2B5EF4-FFF2-40B4-BE49-F238E27FC236}">
                  <a16:creationId xmlns:a16="http://schemas.microsoft.com/office/drawing/2014/main" id="{D39269E5-D621-4E0E-9D1D-524D5ABA6FA6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1281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92703" y="847600"/>
            <a:ext cx="3947295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Funcionalidades Grafo</a:t>
            </a:r>
            <a:endParaRPr sz="3600" dirty="0"/>
          </a:p>
        </p:txBody>
      </p: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1333211338"/>
              </p:ext>
            </p:extLst>
          </p:nvPr>
        </p:nvGraphicFramePr>
        <p:xfrm>
          <a:off x="4539999" y="1030127"/>
          <a:ext cx="3619500" cy="3363156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23259131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744447303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4156490164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Lord </a:t>
                      </a:r>
                      <a:r>
                        <a:rPr lang="es-ES" sz="1100" dirty="0" err="1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Holland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031138273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Josefa Jovellanos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131261742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González de Posada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927064503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Baltasar González de Cienfuegos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84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Catalina de Sena</a:t>
                      </a:r>
                      <a:endParaRPr sz="1100" dirty="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6" name="Shape 498">
            <a:extLst>
              <a:ext uri="{FF2B5EF4-FFF2-40B4-BE49-F238E27FC236}">
                <a16:creationId xmlns:a16="http://schemas.microsoft.com/office/drawing/2014/main" id="{4D324FB1-0B5D-48F4-8EFE-CDBE542D4631}"/>
              </a:ext>
            </a:extLst>
          </p:cNvPr>
          <p:cNvSpPr/>
          <p:nvPr/>
        </p:nvSpPr>
        <p:spPr>
          <a:xfrm>
            <a:off x="1756751" y="2596808"/>
            <a:ext cx="1502345" cy="1502256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6157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3200" dirty="0"/>
              <a:t>¿De qué se habla en la correspondencia de Jovellanos? Análisis automático de textos adaptado al castellano del siglo XVIII</a:t>
            </a:r>
            <a:endParaRPr sz="3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B25D936-7354-42CF-B93F-C23250EBC691}"/>
              </a:ext>
            </a:extLst>
          </p:cNvPr>
          <p:cNvSpPr txBox="1"/>
          <p:nvPr/>
        </p:nvSpPr>
        <p:spPr>
          <a:xfrm>
            <a:off x="6221216" y="4218425"/>
            <a:ext cx="222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Work Sans" panose="020B0604020202020204" charset="0"/>
              </a:rPr>
              <a:t>Oriol Invernón Llaneza</a:t>
            </a:r>
          </a:p>
        </p:txBody>
      </p:sp>
      <p:grpSp>
        <p:nvGrpSpPr>
          <p:cNvPr id="15" name="Shape 423">
            <a:extLst>
              <a:ext uri="{FF2B5EF4-FFF2-40B4-BE49-F238E27FC236}">
                <a16:creationId xmlns:a16="http://schemas.microsoft.com/office/drawing/2014/main" id="{7190A927-3C6C-4707-8F10-1AF0E17DD098}"/>
              </a:ext>
            </a:extLst>
          </p:cNvPr>
          <p:cNvGrpSpPr/>
          <p:nvPr/>
        </p:nvGrpSpPr>
        <p:grpSpPr>
          <a:xfrm>
            <a:off x="6691875" y="485063"/>
            <a:ext cx="1285617" cy="1258677"/>
            <a:chOff x="1233350" y="1619250"/>
            <a:chExt cx="466500" cy="456725"/>
          </a:xfrm>
        </p:grpSpPr>
        <p:sp>
          <p:nvSpPr>
            <p:cNvPr id="16" name="Shape 424">
              <a:extLst>
                <a:ext uri="{FF2B5EF4-FFF2-40B4-BE49-F238E27FC236}">
                  <a16:creationId xmlns:a16="http://schemas.microsoft.com/office/drawing/2014/main" id="{DFBC97CF-A6AA-4EA0-9DF0-A27FAC31EBAC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25">
              <a:extLst>
                <a:ext uri="{FF2B5EF4-FFF2-40B4-BE49-F238E27FC236}">
                  <a16:creationId xmlns:a16="http://schemas.microsoft.com/office/drawing/2014/main" id="{55A7A8E5-968C-40CC-BE3D-A0FFE628BAA3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26">
              <a:extLst>
                <a:ext uri="{FF2B5EF4-FFF2-40B4-BE49-F238E27FC236}">
                  <a16:creationId xmlns:a16="http://schemas.microsoft.com/office/drawing/2014/main" id="{A4F47492-D3B8-4B0D-8ECF-E48CE34F421A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427">
              <a:extLst>
                <a:ext uri="{FF2B5EF4-FFF2-40B4-BE49-F238E27FC236}">
                  <a16:creationId xmlns:a16="http://schemas.microsoft.com/office/drawing/2014/main" id="{A8A146CD-F5C7-4C0D-A12A-3427D520A43F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680227" y="2094275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POWERPOINT®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r:id="rId3" action="ppaction://hlinksldjump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869150" y="3829725"/>
            <a:ext cx="74058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rgbClr val="666666"/>
                </a:solidFill>
              </a:rPr>
              <a:t>More info on how to use this template at </a:t>
            </a:r>
            <a:r>
              <a:rPr lang="en" sz="800" b="1" i="1" u="sng" dirty="0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sz="800" b="1" i="1" dirty="0">
              <a:solidFill>
                <a:srgbClr val="66666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i="1" dirty="0">
                <a:solidFill>
                  <a:srgbClr val="666666"/>
                </a:solidFill>
              </a:rPr>
              <a:t>This template is free to use under </a:t>
            </a:r>
            <a:r>
              <a:rPr lang="en" sz="800" i="1" u="sng" dirty="0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800" i="1" dirty="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800" i="1" dirty="0">
              <a:solidFill>
                <a:srgbClr val="66666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i="1" dirty="0">
              <a:solidFill>
                <a:srgbClr val="666666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800" i="1" dirty="0">
              <a:solidFill>
                <a:srgbClr val="666666"/>
              </a:solidFill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GOOGLE SLIDES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You have to be signed into your Google account.</a:t>
            </a:r>
            <a:b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3" name="Shape 7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Shape 7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4294967295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85" name="Shape 8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 err="1"/>
              <a:t>Republic</a:t>
            </a:r>
            <a:r>
              <a:rPr lang="es-ES" sz="3000" dirty="0"/>
              <a:t> </a:t>
            </a:r>
            <a:r>
              <a:rPr lang="es-ES" sz="3000" dirty="0" err="1"/>
              <a:t>Of</a:t>
            </a:r>
            <a:r>
              <a:rPr lang="es-ES" sz="3000" dirty="0"/>
              <a:t> </a:t>
            </a:r>
            <a:r>
              <a:rPr lang="es-ES" sz="3000" dirty="0" err="1"/>
              <a:t>Letters</a:t>
            </a:r>
            <a:endParaRPr sz="3000"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Proyecto de carácter similar desarrollado por la Universidad de Stanford</a:t>
            </a:r>
            <a:r>
              <a:rPr lang="en" sz="1400" dirty="0"/>
              <a:t>.</a:t>
            </a:r>
            <a:endParaRPr sz="1400" dirty="0"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46769" y="390525"/>
            <a:ext cx="4206706" cy="43622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Shape 16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360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BIG CONCEPT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Shape 1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Shape 12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Shape 126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Shape 1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Shape 151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Shape 15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grpSp>
        <p:nvGrpSpPr>
          <p:cNvPr id="163" name="Shape 163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Shape 164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Gray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White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Black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 idx="4294967295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rgbClr val="FFFFFF"/>
                </a:solidFill>
              </a:rPr>
              <a:t>Want big impact?</a:t>
            </a:r>
            <a:endParaRPr sz="20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7" name="Shape 187"/>
          <p:cNvGraphicFramePr/>
          <p:nvPr/>
        </p:nvGraphicFramePr>
        <p:xfrm>
          <a:off x="952500" y="2402681"/>
          <a:ext cx="7239000" cy="1921800"/>
        </p:xfrm>
        <a:graphic>
          <a:graphicData uri="http://schemas.openxmlformats.org/drawingml/2006/table">
            <a:tbl>
              <a:tblPr>
                <a:noFill/>
                <a:tableStyleId>{0F2BB437-FBD6-44AD-9815-A5E117060C14}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Yellow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Blue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Orange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68575" marB="68575" anchor="ctr"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794376" y="844901"/>
            <a:ext cx="7678103" cy="365767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 idx="4294967295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name="adj1" fmla="val -21899"/>
              <a:gd name="adj2" fmla="val 122444"/>
            </a:avLst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our office</a:t>
            </a:r>
            <a:endParaRPr sz="1000" dirty="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Shape 201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Shape 204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Shape 207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Shape 210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Shape 213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Shape 216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Planificación del proyecto</a:t>
            </a:r>
            <a:endParaRPr dirty="0"/>
          </a:p>
        </p:txBody>
      </p:sp>
      <p:sp>
        <p:nvSpPr>
          <p:cNvPr id="93" name="Shape 9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" name="Shape 92">
            <a:extLst>
              <a:ext uri="{FF2B5EF4-FFF2-40B4-BE49-F238E27FC236}">
                <a16:creationId xmlns:a16="http://schemas.microsoft.com/office/drawing/2014/main" id="{61D19502-7885-4952-BD35-2114E99DAA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desarrollo del proyecto se ha dividido en el análisis y la página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983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ctrTitle" idx="4294967295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4294967295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5" name="Shape 225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Shape 226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4294967295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Shape 240"/>
          <p:cNvSpPr txBox="1">
            <a:spLocks noGrp="1"/>
          </p:cNvSpPr>
          <p:nvPr>
            <p:ph type="ctrTitle" idx="4294967295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1" name="Shape 241"/>
          <p:cNvSpPr txBox="1">
            <a:spLocks noGrp="1"/>
          </p:cNvSpPr>
          <p:nvPr>
            <p:ph type="subTitle" idx="4294967295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2" name="Shape 242"/>
          <p:cNvSpPr/>
          <p:nvPr/>
        </p:nvSpPr>
        <p:spPr>
          <a:xfrm>
            <a:off x="905846" y="2209978"/>
            <a:ext cx="700511" cy="73849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Shape 243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Shape 24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Shape 246"/>
          <p:cNvSpPr/>
          <p:nvPr/>
        </p:nvSpPr>
        <p:spPr>
          <a:xfrm>
            <a:off x="832017" y="929980"/>
            <a:ext cx="848173" cy="666893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endParaRPr sz="18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Shape 25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7" name="Shape 267"/>
          <p:cNvSpPr txBox="1">
            <a:spLocks noGrp="1"/>
          </p:cNvSpPr>
          <p:nvPr>
            <p:ph type="body" idx="3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0" name="Shape 270"/>
          <p:cNvSpPr txBox="1">
            <a:spLocks noGrp="1"/>
          </p:cNvSpPr>
          <p:nvPr>
            <p:ph type="body" idx="3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sz="1100"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271" name="Shape 271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Shape 27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0" name="Shape 28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486" y="748861"/>
            <a:ext cx="5932900" cy="315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5480699" y="701050"/>
            <a:ext cx="1864549" cy="3741381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Android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5564546" y="1014817"/>
            <a:ext cx="1696800" cy="30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5608500" y="779750"/>
            <a:ext cx="1714634" cy="360845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729700" y="1300344"/>
            <a:ext cx="14625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iPhone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948225" y="654875"/>
            <a:ext cx="2710802" cy="383375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135286" y="1007639"/>
            <a:ext cx="23472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4430375" y="10783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591700" y="12376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project</a:t>
            </a:r>
            <a:endParaRPr sz="3600" b="1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19" name="Shape 319"/>
          <p:cNvSpPr txBox="1">
            <a:spLocks noGrp="1"/>
          </p:cNvSpPr>
          <p:nvPr>
            <p:ph type="subTitle" idx="4294967295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 del lenguaje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Recopilación de texto.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Lematizador.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Aprendizaje.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Resultados.</a:t>
            </a:r>
            <a:endParaRPr dirty="0"/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1506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434236" y="711718"/>
            <a:ext cx="1006453" cy="90341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https://github.com/weiweihuanghuang/Work-Sans/tree/master/fonts/desktop</a:t>
            </a:r>
            <a:endParaRPr sz="14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337" name="Shape 337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38" name="Shape 3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Shape 345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346" name="Shape 34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353" name="Shape 35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356" name="Shape 35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2250929" y="681905"/>
            <a:ext cx="262082" cy="301614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776455" y="682827"/>
            <a:ext cx="226239" cy="299769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Shape 360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361" name="Shape 36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365" name="Shape 36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Shape 369"/>
          <p:cNvSpPr/>
          <p:nvPr/>
        </p:nvSpPr>
        <p:spPr>
          <a:xfrm>
            <a:off x="4239043" y="681434"/>
            <a:ext cx="346681" cy="30255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Shape 370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371" name="Shape 37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392" name="Shape 39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Shape 394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395" name="Shape 39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399" name="Shape 39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403" name="Shape 40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2224253" y="1183522"/>
            <a:ext cx="315432" cy="31358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732327" y="1199167"/>
            <a:ext cx="314490" cy="28231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244525" y="1201463"/>
            <a:ext cx="305304" cy="27770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762238" y="1204212"/>
            <a:ext cx="285086" cy="27220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Shape 411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412" name="Shape 41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415" name="Shape 41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418" name="Shape 41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421" name="Shape 42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424" name="Shape 42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429" name="Shape 42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Shape 431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432" name="Shape 43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2738295" y="1696661"/>
            <a:ext cx="302555" cy="30253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Shape 436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437" name="Shape 4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440" name="Shape 4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446" name="Shape 44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449" name="Shape 4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455" name="Shape 45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461" name="Shape 46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1222844" y="2211607"/>
            <a:ext cx="287834" cy="2878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1730448" y="2211607"/>
            <a:ext cx="287834" cy="2878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2238052" y="2211607"/>
            <a:ext cx="287834" cy="287834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469" name="Shape 46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472" name="Shape 47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475" name="Shape 47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Shape 477"/>
          <p:cNvSpPr/>
          <p:nvPr/>
        </p:nvSpPr>
        <p:spPr>
          <a:xfrm>
            <a:off x="4268468" y="2203795"/>
            <a:ext cx="287834" cy="30345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479" name="Shape 47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482" name="Shape 48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488" name="Shape 48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Shape 490"/>
          <p:cNvSpPr/>
          <p:nvPr/>
        </p:nvSpPr>
        <p:spPr>
          <a:xfrm>
            <a:off x="1723558" y="2669568"/>
            <a:ext cx="301614" cy="387136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255037" y="2669568"/>
            <a:ext cx="223453" cy="387136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Shape 492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493" name="Shape 49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496" name="Shape 49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Shape 498"/>
          <p:cNvSpPr/>
          <p:nvPr/>
        </p:nvSpPr>
        <p:spPr>
          <a:xfrm>
            <a:off x="3744767" y="2703134"/>
            <a:ext cx="320025" cy="320006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500" name="Shape 50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503" name="Shape 50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Shape 506"/>
          <p:cNvSpPr/>
          <p:nvPr/>
        </p:nvSpPr>
        <p:spPr>
          <a:xfrm>
            <a:off x="686738" y="3233725"/>
            <a:ext cx="348507" cy="274036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4798606" y="2688412"/>
            <a:ext cx="242767" cy="349448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Shape 508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509" name="Shape 50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512" name="Shape 51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517" name="Shape 51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521" name="Shape 52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524" name="Shape 5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528" name="Shape 52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534" name="Shape 53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537" name="Shape 5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4743427" y="3194190"/>
            <a:ext cx="353119" cy="35310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544" name="Shape 54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547" name="Shape 5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1186059" y="3776270"/>
            <a:ext cx="361402" cy="20415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Shape 552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553" name="Shape 55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557" name="Shape 55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Shape 560"/>
          <p:cNvSpPr/>
          <p:nvPr/>
        </p:nvSpPr>
        <p:spPr>
          <a:xfrm>
            <a:off x="3244073" y="3725233"/>
            <a:ext cx="306207" cy="306226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2736469" y="3744548"/>
            <a:ext cx="306207" cy="26759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750284" y="3723858"/>
            <a:ext cx="308994" cy="308975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Shape 563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564" name="Shape 56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Shape 567"/>
          <p:cNvSpPr/>
          <p:nvPr/>
        </p:nvSpPr>
        <p:spPr>
          <a:xfrm>
            <a:off x="4760898" y="3719265"/>
            <a:ext cx="318180" cy="31816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Shape 568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569" name="Shape 56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Shape 572"/>
          <p:cNvSpPr/>
          <p:nvPr/>
        </p:nvSpPr>
        <p:spPr>
          <a:xfrm>
            <a:off x="649500" y="4262262"/>
            <a:ext cx="419308" cy="24737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Shape 573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574" name="Shape 57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580" name="Shape 58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584" name="Shape 58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588" name="Shape 58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594" name="Shape 59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600" name="Shape 60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Shape 602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603" name="Shape 60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Shape 609"/>
          <p:cNvSpPr/>
          <p:nvPr/>
        </p:nvSpPr>
        <p:spPr>
          <a:xfrm>
            <a:off x="4741131" y="4287093"/>
            <a:ext cx="357713" cy="197719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Shape 610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611" name="Shape 61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Shape 616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617" name="Shape 61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9" name="Shape 619"/>
          <p:cNvSpPr/>
          <p:nvPr/>
        </p:nvSpPr>
        <p:spPr>
          <a:xfrm>
            <a:off x="6172538" y="26470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Shape 620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621" name="Shape 62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Shape 623"/>
          <p:cNvSpPr/>
          <p:nvPr/>
        </p:nvSpPr>
        <p:spPr>
          <a:xfrm>
            <a:off x="7057526" y="26264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Shape 624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625" name="Shape 62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Shape 627"/>
          <p:cNvSpPr/>
          <p:nvPr/>
        </p:nvSpPr>
        <p:spPr>
          <a:xfrm>
            <a:off x="6461198" y="37265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Now you can use any emoji as an icon!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And of course it resizes without losing quality and you can change the color.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How? Follow Google instructions </a:t>
            </a:r>
            <a:r>
              <a:rPr lang="en" u="sng">
                <a:latin typeface="Work Sans Light"/>
                <a:ea typeface="Work Sans Light"/>
                <a:cs typeface="Work Sans Light"/>
                <a:sym typeface="Work Sans Light"/>
                <a:hlinkClick r:id="rId3"/>
              </a:rPr>
              <a:t>https://twitter.com/googledocs/status/730087240156643328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✋👆👉👍👤👦👧👨👩👪💃🏃💑❤😂😉😋😒😭👶😸🐟🍒🍔💣📌📖🔨🎃🎈🎨🏈🏰🌏🔌🔑</a:t>
            </a:r>
            <a:r>
              <a:rPr lang="en" sz="2400" b="1" dirty="0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sz="2400" b="1" dirty="0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/>
              <a:t>😉</a:t>
            </a:r>
            <a:endParaRPr sz="9600"/>
          </a:p>
        </p:txBody>
      </p:sp>
      <p:sp>
        <p:nvSpPr>
          <p:cNvPr id="637" name="Shape 63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Desarrollo de la web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Recursos.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Cuerpo de la página.</a:t>
            </a:r>
            <a:endParaRPr dirty="0"/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Grafos y funciones.</a:t>
            </a:r>
          </a:p>
          <a:p>
            <a:pPr marL="558800" lvl="0" indent="-457200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s-ES" dirty="0"/>
              <a:t>Validación.</a:t>
            </a:r>
            <a:endParaRPr dirty="0"/>
          </a:p>
        </p:txBody>
      </p:sp>
      <p:grpSp>
        <p:nvGrpSpPr>
          <p:cNvPr id="106" name="Shape 106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Shape 10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60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de Gantt</a:t>
            </a:r>
            <a:endParaRPr dirty="0"/>
          </a:p>
        </p:txBody>
      </p:sp>
      <p:grpSp>
        <p:nvGrpSpPr>
          <p:cNvPr id="188" name="Shape 188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Shape 18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C5B7C3-4754-4426-B071-E8CB58AD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24" y="2257083"/>
            <a:ext cx="6798893" cy="20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9263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2726</Words>
  <Application>Microsoft Office PowerPoint</Application>
  <PresentationFormat>Presentación en pantalla (16:9)</PresentationFormat>
  <Paragraphs>485</Paragraphs>
  <Slides>73</Slides>
  <Notes>73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73</vt:i4>
      </vt:variant>
    </vt:vector>
  </HeadingPairs>
  <TitlesOfParts>
    <vt:vector size="79" baseType="lpstr">
      <vt:lpstr>Yu Gothic</vt:lpstr>
      <vt:lpstr>Work Sans Light</vt:lpstr>
      <vt:lpstr>Work Sans Medium</vt:lpstr>
      <vt:lpstr>Arial</vt:lpstr>
      <vt:lpstr>Work Sans</vt:lpstr>
      <vt:lpstr>Jacquenetta template</vt:lpstr>
      <vt:lpstr>¿De qué se habla en la correspondencia de Jovellanos? Análisis automático de textos adaptado  al castellano del siglo XVIII</vt:lpstr>
      <vt:lpstr>Justificación y objetivos</vt:lpstr>
      <vt:lpstr>Justificación del proyecto</vt:lpstr>
      <vt:lpstr>Objetivos del proyecto</vt:lpstr>
      <vt:lpstr>Republic Of Letters</vt:lpstr>
      <vt:lpstr>Planificación del proyecto</vt:lpstr>
      <vt:lpstr>Análisis del lenguaje</vt:lpstr>
      <vt:lpstr>Desarrollo de la web</vt:lpstr>
      <vt:lpstr>Diagrama de Gantt</vt:lpstr>
      <vt:lpstr>Presupuesto del proyecto</vt:lpstr>
      <vt:lpstr>Suposiciones</vt:lpstr>
      <vt:lpstr>Presupuesto cliente</vt:lpstr>
      <vt:lpstr>Análisis de lenguaje</vt:lpstr>
      <vt:lpstr>Herramientas y lenguajes</vt:lpstr>
      <vt:lpstr>El proceso</vt:lpstr>
      <vt:lpstr>Limpieza del texto</vt:lpstr>
      <vt:lpstr>Lematizador</vt:lpstr>
      <vt:lpstr>Document Term Matrix</vt:lpstr>
      <vt:lpstr>2.133 cartas</vt:lpstr>
      <vt:lpstr>Métodos aprendizaje</vt:lpstr>
      <vt:lpstr>K-means</vt:lpstr>
      <vt:lpstr>Presentación de PowerPoint</vt:lpstr>
      <vt:lpstr>Validación K-means</vt:lpstr>
      <vt:lpstr>Presentación de PowerPoint</vt:lpstr>
      <vt:lpstr>Agnes</vt:lpstr>
      <vt:lpstr>Selección de método</vt:lpstr>
      <vt:lpstr>Validación Agnes</vt:lpstr>
      <vt:lpstr>TopicModeling</vt:lpstr>
      <vt:lpstr>Latent Dirichlet Allocation</vt:lpstr>
      <vt:lpstr>TopicModeling</vt:lpstr>
      <vt:lpstr>Presentación de PowerPoint</vt:lpstr>
      <vt:lpstr>Temas identificados</vt:lpstr>
      <vt:lpstr>Presentación de PowerPoint</vt:lpstr>
      <vt:lpstr>Corresponsales tema 2</vt:lpstr>
      <vt:lpstr>Temas identificados</vt:lpstr>
      <vt:lpstr>Corresponsales tema 4</vt:lpstr>
      <vt:lpstr>Presentación de PowerPoint</vt:lpstr>
      <vt:lpstr>Presentación de PowerPoint</vt:lpstr>
      <vt:lpstr>Temas identificados</vt:lpstr>
      <vt:lpstr>Presentación de PowerPoint</vt:lpstr>
      <vt:lpstr>Desarrollo web</vt:lpstr>
      <vt:lpstr>Herramientas y lenguajes</vt:lpstr>
      <vt:lpstr>Alcance</vt:lpstr>
      <vt:lpstr>Archivos</vt:lpstr>
      <vt:lpstr>Funcionalidades Grafo</vt:lpstr>
      <vt:lpstr>¿De qué se habla en la correspondencia de Jovellanos? Análisis automático de textos adaptado al castellano del siglo XVIII</vt:lpstr>
      <vt:lpstr>Instructions for use</vt:lpstr>
      <vt:lpstr>Hello!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Use charts to explain your ideas</vt:lpstr>
      <vt:lpstr>Want big impact? Use big image.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¿De qué se habla en la correspondencia de Jovellanos? Análisis automático de textos adaptado al castellano del siglo XVIII</dc:title>
  <cp:lastModifiedBy>ORIOL INVERNON LLANEZA</cp:lastModifiedBy>
  <cp:revision>41</cp:revision>
  <dcterms:modified xsi:type="dcterms:W3CDTF">2018-06-06T12:49:48Z</dcterms:modified>
</cp:coreProperties>
</file>