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3"/>
  </p:notesMasterIdLst>
  <p:sldIdLst>
    <p:sldId id="285" r:id="rId2"/>
    <p:sldId id="284" r:id="rId3"/>
    <p:sldId id="287" r:id="rId4"/>
    <p:sldId id="286" r:id="rId5"/>
    <p:sldId id="288" r:id="rId6"/>
    <p:sldId id="289" r:id="rId7"/>
    <p:sldId id="290" r:id="rId8"/>
    <p:sldId id="291" r:id="rId9"/>
    <p:sldId id="294" r:id="rId10"/>
    <p:sldId id="292" r:id="rId11"/>
    <p:sldId id="293" r:id="rId12"/>
    <p:sldId id="295" r:id="rId13"/>
    <p:sldId id="296" r:id="rId14"/>
    <p:sldId id="299" r:id="rId15"/>
    <p:sldId id="297" r:id="rId16"/>
    <p:sldId id="300" r:id="rId17"/>
    <p:sldId id="301" r:id="rId18"/>
    <p:sldId id="303" r:id="rId19"/>
    <p:sldId id="302" r:id="rId20"/>
    <p:sldId id="304" r:id="rId21"/>
    <p:sldId id="305" r:id="rId22"/>
    <p:sldId id="306" r:id="rId23"/>
    <p:sldId id="307" r:id="rId24"/>
    <p:sldId id="308" r:id="rId25"/>
    <p:sldId id="309" r:id="rId26"/>
    <p:sldId id="311" r:id="rId27"/>
    <p:sldId id="310" r:id="rId28"/>
    <p:sldId id="314" r:id="rId29"/>
    <p:sldId id="317" r:id="rId30"/>
    <p:sldId id="315" r:id="rId31"/>
    <p:sldId id="316" r:id="rId32"/>
    <p:sldId id="319" r:id="rId33"/>
    <p:sldId id="320" r:id="rId34"/>
    <p:sldId id="321" r:id="rId35"/>
    <p:sldId id="322" r:id="rId36"/>
    <p:sldId id="325" r:id="rId37"/>
    <p:sldId id="323" r:id="rId38"/>
    <p:sldId id="324" r:id="rId39"/>
    <p:sldId id="326" r:id="rId40"/>
    <p:sldId id="327" r:id="rId41"/>
    <p:sldId id="328" r:id="rId42"/>
    <p:sldId id="329" r:id="rId43"/>
    <p:sldId id="331" r:id="rId44"/>
    <p:sldId id="330" r:id="rId45"/>
    <p:sldId id="332" r:id="rId46"/>
    <p:sldId id="333" r:id="rId47"/>
    <p:sldId id="334" r:id="rId48"/>
    <p:sldId id="336" r:id="rId49"/>
    <p:sldId id="335" r:id="rId50"/>
    <p:sldId id="337" r:id="rId51"/>
    <p:sldId id="339" r:id="rId52"/>
  </p:sldIdLst>
  <p:sldSz cx="9144000" cy="5143500" type="screen16x9"/>
  <p:notesSz cx="6858000" cy="9144000"/>
  <p:embeddedFontLst>
    <p:embeddedFont>
      <p:font typeface="Work Sans" panose="020B0604020202020204" charset="0"/>
      <p:regular r:id="rId54"/>
      <p:bold r:id="rId55"/>
    </p:embeddedFont>
    <p:embeddedFont>
      <p:font typeface="Work Sans Light" panose="020B0604020202020204" charset="0"/>
      <p:regular r:id="rId56"/>
      <p:bold r:id="rId57"/>
    </p:embeddedFont>
    <p:embeddedFont>
      <p:font typeface="Yu Gothic" panose="020B0400000000000000" pitchFamily="34" charset="-128"/>
      <p:regular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F2BB437-FBD6-44AD-9815-A5E117060C14}">
  <a:tblStyle styleId="{0F2BB437-FBD6-44AD-9815-A5E117060C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665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792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926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801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005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252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946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510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6217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5909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176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7933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8386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7767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8645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1620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6147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6984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788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7518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6163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52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0757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6097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1854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6522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7972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3149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771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7050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8620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524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717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8852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899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4114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2728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9697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8172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1286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4608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7669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3080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809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4147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8518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808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336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285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911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400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31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▪"/>
              <a:defRPr sz="3200" i="1"/>
            </a:lvl1pPr>
            <a:lvl2pPr marL="914400" lvl="1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2pPr>
            <a:lvl3pPr marL="1371600" lvl="2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3pPr>
            <a:lvl4pPr marL="1828800" lvl="3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4pPr>
            <a:lvl5pPr marL="2286000" lvl="4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5pPr>
            <a:lvl6pPr marL="2743200" lvl="5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6pPr>
            <a:lvl7pPr marL="3200400" lvl="6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 i="1"/>
            </a:lvl7pPr>
            <a:lvl8pPr marL="3657600" lvl="7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8pPr>
            <a:lvl9pPr marL="4114800" lvl="8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9pPr>
          </a:lstStyle>
          <a:p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17750" y="603375"/>
            <a:ext cx="948000" cy="94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09196" y="854775"/>
            <a:ext cx="565108" cy="445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Arial"/>
              </a:rPr>
              <a:t>“</a:t>
            </a:r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Font typeface="Work Sans"/>
              <a:buNone/>
              <a:defRPr sz="1800" b="1">
                <a:latin typeface="Work Sans"/>
                <a:ea typeface="Work Sans"/>
                <a:cs typeface="Work Sans"/>
                <a:sym typeface="Work Sans"/>
              </a:defRPr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verse">
  <p:cSld name="BLANK_1">
    <p:bg>
      <p:bgPr>
        <a:solidFill>
          <a:srgbClr val="00000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 idx="4294967295"/>
          </p:nvPr>
        </p:nvSpPr>
        <p:spPr>
          <a:xfrm>
            <a:off x="400600" y="400600"/>
            <a:ext cx="8355600" cy="43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ES" sz="2000" dirty="0">
                <a:solidFill>
                  <a:srgbClr val="FFFFFF"/>
                </a:solidFill>
                <a:highlight>
                  <a:srgbClr val="000000"/>
                </a:highlight>
              </a:rPr>
              <a:t>¿De qué se habla en la correspondencia de Jovellanos?</a:t>
            </a:r>
            <a:br>
              <a:rPr lang="es-ES" sz="2000" dirty="0">
                <a:solidFill>
                  <a:srgbClr val="FFFFFF"/>
                </a:solidFill>
                <a:highlight>
                  <a:srgbClr val="000000"/>
                </a:highlight>
              </a:rPr>
            </a:br>
            <a:r>
              <a:rPr lang="es-ES" sz="2000" b="0" dirty="0">
                <a:solidFill>
                  <a:srgbClr val="FFFFFF"/>
                </a:solidFill>
                <a:highlight>
                  <a:srgbClr val="000000"/>
                </a:highlight>
              </a:rPr>
              <a:t>Análisis automático de textos adaptado </a:t>
            </a:r>
            <a:br>
              <a:rPr lang="es-ES" sz="2000" b="0" dirty="0">
                <a:solidFill>
                  <a:srgbClr val="FFFFFF"/>
                </a:solidFill>
                <a:highlight>
                  <a:srgbClr val="000000"/>
                </a:highlight>
              </a:rPr>
            </a:br>
            <a:r>
              <a:rPr lang="es-ES" sz="2000" b="0" dirty="0">
                <a:solidFill>
                  <a:srgbClr val="FFFFFF"/>
                </a:solidFill>
                <a:highlight>
                  <a:srgbClr val="000000"/>
                </a:highlight>
              </a:rPr>
              <a:t>al castellano del siglo XVIII</a:t>
            </a:r>
            <a:endParaRPr sz="2000" b="0" dirty="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D689DBF-DBBD-49FB-98C9-CF7874064894}"/>
              </a:ext>
            </a:extLst>
          </p:cNvPr>
          <p:cNvSpPr txBox="1"/>
          <p:nvPr/>
        </p:nvSpPr>
        <p:spPr>
          <a:xfrm>
            <a:off x="6529264" y="4456623"/>
            <a:ext cx="2226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Work Sans" panose="020B0604020202020204" charset="0"/>
              </a:rPr>
              <a:t>Oriol Invernón Llaneza</a:t>
            </a:r>
          </a:p>
        </p:txBody>
      </p:sp>
    </p:spTree>
    <p:extLst>
      <p:ext uri="{BB962C8B-B14F-4D97-AF65-F5344CB8AC3E}">
        <p14:creationId xmlns:p14="http://schemas.microsoft.com/office/powerpoint/2010/main" val="1075054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Presupuesto del proyecto</a:t>
            </a:r>
            <a:endParaRPr dirty="0"/>
          </a:p>
        </p:txBody>
      </p:sp>
      <p:sp>
        <p:nvSpPr>
          <p:cNvPr id="93" name="Shape 93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3</a:t>
            </a:r>
            <a:r>
              <a:rPr lang="en" sz="9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 dirty="0"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1305442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Suposiciones</a:t>
            </a: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Se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supuesto</a:t>
            </a:r>
            <a:r>
              <a:rPr lang="en-US" dirty="0"/>
              <a:t> </a:t>
            </a:r>
            <a:r>
              <a:rPr lang="en-US" dirty="0" err="1"/>
              <a:t>tres</a:t>
            </a:r>
            <a:r>
              <a:rPr lang="en-US" dirty="0"/>
              <a:t> roles: </a:t>
            </a:r>
            <a:endParaRPr lang="es-ES"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Desarrollador experto en aprendizaje.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Desarrollador web (</a:t>
            </a:r>
            <a:r>
              <a:rPr lang="es-ES" dirty="0" err="1"/>
              <a:t>front-end</a:t>
            </a:r>
            <a:r>
              <a:rPr lang="es-ES" dirty="0"/>
              <a:t>).</a:t>
            </a:r>
            <a:endParaRPr dirty="0"/>
          </a:p>
          <a:p>
            <a:pPr lvl="0"/>
            <a:r>
              <a:rPr lang="es-ES" dirty="0"/>
              <a:t>Historiador.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9" name="Shape 246">
            <a:extLst>
              <a:ext uri="{FF2B5EF4-FFF2-40B4-BE49-F238E27FC236}">
                <a16:creationId xmlns:a16="http://schemas.microsoft.com/office/drawing/2014/main" id="{42EA3D92-2654-4795-A1D1-D93977F68423}"/>
              </a:ext>
            </a:extLst>
          </p:cNvPr>
          <p:cNvSpPr/>
          <p:nvPr/>
        </p:nvSpPr>
        <p:spPr>
          <a:xfrm>
            <a:off x="7320031" y="847600"/>
            <a:ext cx="954919" cy="750824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128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Presupuesto cliente</a:t>
            </a:r>
            <a:endParaRPr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9" name="Shape 246">
            <a:extLst>
              <a:ext uri="{FF2B5EF4-FFF2-40B4-BE49-F238E27FC236}">
                <a16:creationId xmlns:a16="http://schemas.microsoft.com/office/drawing/2014/main" id="{6AD0D101-8B0D-463C-B31F-15C1876203CE}"/>
              </a:ext>
            </a:extLst>
          </p:cNvPr>
          <p:cNvSpPr/>
          <p:nvPr/>
        </p:nvSpPr>
        <p:spPr>
          <a:xfrm>
            <a:off x="7320031" y="847600"/>
            <a:ext cx="954919" cy="750824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05">
            <a:extLst>
              <a:ext uri="{FF2B5EF4-FFF2-40B4-BE49-F238E27FC236}">
                <a16:creationId xmlns:a16="http://schemas.microsoft.com/office/drawing/2014/main" id="{3F89DC78-F921-49C3-9989-8B4393F73C04}"/>
              </a:ext>
            </a:extLst>
          </p:cNvPr>
          <p:cNvSpPr txBox="1">
            <a:spLocks/>
          </p:cNvSpPr>
          <p:nvPr/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55600">
              <a:buSzPts val="2000"/>
              <a:buFont typeface="Work Sans Light"/>
              <a:buChar char="▪"/>
            </a:pPr>
            <a:r>
              <a:rPr lang="es-ES" sz="2000" dirty="0">
                <a:latin typeface="Work Sans Light"/>
                <a:sym typeface="Work Sans Light"/>
              </a:rPr>
              <a:t>Análisis de lenguaje: 7.625,13 €</a:t>
            </a:r>
          </a:p>
          <a:p>
            <a:pPr marL="457200" lvl="0" indent="-355600">
              <a:buSzPts val="2000"/>
              <a:buFont typeface="Work Sans Light"/>
              <a:buChar char="▪"/>
            </a:pPr>
            <a:r>
              <a:rPr lang="es-ES" sz="2000" dirty="0">
                <a:latin typeface="Work Sans Light"/>
                <a:sym typeface="Work Sans Light"/>
              </a:rPr>
              <a:t>Desarrollo web: 1.885,66 €</a:t>
            </a:r>
          </a:p>
          <a:p>
            <a:pPr marL="457200" lvl="0" indent="-355600">
              <a:spcBef>
                <a:spcPts val="600"/>
              </a:spcBef>
              <a:buSzPts val="2000"/>
              <a:buFont typeface="Work Sans Light"/>
              <a:buChar char="▪"/>
            </a:pPr>
            <a:r>
              <a:rPr lang="es-ES" sz="2000" dirty="0">
                <a:latin typeface="Work Sans Light"/>
                <a:sym typeface="Work Sans Light"/>
              </a:rPr>
              <a:t>Total (con impuestos): 11.508,06 € </a:t>
            </a:r>
          </a:p>
        </p:txBody>
      </p:sp>
    </p:spTree>
    <p:extLst>
      <p:ext uri="{BB962C8B-B14F-4D97-AF65-F5344CB8AC3E}">
        <p14:creationId xmlns:p14="http://schemas.microsoft.com/office/powerpoint/2010/main" val="3218358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Análisis de lenguaje</a:t>
            </a:r>
            <a:endParaRPr dirty="0"/>
          </a:p>
        </p:txBody>
      </p:sp>
      <p:sp>
        <p:nvSpPr>
          <p:cNvPr id="93" name="Shape 93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4</a:t>
            </a:r>
            <a:r>
              <a:rPr lang="en" sz="9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 dirty="0"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2505598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69149" y="3051725"/>
            <a:ext cx="3652401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Herramientas y lenguajes</a:t>
            </a:r>
            <a:endParaRPr dirty="0"/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026" name="Picture 2" descr="Resultado de imagen de r logo">
            <a:extLst>
              <a:ext uri="{FF2B5EF4-FFF2-40B4-BE49-F238E27FC236}">
                <a16:creationId xmlns:a16="http://schemas.microsoft.com/office/drawing/2014/main" id="{31240BA5-6E78-4FCB-895F-C30AFF172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437" y="775202"/>
            <a:ext cx="2107350" cy="163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r studio logo">
            <a:extLst>
              <a:ext uri="{FF2B5EF4-FFF2-40B4-BE49-F238E27FC236}">
                <a16:creationId xmlns:a16="http://schemas.microsoft.com/office/drawing/2014/main" id="{DEFB8207-217B-4136-B0E8-5ED5D081F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485" y="3051725"/>
            <a:ext cx="3009014" cy="105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notepad logo">
            <a:extLst>
              <a:ext uri="{FF2B5EF4-FFF2-40B4-BE49-F238E27FC236}">
                <a16:creationId xmlns:a16="http://schemas.microsoft.com/office/drawing/2014/main" id="{CDB092FD-7BC8-4943-99A4-7AFC3C94F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549" y="775202"/>
            <a:ext cx="201930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955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 proceso</a:t>
            </a:r>
            <a:endParaRPr dirty="0"/>
          </a:p>
        </p:txBody>
      </p:sp>
      <p:sp>
        <p:nvSpPr>
          <p:cNvPr id="253" name="Shape 253"/>
          <p:cNvSpPr/>
          <p:nvPr/>
        </p:nvSpPr>
        <p:spPr>
          <a:xfrm>
            <a:off x="1005025" y="2518850"/>
            <a:ext cx="2555400" cy="1325100"/>
          </a:xfrm>
          <a:prstGeom prst="homePlate">
            <a:avLst>
              <a:gd name="adj" fmla="val 30129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Limpiar</a:t>
            </a:r>
            <a:endParaRPr sz="1800" b="1" dirty="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3221095" y="2518850"/>
            <a:ext cx="2604600" cy="1325100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Lematizador</a:t>
            </a:r>
            <a:endParaRPr sz="1800" b="1" dirty="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5486307" y="2518850"/>
            <a:ext cx="2604600" cy="1325100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Aprendizaje</a:t>
            </a:r>
            <a:endParaRPr sz="1800" b="1" dirty="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56" name="Shape 256"/>
          <p:cNvGrpSpPr/>
          <p:nvPr/>
        </p:nvGrpSpPr>
        <p:grpSpPr>
          <a:xfrm>
            <a:off x="7232180" y="711728"/>
            <a:ext cx="1187144" cy="878332"/>
            <a:chOff x="5255200" y="3006475"/>
            <a:chExt cx="511700" cy="378575"/>
          </a:xfrm>
        </p:grpSpPr>
        <p:sp>
          <p:nvSpPr>
            <p:cNvPr id="257" name="Shape 25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94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Limpieza del texto</a:t>
            </a: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Paso a minúsculas.</a:t>
            </a:r>
            <a:endParaRPr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Eliminación de números.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Eliminación de puntuación y otros caracteres problemáticos.</a:t>
            </a:r>
            <a:endParaRPr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Eliminación palabras vacías.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Eliminación espacios innecesarios.</a:t>
            </a:r>
            <a:r>
              <a:rPr lang="en" dirty="0"/>
              <a:t> </a:t>
            </a:r>
            <a:endParaRPr dirty="0"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9" name="Shape 508">
            <a:extLst>
              <a:ext uri="{FF2B5EF4-FFF2-40B4-BE49-F238E27FC236}">
                <a16:creationId xmlns:a16="http://schemas.microsoft.com/office/drawing/2014/main" id="{9AAF8E3E-F624-4F8B-9905-5F577E4BBD09}"/>
              </a:ext>
            </a:extLst>
          </p:cNvPr>
          <p:cNvGrpSpPr/>
          <p:nvPr/>
        </p:nvGrpSpPr>
        <p:grpSpPr>
          <a:xfrm>
            <a:off x="7684184" y="847600"/>
            <a:ext cx="590766" cy="839408"/>
            <a:chOff x="6701050" y="2978375"/>
            <a:chExt cx="316300" cy="449425"/>
          </a:xfrm>
        </p:grpSpPr>
        <p:sp>
          <p:nvSpPr>
            <p:cNvPr id="10" name="Shape 509">
              <a:extLst>
                <a:ext uri="{FF2B5EF4-FFF2-40B4-BE49-F238E27FC236}">
                  <a16:creationId xmlns:a16="http://schemas.microsoft.com/office/drawing/2014/main" id="{07D7D40A-0A80-49F2-B861-4EB645D3DC1C}"/>
                </a:ext>
              </a:extLst>
            </p:cNvPr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510">
              <a:extLst>
                <a:ext uri="{FF2B5EF4-FFF2-40B4-BE49-F238E27FC236}">
                  <a16:creationId xmlns:a16="http://schemas.microsoft.com/office/drawing/2014/main" id="{9A249413-87D0-4973-A350-3F2B32B3085E}"/>
                </a:ext>
              </a:extLst>
            </p:cNvPr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4777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Lematizador</a:t>
            </a: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ES" dirty="0"/>
              <a:t>Por cada palabra:</a:t>
            </a:r>
          </a:p>
          <a:p>
            <a:pPr marL="558800" lvl="0" indent="-457200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¿Es común?</a:t>
            </a:r>
            <a:endParaRPr dirty="0"/>
          </a:p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¿Aparece en el diccionario?</a:t>
            </a:r>
            <a:endParaRPr dirty="0"/>
          </a:p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¿Aparece alguna palabra con el mismo lexema en el diccionario?</a:t>
            </a:r>
          </a:p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Consulta a GRAMPAL.</a:t>
            </a:r>
            <a:r>
              <a:rPr lang="en" dirty="0"/>
              <a:t> </a:t>
            </a:r>
            <a:endParaRPr dirty="0"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9" name="Shape 402">
            <a:extLst>
              <a:ext uri="{FF2B5EF4-FFF2-40B4-BE49-F238E27FC236}">
                <a16:creationId xmlns:a16="http://schemas.microsoft.com/office/drawing/2014/main" id="{6A934544-1A5C-446C-AD56-76BB49772847}"/>
              </a:ext>
            </a:extLst>
          </p:cNvPr>
          <p:cNvGrpSpPr/>
          <p:nvPr/>
        </p:nvGrpSpPr>
        <p:grpSpPr>
          <a:xfrm>
            <a:off x="7120641" y="847600"/>
            <a:ext cx="1038858" cy="864242"/>
            <a:chOff x="1926350" y="995225"/>
            <a:chExt cx="428650" cy="356600"/>
          </a:xfrm>
        </p:grpSpPr>
        <p:sp>
          <p:nvSpPr>
            <p:cNvPr id="10" name="Shape 403">
              <a:extLst>
                <a:ext uri="{FF2B5EF4-FFF2-40B4-BE49-F238E27FC236}">
                  <a16:creationId xmlns:a16="http://schemas.microsoft.com/office/drawing/2014/main" id="{09A856BE-869D-4287-8657-BC8BC7A90D53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404">
              <a:extLst>
                <a:ext uri="{FF2B5EF4-FFF2-40B4-BE49-F238E27FC236}">
                  <a16:creationId xmlns:a16="http://schemas.microsoft.com/office/drawing/2014/main" id="{EC62DCA2-8DE2-4CCC-8E72-BA99EDF1DCD2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405">
              <a:extLst>
                <a:ext uri="{FF2B5EF4-FFF2-40B4-BE49-F238E27FC236}">
                  <a16:creationId xmlns:a16="http://schemas.microsoft.com/office/drawing/2014/main" id="{EB07FA50-4A63-4015-8E56-99A4DF06D2D6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406">
              <a:extLst>
                <a:ext uri="{FF2B5EF4-FFF2-40B4-BE49-F238E27FC236}">
                  <a16:creationId xmlns:a16="http://schemas.microsoft.com/office/drawing/2014/main" id="{399A77E0-F567-4378-BCF8-254E78135AB4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83718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Document</a:t>
            </a:r>
            <a:r>
              <a:rPr lang="es-ES" dirty="0"/>
              <a:t> </a:t>
            </a:r>
            <a:r>
              <a:rPr lang="es-ES" dirty="0" err="1"/>
              <a:t>Term</a:t>
            </a:r>
            <a:r>
              <a:rPr lang="es-ES" dirty="0"/>
              <a:t> Matrix</a:t>
            </a:r>
            <a:endParaRPr dirty="0"/>
          </a:p>
        </p:txBody>
      </p:sp>
      <p:graphicFrame>
        <p:nvGraphicFramePr>
          <p:cNvPr id="187" name="Shape 187"/>
          <p:cNvGraphicFramePr/>
          <p:nvPr>
            <p:extLst>
              <p:ext uri="{D42A27DB-BD31-4B8C-83A1-F6EECF244321}">
                <p14:modId xmlns:p14="http://schemas.microsoft.com/office/powerpoint/2010/main" val="3926314561"/>
              </p:ext>
            </p:extLst>
          </p:nvPr>
        </p:nvGraphicFramePr>
        <p:xfrm>
          <a:off x="929100" y="2296355"/>
          <a:ext cx="7239000" cy="2402250"/>
        </p:xfrm>
        <a:graphic>
          <a:graphicData uri="http://schemas.openxmlformats.org/drawingml/2006/table">
            <a:tbl>
              <a:tblPr>
                <a:noFill/>
                <a:tableStyleId>{0F2BB437-FBD6-44AD-9815-A5E117060C14}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04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</a:t>
                      </a:r>
                      <a:r>
                        <a:rPr lang="es-ES" sz="1100" dirty="0" err="1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bad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Abandonar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…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1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…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2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…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3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…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…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…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…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…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6683331"/>
                  </a:ext>
                </a:extLst>
              </a:tr>
            </a:tbl>
          </a:graphicData>
        </a:graphic>
      </p:graphicFrame>
      <p:grpSp>
        <p:nvGrpSpPr>
          <p:cNvPr id="188" name="Shape 188"/>
          <p:cNvGrpSpPr/>
          <p:nvPr/>
        </p:nvGrpSpPr>
        <p:grpSpPr>
          <a:xfrm>
            <a:off x="7511274" y="711512"/>
            <a:ext cx="908156" cy="948145"/>
            <a:chOff x="3294650" y="3652450"/>
            <a:chExt cx="388350" cy="405450"/>
          </a:xfrm>
        </p:grpSpPr>
        <p:sp>
          <p:nvSpPr>
            <p:cNvPr id="189" name="Shape 18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5942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ctrTitle" idx="4294967295"/>
          </p:nvPr>
        </p:nvSpPr>
        <p:spPr>
          <a:xfrm>
            <a:off x="1832550" y="648000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2.133 </a:t>
            </a:r>
            <a:r>
              <a:rPr lang="es-ES" sz="4400" dirty="0"/>
              <a:t>cartas</a:t>
            </a:r>
            <a:endParaRPr sz="4400" dirty="0"/>
          </a:p>
        </p:txBody>
      </p:sp>
      <p:sp>
        <p:nvSpPr>
          <p:cNvPr id="237" name="Shape 237"/>
          <p:cNvSpPr txBox="1">
            <a:spLocks noGrp="1"/>
          </p:cNvSpPr>
          <p:nvPr>
            <p:ph type="subTitle" idx="4294967295"/>
          </p:nvPr>
        </p:nvSpPr>
        <p:spPr>
          <a:xfrm>
            <a:off x="1832550" y="1258908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dirty="0"/>
              <a:t>Filas</a:t>
            </a:r>
            <a:endParaRPr sz="1800" dirty="0"/>
          </a:p>
        </p:txBody>
      </p:sp>
      <p:sp>
        <p:nvSpPr>
          <p:cNvPr id="238" name="Shape 238"/>
          <p:cNvSpPr txBox="1">
            <a:spLocks noGrp="1"/>
          </p:cNvSpPr>
          <p:nvPr>
            <p:ph type="ctrTitle" idx="4294967295"/>
          </p:nvPr>
        </p:nvSpPr>
        <p:spPr>
          <a:xfrm>
            <a:off x="1832550" y="3276893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489 </a:t>
            </a:r>
            <a:r>
              <a:rPr lang="es-ES" sz="4400" dirty="0"/>
              <a:t>corresponsales</a:t>
            </a:r>
            <a:endParaRPr sz="4400" dirty="0"/>
          </a:p>
        </p:txBody>
      </p:sp>
      <p:sp>
        <p:nvSpPr>
          <p:cNvPr id="240" name="Shape 240"/>
          <p:cNvSpPr txBox="1">
            <a:spLocks noGrp="1"/>
          </p:cNvSpPr>
          <p:nvPr>
            <p:ph type="ctrTitle" idx="4294967295"/>
          </p:nvPr>
        </p:nvSpPr>
        <p:spPr>
          <a:xfrm>
            <a:off x="1832550" y="1962447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sz="4400" dirty="0"/>
              <a:t>14.593 palabras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subTitle" idx="4294967295"/>
          </p:nvPr>
        </p:nvSpPr>
        <p:spPr>
          <a:xfrm>
            <a:off x="1832550" y="2573354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dirty="0"/>
              <a:t>Columnas</a:t>
            </a:r>
            <a:endParaRPr sz="1800" dirty="0"/>
          </a:p>
        </p:txBody>
      </p:sp>
      <p:sp>
        <p:nvSpPr>
          <p:cNvPr id="242" name="Shape 242"/>
          <p:cNvSpPr/>
          <p:nvPr/>
        </p:nvSpPr>
        <p:spPr>
          <a:xfrm>
            <a:off x="905847" y="3518551"/>
            <a:ext cx="700511" cy="73849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14" name="Shape 423">
            <a:extLst>
              <a:ext uri="{FF2B5EF4-FFF2-40B4-BE49-F238E27FC236}">
                <a16:creationId xmlns:a16="http://schemas.microsoft.com/office/drawing/2014/main" id="{4C634058-658A-47BD-AEA3-8968963BA640}"/>
              </a:ext>
            </a:extLst>
          </p:cNvPr>
          <p:cNvGrpSpPr/>
          <p:nvPr/>
        </p:nvGrpSpPr>
        <p:grpSpPr>
          <a:xfrm>
            <a:off x="822706" y="694271"/>
            <a:ext cx="866792" cy="848629"/>
            <a:chOff x="1233350" y="1619250"/>
            <a:chExt cx="466500" cy="456725"/>
          </a:xfrm>
        </p:grpSpPr>
        <p:sp>
          <p:nvSpPr>
            <p:cNvPr id="15" name="Shape 424">
              <a:extLst>
                <a:ext uri="{FF2B5EF4-FFF2-40B4-BE49-F238E27FC236}">
                  <a16:creationId xmlns:a16="http://schemas.microsoft.com/office/drawing/2014/main" id="{348F1907-03A7-4733-A642-A2D1B5E1A0BF}"/>
                </a:ext>
              </a:extLst>
            </p:cNvPr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425">
              <a:extLst>
                <a:ext uri="{FF2B5EF4-FFF2-40B4-BE49-F238E27FC236}">
                  <a16:creationId xmlns:a16="http://schemas.microsoft.com/office/drawing/2014/main" id="{D7B6D95F-D0E8-4918-B3B6-4FC5B532EE81}"/>
                </a:ext>
              </a:extLst>
            </p:cNvPr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426">
              <a:extLst>
                <a:ext uri="{FF2B5EF4-FFF2-40B4-BE49-F238E27FC236}">
                  <a16:creationId xmlns:a16="http://schemas.microsoft.com/office/drawing/2014/main" id="{1069D0A8-E643-4FFB-9C69-A5516F6B4D97}"/>
                </a:ext>
              </a:extLst>
            </p:cNvPr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427">
              <a:extLst>
                <a:ext uri="{FF2B5EF4-FFF2-40B4-BE49-F238E27FC236}">
                  <a16:creationId xmlns:a16="http://schemas.microsoft.com/office/drawing/2014/main" id="{75B719B6-EF16-4883-8B1D-443D27B2FFC4}"/>
                </a:ext>
              </a:extLst>
            </p:cNvPr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Shape 428">
            <a:extLst>
              <a:ext uri="{FF2B5EF4-FFF2-40B4-BE49-F238E27FC236}">
                <a16:creationId xmlns:a16="http://schemas.microsoft.com/office/drawing/2014/main" id="{7A461757-034F-4EB3-9B32-BD4365CEAC0C}"/>
              </a:ext>
            </a:extLst>
          </p:cNvPr>
          <p:cNvGrpSpPr/>
          <p:nvPr/>
        </p:nvGrpSpPr>
        <p:grpSpPr>
          <a:xfrm>
            <a:off x="852232" y="2126855"/>
            <a:ext cx="807740" cy="807740"/>
            <a:chOff x="1922075" y="1629000"/>
            <a:chExt cx="437200" cy="437200"/>
          </a:xfrm>
        </p:grpSpPr>
        <p:sp>
          <p:nvSpPr>
            <p:cNvPr id="20" name="Shape 429">
              <a:extLst>
                <a:ext uri="{FF2B5EF4-FFF2-40B4-BE49-F238E27FC236}">
                  <a16:creationId xmlns:a16="http://schemas.microsoft.com/office/drawing/2014/main" id="{74CE71C3-F0BF-4BB9-96DD-6A1CB88738F4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430">
              <a:extLst>
                <a:ext uri="{FF2B5EF4-FFF2-40B4-BE49-F238E27FC236}">
                  <a16:creationId xmlns:a16="http://schemas.microsoft.com/office/drawing/2014/main" id="{CAFD84C8-41F9-49F0-8DA5-285B775E4AA4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8504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Justificación y objetivos</a:t>
            </a:r>
            <a:endParaRPr dirty="0"/>
          </a:p>
        </p:txBody>
      </p:sp>
      <p:sp>
        <p:nvSpPr>
          <p:cNvPr id="93" name="Shape 93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r>
              <a:rPr lang="en" sz="96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2332832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Métodos aprendizaje</a:t>
            </a: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lvl="0" indent="-457200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K-</a:t>
            </a:r>
            <a:r>
              <a:rPr lang="es-ES" dirty="0" err="1"/>
              <a:t>means</a:t>
            </a:r>
            <a:r>
              <a:rPr lang="es-ES" dirty="0"/>
              <a:t>.</a:t>
            </a:r>
            <a:endParaRPr dirty="0"/>
          </a:p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</a:rPr>
              <a:t>Densidad (</a:t>
            </a:r>
            <a:r>
              <a:rPr lang="es-ES" dirty="0">
                <a:solidFill>
                  <a:srgbClr val="FF0000"/>
                </a:solidFill>
              </a:rPr>
              <a:t>DBSCAN</a:t>
            </a:r>
            <a:r>
              <a:rPr lang="es-ES" dirty="0">
                <a:solidFill>
                  <a:schemeClr val="tx1"/>
                </a:solidFill>
              </a:rPr>
              <a:t>).</a:t>
            </a:r>
            <a:endParaRPr dirty="0">
              <a:solidFill>
                <a:schemeClr val="tx1"/>
              </a:solidFill>
            </a:endParaRPr>
          </a:p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</a:rPr>
              <a:t>Jerárquicos (Agnes y </a:t>
            </a:r>
            <a:r>
              <a:rPr lang="es-ES" dirty="0">
                <a:solidFill>
                  <a:srgbClr val="FF0000"/>
                </a:solidFill>
              </a:rPr>
              <a:t>Diana</a:t>
            </a:r>
            <a:r>
              <a:rPr lang="es-ES" dirty="0">
                <a:solidFill>
                  <a:schemeClr val="tx1"/>
                </a:solidFill>
              </a:rPr>
              <a:t>).</a:t>
            </a:r>
          </a:p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 err="1">
                <a:solidFill>
                  <a:srgbClr val="00B050"/>
                </a:solidFill>
              </a:rPr>
              <a:t>TopicModeling</a:t>
            </a:r>
            <a:r>
              <a:rPr lang="es-ES" dirty="0"/>
              <a:t>.</a:t>
            </a:r>
            <a:r>
              <a:rPr lang="en" dirty="0"/>
              <a:t> </a:t>
            </a:r>
            <a:endParaRPr dirty="0"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9" name="Shape 402">
            <a:extLst>
              <a:ext uri="{FF2B5EF4-FFF2-40B4-BE49-F238E27FC236}">
                <a16:creationId xmlns:a16="http://schemas.microsoft.com/office/drawing/2014/main" id="{399C3E8B-2D99-4E3D-8539-75A18A26EE30}"/>
              </a:ext>
            </a:extLst>
          </p:cNvPr>
          <p:cNvGrpSpPr/>
          <p:nvPr/>
        </p:nvGrpSpPr>
        <p:grpSpPr>
          <a:xfrm>
            <a:off x="7120641" y="847600"/>
            <a:ext cx="1038858" cy="864242"/>
            <a:chOff x="1926350" y="995225"/>
            <a:chExt cx="428650" cy="356600"/>
          </a:xfrm>
        </p:grpSpPr>
        <p:sp>
          <p:nvSpPr>
            <p:cNvPr id="10" name="Shape 403">
              <a:extLst>
                <a:ext uri="{FF2B5EF4-FFF2-40B4-BE49-F238E27FC236}">
                  <a16:creationId xmlns:a16="http://schemas.microsoft.com/office/drawing/2014/main" id="{9D436E21-63B9-46EB-8F0D-4BB272917B7F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404">
              <a:extLst>
                <a:ext uri="{FF2B5EF4-FFF2-40B4-BE49-F238E27FC236}">
                  <a16:creationId xmlns:a16="http://schemas.microsoft.com/office/drawing/2014/main" id="{9E3E2BD2-4323-44DE-A79B-FED7CF84B527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405">
              <a:extLst>
                <a:ext uri="{FF2B5EF4-FFF2-40B4-BE49-F238E27FC236}">
                  <a16:creationId xmlns:a16="http://schemas.microsoft.com/office/drawing/2014/main" id="{98EC8C24-3976-4668-9360-8EC84DFB55DC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406">
              <a:extLst>
                <a:ext uri="{FF2B5EF4-FFF2-40B4-BE49-F238E27FC236}">
                  <a16:creationId xmlns:a16="http://schemas.microsoft.com/office/drawing/2014/main" id="{95AF7561-DBEF-4B2B-BE12-39D1F927B185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1657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K-</a:t>
            </a:r>
            <a:r>
              <a:rPr lang="es-ES" dirty="0" err="1"/>
              <a:t>means</a:t>
            </a:r>
            <a:endParaRPr dirty="0"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Funcionamiento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Estimar </a:t>
            </a:r>
            <a:r>
              <a:rPr lang="es-ES" i="1" dirty="0"/>
              <a:t>K</a:t>
            </a:r>
            <a:r>
              <a:rPr lang="es-ES" dirty="0"/>
              <a:t> centroides.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Asignar cada punto a un clúster.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Actualizar centroides.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Repetir 2 y 3 hasta criterio.</a:t>
            </a:r>
            <a:endParaRPr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2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Requisitos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Obtener el valor óptimo de </a:t>
            </a:r>
            <a:r>
              <a:rPr lang="es-ES" i="1" dirty="0"/>
              <a:t>K</a:t>
            </a:r>
            <a:r>
              <a:rPr lang="es-ES" dirty="0"/>
              <a:t> previamente</a:t>
            </a:r>
            <a:r>
              <a:rPr lang="en" dirty="0"/>
              <a:t>, mediante </a:t>
            </a:r>
            <a:r>
              <a:rPr lang="en" i="1" dirty="0"/>
              <a:t>elbow check </a:t>
            </a:r>
            <a:r>
              <a:rPr lang="en" dirty="0"/>
              <a:t>o </a:t>
            </a:r>
            <a:r>
              <a:rPr lang="es-ES" dirty="0"/>
              <a:t>índices</a:t>
            </a:r>
            <a:r>
              <a:rPr lang="en" dirty="0"/>
              <a:t> de validación.</a:t>
            </a:r>
            <a:endParaRPr dirty="0"/>
          </a:p>
        </p:txBody>
      </p:sp>
      <p:sp>
        <p:nvSpPr>
          <p:cNvPr id="150" name="Shape 150"/>
          <p:cNvSpPr txBox="1">
            <a:spLocks noGrp="1"/>
          </p:cNvSpPr>
          <p:nvPr>
            <p:ph type="body" idx="3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Validación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Validación de clústeres realizada mediante </a:t>
            </a:r>
            <a:r>
              <a:rPr lang="es-ES" i="1" dirty="0" err="1"/>
              <a:t>silhouette</a:t>
            </a:r>
            <a:r>
              <a:rPr lang="en" dirty="0"/>
              <a:t>. 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11" name="Shape 402">
            <a:extLst>
              <a:ext uri="{FF2B5EF4-FFF2-40B4-BE49-F238E27FC236}">
                <a16:creationId xmlns:a16="http://schemas.microsoft.com/office/drawing/2014/main" id="{68F706F5-F615-4B46-9AA9-ADE006A5E2AF}"/>
              </a:ext>
            </a:extLst>
          </p:cNvPr>
          <p:cNvGrpSpPr/>
          <p:nvPr/>
        </p:nvGrpSpPr>
        <p:grpSpPr>
          <a:xfrm>
            <a:off x="7120641" y="847600"/>
            <a:ext cx="1038858" cy="864242"/>
            <a:chOff x="1926350" y="995225"/>
            <a:chExt cx="428650" cy="356600"/>
          </a:xfrm>
        </p:grpSpPr>
        <p:sp>
          <p:nvSpPr>
            <p:cNvPr id="12" name="Shape 403">
              <a:extLst>
                <a:ext uri="{FF2B5EF4-FFF2-40B4-BE49-F238E27FC236}">
                  <a16:creationId xmlns:a16="http://schemas.microsoft.com/office/drawing/2014/main" id="{96E75AA8-74F7-4152-8311-D6C9C40E014F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404">
              <a:extLst>
                <a:ext uri="{FF2B5EF4-FFF2-40B4-BE49-F238E27FC236}">
                  <a16:creationId xmlns:a16="http://schemas.microsoft.com/office/drawing/2014/main" id="{5D6BD46D-A1A4-4C20-8305-2272A3015400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405">
              <a:extLst>
                <a:ext uri="{FF2B5EF4-FFF2-40B4-BE49-F238E27FC236}">
                  <a16:creationId xmlns:a16="http://schemas.microsoft.com/office/drawing/2014/main" id="{FB6CFF48-4991-444F-97DA-C6374D9D51EE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406">
              <a:extLst>
                <a:ext uri="{FF2B5EF4-FFF2-40B4-BE49-F238E27FC236}">
                  <a16:creationId xmlns:a16="http://schemas.microsoft.com/office/drawing/2014/main" id="{DB2363B6-DD38-4AB5-AC8A-2C8FFC134306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37867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000000"/>
                </a:solidFill>
              </a:rPr>
              <a:t>Resultado K-</a:t>
            </a:r>
            <a:r>
              <a:rPr lang="es-ES" dirty="0" err="1">
                <a:solidFill>
                  <a:srgbClr val="000000"/>
                </a:solidFill>
              </a:rPr>
              <a:t>means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280" name="Shape 28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27486" y="924745"/>
            <a:ext cx="6419612" cy="3030653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217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Validación</a:t>
            </a:r>
            <a:br>
              <a:rPr lang="es-ES" dirty="0"/>
            </a:br>
            <a:r>
              <a:rPr lang="es-ES" dirty="0"/>
              <a:t>K-</a:t>
            </a:r>
            <a:r>
              <a:rPr lang="es-ES" dirty="0" err="1"/>
              <a:t>means</a:t>
            </a:r>
            <a:endParaRPr dirty="0"/>
          </a:p>
        </p:txBody>
      </p:sp>
      <p:graphicFrame>
        <p:nvGraphicFramePr>
          <p:cNvPr id="187" name="Shape 187"/>
          <p:cNvGraphicFramePr/>
          <p:nvPr>
            <p:extLst>
              <p:ext uri="{D42A27DB-BD31-4B8C-83A1-F6EECF244321}">
                <p14:modId xmlns:p14="http://schemas.microsoft.com/office/powerpoint/2010/main" val="1328017338"/>
              </p:ext>
            </p:extLst>
          </p:nvPr>
        </p:nvGraphicFramePr>
        <p:xfrm>
          <a:off x="952500" y="2402681"/>
          <a:ext cx="7239000" cy="1441350"/>
        </p:xfrm>
        <a:graphic>
          <a:graphicData uri="http://schemas.openxmlformats.org/drawingml/2006/table">
            <a:tbl>
              <a:tblPr>
                <a:noFill/>
                <a:tableStyleId>{0F2BB437-FBD6-44AD-9815-A5E117060C14}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04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Agrupamiento 1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Agrupamiento 2</a:t>
                      </a: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Agrupamiento 3</a:t>
                      </a: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 err="1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Nº</a:t>
                      </a: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 observaciones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1.656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15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462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Valor </a:t>
                      </a:r>
                      <a:r>
                        <a:rPr lang="en" sz="1100" i="1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silhouette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-4,808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4,455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-3,322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0" name="Shape 562">
            <a:extLst>
              <a:ext uri="{FF2B5EF4-FFF2-40B4-BE49-F238E27FC236}">
                <a16:creationId xmlns:a16="http://schemas.microsoft.com/office/drawing/2014/main" id="{142AEFCD-2CA9-4BB3-8CB6-C964DCAD3F0C}"/>
              </a:ext>
            </a:extLst>
          </p:cNvPr>
          <p:cNvSpPr/>
          <p:nvPr/>
        </p:nvSpPr>
        <p:spPr>
          <a:xfrm>
            <a:off x="7243297" y="643816"/>
            <a:ext cx="948203" cy="948145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092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000000"/>
                </a:solidFill>
              </a:rPr>
              <a:t>Resultado DBSCAN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280" name="Shape 28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19117" y="924745"/>
            <a:ext cx="5836350" cy="3030653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7288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Agnes</a:t>
            </a:r>
            <a:endParaRPr dirty="0"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2487588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Funcionamiento</a:t>
            </a:r>
          </a:p>
          <a:p>
            <a:pPr marL="0" lvl="0" indent="0">
              <a:buNone/>
            </a:pPr>
            <a:r>
              <a:rPr lang="es-ES" dirty="0"/>
              <a:t>Algoritmo jerárquico </a:t>
            </a:r>
            <a:r>
              <a:rPr lang="es-ES" dirty="0" err="1"/>
              <a:t>aglomerativo</a:t>
            </a:r>
            <a:r>
              <a:rPr lang="es-ES" dirty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Asigna dato a clúster.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Calcula distancias entre clústeres.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Junta los más similares.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2"/>
          </p:nvPr>
        </p:nvSpPr>
        <p:spPr>
          <a:xfrm>
            <a:off x="3356738" y="2312925"/>
            <a:ext cx="2604611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Requisitos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342900" lvl="0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dirty="0"/>
              <a:t>Seleccionar el método para calcular la distancia</a:t>
            </a:r>
            <a:r>
              <a:rPr lang="en" dirty="0"/>
              <a:t>: </a:t>
            </a:r>
            <a:r>
              <a:rPr lang="es-ES" dirty="0"/>
              <a:t>singular, completo, medio, centroide o Ward.</a:t>
            </a:r>
          </a:p>
          <a:p>
            <a:pPr marL="342900" lvl="0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dirty="0"/>
              <a:t>Cortar el árbol para el número óptimo de clústeres.</a:t>
            </a:r>
            <a:endParaRPr lang="en" dirty="0"/>
          </a:p>
        </p:txBody>
      </p:sp>
      <p:sp>
        <p:nvSpPr>
          <p:cNvPr id="150" name="Shape 150"/>
          <p:cNvSpPr txBox="1">
            <a:spLocks noGrp="1"/>
          </p:cNvSpPr>
          <p:nvPr>
            <p:ph type="body" idx="3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Validación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Validación de clústeres realizada mediante </a:t>
            </a:r>
            <a:r>
              <a:rPr lang="es-ES" i="1" dirty="0" err="1"/>
              <a:t>silhoutte</a:t>
            </a:r>
            <a:r>
              <a:rPr lang="en" dirty="0"/>
              <a:t>. 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11" name="Shape 402">
            <a:extLst>
              <a:ext uri="{FF2B5EF4-FFF2-40B4-BE49-F238E27FC236}">
                <a16:creationId xmlns:a16="http://schemas.microsoft.com/office/drawing/2014/main" id="{68F706F5-F615-4B46-9AA9-ADE006A5E2AF}"/>
              </a:ext>
            </a:extLst>
          </p:cNvPr>
          <p:cNvGrpSpPr/>
          <p:nvPr/>
        </p:nvGrpSpPr>
        <p:grpSpPr>
          <a:xfrm>
            <a:off x="7120641" y="847600"/>
            <a:ext cx="1038858" cy="864242"/>
            <a:chOff x="1926350" y="995225"/>
            <a:chExt cx="428650" cy="356600"/>
          </a:xfrm>
        </p:grpSpPr>
        <p:sp>
          <p:nvSpPr>
            <p:cNvPr id="12" name="Shape 403">
              <a:extLst>
                <a:ext uri="{FF2B5EF4-FFF2-40B4-BE49-F238E27FC236}">
                  <a16:creationId xmlns:a16="http://schemas.microsoft.com/office/drawing/2014/main" id="{96E75AA8-74F7-4152-8311-D6C9C40E014F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404">
              <a:extLst>
                <a:ext uri="{FF2B5EF4-FFF2-40B4-BE49-F238E27FC236}">
                  <a16:creationId xmlns:a16="http://schemas.microsoft.com/office/drawing/2014/main" id="{5D6BD46D-A1A4-4C20-8305-2272A3015400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405">
              <a:extLst>
                <a:ext uri="{FF2B5EF4-FFF2-40B4-BE49-F238E27FC236}">
                  <a16:creationId xmlns:a16="http://schemas.microsoft.com/office/drawing/2014/main" id="{FB6CFF48-4991-444F-97DA-C6374D9D51EE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406">
              <a:extLst>
                <a:ext uri="{FF2B5EF4-FFF2-40B4-BE49-F238E27FC236}">
                  <a16:creationId xmlns:a16="http://schemas.microsoft.com/office/drawing/2014/main" id="{DB2363B6-DD38-4AB5-AC8A-2C8FFC134306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94347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920498" y="474269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Selección de método</a:t>
            </a:r>
            <a:endParaRPr dirty="0"/>
          </a:p>
        </p:txBody>
      </p:sp>
      <p:graphicFrame>
        <p:nvGraphicFramePr>
          <p:cNvPr id="187" name="Shape 187"/>
          <p:cNvGraphicFramePr/>
          <p:nvPr>
            <p:extLst>
              <p:ext uri="{D42A27DB-BD31-4B8C-83A1-F6EECF244321}">
                <p14:modId xmlns:p14="http://schemas.microsoft.com/office/powerpoint/2010/main" val="824517869"/>
              </p:ext>
            </p:extLst>
          </p:nvPr>
        </p:nvGraphicFramePr>
        <p:xfrm>
          <a:off x="920498" y="1828523"/>
          <a:ext cx="7239001" cy="2882700"/>
        </p:xfrm>
        <a:graphic>
          <a:graphicData uri="http://schemas.openxmlformats.org/drawingml/2006/table">
            <a:tbl>
              <a:tblPr>
                <a:noFill/>
                <a:tableStyleId>{0F2BB437-FBD6-44AD-9815-A5E117060C14}</a:tableStyleId>
              </a:tblPr>
              <a:tblGrid>
                <a:gridCol w="1034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628732037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77373843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559786759"/>
                    </a:ext>
                  </a:extLst>
                </a:gridCol>
              </a:tblGrid>
              <a:tr h="4804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 err="1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silhouette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frey</a:t>
                      </a: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 err="1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ball</a:t>
                      </a:r>
                      <a:endParaRPr lang="es-ES"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Pseudot2</a:t>
                      </a: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 err="1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cindex</a:t>
                      </a:r>
                      <a:endParaRPr lang="es-ES"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Media</a:t>
                      </a: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Singular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-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Completo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8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4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Medio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-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2169681964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Centroide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-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4130081201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Ward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-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9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9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6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426553540"/>
                  </a:ext>
                </a:extLst>
              </a:tr>
            </a:tbl>
          </a:graphicData>
        </a:graphic>
      </p:graphicFrame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6" name="Shape 402">
            <a:extLst>
              <a:ext uri="{FF2B5EF4-FFF2-40B4-BE49-F238E27FC236}">
                <a16:creationId xmlns:a16="http://schemas.microsoft.com/office/drawing/2014/main" id="{5E6AE056-64CA-4CFF-BC85-4879BF4C490B}"/>
              </a:ext>
            </a:extLst>
          </p:cNvPr>
          <p:cNvGrpSpPr/>
          <p:nvPr/>
        </p:nvGrpSpPr>
        <p:grpSpPr>
          <a:xfrm>
            <a:off x="7120641" y="633266"/>
            <a:ext cx="1038858" cy="864242"/>
            <a:chOff x="1926350" y="995225"/>
            <a:chExt cx="428650" cy="356600"/>
          </a:xfrm>
        </p:grpSpPr>
        <p:sp>
          <p:nvSpPr>
            <p:cNvPr id="7" name="Shape 403">
              <a:extLst>
                <a:ext uri="{FF2B5EF4-FFF2-40B4-BE49-F238E27FC236}">
                  <a16:creationId xmlns:a16="http://schemas.microsoft.com/office/drawing/2014/main" id="{91425B30-61E1-4118-855F-6AC15A8AFBA3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404">
              <a:extLst>
                <a:ext uri="{FF2B5EF4-FFF2-40B4-BE49-F238E27FC236}">
                  <a16:creationId xmlns:a16="http://schemas.microsoft.com/office/drawing/2014/main" id="{D52FDE2D-6345-4E9E-9E14-D172CBCF427D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405">
              <a:extLst>
                <a:ext uri="{FF2B5EF4-FFF2-40B4-BE49-F238E27FC236}">
                  <a16:creationId xmlns:a16="http://schemas.microsoft.com/office/drawing/2014/main" id="{887CEE93-648B-495F-8E49-1926882F5DAD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406">
              <a:extLst>
                <a:ext uri="{FF2B5EF4-FFF2-40B4-BE49-F238E27FC236}">
                  <a16:creationId xmlns:a16="http://schemas.microsoft.com/office/drawing/2014/main" id="{CD3C76BD-6EB5-4B2E-B676-684E7FA4F592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48762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Validación</a:t>
            </a:r>
            <a:br>
              <a:rPr lang="es-ES" dirty="0"/>
            </a:br>
            <a:r>
              <a:rPr lang="es-ES" dirty="0"/>
              <a:t>Agnes</a:t>
            </a:r>
            <a:endParaRPr dirty="0"/>
          </a:p>
        </p:txBody>
      </p:sp>
      <p:graphicFrame>
        <p:nvGraphicFramePr>
          <p:cNvPr id="187" name="Shape 187"/>
          <p:cNvGraphicFramePr/>
          <p:nvPr>
            <p:extLst>
              <p:ext uri="{D42A27DB-BD31-4B8C-83A1-F6EECF244321}">
                <p14:modId xmlns:p14="http://schemas.microsoft.com/office/powerpoint/2010/main" val="3787361914"/>
              </p:ext>
            </p:extLst>
          </p:nvPr>
        </p:nvGraphicFramePr>
        <p:xfrm>
          <a:off x="952500" y="2402681"/>
          <a:ext cx="7239001" cy="1600970"/>
        </p:xfrm>
        <a:graphic>
          <a:graphicData uri="http://schemas.openxmlformats.org/drawingml/2006/table">
            <a:tbl>
              <a:tblPr>
                <a:noFill/>
                <a:tableStyleId>{0F2BB437-FBD6-44AD-9815-A5E117060C14}</a:tableStyleId>
              </a:tblPr>
              <a:tblGrid>
                <a:gridCol w="1034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628732037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77373843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559786759"/>
                    </a:ext>
                  </a:extLst>
                </a:gridCol>
              </a:tblGrid>
              <a:tr h="4804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A1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A2</a:t>
                      </a: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A3</a:t>
                      </a: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A4</a:t>
                      </a: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A5</a:t>
                      </a: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A6</a:t>
                      </a: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 err="1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Nº</a:t>
                      </a: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 observaciones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1.402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560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162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7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Valor </a:t>
                      </a:r>
                      <a:r>
                        <a:rPr lang="en" sz="1100" i="1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silhouette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0,4976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-0,2182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-0,240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-0,1707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0" name="Shape 562">
            <a:extLst>
              <a:ext uri="{FF2B5EF4-FFF2-40B4-BE49-F238E27FC236}">
                <a16:creationId xmlns:a16="http://schemas.microsoft.com/office/drawing/2014/main" id="{142AEFCD-2CA9-4BB3-8CB6-C964DCAD3F0C}"/>
              </a:ext>
            </a:extLst>
          </p:cNvPr>
          <p:cNvSpPr/>
          <p:nvPr/>
        </p:nvSpPr>
        <p:spPr>
          <a:xfrm>
            <a:off x="7243297" y="643816"/>
            <a:ext cx="948203" cy="948145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819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TopicModeling</a:t>
            </a: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Tipo de minería de texto.</a:t>
            </a:r>
            <a:endParaRPr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dirty="0"/>
              <a:t>Identifica temas (</a:t>
            </a:r>
            <a:r>
              <a:rPr lang="en" i="1" dirty="0"/>
              <a:t>topics</a:t>
            </a:r>
            <a:r>
              <a:rPr lang="en" dirty="0"/>
              <a:t>) e</a:t>
            </a:r>
            <a:r>
              <a:rPr lang="es-ES" dirty="0"/>
              <a:t>n colecciones de documentos.</a:t>
            </a:r>
            <a:endParaRPr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Un tema es un patrón recurrente de palabras concurrentes.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Algoritmo utilizado </a:t>
            </a:r>
            <a:r>
              <a:rPr lang="es-ES" dirty="0">
                <a:latin typeface="Work Sans Light" panose="020B0604020202020204" charset="0"/>
                <a:ea typeface="Yu Gothic" panose="020B0604020202020204" pitchFamily="34" charset="-128"/>
              </a:rPr>
              <a:t>→</a:t>
            </a:r>
            <a:r>
              <a:rPr lang="es-ES" dirty="0"/>
              <a:t> LDA.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9" name="Shape 402">
            <a:extLst>
              <a:ext uri="{FF2B5EF4-FFF2-40B4-BE49-F238E27FC236}">
                <a16:creationId xmlns:a16="http://schemas.microsoft.com/office/drawing/2014/main" id="{68859D98-B177-406C-A3FD-284B151A9025}"/>
              </a:ext>
            </a:extLst>
          </p:cNvPr>
          <p:cNvGrpSpPr/>
          <p:nvPr/>
        </p:nvGrpSpPr>
        <p:grpSpPr>
          <a:xfrm>
            <a:off x="7120641" y="847600"/>
            <a:ext cx="1038858" cy="864242"/>
            <a:chOff x="1926350" y="995225"/>
            <a:chExt cx="428650" cy="356600"/>
          </a:xfrm>
        </p:grpSpPr>
        <p:sp>
          <p:nvSpPr>
            <p:cNvPr id="10" name="Shape 403">
              <a:extLst>
                <a:ext uri="{FF2B5EF4-FFF2-40B4-BE49-F238E27FC236}">
                  <a16:creationId xmlns:a16="http://schemas.microsoft.com/office/drawing/2014/main" id="{106D8CFB-5CE9-4418-A057-A4999B2AE8BF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404">
              <a:extLst>
                <a:ext uri="{FF2B5EF4-FFF2-40B4-BE49-F238E27FC236}">
                  <a16:creationId xmlns:a16="http://schemas.microsoft.com/office/drawing/2014/main" id="{AAD6D432-C60B-4679-99E2-2A2B9F9F8BFD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405">
              <a:extLst>
                <a:ext uri="{FF2B5EF4-FFF2-40B4-BE49-F238E27FC236}">
                  <a16:creationId xmlns:a16="http://schemas.microsoft.com/office/drawing/2014/main" id="{C01F7F08-14CF-487B-B0DB-C99B63D072DF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406">
              <a:extLst>
                <a:ext uri="{FF2B5EF4-FFF2-40B4-BE49-F238E27FC236}">
                  <a16:creationId xmlns:a16="http://schemas.microsoft.com/office/drawing/2014/main" id="{680F69B2-739B-4367-91F6-76F6A87B776C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82393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Requisitos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Número de temas que aparecen (igual que el valor de </a:t>
            </a:r>
            <a:r>
              <a:rPr lang="es-ES" i="1" dirty="0"/>
              <a:t>K </a:t>
            </a:r>
            <a:r>
              <a:rPr lang="es-ES" dirty="0"/>
              <a:t>en 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K-</a:t>
            </a:r>
            <a:r>
              <a:rPr lang="es-ES" dirty="0" err="1"/>
              <a:t>means</a:t>
            </a:r>
            <a:r>
              <a:rPr lang="es-ES" dirty="0"/>
              <a:t>)</a:t>
            </a:r>
            <a:r>
              <a:rPr lang="en" dirty="0"/>
              <a:t>.</a:t>
            </a:r>
            <a:endParaRPr dirty="0"/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 err="1"/>
              <a:t>TopicModeling</a:t>
            </a:r>
            <a:endParaRPr dirty="0"/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Validación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Comprobación “manual” de la información obtenida</a:t>
            </a:r>
            <a:r>
              <a:rPr lang="en" dirty="0"/>
              <a:t>.</a:t>
            </a:r>
            <a:endParaRPr dirty="0"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10" name="Shape 402">
            <a:extLst>
              <a:ext uri="{FF2B5EF4-FFF2-40B4-BE49-F238E27FC236}">
                <a16:creationId xmlns:a16="http://schemas.microsoft.com/office/drawing/2014/main" id="{8C3C1504-5118-4DA3-97FC-D65B214C4D86}"/>
              </a:ext>
            </a:extLst>
          </p:cNvPr>
          <p:cNvGrpSpPr/>
          <p:nvPr/>
        </p:nvGrpSpPr>
        <p:grpSpPr>
          <a:xfrm>
            <a:off x="7120641" y="847600"/>
            <a:ext cx="1038858" cy="864242"/>
            <a:chOff x="1926350" y="995225"/>
            <a:chExt cx="428650" cy="356600"/>
          </a:xfrm>
        </p:grpSpPr>
        <p:sp>
          <p:nvSpPr>
            <p:cNvPr id="11" name="Shape 403">
              <a:extLst>
                <a:ext uri="{FF2B5EF4-FFF2-40B4-BE49-F238E27FC236}">
                  <a16:creationId xmlns:a16="http://schemas.microsoft.com/office/drawing/2014/main" id="{D583C3F8-C8C3-4374-946C-363A6ADE1006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404">
              <a:extLst>
                <a:ext uri="{FF2B5EF4-FFF2-40B4-BE49-F238E27FC236}">
                  <a16:creationId xmlns:a16="http://schemas.microsoft.com/office/drawing/2014/main" id="{32BAED9E-A2C7-49F9-941D-B57EE5D0DD59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405">
              <a:extLst>
                <a:ext uri="{FF2B5EF4-FFF2-40B4-BE49-F238E27FC236}">
                  <a16:creationId xmlns:a16="http://schemas.microsoft.com/office/drawing/2014/main" id="{8F5C22A1-F99F-43DE-BBB6-A186BEAB91CA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406">
              <a:extLst>
                <a:ext uri="{FF2B5EF4-FFF2-40B4-BE49-F238E27FC236}">
                  <a16:creationId xmlns:a16="http://schemas.microsoft.com/office/drawing/2014/main" id="{B6A6FADA-1362-4B7B-97A4-2FC8E189B07B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313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Información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>
              <a:buNone/>
            </a:pPr>
            <a:r>
              <a:rPr lang="es-ES" dirty="0"/>
              <a:t>Transmitir la información recogida en la correspondencia de un personaje histórico como Gaspar Melchor de Jovellanos, sin que sea necesario leer las miles cartas que la componen.</a:t>
            </a:r>
            <a:endParaRPr dirty="0"/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Justificación del proyecto</a:t>
            </a:r>
            <a:endParaRPr dirty="0"/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Campo de estudio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>
              <a:buNone/>
            </a:pPr>
            <a:r>
              <a:rPr lang="es-ES" dirty="0"/>
              <a:t>Expande un campo multidisciplinar que resulta ampliamente beneficioso de cara a educación y cultura</a:t>
            </a:r>
            <a:r>
              <a:rPr lang="en" dirty="0"/>
              <a:t>.</a:t>
            </a:r>
            <a:endParaRPr dirty="0"/>
          </a:p>
        </p:txBody>
      </p:sp>
      <p:grpSp>
        <p:nvGrpSpPr>
          <p:cNvPr id="138" name="Shape 138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39" name="Shape 1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3460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Consideraciones básicas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sz="1400" dirty="0"/>
              <a:t>Cada documento es una mezcla de temas presentes en toda la colección.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sz="1400" dirty="0"/>
              <a:t>Cada palabra es asignable a, como mínimo, uno de esos temas.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4244449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i="1" dirty="0" err="1"/>
              <a:t>Latent</a:t>
            </a:r>
            <a:r>
              <a:rPr lang="es-ES" i="1" dirty="0"/>
              <a:t> </a:t>
            </a:r>
            <a:r>
              <a:rPr lang="es-ES" i="1" dirty="0" err="1"/>
              <a:t>Dirichlet</a:t>
            </a:r>
            <a:r>
              <a:rPr lang="es-ES" i="1" dirty="0"/>
              <a:t> </a:t>
            </a:r>
            <a:r>
              <a:rPr lang="es-ES" i="1" dirty="0" err="1"/>
              <a:t>Allocation</a:t>
            </a:r>
            <a:endParaRPr dirty="0"/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4635795" y="1932045"/>
            <a:ext cx="3997976" cy="28950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Creación de un documento según LDA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469900" indent="-342900">
              <a:buFont typeface="+mj-lt"/>
              <a:buAutoNum type="arabicPeriod"/>
            </a:pPr>
            <a:r>
              <a:rPr lang="es-ES" sz="1400" dirty="0"/>
              <a:t>Se decide el número de palabras que tendrá el documento. </a:t>
            </a:r>
          </a:p>
          <a:p>
            <a:pPr marL="469900" indent="-342900">
              <a:buFont typeface="+mj-lt"/>
              <a:buAutoNum type="arabicPeriod"/>
            </a:pPr>
            <a:r>
              <a:rPr lang="es-ES" sz="1400" dirty="0"/>
              <a:t>Se elige una mezcla de temas cada uno con una probabilidad. </a:t>
            </a:r>
          </a:p>
          <a:p>
            <a:pPr marL="469900" indent="-342900">
              <a:buFont typeface="+mj-lt"/>
              <a:buAutoNum type="arabicPeriod"/>
            </a:pPr>
            <a:r>
              <a:rPr lang="es-ES" sz="1400" dirty="0"/>
              <a:t>Para cada palabra: </a:t>
            </a:r>
          </a:p>
          <a:p>
            <a:pPr marL="927100" lvl="1" indent="-342900">
              <a:buFont typeface="+mj-lt"/>
              <a:buAutoNum type="arabicPeriod"/>
            </a:pPr>
            <a:r>
              <a:rPr lang="es-ES" sz="1400" dirty="0"/>
              <a:t>Se escoge un tema.</a:t>
            </a:r>
          </a:p>
          <a:p>
            <a:pPr marL="927100" lvl="1" indent="-342900">
              <a:buFont typeface="+mj-lt"/>
              <a:buAutoNum type="arabicPeriod"/>
            </a:pPr>
            <a:r>
              <a:rPr lang="es-ES" sz="1400" dirty="0"/>
              <a:t>Se genera la palabra en base a la distribución de palabras del tema. </a:t>
            </a:r>
          </a:p>
          <a:p>
            <a:endParaRPr lang="es-ES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15" name="Shape 402">
            <a:extLst>
              <a:ext uri="{FF2B5EF4-FFF2-40B4-BE49-F238E27FC236}">
                <a16:creationId xmlns:a16="http://schemas.microsoft.com/office/drawing/2014/main" id="{4EC8E338-34F4-4D89-97BC-92CBE281C425}"/>
              </a:ext>
            </a:extLst>
          </p:cNvPr>
          <p:cNvGrpSpPr/>
          <p:nvPr/>
        </p:nvGrpSpPr>
        <p:grpSpPr>
          <a:xfrm>
            <a:off x="7120641" y="847600"/>
            <a:ext cx="1038858" cy="864242"/>
            <a:chOff x="1926350" y="995225"/>
            <a:chExt cx="428650" cy="356600"/>
          </a:xfrm>
        </p:grpSpPr>
        <p:sp>
          <p:nvSpPr>
            <p:cNvPr id="16" name="Shape 403">
              <a:extLst>
                <a:ext uri="{FF2B5EF4-FFF2-40B4-BE49-F238E27FC236}">
                  <a16:creationId xmlns:a16="http://schemas.microsoft.com/office/drawing/2014/main" id="{A016ABCF-55B7-4237-8F25-7BC3AA3DDF43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404">
              <a:extLst>
                <a:ext uri="{FF2B5EF4-FFF2-40B4-BE49-F238E27FC236}">
                  <a16:creationId xmlns:a16="http://schemas.microsoft.com/office/drawing/2014/main" id="{76C241F7-F1F3-4AA3-81FA-2D591C30C5B9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405">
              <a:extLst>
                <a:ext uri="{FF2B5EF4-FFF2-40B4-BE49-F238E27FC236}">
                  <a16:creationId xmlns:a16="http://schemas.microsoft.com/office/drawing/2014/main" id="{8C7524A8-A781-488C-B15E-26ED5A1B2D25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406">
              <a:extLst>
                <a:ext uri="{FF2B5EF4-FFF2-40B4-BE49-F238E27FC236}">
                  <a16:creationId xmlns:a16="http://schemas.microsoft.com/office/drawing/2014/main" id="{1D50CEB8-6FE2-44BB-B389-4D0716E0797B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980442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Shape 28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60379" y="623944"/>
            <a:ext cx="7699120" cy="3814722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66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Temas identificados</a:t>
            </a:r>
            <a:endParaRPr dirty="0"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Jovellanos, el político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Cartas de carácter institucional </a:t>
            </a:r>
            <a:r>
              <a:rPr lang="es-ES" dirty="0"/>
              <a:t>y formal</a:t>
            </a:r>
            <a:r>
              <a:rPr lang="en" dirty="0"/>
              <a:t>. </a:t>
            </a:r>
            <a:r>
              <a:rPr lang="es-ES" dirty="0"/>
              <a:t>Tratan con frecuencia </a:t>
            </a:r>
            <a:r>
              <a:rPr lang="es-ES"/>
              <a:t>sobre reales </a:t>
            </a:r>
            <a:r>
              <a:rPr lang="es-ES" dirty="0"/>
              <a:t>decretos y órdenes, además del Instituto Asturiano.</a:t>
            </a:r>
            <a:endParaRPr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2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Círculo cercano, tono formal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Tema dominado por conversaciones de un cierto carácter formal con su círculo cercano</a:t>
            </a:r>
            <a:r>
              <a:rPr lang="en" dirty="0"/>
              <a:t>.</a:t>
            </a:r>
            <a:endParaRPr dirty="0"/>
          </a:p>
        </p:txBody>
      </p:sp>
      <p:sp>
        <p:nvSpPr>
          <p:cNvPr id="150" name="Shape 150"/>
          <p:cNvSpPr txBox="1">
            <a:spLocks noGrp="1"/>
          </p:cNvSpPr>
          <p:nvPr>
            <p:ph type="body" idx="3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Cartas perdidas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Correspondencia cuya existencia es conocida pero carecemos de su contenido</a:t>
            </a:r>
            <a:r>
              <a:rPr lang="en" dirty="0"/>
              <a:t>. 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11" name="Shape 271">
            <a:extLst>
              <a:ext uri="{FF2B5EF4-FFF2-40B4-BE49-F238E27FC236}">
                <a16:creationId xmlns:a16="http://schemas.microsoft.com/office/drawing/2014/main" id="{0D8E92BC-4840-4DB1-B841-C126EB226917}"/>
              </a:ext>
            </a:extLst>
          </p:cNvPr>
          <p:cNvGrpSpPr/>
          <p:nvPr/>
        </p:nvGrpSpPr>
        <p:grpSpPr>
          <a:xfrm>
            <a:off x="7261098" y="711638"/>
            <a:ext cx="1158551" cy="732293"/>
            <a:chOff x="3241525" y="3039450"/>
            <a:chExt cx="494600" cy="312625"/>
          </a:xfrm>
        </p:grpSpPr>
        <p:sp>
          <p:nvSpPr>
            <p:cNvPr id="12" name="Shape 272">
              <a:extLst>
                <a:ext uri="{FF2B5EF4-FFF2-40B4-BE49-F238E27FC236}">
                  <a16:creationId xmlns:a16="http://schemas.microsoft.com/office/drawing/2014/main" id="{F783C059-9577-42FA-A298-8EB9997C346E}"/>
                </a:ext>
              </a:extLst>
            </p:cNvPr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273">
              <a:extLst>
                <a:ext uri="{FF2B5EF4-FFF2-40B4-BE49-F238E27FC236}">
                  <a16:creationId xmlns:a16="http://schemas.microsoft.com/office/drawing/2014/main" id="{EA8B75FD-38F0-4558-897F-83844A75566C}"/>
                </a:ext>
              </a:extLst>
            </p:cNvPr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69824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804525" y="854775"/>
            <a:ext cx="6354974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sz="1600" dirty="0"/>
              <a:t>Excelentísimo señor: </a:t>
            </a:r>
          </a:p>
          <a:p>
            <a:pPr marL="0" lvl="0" indent="0">
              <a:buNone/>
            </a:pPr>
            <a:r>
              <a:rPr lang="es-ES" sz="1600" dirty="0"/>
              <a:t>Cumpliendo con la </a:t>
            </a:r>
            <a:r>
              <a:rPr lang="es-ES" sz="1600" dirty="0">
                <a:solidFill>
                  <a:srgbClr val="FF0000"/>
                </a:solidFill>
              </a:rPr>
              <a:t>Real Orden</a:t>
            </a:r>
            <a:r>
              <a:rPr lang="es-ES" sz="1600" dirty="0"/>
              <a:t> que V.E. se ha </a:t>
            </a:r>
            <a:r>
              <a:rPr lang="es-ES" sz="1600" dirty="0">
                <a:solidFill>
                  <a:srgbClr val="FF0000"/>
                </a:solidFill>
              </a:rPr>
              <a:t>servido</a:t>
            </a:r>
            <a:r>
              <a:rPr lang="es-ES" sz="1600" dirty="0"/>
              <a:t> comunicarme con fecha de 7 de setiembre del año anterior, paso a sus manos el adjunto </a:t>
            </a:r>
            <a:r>
              <a:rPr lang="es-ES" sz="1600" dirty="0">
                <a:solidFill>
                  <a:srgbClr val="FF0000"/>
                </a:solidFill>
              </a:rPr>
              <a:t>Informe</a:t>
            </a:r>
            <a:r>
              <a:rPr lang="es-ES" sz="1600" dirty="0"/>
              <a:t> a S.M. sobre la Representación que en 30 de abril del mismo había dirigido a S. R. P. el Director General de </a:t>
            </a:r>
            <a:r>
              <a:rPr lang="es-ES" sz="1600" dirty="0">
                <a:solidFill>
                  <a:srgbClr val="FF0000"/>
                </a:solidFill>
              </a:rPr>
              <a:t>Minas</a:t>
            </a:r>
            <a:r>
              <a:rPr lang="es-ES" sz="1600" dirty="0"/>
              <a:t>, don Francisco de Angulo. El deseo de tomar una plena instrucción del objeto que trata, me ha hecho suspenderle hasta ahora, que con esta misma fecha dirijo a S.M. las resultas de mi principal comisión por la vía reservada de </a:t>
            </a:r>
            <a:r>
              <a:rPr lang="es-ES" sz="1600" dirty="0">
                <a:solidFill>
                  <a:srgbClr val="FF0000"/>
                </a:solidFill>
              </a:rPr>
              <a:t>Marina</a:t>
            </a:r>
            <a:r>
              <a:rPr lang="es-ES" sz="1600" dirty="0"/>
              <a:t>, de quien dimana.</a:t>
            </a:r>
          </a:p>
          <a:p>
            <a:pPr marL="0" lvl="0" indent="0">
              <a:buNone/>
            </a:pPr>
            <a:r>
              <a:rPr lang="es-ES" sz="1600" dirty="0"/>
              <a:t>Nuestro Señor </a:t>
            </a:r>
            <a:r>
              <a:rPr lang="es-ES" sz="1600" dirty="0">
                <a:solidFill>
                  <a:srgbClr val="FF0000"/>
                </a:solidFill>
              </a:rPr>
              <a:t>guarde a V.E. muchos años</a:t>
            </a:r>
            <a:r>
              <a:rPr lang="es-ES" sz="1600" dirty="0"/>
              <a:t>. </a:t>
            </a:r>
            <a:endParaRPr sz="1600"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7849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592704" y="847600"/>
            <a:ext cx="3792047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Corresponsales tema 2</a:t>
            </a:r>
            <a:endParaRPr sz="3600" dirty="0"/>
          </a:p>
        </p:txBody>
      </p:sp>
      <p:graphicFrame>
        <p:nvGraphicFramePr>
          <p:cNvPr id="187" name="Shape 187"/>
          <p:cNvGraphicFramePr/>
          <p:nvPr>
            <p:extLst>
              <p:ext uri="{D42A27DB-BD31-4B8C-83A1-F6EECF244321}">
                <p14:modId xmlns:p14="http://schemas.microsoft.com/office/powerpoint/2010/main" val="4153230231"/>
              </p:ext>
            </p:extLst>
          </p:nvPr>
        </p:nvGraphicFramePr>
        <p:xfrm>
          <a:off x="4539999" y="1030128"/>
          <a:ext cx="3619500" cy="3363150"/>
        </p:xfrm>
        <a:graphic>
          <a:graphicData uri="http://schemas.openxmlformats.org/drawingml/2006/table">
            <a:tbl>
              <a:tblPr>
                <a:noFill/>
                <a:tableStyleId>{0F2BB437-FBD6-44AD-9815-A5E117060C14}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4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Personaje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Cartas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González de Posada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30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3927064503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Juan Meléndez Valdés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993493045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Lord </a:t>
                      </a:r>
                      <a:r>
                        <a:rPr lang="es-ES" sz="1100" dirty="0" err="1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Holland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8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3781177176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Francisco de Paula Jovellanos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7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Gertrudis del Busto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6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Josefa Jovellanos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4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9" name="Shape 242">
            <a:extLst>
              <a:ext uri="{FF2B5EF4-FFF2-40B4-BE49-F238E27FC236}">
                <a16:creationId xmlns:a16="http://schemas.microsoft.com/office/drawing/2014/main" id="{E47FFB75-08E0-46C5-B78E-714411CAEAFD}"/>
              </a:ext>
            </a:extLst>
          </p:cNvPr>
          <p:cNvSpPr/>
          <p:nvPr/>
        </p:nvSpPr>
        <p:spPr>
          <a:xfrm>
            <a:off x="1920925" y="3196093"/>
            <a:ext cx="1135604" cy="1197185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3363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Temas identificados</a:t>
            </a:r>
            <a:endParaRPr dirty="0"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Círculo cercano, tono íntimo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Conversaciones en tono cariñoso e íntimo con, principalmente, sus mejores amigos y miembros de su familia.</a:t>
            </a:r>
            <a:endParaRPr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2"/>
          </p:nvPr>
        </p:nvSpPr>
        <p:spPr>
          <a:xfrm>
            <a:off x="3356739" y="2312925"/>
            <a:ext cx="248759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Jovellanos, el recopilador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Cartas intercambiadas durante la década que pasó visitando monasterios e iglesias del norte de España y copiando escrituras antiguas que encontraba</a:t>
            </a:r>
            <a:r>
              <a:rPr lang="en" dirty="0"/>
              <a:t>.</a:t>
            </a:r>
            <a:endParaRPr dirty="0"/>
          </a:p>
        </p:txBody>
      </p:sp>
      <p:sp>
        <p:nvSpPr>
          <p:cNvPr id="150" name="Shape 150"/>
          <p:cNvSpPr txBox="1">
            <a:spLocks noGrp="1"/>
          </p:cNvSpPr>
          <p:nvPr>
            <p:ph type="body" idx="3"/>
          </p:nvPr>
        </p:nvSpPr>
        <p:spPr>
          <a:xfrm>
            <a:off x="5961350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Jovellanos, el poeta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Correspondencia en la que trata sobre poesía y otras obras literarias</a:t>
            </a:r>
            <a:r>
              <a:rPr lang="en" dirty="0"/>
              <a:t>. </a:t>
            </a:r>
            <a:r>
              <a:rPr lang="es-ES" dirty="0"/>
              <a:t>Incluye consejos y revisiones del trabajo de sus conocidos, recomendaciones de obras, </a:t>
            </a:r>
            <a:r>
              <a:rPr lang="es-ES" dirty="0" err="1"/>
              <a:t>etc</a:t>
            </a:r>
            <a:r>
              <a:rPr lang="es-ES" dirty="0"/>
              <a:t>…</a:t>
            </a:r>
            <a:r>
              <a:rPr lang="en" dirty="0"/>
              <a:t> 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11" name="Shape 271">
            <a:extLst>
              <a:ext uri="{FF2B5EF4-FFF2-40B4-BE49-F238E27FC236}">
                <a16:creationId xmlns:a16="http://schemas.microsoft.com/office/drawing/2014/main" id="{0D8E92BC-4840-4DB1-B841-C126EB226917}"/>
              </a:ext>
            </a:extLst>
          </p:cNvPr>
          <p:cNvGrpSpPr/>
          <p:nvPr/>
        </p:nvGrpSpPr>
        <p:grpSpPr>
          <a:xfrm>
            <a:off x="7261098" y="711638"/>
            <a:ext cx="1158551" cy="732293"/>
            <a:chOff x="3241525" y="3039450"/>
            <a:chExt cx="494600" cy="312625"/>
          </a:xfrm>
        </p:grpSpPr>
        <p:sp>
          <p:nvSpPr>
            <p:cNvPr id="12" name="Shape 272">
              <a:extLst>
                <a:ext uri="{FF2B5EF4-FFF2-40B4-BE49-F238E27FC236}">
                  <a16:creationId xmlns:a16="http://schemas.microsoft.com/office/drawing/2014/main" id="{F783C059-9577-42FA-A298-8EB9997C346E}"/>
                </a:ext>
              </a:extLst>
            </p:cNvPr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273">
              <a:extLst>
                <a:ext uri="{FF2B5EF4-FFF2-40B4-BE49-F238E27FC236}">
                  <a16:creationId xmlns:a16="http://schemas.microsoft.com/office/drawing/2014/main" id="{EA8B75FD-38F0-4558-897F-83844A75566C}"/>
                </a:ext>
              </a:extLst>
            </p:cNvPr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28030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592704" y="847600"/>
            <a:ext cx="3792047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Corresponsales tema 4</a:t>
            </a:r>
            <a:endParaRPr sz="3600" dirty="0"/>
          </a:p>
        </p:txBody>
      </p:sp>
      <p:graphicFrame>
        <p:nvGraphicFramePr>
          <p:cNvPr id="187" name="Shape 187"/>
          <p:cNvGraphicFramePr/>
          <p:nvPr>
            <p:extLst>
              <p:ext uri="{D42A27DB-BD31-4B8C-83A1-F6EECF244321}">
                <p14:modId xmlns:p14="http://schemas.microsoft.com/office/powerpoint/2010/main" val="3550407205"/>
              </p:ext>
            </p:extLst>
          </p:nvPr>
        </p:nvGraphicFramePr>
        <p:xfrm>
          <a:off x="4539999" y="1030126"/>
          <a:ext cx="3619500" cy="3363150"/>
        </p:xfrm>
        <a:graphic>
          <a:graphicData uri="http://schemas.openxmlformats.org/drawingml/2006/table">
            <a:tbl>
              <a:tblPr>
                <a:noFill/>
                <a:tableStyleId>{0F2BB437-FBD6-44AD-9815-A5E117060C14}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52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Personaje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Cartas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5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Lord </a:t>
                      </a:r>
                      <a:r>
                        <a:rPr lang="es-ES" sz="1100" dirty="0" err="1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Holland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&gt;35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3031138273"/>
                  </a:ext>
                </a:extLst>
              </a:tr>
              <a:tr h="560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Josefa Jovellanos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42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3131261742"/>
                  </a:ext>
                </a:extLst>
              </a:tr>
              <a:tr h="5605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González de Posada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39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3927064503"/>
                  </a:ext>
                </a:extLst>
              </a:tr>
              <a:tr h="5605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Baltasar González de Cienfuegos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16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5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Catalina de Sena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15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5" name="Shape 242">
            <a:extLst>
              <a:ext uri="{FF2B5EF4-FFF2-40B4-BE49-F238E27FC236}">
                <a16:creationId xmlns:a16="http://schemas.microsoft.com/office/drawing/2014/main" id="{8173FE52-2BFF-46E4-8233-B47F9D7B752C}"/>
              </a:ext>
            </a:extLst>
          </p:cNvPr>
          <p:cNvSpPr/>
          <p:nvPr/>
        </p:nvSpPr>
        <p:spPr>
          <a:xfrm>
            <a:off x="1920925" y="3196093"/>
            <a:ext cx="1135604" cy="1197185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4268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804525" y="854775"/>
            <a:ext cx="6354974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sz="1600" dirty="0"/>
              <a:t>Muy señor mío y mi más estimado dueño: </a:t>
            </a:r>
          </a:p>
          <a:p>
            <a:pPr marL="0" lvl="0" indent="0">
              <a:buNone/>
            </a:pPr>
            <a:r>
              <a:rPr lang="es-ES" sz="1600" dirty="0"/>
              <a:t>Quedará esta tarde efectuado el andamio que V.S. se sirve encargarme, y mañana haré </a:t>
            </a:r>
            <a:r>
              <a:rPr lang="es-ES" sz="1600" dirty="0">
                <a:solidFill>
                  <a:srgbClr val="FF0000"/>
                </a:solidFill>
              </a:rPr>
              <a:t>copiar</a:t>
            </a:r>
            <a:r>
              <a:rPr lang="es-ES" sz="1600" dirty="0"/>
              <a:t> la consabida </a:t>
            </a:r>
            <a:r>
              <a:rPr lang="es-ES" sz="1600" dirty="0">
                <a:solidFill>
                  <a:srgbClr val="FF0000"/>
                </a:solidFill>
              </a:rPr>
              <a:t>inscripción</a:t>
            </a:r>
            <a:r>
              <a:rPr lang="es-ES" sz="1600" dirty="0"/>
              <a:t>, […] de otras </a:t>
            </a:r>
            <a:r>
              <a:rPr lang="es-ES" sz="1600" dirty="0">
                <a:solidFill>
                  <a:srgbClr val="FF0000"/>
                </a:solidFill>
              </a:rPr>
              <a:t>inscripciones</a:t>
            </a:r>
            <a:r>
              <a:rPr lang="es-ES" sz="1600" dirty="0"/>
              <a:t> de esta nación. Esta misma tarde paso a </a:t>
            </a:r>
            <a:r>
              <a:rPr lang="es-ES" sz="1600" dirty="0">
                <a:solidFill>
                  <a:srgbClr val="FF0000"/>
                </a:solidFill>
              </a:rPr>
              <a:t>copiar</a:t>
            </a:r>
            <a:r>
              <a:rPr lang="es-ES" sz="1600" dirty="0"/>
              <a:t> la </a:t>
            </a:r>
            <a:r>
              <a:rPr lang="es-ES" sz="1600" dirty="0">
                <a:solidFill>
                  <a:srgbClr val="FF0000"/>
                </a:solidFill>
              </a:rPr>
              <a:t>inscripción</a:t>
            </a:r>
            <a:r>
              <a:rPr lang="es-ES" sz="1600" dirty="0"/>
              <a:t> que dije a V.S. de </a:t>
            </a:r>
            <a:r>
              <a:rPr lang="es-ES" sz="1600" dirty="0" err="1"/>
              <a:t>Corao</a:t>
            </a:r>
            <a:r>
              <a:rPr lang="es-ES" sz="1600" dirty="0"/>
              <a:t>, pues la otra está bien cerca de </a:t>
            </a:r>
            <a:r>
              <a:rPr lang="es-ES" sz="1600" dirty="0">
                <a:solidFill>
                  <a:srgbClr val="FF0000"/>
                </a:solidFill>
              </a:rPr>
              <a:t>Santa Cruz</a:t>
            </a:r>
            <a:r>
              <a:rPr lang="es-ES" sz="1600" dirty="0"/>
              <a:t>, en una casería, y es regular quiera verla V.S. más en su original que en </a:t>
            </a:r>
            <a:r>
              <a:rPr lang="es-ES" sz="1600" dirty="0">
                <a:solidFill>
                  <a:srgbClr val="FF0000"/>
                </a:solidFill>
              </a:rPr>
              <a:t>copia</a:t>
            </a:r>
            <a:r>
              <a:rPr lang="es-ES" sz="1600" dirty="0"/>
              <a:t>, bien que elegirá lo que guste, pues la tendrá también. Ambas son sepulcrales, y ésta es muy parecida a otra que </a:t>
            </a:r>
            <a:r>
              <a:rPr lang="es-ES" sz="1600" dirty="0">
                <a:solidFill>
                  <a:srgbClr val="FF0000"/>
                </a:solidFill>
              </a:rPr>
              <a:t>halló</a:t>
            </a:r>
            <a:r>
              <a:rPr lang="es-ES" sz="1600" dirty="0"/>
              <a:t> Sandoval junto a Burgos, […] A la hora que V.S. me dice procuraré </a:t>
            </a:r>
            <a:r>
              <a:rPr lang="es-ES" sz="1600" dirty="0">
                <a:solidFill>
                  <a:srgbClr val="FF0000"/>
                </a:solidFill>
              </a:rPr>
              <a:t>hallarme</a:t>
            </a:r>
            <a:r>
              <a:rPr lang="es-ES" sz="1600" dirty="0"/>
              <a:t> en </a:t>
            </a:r>
            <a:r>
              <a:rPr lang="es-ES" sz="1600" dirty="0">
                <a:solidFill>
                  <a:srgbClr val="FF0000"/>
                </a:solidFill>
              </a:rPr>
              <a:t>Santa Cruz</a:t>
            </a:r>
            <a:r>
              <a:rPr lang="es-ES" sz="1600" dirty="0"/>
              <a:t>, […] su más seguro servidor Josef Antonio Ru.</a:t>
            </a:r>
            <a:endParaRPr sz="1600"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013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804525" y="854775"/>
            <a:ext cx="6354974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sz="1600" dirty="0"/>
              <a:t>Muy señor mío y mi estimado paisano: Doy a usted muy finas y sinceras gracias por el </a:t>
            </a:r>
            <a:r>
              <a:rPr lang="es-ES" sz="1600" dirty="0">
                <a:solidFill>
                  <a:srgbClr val="FF0000"/>
                </a:solidFill>
              </a:rPr>
              <a:t>romance</a:t>
            </a:r>
            <a:r>
              <a:rPr lang="es-ES" sz="1600" dirty="0"/>
              <a:t> […] el entusiasmo </a:t>
            </a:r>
            <a:r>
              <a:rPr lang="es-ES" sz="1600" dirty="0">
                <a:solidFill>
                  <a:srgbClr val="FF0000"/>
                </a:solidFill>
              </a:rPr>
              <a:t>poético</a:t>
            </a:r>
            <a:r>
              <a:rPr lang="es-ES" sz="1600" dirty="0"/>
              <a:t> arrebataron su imaginación de usted y colocaron sus héroes entre los signos del Zodíaco; […] atribuir a los colores de la </a:t>
            </a:r>
            <a:r>
              <a:rPr lang="es-ES" sz="1600" dirty="0">
                <a:solidFill>
                  <a:srgbClr val="FF0000"/>
                </a:solidFill>
              </a:rPr>
              <a:t>poesía</a:t>
            </a:r>
            <a:r>
              <a:rPr lang="es-ES" sz="1600" dirty="0"/>
              <a:t>, ya sabe usted que la </a:t>
            </a:r>
            <a:r>
              <a:rPr lang="es-ES" sz="1600" dirty="0">
                <a:solidFill>
                  <a:srgbClr val="FF0000"/>
                </a:solidFill>
              </a:rPr>
              <a:t>poesía</a:t>
            </a:r>
            <a:r>
              <a:rPr lang="es-ES" sz="1600" dirty="0"/>
              <a:t> didáctica no concede tantas licencias. Pero si considero el </a:t>
            </a:r>
            <a:r>
              <a:rPr lang="es-ES" sz="1600" dirty="0">
                <a:solidFill>
                  <a:srgbClr val="FF0000"/>
                </a:solidFill>
              </a:rPr>
              <a:t>romance</a:t>
            </a:r>
            <a:r>
              <a:rPr lang="es-ES" sz="1600" dirty="0"/>
              <a:t> como </a:t>
            </a:r>
            <a:r>
              <a:rPr lang="es-ES" sz="1600" dirty="0">
                <a:solidFill>
                  <a:srgbClr val="FF0000"/>
                </a:solidFill>
              </a:rPr>
              <a:t>poeta</a:t>
            </a:r>
            <a:r>
              <a:rPr lang="es-ES" sz="1600" dirty="0"/>
              <a:t>, hallo en él mil gracias: muchos pensamientos sublimes y brillantes, muchos </a:t>
            </a:r>
            <a:r>
              <a:rPr lang="es-ES" sz="1600" dirty="0">
                <a:solidFill>
                  <a:srgbClr val="FF0000"/>
                </a:solidFill>
              </a:rPr>
              <a:t>versos</a:t>
            </a:r>
            <a:r>
              <a:rPr lang="es-ES" sz="1600" dirty="0"/>
              <a:t> correctos y armoniosos, algunas </a:t>
            </a:r>
            <a:r>
              <a:rPr lang="es-ES" sz="1600" dirty="0">
                <a:solidFill>
                  <a:srgbClr val="FF0000"/>
                </a:solidFill>
              </a:rPr>
              <a:t>ideas</a:t>
            </a:r>
            <a:r>
              <a:rPr lang="es-ES" sz="1600" dirty="0"/>
              <a:t> originales, y sobre todo un estilo fácil, noble y de bastante majestad. Seguramente </a:t>
            </a:r>
            <a:r>
              <a:rPr lang="es-ES" sz="1600"/>
              <a:t>usted podría </a:t>
            </a:r>
            <a:r>
              <a:rPr lang="es-ES" sz="1600" dirty="0"/>
              <a:t>hacer grandes cosas en </a:t>
            </a:r>
            <a:r>
              <a:rPr lang="es-ES" sz="1600" dirty="0">
                <a:solidFill>
                  <a:srgbClr val="FF0000"/>
                </a:solidFill>
              </a:rPr>
              <a:t>poesía</a:t>
            </a:r>
            <a:r>
              <a:rPr lang="es-ES" sz="1600" dirty="0"/>
              <a:t>, […]. </a:t>
            </a:r>
          </a:p>
          <a:p>
            <a:pPr marL="0" lvl="0" indent="0">
              <a:buNone/>
            </a:pPr>
            <a:r>
              <a:rPr lang="es-ES" sz="1600" dirty="0"/>
              <a:t>Gaspar de Jovellanos.</a:t>
            </a:r>
            <a:endParaRPr sz="1600"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80657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Temas identificados</a:t>
            </a: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6391948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ES" b="1" dirty="0">
                <a:latin typeface="Work Sans" panose="020B0604020202020204" charset="0"/>
              </a:rPr>
              <a:t>Jovellanos durante la guerra</a:t>
            </a:r>
            <a:endParaRPr lang="en" b="1" dirty="0">
              <a:latin typeface="Work Sans" panose="020B0604020202020204" charset="0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dirty="0"/>
              <a:t>Contiene la correspondencia intercambiada durante la Guerra de Independencia, la mayor parte con Lord </a:t>
            </a:r>
            <a:r>
              <a:rPr lang="es-ES" sz="1800" dirty="0" err="1"/>
              <a:t>Holland</a:t>
            </a:r>
            <a:r>
              <a:rPr lang="en" sz="1800" dirty="0"/>
              <a:t>. </a:t>
            </a:r>
            <a:r>
              <a:rPr lang="es-ES" sz="1800" dirty="0"/>
              <a:t>Destaca el número de menciones a las Cortes de Cádiz y la Junta Suprema Central.</a:t>
            </a:r>
            <a:r>
              <a:rPr lang="en" sz="1800" dirty="0"/>
              <a:t> </a:t>
            </a:r>
            <a:endParaRPr sz="1800" dirty="0"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grpSp>
        <p:nvGrpSpPr>
          <p:cNvPr id="9" name="Shape 271">
            <a:extLst>
              <a:ext uri="{FF2B5EF4-FFF2-40B4-BE49-F238E27FC236}">
                <a16:creationId xmlns:a16="http://schemas.microsoft.com/office/drawing/2014/main" id="{8A583171-7940-456D-A378-7C93C9DB5861}"/>
              </a:ext>
            </a:extLst>
          </p:cNvPr>
          <p:cNvGrpSpPr/>
          <p:nvPr/>
        </p:nvGrpSpPr>
        <p:grpSpPr>
          <a:xfrm>
            <a:off x="7261098" y="711638"/>
            <a:ext cx="1158551" cy="732293"/>
            <a:chOff x="3241525" y="3039450"/>
            <a:chExt cx="494600" cy="312625"/>
          </a:xfrm>
        </p:grpSpPr>
        <p:sp>
          <p:nvSpPr>
            <p:cNvPr id="10" name="Shape 272">
              <a:extLst>
                <a:ext uri="{FF2B5EF4-FFF2-40B4-BE49-F238E27FC236}">
                  <a16:creationId xmlns:a16="http://schemas.microsoft.com/office/drawing/2014/main" id="{4C0F05D6-AE9A-4A6F-AE11-D3DF4185CC62}"/>
                </a:ext>
              </a:extLst>
            </p:cNvPr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273">
              <a:extLst>
                <a:ext uri="{FF2B5EF4-FFF2-40B4-BE49-F238E27FC236}">
                  <a16:creationId xmlns:a16="http://schemas.microsoft.com/office/drawing/2014/main" id="{A8DE60B2-6E4A-47BA-AEC1-900F636F10C5}"/>
                </a:ext>
              </a:extLst>
            </p:cNvPr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8166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Objetivos del proyecto</a:t>
            </a: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Realizar un análisis de lenguaje natural adaptado a la correspondencia de Jovellanos. </a:t>
            </a:r>
            <a:endParaRPr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Identificar las temáticas presentes utilizando métodos de aprendizaje no supervisado.</a:t>
            </a:r>
            <a:endParaRPr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Generar visualizaciones de los resultados.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Diseñar una web para presentar los datos.</a:t>
            </a:r>
            <a:endParaRPr dirty="0"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" name="Shape 448">
            <a:extLst>
              <a:ext uri="{FF2B5EF4-FFF2-40B4-BE49-F238E27FC236}">
                <a16:creationId xmlns:a16="http://schemas.microsoft.com/office/drawing/2014/main" id="{0FE6928D-0BD6-45DD-8C97-0DCD5C656F16}"/>
              </a:ext>
            </a:extLst>
          </p:cNvPr>
          <p:cNvGrpSpPr/>
          <p:nvPr/>
        </p:nvGrpSpPr>
        <p:grpSpPr>
          <a:xfrm>
            <a:off x="7071976" y="847600"/>
            <a:ext cx="1202974" cy="1281766"/>
            <a:chOff x="5970800" y="1619250"/>
            <a:chExt cx="428650" cy="456725"/>
          </a:xfrm>
        </p:grpSpPr>
        <p:sp>
          <p:nvSpPr>
            <p:cNvPr id="10" name="Shape 449">
              <a:extLst>
                <a:ext uri="{FF2B5EF4-FFF2-40B4-BE49-F238E27FC236}">
                  <a16:creationId xmlns:a16="http://schemas.microsoft.com/office/drawing/2014/main" id="{4EEDFF80-617C-4383-94CE-6A60394875EB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450">
              <a:extLst>
                <a:ext uri="{FF2B5EF4-FFF2-40B4-BE49-F238E27FC236}">
                  <a16:creationId xmlns:a16="http://schemas.microsoft.com/office/drawing/2014/main" id="{A44CD244-0086-4E72-AD34-14E67DC8BD8F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451">
              <a:extLst>
                <a:ext uri="{FF2B5EF4-FFF2-40B4-BE49-F238E27FC236}">
                  <a16:creationId xmlns:a16="http://schemas.microsoft.com/office/drawing/2014/main" id="{73618A14-0EEF-4B3A-86B3-BA67B97E30E6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452">
              <a:extLst>
                <a:ext uri="{FF2B5EF4-FFF2-40B4-BE49-F238E27FC236}">
                  <a16:creationId xmlns:a16="http://schemas.microsoft.com/office/drawing/2014/main" id="{C348B7C6-3106-4DDA-ABB0-1B4DAF5F45D1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453">
              <a:extLst>
                <a:ext uri="{FF2B5EF4-FFF2-40B4-BE49-F238E27FC236}">
                  <a16:creationId xmlns:a16="http://schemas.microsoft.com/office/drawing/2014/main" id="{5D2F901E-B4EB-4040-993C-278353A1D57C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804994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804525" y="659219"/>
            <a:ext cx="6354974" cy="37007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sz="1400" dirty="0"/>
              <a:t>Mi muy amado Lord: </a:t>
            </a:r>
          </a:p>
          <a:p>
            <a:pPr marL="0" lvl="0" indent="0">
              <a:buNone/>
            </a:pPr>
            <a:r>
              <a:rPr lang="es-ES" sz="1400" dirty="0"/>
              <a:t>Por fin usted llegó a Lisboa, como dije, antes que mis cartas a su mano, y así me lo confirma la del 5, </a:t>
            </a:r>
            <a:r>
              <a:rPr lang="es-ES" sz="1400" dirty="0">
                <a:solidFill>
                  <a:srgbClr val="FF0000"/>
                </a:solidFill>
              </a:rPr>
              <a:t>escrita</a:t>
            </a:r>
            <a:r>
              <a:rPr lang="es-ES" sz="1400" dirty="0"/>
              <a:t> de Badajoz, que me entregó el calesero. […] </a:t>
            </a:r>
            <a:r>
              <a:rPr lang="es-ES" sz="1400" dirty="0">
                <a:solidFill>
                  <a:srgbClr val="FF0000"/>
                </a:solidFill>
              </a:rPr>
              <a:t>ataque</a:t>
            </a:r>
            <a:r>
              <a:rPr lang="es-ES" sz="1400" dirty="0"/>
              <a:t>, y tal vez a esta hora estarán empeñados en él nuestros </a:t>
            </a:r>
            <a:r>
              <a:rPr lang="es-ES" sz="1400" dirty="0">
                <a:solidFill>
                  <a:srgbClr val="FF0000"/>
                </a:solidFill>
              </a:rPr>
              <a:t>ejércitos</a:t>
            </a:r>
            <a:r>
              <a:rPr lang="es-ES" sz="1400" dirty="0"/>
              <a:t>. Hemos entrevisto a medias el plan, y aunque no entiendo la materia, me gusta poco. No me parece que hay bastante unión en los tres cuerpos, que deben obrar a mucha distancia contra un </a:t>
            </a:r>
            <a:r>
              <a:rPr lang="es-ES" sz="1400" dirty="0">
                <a:solidFill>
                  <a:srgbClr val="FF0000"/>
                </a:solidFill>
              </a:rPr>
              <a:t>enemigo</a:t>
            </a:r>
            <a:r>
              <a:rPr lang="es-ES" sz="1400" dirty="0"/>
              <a:t> reunido. […]. Es el día de buen hado; hoy hemos celebrado en la capilla de San Fernando la </a:t>
            </a:r>
            <a:r>
              <a:rPr lang="es-ES" sz="1400" dirty="0">
                <a:solidFill>
                  <a:srgbClr val="FF0000"/>
                </a:solidFill>
              </a:rPr>
              <a:t>batalla</a:t>
            </a:r>
            <a:r>
              <a:rPr lang="es-ES" sz="1400" dirty="0"/>
              <a:t> de Bailén. Asistieron el nuncio y los ministros de Inglaterra, Austria, Portugal y Provincias Unidas. Capmany está ya libre de la Gaceta y agregado a los trabajos de </a:t>
            </a:r>
            <a:r>
              <a:rPr lang="es-ES" sz="1400" dirty="0">
                <a:solidFill>
                  <a:srgbClr val="FF0000"/>
                </a:solidFill>
              </a:rPr>
              <a:t>Cortes</a:t>
            </a:r>
            <a:r>
              <a:rPr lang="es-ES" sz="1400" dirty="0"/>
              <a:t>. Pero nos ocupan demasiado los negocios de la </a:t>
            </a:r>
            <a:r>
              <a:rPr lang="es-ES" sz="1400" dirty="0">
                <a:solidFill>
                  <a:srgbClr val="FF0000"/>
                </a:solidFill>
              </a:rPr>
              <a:t>guerra</a:t>
            </a:r>
            <a:r>
              <a:rPr lang="es-ES" sz="1400" dirty="0"/>
              <a:t> y el temor de sus resultas; si malas, al pueblo, si buenas, al general victorioso. Amable </a:t>
            </a:r>
            <a:r>
              <a:rPr lang="es-ES" sz="1400" dirty="0" err="1"/>
              <a:t>Milady</a:t>
            </a:r>
            <a:r>
              <a:rPr lang="es-ES" sz="1400" dirty="0"/>
              <a:t>: me llama la hora de la </a:t>
            </a:r>
            <a:r>
              <a:rPr lang="es-ES" sz="1400" dirty="0">
                <a:solidFill>
                  <a:srgbClr val="FF0000"/>
                </a:solidFill>
              </a:rPr>
              <a:t>Junta</a:t>
            </a:r>
            <a:r>
              <a:rPr lang="es-ES" sz="1400" dirty="0"/>
              <a:t> nocturna. […]</a:t>
            </a:r>
            <a:endParaRPr sz="1400"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30980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Desarrollo web</a:t>
            </a:r>
            <a:endParaRPr dirty="0"/>
          </a:p>
        </p:txBody>
      </p:sp>
      <p:sp>
        <p:nvSpPr>
          <p:cNvPr id="93" name="Shape 93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5</a:t>
            </a:r>
            <a:r>
              <a:rPr lang="en" sz="9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 dirty="0"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36544339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69149" y="3051725"/>
            <a:ext cx="3652401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Herramientas y lenguajes</a:t>
            </a:r>
            <a:endParaRPr dirty="0"/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pic>
        <p:nvPicPr>
          <p:cNvPr id="1030" name="Picture 6" descr="Resultado de imagen de notepad logo">
            <a:extLst>
              <a:ext uri="{FF2B5EF4-FFF2-40B4-BE49-F238E27FC236}">
                <a16:creationId xmlns:a16="http://schemas.microsoft.com/office/drawing/2014/main" id="{CDB092FD-7BC8-4943-99A4-7AFC3C94F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49" y="775203"/>
            <a:ext cx="1523177" cy="109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Resultado de imagen de visual studio code logo">
            <a:extLst>
              <a:ext uri="{FF2B5EF4-FFF2-40B4-BE49-F238E27FC236}">
                <a16:creationId xmlns:a16="http://schemas.microsoft.com/office/drawing/2014/main" id="{23A09663-4CC7-4DD8-9227-38F77AA9C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212" y="1556192"/>
            <a:ext cx="1501533" cy="149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Resultado de imagen de d3.js logo">
            <a:extLst>
              <a:ext uri="{FF2B5EF4-FFF2-40B4-BE49-F238E27FC236}">
                <a16:creationId xmlns:a16="http://schemas.microsoft.com/office/drawing/2014/main" id="{9C0BCD8A-0172-4579-9980-31C66019D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26" y="2981676"/>
            <a:ext cx="3000596" cy="150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Resultado de imagen de bootstrap logo">
            <a:extLst>
              <a:ext uri="{FF2B5EF4-FFF2-40B4-BE49-F238E27FC236}">
                <a16:creationId xmlns:a16="http://schemas.microsoft.com/office/drawing/2014/main" id="{040910BE-9EEF-44AC-82D5-9C666DD58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631" y="669941"/>
            <a:ext cx="1635274" cy="137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de javascript logo png">
            <a:extLst>
              <a:ext uri="{FF2B5EF4-FFF2-40B4-BE49-F238E27FC236}">
                <a16:creationId xmlns:a16="http://schemas.microsoft.com/office/drawing/2014/main" id="{77C155D5-1749-4D94-865A-EA7D2F4C5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080" y="669941"/>
            <a:ext cx="1177419" cy="117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de json logo">
            <a:extLst>
              <a:ext uri="{FF2B5EF4-FFF2-40B4-BE49-F238E27FC236}">
                <a16:creationId xmlns:a16="http://schemas.microsoft.com/office/drawing/2014/main" id="{C239655D-F423-4CF2-B5C9-5A96AEADE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323" y="1847360"/>
            <a:ext cx="858339" cy="85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4166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Alcance</a:t>
            </a: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ES" dirty="0"/>
              <a:t>El alcance del desarrollo comprende:</a:t>
            </a:r>
            <a:endParaRPr lang="en" dirty="0"/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Creación de varios grafos dinámicos e interactivos con la información de la correspondencia y el análisis de la misma.</a:t>
            </a:r>
            <a:endParaRPr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dirty="0"/>
              <a:t>Generación de una galería con gráficas sobre el resultado del análisis. </a:t>
            </a:r>
            <a:endParaRPr dirty="0"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grpSp>
        <p:nvGrpSpPr>
          <p:cNvPr id="9" name="Shape 436">
            <a:extLst>
              <a:ext uri="{FF2B5EF4-FFF2-40B4-BE49-F238E27FC236}">
                <a16:creationId xmlns:a16="http://schemas.microsoft.com/office/drawing/2014/main" id="{171DB66F-B7CF-4E9B-A02F-6522D3C7B489}"/>
              </a:ext>
            </a:extLst>
          </p:cNvPr>
          <p:cNvGrpSpPr/>
          <p:nvPr/>
        </p:nvGrpSpPr>
        <p:grpSpPr>
          <a:xfrm>
            <a:off x="7589732" y="847600"/>
            <a:ext cx="685218" cy="970567"/>
            <a:chOff x="3984000" y="1594200"/>
            <a:chExt cx="357800" cy="506800"/>
          </a:xfrm>
        </p:grpSpPr>
        <p:sp>
          <p:nvSpPr>
            <p:cNvPr id="10" name="Shape 437">
              <a:extLst>
                <a:ext uri="{FF2B5EF4-FFF2-40B4-BE49-F238E27FC236}">
                  <a16:creationId xmlns:a16="http://schemas.microsoft.com/office/drawing/2014/main" id="{C35E613D-2F00-42FF-B4C5-229588935865}"/>
                </a:ext>
              </a:extLst>
            </p:cNvPr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438">
              <a:extLst>
                <a:ext uri="{FF2B5EF4-FFF2-40B4-BE49-F238E27FC236}">
                  <a16:creationId xmlns:a16="http://schemas.microsoft.com/office/drawing/2014/main" id="{4CA67014-C60A-4033-B1AA-FBD9C9D157AA}"/>
                </a:ext>
              </a:extLst>
            </p:cNvPr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4388132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Archivos</a:t>
            </a:r>
            <a:endParaRPr dirty="0"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BBDD / Datos entrada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Archivos JSON con la información de la correspondencia (corresponsales, </a:t>
            </a:r>
            <a:r>
              <a:rPr lang="es-ES" dirty="0" err="1"/>
              <a:t>nº</a:t>
            </a:r>
            <a:r>
              <a:rPr lang="es-ES" dirty="0"/>
              <a:t> cartas, temas, …)</a:t>
            </a:r>
            <a:r>
              <a:rPr lang="en" dirty="0"/>
              <a:t>. </a:t>
            </a:r>
            <a:r>
              <a:rPr lang="es-ES" dirty="0"/>
              <a:t>Leídos dinámicamente por D3.js para generar los grafos.</a:t>
            </a:r>
            <a:endParaRPr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2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JavaScript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Documentos JS con las diferentes funciones de los grafos</a:t>
            </a:r>
            <a:r>
              <a:rPr lang="en" dirty="0"/>
              <a:t>. </a:t>
            </a:r>
            <a:r>
              <a:rPr lang="es-ES" dirty="0"/>
              <a:t>Incluye: búsqueda de personajes, consultas a Wikipedia, filtros aplicables al grafo, </a:t>
            </a:r>
            <a:r>
              <a:rPr lang="es-ES" dirty="0" err="1"/>
              <a:t>etc</a:t>
            </a:r>
            <a:r>
              <a:rPr lang="es-ES" dirty="0"/>
              <a:t>…</a:t>
            </a:r>
            <a:endParaRPr dirty="0"/>
          </a:p>
        </p:txBody>
      </p:sp>
      <p:sp>
        <p:nvSpPr>
          <p:cNvPr id="150" name="Shape 150"/>
          <p:cNvSpPr txBox="1">
            <a:spLocks noGrp="1"/>
          </p:cNvSpPr>
          <p:nvPr>
            <p:ph type="body" idx="3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HTML y CSS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Estilo realizado con Bootstrap y librerías auxiliares.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Se ha conseguido cumplir con el nivel 2.0 (AA) de WCAG.</a:t>
            </a:r>
            <a:endParaRPr dirty="0"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grpSp>
        <p:nvGrpSpPr>
          <p:cNvPr id="11" name="Shape 398">
            <a:extLst>
              <a:ext uri="{FF2B5EF4-FFF2-40B4-BE49-F238E27FC236}">
                <a16:creationId xmlns:a16="http://schemas.microsoft.com/office/drawing/2014/main" id="{1AF124CF-A369-4C0E-965F-1F4D865B248A}"/>
              </a:ext>
            </a:extLst>
          </p:cNvPr>
          <p:cNvGrpSpPr/>
          <p:nvPr/>
        </p:nvGrpSpPr>
        <p:grpSpPr>
          <a:xfrm>
            <a:off x="7454291" y="847600"/>
            <a:ext cx="705208" cy="840349"/>
            <a:chOff x="1246775" y="910975"/>
            <a:chExt cx="439650" cy="523900"/>
          </a:xfrm>
        </p:grpSpPr>
        <p:sp>
          <p:nvSpPr>
            <p:cNvPr id="12" name="Shape 399">
              <a:extLst>
                <a:ext uri="{FF2B5EF4-FFF2-40B4-BE49-F238E27FC236}">
                  <a16:creationId xmlns:a16="http://schemas.microsoft.com/office/drawing/2014/main" id="{09D02D3E-0F20-4FF5-BA5A-FD415CFD20B1}"/>
                </a:ext>
              </a:extLst>
            </p:cNvPr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400">
              <a:extLst>
                <a:ext uri="{FF2B5EF4-FFF2-40B4-BE49-F238E27FC236}">
                  <a16:creationId xmlns:a16="http://schemas.microsoft.com/office/drawing/2014/main" id="{D3800ADC-16DC-4254-B3E3-BF2BB0610F3F}"/>
                </a:ext>
              </a:extLst>
            </p:cNvPr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401">
              <a:extLst>
                <a:ext uri="{FF2B5EF4-FFF2-40B4-BE49-F238E27FC236}">
                  <a16:creationId xmlns:a16="http://schemas.microsoft.com/office/drawing/2014/main" id="{D39269E5-D621-4E0E-9D1D-524D5ABA6FA6}"/>
                </a:ext>
              </a:extLst>
            </p:cNvPr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412816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592703" y="847600"/>
            <a:ext cx="3947295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Funcionalidades Grafo</a:t>
            </a:r>
            <a:endParaRPr sz="3600" dirty="0"/>
          </a:p>
        </p:txBody>
      </p:sp>
      <p:graphicFrame>
        <p:nvGraphicFramePr>
          <p:cNvPr id="187" name="Shape 187"/>
          <p:cNvGraphicFramePr/>
          <p:nvPr>
            <p:extLst>
              <p:ext uri="{D42A27DB-BD31-4B8C-83A1-F6EECF244321}">
                <p14:modId xmlns:p14="http://schemas.microsoft.com/office/powerpoint/2010/main" val="1087668673"/>
              </p:ext>
            </p:extLst>
          </p:nvPr>
        </p:nvGraphicFramePr>
        <p:xfrm>
          <a:off x="4539999" y="1030127"/>
          <a:ext cx="3619500" cy="3560648"/>
        </p:xfrm>
        <a:graphic>
          <a:graphicData uri="http://schemas.openxmlformats.org/drawingml/2006/table">
            <a:tbl>
              <a:tblPr>
                <a:noFill/>
                <a:tableStyleId>{0F2BB437-FBD6-44AD-9815-A5E117060C14}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684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Selección de nodos (múltiple y </a:t>
                      </a:r>
                      <a:r>
                        <a:rPr lang="es-ES" sz="1100" b="0" dirty="0" err="1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sencila</a:t>
                      </a:r>
                      <a:r>
                        <a:rPr lang="es-ES" sz="1100" b="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)</a:t>
                      </a:r>
                      <a:endParaRPr sz="1100" b="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684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Movimiento de nodos.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23259131"/>
                  </a:ext>
                </a:extLst>
              </a:tr>
              <a:tr h="373684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Consulta a Wikipedia sobre el personaje seleccionado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3744447303"/>
                  </a:ext>
                </a:extLst>
              </a:tr>
              <a:tr h="373684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Búsqueda de personajes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4156490164"/>
                  </a:ext>
                </a:extLst>
              </a:tr>
              <a:tr h="373684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Filtrar por cantidad de cartas intercambiadas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3031138273"/>
                  </a:ext>
                </a:extLst>
              </a:tr>
              <a:tr h="3736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Filtrar por sexo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3131261742"/>
                  </a:ext>
                </a:extLst>
              </a:tr>
              <a:tr h="373684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Filtrar por los temas identificados durante el análisis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3927064503"/>
                  </a:ext>
                </a:extLst>
              </a:tr>
              <a:tr h="373684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Destacar nodos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684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Zoom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6" name="Shape 498">
            <a:extLst>
              <a:ext uri="{FF2B5EF4-FFF2-40B4-BE49-F238E27FC236}">
                <a16:creationId xmlns:a16="http://schemas.microsoft.com/office/drawing/2014/main" id="{4D324FB1-0B5D-48F4-8EFE-CDBE542D4631}"/>
              </a:ext>
            </a:extLst>
          </p:cNvPr>
          <p:cNvSpPr/>
          <p:nvPr/>
        </p:nvSpPr>
        <p:spPr>
          <a:xfrm>
            <a:off x="1756751" y="2596808"/>
            <a:ext cx="1502345" cy="1502256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61572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/>
        </p:nvSpPr>
        <p:spPr>
          <a:xfrm>
            <a:off x="4430375" y="1078307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4591700" y="12376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312" name="Shape 312"/>
          <p:cNvSpPr txBox="1">
            <a:spLocks noGrp="1"/>
          </p:cNvSpPr>
          <p:nvPr>
            <p:ph type="body" idx="4294967295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De</a:t>
            </a:r>
            <a:r>
              <a:rPr lang="es-ES" sz="3600" b="1" dirty="0" err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mo</a:t>
            </a:r>
            <a:endParaRPr sz="3600" b="1" dirty="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13" name="Shape 31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pic>
        <p:nvPicPr>
          <p:cNvPr id="2050" name="Picture 2" descr="https://i.gyazo.com/d4f4bfd7be0bbd5fc03b9aabc776fd2f.png">
            <a:extLst>
              <a:ext uri="{FF2B5EF4-FFF2-40B4-BE49-F238E27FC236}">
                <a16:creationId xmlns:a16="http://schemas.microsoft.com/office/drawing/2014/main" id="{99DE0F48-9E0C-462A-9F77-EF43323B47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7" r="7574"/>
          <a:stretch/>
        </p:blipFill>
        <p:spPr bwMode="auto">
          <a:xfrm>
            <a:off x="4574047" y="1237688"/>
            <a:ext cx="3567801" cy="225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2979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Conclusiones y Ampliaciones</a:t>
            </a:r>
            <a:endParaRPr dirty="0"/>
          </a:p>
        </p:txBody>
      </p:sp>
      <p:sp>
        <p:nvSpPr>
          <p:cNvPr id="93" name="Shape 93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6</a:t>
            </a:r>
            <a:r>
              <a:rPr lang="en" sz="9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 dirty="0"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21328488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Problemas encontrados</a:t>
            </a: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Herramientas de minería de texto poco desarrolladas o inexistentes en castellano.</a:t>
            </a:r>
            <a:endParaRPr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Restricciones del equipamiento.</a:t>
            </a:r>
            <a:endParaRPr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Trabajo con herramientas y lenguajes sin conocimiento previo.</a:t>
            </a:r>
            <a:endParaRPr dirty="0"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9" name="Shape 561">
            <a:extLst>
              <a:ext uri="{FF2B5EF4-FFF2-40B4-BE49-F238E27FC236}">
                <a16:creationId xmlns:a16="http://schemas.microsoft.com/office/drawing/2014/main" id="{8E0D2BAC-4CD5-45F3-8DFB-F65AA6B0D026}"/>
              </a:ext>
            </a:extLst>
          </p:cNvPr>
          <p:cNvSpPr/>
          <p:nvPr/>
        </p:nvSpPr>
        <p:spPr>
          <a:xfrm>
            <a:off x="7248233" y="847600"/>
            <a:ext cx="1026717" cy="897257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18055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Conclusiones</a:t>
            </a: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dirty="0" err="1"/>
              <a:t>Tras</a:t>
            </a:r>
            <a:r>
              <a:rPr lang="en-US" dirty="0"/>
              <a:t> </a:t>
            </a:r>
            <a:r>
              <a:rPr lang="en-US" dirty="0" err="1"/>
              <a:t>solventar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distintos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 y </a:t>
            </a:r>
            <a:r>
              <a:rPr lang="en-US" dirty="0" err="1"/>
              <a:t>realizar</a:t>
            </a:r>
            <a:r>
              <a:rPr lang="en-US" dirty="0"/>
              <a:t> las </a:t>
            </a:r>
            <a:r>
              <a:rPr lang="en-US" dirty="0" err="1"/>
              <a:t>pruebas</a:t>
            </a:r>
            <a:r>
              <a:rPr lang="en-US" dirty="0"/>
              <a:t>, se ha </a:t>
            </a:r>
            <a:r>
              <a:rPr lang="en-US" dirty="0" err="1"/>
              <a:t>considerado</a:t>
            </a:r>
            <a:r>
              <a:rPr lang="en-US" dirty="0"/>
              <a:t>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objetivos</a:t>
            </a:r>
            <a:r>
              <a:rPr lang="en-US" dirty="0"/>
              <a:t>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sido</a:t>
            </a:r>
            <a:r>
              <a:rPr lang="en-US" dirty="0"/>
              <a:t> </a:t>
            </a:r>
            <a:r>
              <a:rPr lang="en-US" dirty="0" err="1"/>
              <a:t>cumplidos</a:t>
            </a:r>
            <a:r>
              <a:rPr lang="en-US" dirty="0"/>
              <a:t> y el </a:t>
            </a:r>
            <a:r>
              <a:rPr lang="en-US" dirty="0" err="1"/>
              <a:t>resultado</a:t>
            </a:r>
            <a:r>
              <a:rPr lang="en-US" dirty="0"/>
              <a:t> ha </a:t>
            </a:r>
            <a:r>
              <a:rPr lang="en-US" dirty="0" err="1"/>
              <a:t>sido</a:t>
            </a:r>
            <a:r>
              <a:rPr lang="en-US" dirty="0"/>
              <a:t> el </a:t>
            </a:r>
            <a:r>
              <a:rPr lang="en-US" dirty="0" err="1"/>
              <a:t>esperado</a:t>
            </a:r>
            <a:r>
              <a:rPr lang="en-US" dirty="0"/>
              <a:t>.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9" name="Shape 560">
            <a:extLst>
              <a:ext uri="{FF2B5EF4-FFF2-40B4-BE49-F238E27FC236}">
                <a16:creationId xmlns:a16="http://schemas.microsoft.com/office/drawing/2014/main" id="{CC8A70E3-F921-4B41-8E65-DC8394CC769B}"/>
              </a:ext>
            </a:extLst>
          </p:cNvPr>
          <p:cNvSpPr/>
          <p:nvPr/>
        </p:nvSpPr>
        <p:spPr>
          <a:xfrm>
            <a:off x="7272414" y="847600"/>
            <a:ext cx="1002536" cy="1002598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015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716750" y="1838200"/>
            <a:ext cx="3337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 dirty="0" err="1"/>
              <a:t>Republic</a:t>
            </a:r>
            <a:r>
              <a:rPr lang="es-ES" sz="3000" dirty="0"/>
              <a:t> </a:t>
            </a:r>
            <a:r>
              <a:rPr lang="es-ES" sz="3000" dirty="0" err="1"/>
              <a:t>Of</a:t>
            </a:r>
            <a:r>
              <a:rPr lang="es-ES" sz="3000" dirty="0"/>
              <a:t> </a:t>
            </a:r>
            <a:r>
              <a:rPr lang="es-ES" sz="3000" dirty="0" err="1"/>
              <a:t>Letters</a:t>
            </a:r>
            <a:endParaRPr sz="3000" dirty="0"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716750" y="3303525"/>
            <a:ext cx="3337200" cy="12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400" dirty="0"/>
              <a:t>Proyecto de carácter similar desarrollado por la Universidad de Stanford</a:t>
            </a:r>
            <a:r>
              <a:rPr lang="en" sz="1400" dirty="0"/>
              <a:t>.</a:t>
            </a:r>
            <a:endParaRPr sz="1400" dirty="0"/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46769" y="390525"/>
            <a:ext cx="4206706" cy="43622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Shape 163"/>
          <p:cNvGrpSpPr/>
          <p:nvPr/>
        </p:nvGrpSpPr>
        <p:grpSpPr>
          <a:xfrm>
            <a:off x="7604244" y="711688"/>
            <a:ext cx="815570" cy="678894"/>
            <a:chOff x="1244325" y="314425"/>
            <a:chExt cx="444525" cy="370050"/>
          </a:xfrm>
        </p:grpSpPr>
        <p:sp>
          <p:nvSpPr>
            <p:cNvPr id="164" name="Shape 164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43602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Ampliaciones</a:t>
            </a: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Mejorar</a:t>
            </a:r>
            <a:r>
              <a:rPr lang="en-US" dirty="0"/>
              <a:t> el lematizador.</a:t>
            </a:r>
          </a:p>
          <a:p>
            <a:r>
              <a:rPr lang="en-US" dirty="0" err="1"/>
              <a:t>Actualizar</a:t>
            </a:r>
            <a:r>
              <a:rPr lang="en-US" dirty="0"/>
              <a:t> </a:t>
            </a:r>
            <a:r>
              <a:rPr lang="en-US" dirty="0" err="1"/>
              <a:t>librerías</a:t>
            </a:r>
            <a:r>
              <a:rPr lang="en-US" dirty="0"/>
              <a:t>.</a:t>
            </a:r>
          </a:p>
          <a:p>
            <a:r>
              <a:rPr lang="en-US" dirty="0" err="1"/>
              <a:t>Construir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red social </a:t>
            </a:r>
            <a:r>
              <a:rPr lang="en-US" dirty="0" err="1"/>
              <a:t>completa</a:t>
            </a:r>
            <a:r>
              <a:rPr lang="en-US" dirty="0"/>
              <a:t>.</a:t>
            </a:r>
          </a:p>
          <a:p>
            <a:r>
              <a:rPr lang="en-US" dirty="0" err="1"/>
              <a:t>Desarrollar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herramienta</a:t>
            </a:r>
            <a:r>
              <a:rPr lang="en-US" dirty="0"/>
              <a:t>.</a:t>
            </a:r>
          </a:p>
          <a:p>
            <a:r>
              <a:rPr lang="en-US" dirty="0" err="1"/>
              <a:t>Traducir</a:t>
            </a:r>
            <a:r>
              <a:rPr lang="en-US" dirty="0"/>
              <a:t> la </a:t>
            </a:r>
            <a:r>
              <a:rPr lang="en-US" dirty="0" err="1"/>
              <a:t>página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grpSp>
        <p:nvGrpSpPr>
          <p:cNvPr id="6" name="Shape 454">
            <a:extLst>
              <a:ext uri="{FF2B5EF4-FFF2-40B4-BE49-F238E27FC236}">
                <a16:creationId xmlns:a16="http://schemas.microsoft.com/office/drawing/2014/main" id="{5CD11DFE-6913-43EC-8ECC-3DDE15734839}"/>
              </a:ext>
            </a:extLst>
          </p:cNvPr>
          <p:cNvGrpSpPr/>
          <p:nvPr/>
        </p:nvGrpSpPr>
        <p:grpSpPr>
          <a:xfrm>
            <a:off x="7060830" y="847600"/>
            <a:ext cx="1098669" cy="1002355"/>
            <a:chOff x="6625350" y="1613750"/>
            <a:chExt cx="480525" cy="438400"/>
          </a:xfrm>
        </p:grpSpPr>
        <p:sp>
          <p:nvSpPr>
            <p:cNvPr id="7" name="Shape 455">
              <a:extLst>
                <a:ext uri="{FF2B5EF4-FFF2-40B4-BE49-F238E27FC236}">
                  <a16:creationId xmlns:a16="http://schemas.microsoft.com/office/drawing/2014/main" id="{D304F752-0694-4450-9AB9-992604D213A9}"/>
                </a:ext>
              </a:extLst>
            </p:cNvPr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456">
              <a:extLst>
                <a:ext uri="{FF2B5EF4-FFF2-40B4-BE49-F238E27FC236}">
                  <a16:creationId xmlns:a16="http://schemas.microsoft.com/office/drawing/2014/main" id="{5B1C32A0-D4F0-4838-934E-5BF61E48C737}"/>
                </a:ext>
              </a:extLst>
            </p:cNvPr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457">
              <a:extLst>
                <a:ext uri="{FF2B5EF4-FFF2-40B4-BE49-F238E27FC236}">
                  <a16:creationId xmlns:a16="http://schemas.microsoft.com/office/drawing/2014/main" id="{CB816D9B-34C9-49ED-BCA4-568D4558D2C8}"/>
                </a:ext>
              </a:extLst>
            </p:cNvPr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458">
              <a:extLst>
                <a:ext uri="{FF2B5EF4-FFF2-40B4-BE49-F238E27FC236}">
                  <a16:creationId xmlns:a16="http://schemas.microsoft.com/office/drawing/2014/main" id="{B44FC718-C262-4D0B-A89A-88A08F709F00}"/>
                </a:ext>
              </a:extLst>
            </p:cNvPr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459">
              <a:extLst>
                <a:ext uri="{FF2B5EF4-FFF2-40B4-BE49-F238E27FC236}">
                  <a16:creationId xmlns:a16="http://schemas.microsoft.com/office/drawing/2014/main" id="{D16FC588-0967-40BF-B224-4EE07CAACF40}"/>
                </a:ext>
              </a:extLst>
            </p:cNvPr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402782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 idx="4294967295"/>
          </p:nvPr>
        </p:nvSpPr>
        <p:spPr>
          <a:xfrm>
            <a:off x="400600" y="400600"/>
            <a:ext cx="8355600" cy="43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ES" sz="2000" dirty="0">
                <a:solidFill>
                  <a:srgbClr val="FFFFFF"/>
                </a:solidFill>
                <a:highlight>
                  <a:srgbClr val="000000"/>
                </a:highlight>
              </a:rPr>
              <a:t>“Bien están los buenos pensamientos, </a:t>
            </a:r>
            <a:br>
              <a:rPr lang="es-ES" sz="2000" dirty="0">
                <a:solidFill>
                  <a:srgbClr val="FFFFFF"/>
                </a:solidFill>
                <a:highlight>
                  <a:srgbClr val="000000"/>
                </a:highlight>
              </a:rPr>
            </a:br>
            <a:r>
              <a:rPr lang="es-ES" sz="2000" dirty="0">
                <a:solidFill>
                  <a:srgbClr val="FFFFFF"/>
                </a:solidFill>
                <a:highlight>
                  <a:srgbClr val="000000"/>
                </a:highlight>
              </a:rPr>
              <a:t>pero resultan tan livianos como burbuja de jabón, </a:t>
            </a:r>
            <a:br>
              <a:rPr lang="es-ES" sz="2000" dirty="0">
                <a:solidFill>
                  <a:srgbClr val="FFFFFF"/>
                </a:solidFill>
                <a:highlight>
                  <a:srgbClr val="000000"/>
                </a:highlight>
              </a:rPr>
            </a:br>
            <a:r>
              <a:rPr lang="es-ES" sz="2000" dirty="0">
                <a:solidFill>
                  <a:srgbClr val="FFFFFF"/>
                </a:solidFill>
                <a:highlight>
                  <a:srgbClr val="000000"/>
                </a:highlight>
              </a:rPr>
              <a:t>si no los sigue el esfuerzo para concretarlos en acción.”</a:t>
            </a:r>
            <a:endParaRPr lang="es-ES" sz="2000" b="0" dirty="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0401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Planificación del proyecto</a:t>
            </a:r>
            <a:endParaRPr dirty="0"/>
          </a:p>
        </p:txBody>
      </p:sp>
      <p:sp>
        <p:nvSpPr>
          <p:cNvPr id="93" name="Shape 93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</a:t>
            </a:r>
            <a:r>
              <a:rPr lang="en" sz="9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" name="Shape 92">
            <a:extLst>
              <a:ext uri="{FF2B5EF4-FFF2-40B4-BE49-F238E27FC236}">
                <a16:creationId xmlns:a16="http://schemas.microsoft.com/office/drawing/2014/main" id="{61D19502-7885-4952-BD35-2114E99DAAA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 desarrollo del proyecto se ha dividido en el análisis y la página web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198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Análisis del lenguaje</a:t>
            </a: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Recopilación de texto.</a:t>
            </a:r>
          </a:p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Lematizador.</a:t>
            </a:r>
            <a:endParaRPr dirty="0"/>
          </a:p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Aprendizaje.</a:t>
            </a:r>
          </a:p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Resultados.</a:t>
            </a:r>
            <a:endParaRPr dirty="0"/>
          </a:p>
        </p:txBody>
      </p:sp>
      <p:grpSp>
        <p:nvGrpSpPr>
          <p:cNvPr id="106" name="Shape 106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07" name="Shape 10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415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Desarrollo de la web</a:t>
            </a: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Recursos.</a:t>
            </a:r>
          </a:p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Cuerpo de la página.</a:t>
            </a:r>
            <a:endParaRPr dirty="0"/>
          </a:p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Grafos y funciones.</a:t>
            </a:r>
          </a:p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Validación.</a:t>
            </a:r>
            <a:endParaRPr dirty="0"/>
          </a:p>
        </p:txBody>
      </p:sp>
      <p:grpSp>
        <p:nvGrpSpPr>
          <p:cNvPr id="106" name="Shape 106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07" name="Shape 10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7608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Diagrama de Gantt</a:t>
            </a:r>
            <a:endParaRPr dirty="0"/>
          </a:p>
        </p:txBody>
      </p:sp>
      <p:grpSp>
        <p:nvGrpSpPr>
          <p:cNvPr id="188" name="Shape 188"/>
          <p:cNvGrpSpPr/>
          <p:nvPr/>
        </p:nvGrpSpPr>
        <p:grpSpPr>
          <a:xfrm>
            <a:off x="7511274" y="711512"/>
            <a:ext cx="908156" cy="948145"/>
            <a:chOff x="3294650" y="3652450"/>
            <a:chExt cx="388350" cy="405450"/>
          </a:xfrm>
        </p:grpSpPr>
        <p:sp>
          <p:nvSpPr>
            <p:cNvPr id="189" name="Shape 18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EC5B7C3-4754-4426-B071-E8CB58AD9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724" y="2257083"/>
            <a:ext cx="6798893" cy="200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9263"/>
      </p:ext>
    </p:extLst>
  </p:cSld>
  <p:clrMapOvr>
    <a:masterClrMapping/>
  </p:clrMapOvr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1811</Words>
  <Application>Microsoft Office PowerPoint</Application>
  <PresentationFormat>Presentación en pantalla (16:9)</PresentationFormat>
  <Paragraphs>347</Paragraphs>
  <Slides>51</Slides>
  <Notes>51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6" baseType="lpstr">
      <vt:lpstr>Work Sans</vt:lpstr>
      <vt:lpstr>Arial</vt:lpstr>
      <vt:lpstr>Work Sans Light</vt:lpstr>
      <vt:lpstr>Yu Gothic</vt:lpstr>
      <vt:lpstr>Jacquenetta template</vt:lpstr>
      <vt:lpstr>¿De qué se habla en la correspondencia de Jovellanos? Análisis automático de textos adaptado  al castellano del siglo XVIII</vt:lpstr>
      <vt:lpstr>Justificación y objetivos</vt:lpstr>
      <vt:lpstr>Justificación del proyecto</vt:lpstr>
      <vt:lpstr>Objetivos del proyecto</vt:lpstr>
      <vt:lpstr>Republic Of Letters</vt:lpstr>
      <vt:lpstr>Planificación del proyecto</vt:lpstr>
      <vt:lpstr>Análisis del lenguaje</vt:lpstr>
      <vt:lpstr>Desarrollo de la web</vt:lpstr>
      <vt:lpstr>Diagrama de Gantt</vt:lpstr>
      <vt:lpstr>Presupuesto del proyecto</vt:lpstr>
      <vt:lpstr>Suposiciones</vt:lpstr>
      <vt:lpstr>Presupuesto cliente</vt:lpstr>
      <vt:lpstr>Análisis de lenguaje</vt:lpstr>
      <vt:lpstr>Herramientas y lenguajes</vt:lpstr>
      <vt:lpstr>El proceso</vt:lpstr>
      <vt:lpstr>Limpieza del texto</vt:lpstr>
      <vt:lpstr>Lematizador</vt:lpstr>
      <vt:lpstr>Document Term Matrix</vt:lpstr>
      <vt:lpstr>2.133 cartas</vt:lpstr>
      <vt:lpstr>Métodos aprendizaje</vt:lpstr>
      <vt:lpstr>K-means</vt:lpstr>
      <vt:lpstr>Presentación de PowerPoint</vt:lpstr>
      <vt:lpstr>Validación K-means</vt:lpstr>
      <vt:lpstr>Presentación de PowerPoint</vt:lpstr>
      <vt:lpstr>Agnes</vt:lpstr>
      <vt:lpstr>Selección de método</vt:lpstr>
      <vt:lpstr>Validación Agnes</vt:lpstr>
      <vt:lpstr>TopicModeling</vt:lpstr>
      <vt:lpstr>TopicModeling</vt:lpstr>
      <vt:lpstr>Latent Dirichlet Allocation</vt:lpstr>
      <vt:lpstr>Presentación de PowerPoint</vt:lpstr>
      <vt:lpstr>Temas identificados</vt:lpstr>
      <vt:lpstr>Presentación de PowerPoint</vt:lpstr>
      <vt:lpstr>Corresponsales tema 2</vt:lpstr>
      <vt:lpstr>Temas identificados</vt:lpstr>
      <vt:lpstr>Corresponsales tema 4</vt:lpstr>
      <vt:lpstr>Presentación de PowerPoint</vt:lpstr>
      <vt:lpstr>Presentación de PowerPoint</vt:lpstr>
      <vt:lpstr>Temas identificados</vt:lpstr>
      <vt:lpstr>Presentación de PowerPoint</vt:lpstr>
      <vt:lpstr>Desarrollo web</vt:lpstr>
      <vt:lpstr>Herramientas y lenguajes</vt:lpstr>
      <vt:lpstr>Alcance</vt:lpstr>
      <vt:lpstr>Archivos</vt:lpstr>
      <vt:lpstr>Funcionalidades Grafo</vt:lpstr>
      <vt:lpstr>Presentación de PowerPoint</vt:lpstr>
      <vt:lpstr>Conclusiones y Ampliaciones</vt:lpstr>
      <vt:lpstr>Problemas encontrados</vt:lpstr>
      <vt:lpstr>Conclusiones</vt:lpstr>
      <vt:lpstr>Ampliaciones</vt:lpstr>
      <vt:lpstr>“Bien están los buenos pensamientos,  pero resultan tan livianos como burbuja de jabón,  si no los sigue el esfuerzo para concretarlos en acción.”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¿De qué se habla en la correspondencia de Jovellanos? Análisis automático de textos adaptado al castellano del siglo XVIII</dc:title>
  <cp:lastModifiedBy>ORIOL INVERNON LLANEZA</cp:lastModifiedBy>
  <cp:revision>51</cp:revision>
  <dcterms:modified xsi:type="dcterms:W3CDTF">2018-06-07T18:00:16Z</dcterms:modified>
</cp:coreProperties>
</file>