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8"/>
  </p:notesMasterIdLst>
  <p:sldIdLst>
    <p:sldId id="285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4" r:id="rId10"/>
    <p:sldId id="292" r:id="rId11"/>
    <p:sldId id="293" r:id="rId12"/>
    <p:sldId id="295" r:id="rId13"/>
    <p:sldId id="296" r:id="rId14"/>
    <p:sldId id="299" r:id="rId15"/>
    <p:sldId id="297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4" r:id="rId29"/>
    <p:sldId id="315" r:id="rId30"/>
    <p:sldId id="317" r:id="rId31"/>
    <p:sldId id="316" r:id="rId32"/>
    <p:sldId id="319" r:id="rId33"/>
    <p:sldId id="320" r:id="rId34"/>
    <p:sldId id="321" r:id="rId35"/>
    <p:sldId id="322" r:id="rId36"/>
    <p:sldId id="325" r:id="rId37"/>
    <p:sldId id="323" r:id="rId38"/>
    <p:sldId id="324" r:id="rId39"/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7" r:id="rId50"/>
    <p:sldId id="266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</p:sldIdLst>
  <p:sldSz cx="9144000" cy="5143500" type="screen16x9"/>
  <p:notesSz cx="6858000" cy="9144000"/>
  <p:embeddedFontLst>
    <p:embeddedFont>
      <p:font typeface="Work Sans" panose="020B0604020202020204" charset="0"/>
      <p:regular r:id="rId69"/>
      <p:bold r:id="rId70"/>
    </p:embeddedFont>
    <p:embeddedFont>
      <p:font typeface="Work Sans Light" panose="020B0604020202020204" charset="0"/>
      <p:regular r:id="rId71"/>
      <p:bold r:id="rId72"/>
    </p:embeddedFont>
    <p:embeddedFont>
      <p:font typeface="Work Sans Medium" panose="020B0604020202020204" charset="0"/>
      <p:regular r:id="rId73"/>
      <p:bold r:id="rId74"/>
    </p:embeddedFont>
    <p:embeddedFont>
      <p:font typeface="Yu Gothic" panose="020B0400000000000000" pitchFamily="34" charset="-128"/>
      <p:regular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2BB437-FBD6-44AD-9815-A5E117060C14}">
  <a:tblStyle styleId="{0F2BB437-FBD6-44AD-9815-A5E117060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6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9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2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0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21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9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3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7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4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6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1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9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88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5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1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75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2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8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97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05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2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5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14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361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28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</a:rPr>
              <a:t>¿De qué se habla en la correspondencia de Jovellanos?</a:t>
            </a:r>
            <a:br>
              <a:rPr lang="es-ES" sz="2000" dirty="0">
                <a:solidFill>
                  <a:srgbClr val="FFFFFF"/>
                </a:solidFill>
              </a:rPr>
            </a:br>
            <a:r>
              <a:rPr lang="es-ES" sz="2000" b="0" dirty="0">
                <a:solidFill>
                  <a:srgbClr val="FFFFFF"/>
                </a:solidFill>
              </a:rPr>
              <a:t>Análisis automático de textos adaptado </a:t>
            </a:r>
            <a:br>
              <a:rPr lang="es-ES" sz="2000" b="0" dirty="0">
                <a:solidFill>
                  <a:srgbClr val="FFFFFF"/>
                </a:solidFill>
              </a:rPr>
            </a:br>
            <a:r>
              <a:rPr lang="es-ES" sz="2000" b="0" dirty="0">
                <a:solidFill>
                  <a:srgbClr val="FFFFFF"/>
                </a:solidFill>
              </a:rPr>
              <a:t>al castellano del siglo XVIII</a:t>
            </a:r>
            <a:endParaRPr sz="2000" b="0" dirty="0">
              <a:solidFill>
                <a:srgbClr val="FFFFF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689DBF-DBBD-49FB-98C9-CF7874064894}"/>
              </a:ext>
            </a:extLst>
          </p:cNvPr>
          <p:cNvSpPr txBox="1"/>
          <p:nvPr/>
        </p:nvSpPr>
        <p:spPr>
          <a:xfrm>
            <a:off x="6529264" y="4456623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Work Sans" panose="020B0604020202020204" charset="0"/>
              </a:rPr>
              <a:t>Oriol Invernón Llaneza</a:t>
            </a:r>
          </a:p>
        </p:txBody>
      </p:sp>
    </p:spTree>
    <p:extLst>
      <p:ext uri="{BB962C8B-B14F-4D97-AF65-F5344CB8AC3E}">
        <p14:creationId xmlns:p14="http://schemas.microsoft.com/office/powerpoint/2010/main" val="10750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4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Suposiciones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roles: </a:t>
            </a:r>
            <a:endParaRPr lang="es-ES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experto en aprendizaje.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web (</a:t>
            </a:r>
            <a:r>
              <a:rPr lang="es-ES" dirty="0" err="1"/>
              <a:t>front-end</a:t>
            </a:r>
            <a:r>
              <a:rPr lang="es-ES" dirty="0"/>
              <a:t>).</a:t>
            </a:r>
            <a:endParaRPr dirty="0"/>
          </a:p>
          <a:p>
            <a:pPr lvl="0"/>
            <a:r>
              <a:rPr lang="es-ES" dirty="0"/>
              <a:t>Historiador.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42EA3D92-2654-4795-A1D1-D93977F68423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cliente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6AD0D101-8B0D-463C-B31F-15C1876203CE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3F89DC78-F921-49C3-9989-8B4393F73C04}"/>
              </a:ext>
            </a:extLst>
          </p:cNvPr>
          <p:cNvSpPr txBox="1">
            <a:spLocks/>
          </p:cNvSpPr>
          <p:nvPr/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Análisis de lenguaje: 7.625,13 €</a:t>
            </a:r>
          </a:p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Desarrollo web: 1.885,66 €</a:t>
            </a:r>
          </a:p>
          <a:p>
            <a:pPr marL="457200" lvl="0" indent="-355600">
              <a:spcBef>
                <a:spcPts val="600"/>
              </a:spcBef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Total (con impuestos): 11.508,06 € </a:t>
            </a:r>
          </a:p>
        </p:txBody>
      </p:sp>
    </p:spTree>
    <p:extLst>
      <p:ext uri="{BB962C8B-B14F-4D97-AF65-F5344CB8AC3E}">
        <p14:creationId xmlns:p14="http://schemas.microsoft.com/office/powerpoint/2010/main" val="32183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lenguaje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0559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Resultado de imagen de r logo">
            <a:extLst>
              <a:ext uri="{FF2B5EF4-FFF2-40B4-BE49-F238E27FC236}">
                <a16:creationId xmlns:a16="http://schemas.microsoft.com/office/drawing/2014/main" id="{31240BA5-6E78-4FCB-895F-C30AFF17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7" y="775202"/>
            <a:ext cx="2107350" cy="16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 studio logo">
            <a:extLst>
              <a:ext uri="{FF2B5EF4-FFF2-40B4-BE49-F238E27FC236}">
                <a16:creationId xmlns:a16="http://schemas.microsoft.com/office/drawing/2014/main" id="{DEFB8207-217B-4136-B0E8-5ED5D081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5" y="3051725"/>
            <a:ext cx="3009014" cy="10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49" y="775202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proceso</a:t>
            </a:r>
            <a:endParaRPr dirty="0"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Limpiar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Lematizador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Aprendizaje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Limpieza del texto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Paso a minúsculas.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números.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puntuación y otros caracteres problemáticos.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palabras vacías.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espacios innecesarios.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Shape 508">
            <a:extLst>
              <a:ext uri="{FF2B5EF4-FFF2-40B4-BE49-F238E27FC236}">
                <a16:creationId xmlns:a16="http://schemas.microsoft.com/office/drawing/2014/main" id="{9AAF8E3E-F624-4F8B-9905-5F577E4BBD09}"/>
              </a:ext>
            </a:extLst>
          </p:cNvPr>
          <p:cNvGrpSpPr/>
          <p:nvPr/>
        </p:nvGrpSpPr>
        <p:grpSpPr>
          <a:xfrm>
            <a:off x="7684184" y="847600"/>
            <a:ext cx="590766" cy="839408"/>
            <a:chOff x="6701050" y="2978375"/>
            <a:chExt cx="316300" cy="449425"/>
          </a:xfrm>
        </p:grpSpPr>
        <p:sp>
          <p:nvSpPr>
            <p:cNvPr id="10" name="Shape 509">
              <a:extLst>
                <a:ext uri="{FF2B5EF4-FFF2-40B4-BE49-F238E27FC236}">
                  <a16:creationId xmlns:a16="http://schemas.microsoft.com/office/drawing/2014/main" id="{07D7D40A-0A80-49F2-B861-4EB645D3DC1C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10">
              <a:extLst>
                <a:ext uri="{FF2B5EF4-FFF2-40B4-BE49-F238E27FC236}">
                  <a16:creationId xmlns:a16="http://schemas.microsoft.com/office/drawing/2014/main" id="{9A249413-87D0-4973-A350-3F2B32B3085E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Lematizador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Por cada palabra:</a:t>
            </a:r>
          </a:p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¿Es común?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en el diccionario?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alguna palabra con el mismo lexema en el diccionario?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Consulta a GRAMPAL.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A934544-1A5C-446C-AD56-76BB49772847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09A856BE-869D-4287-8657-BC8BC7A90D5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EC62DCA2-8DE2-4CCC-8E72-BA99EDF1DCD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EB07FA50-4A63-4015-8E56-99A4DF06D2D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399A77E0-F567-4378-BCF8-254E78135AB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71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Matrix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926314561"/>
              </p:ext>
            </p:extLst>
          </p:nvPr>
        </p:nvGraphicFramePr>
        <p:xfrm>
          <a:off x="929100" y="2296355"/>
          <a:ext cx="7239000" cy="24022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Abandonar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2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3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83331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94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2.133 </a:t>
            </a:r>
            <a:r>
              <a:rPr lang="es-ES" sz="4400" dirty="0"/>
              <a:t>cartas</a:t>
            </a:r>
            <a:endParaRPr sz="4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Filas</a:t>
            </a:r>
            <a:endParaRPr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489 </a:t>
            </a:r>
            <a:r>
              <a:rPr lang="es-ES" sz="4400" dirty="0"/>
              <a:t>corresponsales</a:t>
            </a:r>
            <a:endParaRPr sz="4400" dirty="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400" dirty="0"/>
              <a:t>14.593 palabras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Columnas</a:t>
            </a:r>
            <a:endParaRPr sz="1800" dirty="0"/>
          </a:p>
        </p:txBody>
      </p:sp>
      <p:sp>
        <p:nvSpPr>
          <p:cNvPr id="242" name="Shape 242"/>
          <p:cNvSpPr/>
          <p:nvPr/>
        </p:nvSpPr>
        <p:spPr>
          <a:xfrm>
            <a:off x="905847" y="3518551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Shape 423">
            <a:extLst>
              <a:ext uri="{FF2B5EF4-FFF2-40B4-BE49-F238E27FC236}">
                <a16:creationId xmlns:a16="http://schemas.microsoft.com/office/drawing/2014/main" id="{4C634058-658A-47BD-AEA3-8968963BA640}"/>
              </a:ext>
            </a:extLst>
          </p:cNvPr>
          <p:cNvGrpSpPr/>
          <p:nvPr/>
        </p:nvGrpSpPr>
        <p:grpSpPr>
          <a:xfrm>
            <a:off x="822706" y="694271"/>
            <a:ext cx="866792" cy="848629"/>
            <a:chOff x="1233350" y="1619250"/>
            <a:chExt cx="466500" cy="456725"/>
          </a:xfrm>
        </p:grpSpPr>
        <p:sp>
          <p:nvSpPr>
            <p:cNvPr id="15" name="Shape 424">
              <a:extLst>
                <a:ext uri="{FF2B5EF4-FFF2-40B4-BE49-F238E27FC236}">
                  <a16:creationId xmlns:a16="http://schemas.microsoft.com/office/drawing/2014/main" id="{348F1907-03A7-4733-A642-A2D1B5E1A0BF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25">
              <a:extLst>
                <a:ext uri="{FF2B5EF4-FFF2-40B4-BE49-F238E27FC236}">
                  <a16:creationId xmlns:a16="http://schemas.microsoft.com/office/drawing/2014/main" id="{D7B6D95F-D0E8-4918-B3B6-4FC5B532EE8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6">
              <a:extLst>
                <a:ext uri="{FF2B5EF4-FFF2-40B4-BE49-F238E27FC236}">
                  <a16:creationId xmlns:a16="http://schemas.microsoft.com/office/drawing/2014/main" id="{1069D0A8-E643-4FFB-9C69-A5516F6B4D97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7">
              <a:extLst>
                <a:ext uri="{FF2B5EF4-FFF2-40B4-BE49-F238E27FC236}">
                  <a16:creationId xmlns:a16="http://schemas.microsoft.com/office/drawing/2014/main" id="{75B719B6-EF16-4883-8B1D-443D27B2FFC4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428">
            <a:extLst>
              <a:ext uri="{FF2B5EF4-FFF2-40B4-BE49-F238E27FC236}">
                <a16:creationId xmlns:a16="http://schemas.microsoft.com/office/drawing/2014/main" id="{7A461757-034F-4EB3-9B32-BD4365CEAC0C}"/>
              </a:ext>
            </a:extLst>
          </p:cNvPr>
          <p:cNvGrpSpPr/>
          <p:nvPr/>
        </p:nvGrpSpPr>
        <p:grpSpPr>
          <a:xfrm>
            <a:off x="852232" y="2126855"/>
            <a:ext cx="807740" cy="807740"/>
            <a:chOff x="1922075" y="1629000"/>
            <a:chExt cx="437200" cy="437200"/>
          </a:xfrm>
        </p:grpSpPr>
        <p:sp>
          <p:nvSpPr>
            <p:cNvPr id="20" name="Shape 429">
              <a:extLst>
                <a:ext uri="{FF2B5EF4-FFF2-40B4-BE49-F238E27FC236}">
                  <a16:creationId xmlns:a16="http://schemas.microsoft.com/office/drawing/2014/main" id="{74CE71C3-F0BF-4BB9-96DD-6A1CB88738F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30">
              <a:extLst>
                <a:ext uri="{FF2B5EF4-FFF2-40B4-BE49-F238E27FC236}">
                  <a16:creationId xmlns:a16="http://schemas.microsoft.com/office/drawing/2014/main" id="{CAFD84C8-41F9-49F0-8DA5-285B775E4AA4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0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y objetivos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33283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aprendizaje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Densidad (</a:t>
            </a:r>
            <a:r>
              <a:rPr lang="es-ES" dirty="0">
                <a:solidFill>
                  <a:srgbClr val="FF0000"/>
                </a:solidFill>
              </a:rPr>
              <a:t>DBSCAN</a:t>
            </a:r>
            <a:r>
              <a:rPr lang="es-ES" dirty="0">
                <a:solidFill>
                  <a:schemeClr val="tx1"/>
                </a:solidFill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Jerárquicos (Agnes y </a:t>
            </a:r>
            <a:r>
              <a:rPr lang="es-ES" dirty="0">
                <a:solidFill>
                  <a:srgbClr val="FF0000"/>
                </a:solidFill>
              </a:rPr>
              <a:t>Diana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 err="1"/>
              <a:t>TopicModeling</a:t>
            </a:r>
            <a:r>
              <a:rPr lang="es-ES" dirty="0"/>
              <a:t>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399C3E8B-2D99-4E3D-8539-75A18A26EE30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9D436E21-63B9-46EB-8F0D-4BB272917B7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9E3E2BD2-4323-44DE-A79B-FED7CF84B52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98EC8C24-3976-4668-9360-8EC84DFB55D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95AF7561-DBEF-4B2B-BE12-39D1F927B18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6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Estimar </a:t>
            </a:r>
            <a:r>
              <a:rPr lang="es-ES" i="1" dirty="0"/>
              <a:t>K</a:t>
            </a:r>
            <a:r>
              <a:rPr lang="es-ES" dirty="0"/>
              <a:t>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Asignar cada punto a un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Actualizar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Repetir 2 y 3 hasta criterio.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Obtener el valor óptimo de </a:t>
            </a:r>
            <a:r>
              <a:rPr lang="es-ES" i="1" dirty="0"/>
              <a:t>K</a:t>
            </a:r>
            <a:r>
              <a:rPr lang="es-ES" dirty="0"/>
              <a:t> previamente</a:t>
            </a:r>
            <a:r>
              <a:rPr lang="en" dirty="0"/>
              <a:t>, mediante </a:t>
            </a:r>
            <a:r>
              <a:rPr lang="en" i="1" dirty="0"/>
              <a:t>elbow check </a:t>
            </a:r>
            <a:r>
              <a:rPr lang="en" dirty="0"/>
              <a:t>o </a:t>
            </a:r>
            <a:r>
              <a:rPr lang="es-ES" dirty="0"/>
              <a:t>índices</a:t>
            </a:r>
            <a:r>
              <a:rPr lang="en" dirty="0"/>
              <a:t> de validación.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silhouette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86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K-</a:t>
            </a:r>
            <a:r>
              <a:rPr lang="es-ES" dirty="0" err="1">
                <a:solidFill>
                  <a:srgbClr val="000000"/>
                </a:solidFill>
              </a:rPr>
              <a:t>means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7486" y="924745"/>
            <a:ext cx="6419612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328017338"/>
              </p:ext>
            </p:extLst>
          </p:nvPr>
        </p:nvGraphicFramePr>
        <p:xfrm>
          <a:off x="952500" y="2402681"/>
          <a:ext cx="7239000" cy="14413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1.656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-4,808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4,455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-3,322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9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DBSCAN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117" y="924745"/>
            <a:ext cx="5836350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8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Agnes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487588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</a:p>
          <a:p>
            <a:pPr marL="0" lvl="0" indent="0">
              <a:buNone/>
            </a:pPr>
            <a:r>
              <a:rPr lang="es-ES" dirty="0"/>
              <a:t>Algoritmo jerárquico </a:t>
            </a:r>
            <a:r>
              <a:rPr lang="es-ES" dirty="0" err="1"/>
              <a:t>aglomerativo</a:t>
            </a:r>
            <a:r>
              <a:rPr lang="es-E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 dato a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Calcula distancias entre clústeres.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Junta los más similares.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8" y="2312925"/>
            <a:ext cx="2604611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Seleccionar el método para calcular la distancia</a:t>
            </a:r>
            <a:r>
              <a:rPr lang="en" dirty="0"/>
              <a:t>: </a:t>
            </a:r>
            <a:r>
              <a:rPr lang="es-ES" dirty="0"/>
              <a:t>singular, completo, medio, centroide o Ward.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Cortar el árbol para el número óptimo de clústeres.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3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20498" y="47426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Selección de método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824517869"/>
              </p:ext>
            </p:extLst>
          </p:nvPr>
        </p:nvGraphicFramePr>
        <p:xfrm>
          <a:off x="920498" y="1828523"/>
          <a:ext cx="7239001" cy="28827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frey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ball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Pseudot2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cindex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Media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Singular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Completo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16968196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Centroide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300812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Ward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426553540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" name="Shape 402">
            <a:extLst>
              <a:ext uri="{FF2B5EF4-FFF2-40B4-BE49-F238E27FC236}">
                <a16:creationId xmlns:a16="http://schemas.microsoft.com/office/drawing/2014/main" id="{5E6AE056-64CA-4CFF-BC85-4879BF4C490B}"/>
              </a:ext>
            </a:extLst>
          </p:cNvPr>
          <p:cNvGrpSpPr/>
          <p:nvPr/>
        </p:nvGrpSpPr>
        <p:grpSpPr>
          <a:xfrm>
            <a:off x="7120641" y="633266"/>
            <a:ext cx="1038858" cy="864242"/>
            <a:chOff x="1926350" y="995225"/>
            <a:chExt cx="428650" cy="356600"/>
          </a:xfrm>
        </p:grpSpPr>
        <p:sp>
          <p:nvSpPr>
            <p:cNvPr id="7" name="Shape 403">
              <a:extLst>
                <a:ext uri="{FF2B5EF4-FFF2-40B4-BE49-F238E27FC236}">
                  <a16:creationId xmlns:a16="http://schemas.microsoft.com/office/drawing/2014/main" id="{91425B30-61E1-4118-855F-6AC15A8AFBA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04">
              <a:extLst>
                <a:ext uri="{FF2B5EF4-FFF2-40B4-BE49-F238E27FC236}">
                  <a16:creationId xmlns:a16="http://schemas.microsoft.com/office/drawing/2014/main" id="{D52FDE2D-6345-4E9E-9E14-D172CBCF427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405">
              <a:extLst>
                <a:ext uri="{FF2B5EF4-FFF2-40B4-BE49-F238E27FC236}">
                  <a16:creationId xmlns:a16="http://schemas.microsoft.com/office/drawing/2014/main" id="{887CEE93-648B-495F-8E49-1926882F5DA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6">
              <a:extLst>
                <a:ext uri="{FF2B5EF4-FFF2-40B4-BE49-F238E27FC236}">
                  <a16:creationId xmlns:a16="http://schemas.microsoft.com/office/drawing/2014/main" id="{CD3C76BD-6EB5-4B2E-B676-684E7FA4F59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7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Agnes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787361914"/>
              </p:ext>
            </p:extLst>
          </p:nvPr>
        </p:nvGraphicFramePr>
        <p:xfrm>
          <a:off x="952500" y="2402681"/>
          <a:ext cx="7239001" cy="160097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A4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A5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A6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1.402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560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0,4976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-0,2182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-0,240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-0,1707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TopicModeling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Tipo de minería de texto.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Identifica temas (</a:t>
            </a:r>
            <a:r>
              <a:rPr lang="en" i="1" dirty="0"/>
              <a:t>topics</a:t>
            </a:r>
            <a:r>
              <a:rPr lang="en" dirty="0"/>
              <a:t>) e</a:t>
            </a:r>
            <a:r>
              <a:rPr lang="es-ES" dirty="0"/>
              <a:t>n colecciones de documentos.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Un tema es un patrón recurrente de palabras concurrentes.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Algoritmo utilizado </a:t>
            </a:r>
            <a:r>
              <a:rPr lang="es-ES" dirty="0">
                <a:latin typeface="Work Sans Light" panose="020B0604020202020204" charset="0"/>
                <a:ea typeface="Yu Gothic" panose="020B0604020202020204" pitchFamily="34" charset="-128"/>
              </a:rPr>
              <a:t>→</a:t>
            </a:r>
            <a:r>
              <a:rPr lang="es-ES" dirty="0"/>
              <a:t> LDA.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8859D98-B177-406C-A3FD-284B151A90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106D8CFB-5CE9-4418-A057-A4999B2AE8B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AAD6D432-C60B-4679-99E2-2A2B9F9F8BF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C01F7F08-14CF-487B-B0DB-C99B63D072D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680F69B2-739B-4367-91F6-76F6A87B776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3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Consideraciones básicas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documento es una mezcla de temas presentes en toda la colección.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palabra es asignable a, como mínimo, uno de esos temas.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4244449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i="1" dirty="0" err="1"/>
              <a:t>Latent</a:t>
            </a:r>
            <a:r>
              <a:rPr lang="es-ES" i="1" dirty="0"/>
              <a:t> </a:t>
            </a:r>
            <a:r>
              <a:rPr lang="es-ES" i="1" dirty="0" err="1"/>
              <a:t>Dirichlet</a:t>
            </a:r>
            <a:r>
              <a:rPr lang="es-ES" i="1" dirty="0"/>
              <a:t> </a:t>
            </a:r>
            <a:r>
              <a:rPr lang="es-ES" i="1" dirty="0" err="1"/>
              <a:t>Allocation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35795" y="1932045"/>
            <a:ext cx="3997976" cy="289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Creación de un documento según LDA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decide el número de palabras que tendrá el documento.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elige una mezcla de temas cada uno con una probabilidad.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Para cada palabra: 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escoge un tema.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genera la palabra en base a la distribución de palabras del tema. </a:t>
            </a:r>
          </a:p>
          <a:p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5" name="Shape 402">
            <a:extLst>
              <a:ext uri="{FF2B5EF4-FFF2-40B4-BE49-F238E27FC236}">
                <a16:creationId xmlns:a16="http://schemas.microsoft.com/office/drawing/2014/main" id="{4EC8E338-34F4-4D89-97BC-92CBE281C4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6" name="Shape 403">
              <a:extLst>
                <a:ext uri="{FF2B5EF4-FFF2-40B4-BE49-F238E27FC236}">
                  <a16:creationId xmlns:a16="http://schemas.microsoft.com/office/drawing/2014/main" id="{A016ABCF-55B7-4237-8F25-7BC3AA3DDF4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4">
              <a:extLst>
                <a:ext uri="{FF2B5EF4-FFF2-40B4-BE49-F238E27FC236}">
                  <a16:creationId xmlns:a16="http://schemas.microsoft.com/office/drawing/2014/main" id="{76C241F7-F1F3-4AA3-81FA-2D591C30C5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05">
              <a:extLst>
                <a:ext uri="{FF2B5EF4-FFF2-40B4-BE49-F238E27FC236}">
                  <a16:creationId xmlns:a16="http://schemas.microsoft.com/office/drawing/2014/main" id="{8C7524A8-A781-488C-B15E-26ED5A1B2D2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06">
              <a:extLst>
                <a:ext uri="{FF2B5EF4-FFF2-40B4-BE49-F238E27FC236}">
                  <a16:creationId xmlns:a16="http://schemas.microsoft.com/office/drawing/2014/main" id="{1D50CEB8-6FE2-44BB-B389-4D0716E079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0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Transmitir la información recogida en la correspondencia de un personaje histórico como Gaspar Melchor de Jovellanos, sin que sea necesario leer las miles cartas que la componen.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del proyecto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Campo de estudio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Expande un campo multidisciplinar que resulta ampliamente beneficioso de cara a educación y cultura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6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Número de temas que aparecen (igual que el valor de </a:t>
            </a:r>
            <a:r>
              <a:rPr lang="es-ES" i="1" dirty="0"/>
              <a:t>K </a:t>
            </a:r>
            <a:r>
              <a:rPr lang="es-ES" dirty="0"/>
              <a:t>en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)</a:t>
            </a:r>
            <a:r>
              <a:rPr lang="en" dirty="0"/>
              <a:t>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/>
              <a:t>TopicModeling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Comprobación “manual” de la información obtenida</a:t>
            </a:r>
            <a:r>
              <a:rPr lang="en" dirty="0"/>
              <a:t>.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0" name="Shape 402">
            <a:extLst>
              <a:ext uri="{FF2B5EF4-FFF2-40B4-BE49-F238E27FC236}">
                <a16:creationId xmlns:a16="http://schemas.microsoft.com/office/drawing/2014/main" id="{8C3C1504-5118-4DA3-97FC-D65B214C4D86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1" name="Shape 403">
              <a:extLst>
                <a:ext uri="{FF2B5EF4-FFF2-40B4-BE49-F238E27FC236}">
                  <a16:creationId xmlns:a16="http://schemas.microsoft.com/office/drawing/2014/main" id="{D583C3F8-C8C3-4374-946C-363A6ADE100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4">
              <a:extLst>
                <a:ext uri="{FF2B5EF4-FFF2-40B4-BE49-F238E27FC236}">
                  <a16:creationId xmlns:a16="http://schemas.microsoft.com/office/drawing/2014/main" id="{32BAED9E-A2C7-49F9-941D-B57EE5D0DD5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5">
              <a:extLst>
                <a:ext uri="{FF2B5EF4-FFF2-40B4-BE49-F238E27FC236}">
                  <a16:creationId xmlns:a16="http://schemas.microsoft.com/office/drawing/2014/main" id="{8F5C22A1-F99F-43DE-BBB6-A186BEAB91C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6">
              <a:extLst>
                <a:ext uri="{FF2B5EF4-FFF2-40B4-BE49-F238E27FC236}">
                  <a16:creationId xmlns:a16="http://schemas.microsoft.com/office/drawing/2014/main" id="{B6A6FADA-1362-4B7B-97A4-2FC8E189B0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13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0379" y="623944"/>
            <a:ext cx="7699120" cy="381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6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político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Cartas de carácter institucional </a:t>
            </a:r>
            <a:r>
              <a:rPr lang="es-ES" dirty="0"/>
              <a:t>y formal</a:t>
            </a:r>
            <a:r>
              <a:rPr lang="en" dirty="0"/>
              <a:t>. </a:t>
            </a:r>
            <a:r>
              <a:rPr lang="es-ES" dirty="0"/>
              <a:t>Tratan con frecuencia sobre reales de decretos y órdenes, además del Instituto Asturiano.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formal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Tema dominado por conversaciones de un cierto carácter formal con su círculo cercano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Cartas perdidas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cuya existencia es conocida pero carecemos de su contenido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82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Excelentísimo señor: </a:t>
            </a:r>
          </a:p>
          <a:p>
            <a:pPr marL="0" lvl="0" indent="0">
              <a:buNone/>
            </a:pPr>
            <a:r>
              <a:rPr lang="es-ES" sz="1600" dirty="0"/>
              <a:t>Cumpliendo con la </a:t>
            </a:r>
            <a:r>
              <a:rPr lang="es-ES" sz="1600" dirty="0">
                <a:solidFill>
                  <a:srgbClr val="FF0000"/>
                </a:solidFill>
              </a:rPr>
              <a:t>Real Orden</a:t>
            </a:r>
            <a:r>
              <a:rPr lang="es-ES" sz="1600" dirty="0"/>
              <a:t> que V.E. se ha </a:t>
            </a:r>
            <a:r>
              <a:rPr lang="es-ES" sz="1600" dirty="0">
                <a:solidFill>
                  <a:srgbClr val="FF0000"/>
                </a:solidFill>
              </a:rPr>
              <a:t>servido</a:t>
            </a:r>
            <a:r>
              <a:rPr lang="es-ES" sz="1600" dirty="0"/>
              <a:t> comunicarme con fecha de 7 de setiembre del año anterior, paso a sus manos el adjunto </a:t>
            </a:r>
            <a:r>
              <a:rPr lang="es-ES" sz="1600" dirty="0">
                <a:solidFill>
                  <a:srgbClr val="FF0000"/>
                </a:solidFill>
              </a:rPr>
              <a:t>Informe</a:t>
            </a:r>
            <a:r>
              <a:rPr lang="es-ES" sz="1600" dirty="0"/>
              <a:t> a S.M. sobre la Representación que en 30 de abril del mismo había dirigido a S. R. P. el Director General de </a:t>
            </a:r>
            <a:r>
              <a:rPr lang="es-ES" sz="1600" dirty="0">
                <a:solidFill>
                  <a:srgbClr val="FF0000"/>
                </a:solidFill>
              </a:rPr>
              <a:t>Minas</a:t>
            </a:r>
            <a:r>
              <a:rPr lang="es-ES" sz="1600" dirty="0"/>
              <a:t>, don Francisco de Angulo. El deseo de tomar una plena instrucción del objeto que trata, me ha hecho suspenderle hasta ahora, que con esta misma fecha dirijo a S.M. las resultas de mi principal comisión por la vía reservada de </a:t>
            </a:r>
            <a:r>
              <a:rPr lang="es-ES" sz="1600" dirty="0">
                <a:solidFill>
                  <a:srgbClr val="FF0000"/>
                </a:solidFill>
              </a:rPr>
              <a:t>Marina</a:t>
            </a:r>
            <a:r>
              <a:rPr lang="es-ES" sz="1600" dirty="0"/>
              <a:t>, de quien dimana.</a:t>
            </a:r>
          </a:p>
          <a:p>
            <a:pPr marL="0" lvl="0" indent="0">
              <a:buNone/>
            </a:pPr>
            <a:r>
              <a:rPr lang="es-ES" sz="1600" dirty="0"/>
              <a:t>Nuestro Señor </a:t>
            </a:r>
            <a:r>
              <a:rPr lang="es-ES" sz="1600" dirty="0">
                <a:solidFill>
                  <a:srgbClr val="FF0000"/>
                </a:solidFill>
              </a:rPr>
              <a:t>guarde a V.E. muchos años</a:t>
            </a:r>
            <a:r>
              <a:rPr lang="es-ES" sz="1600" dirty="0"/>
              <a:t>. 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84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2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4153230231"/>
              </p:ext>
            </p:extLst>
          </p:nvPr>
        </p:nvGraphicFramePr>
        <p:xfrm>
          <a:off x="4539999" y="1030128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Juan Meléndez Valdés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99349304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81177176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Francisco de Paula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Gertrudis del Busto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" name="Shape 242">
            <a:extLst>
              <a:ext uri="{FF2B5EF4-FFF2-40B4-BE49-F238E27FC236}">
                <a16:creationId xmlns:a16="http://schemas.microsoft.com/office/drawing/2014/main" id="{E47FFB75-08E0-46C5-B78E-714411CAEAFD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3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íntimo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Conversaciones en tono cariñoso e íntimo con, principalmente, sus mejores amigos y miembros de su familia.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48759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recopilador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Cartas intercambiadas durante la década que pasó visitando monasterios e iglesias del norte de España y copiando escrituras antiguas que encontraba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9613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poeta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en la que trata sobre poesía y otras obras literarias</a:t>
            </a:r>
            <a:r>
              <a:rPr lang="en" dirty="0"/>
              <a:t>. </a:t>
            </a:r>
            <a:r>
              <a:rPr lang="es-ES" dirty="0"/>
              <a:t>Incluye consejos y revisiones del trabajo de sus conocidos, recomendaciones de obras, </a:t>
            </a:r>
            <a:r>
              <a:rPr lang="es-ES" dirty="0" err="1"/>
              <a:t>etc</a:t>
            </a:r>
            <a:r>
              <a:rPr lang="es-ES" dirty="0"/>
              <a:t>…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03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4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550407205"/>
              </p:ext>
            </p:extLst>
          </p:nvPr>
        </p:nvGraphicFramePr>
        <p:xfrm>
          <a:off x="4539999" y="1030126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&gt;35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Baltasar González de Cienfuegos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Catalina de Sena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8173FE52-2BFF-46E4-8233-B47F9D7B752C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2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más estimado dueño: </a:t>
            </a:r>
          </a:p>
          <a:p>
            <a:pPr marL="0" lvl="0" indent="0">
              <a:buNone/>
            </a:pPr>
            <a:r>
              <a:rPr lang="es-ES" sz="1600" dirty="0"/>
              <a:t>Quedará esta tarde efectuado el andamio que V.S. se sirve encargarme, y mañana haré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consabida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, […] de otras </a:t>
            </a:r>
            <a:r>
              <a:rPr lang="es-ES" sz="1600" dirty="0">
                <a:solidFill>
                  <a:srgbClr val="FF0000"/>
                </a:solidFill>
              </a:rPr>
              <a:t>inscripciones</a:t>
            </a:r>
            <a:r>
              <a:rPr lang="es-ES" sz="1600" dirty="0"/>
              <a:t> de esta nación. Esta misma tarde paso a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 que dije a V.S. de </a:t>
            </a:r>
            <a:r>
              <a:rPr lang="es-ES" sz="1600" dirty="0" err="1"/>
              <a:t>Corao</a:t>
            </a:r>
            <a:r>
              <a:rPr lang="es-ES" sz="1600" dirty="0"/>
              <a:t>, pues la otra está bien cerca de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en una casería, y es regular quiera verla V.S. más en su original que en </a:t>
            </a:r>
            <a:r>
              <a:rPr lang="es-ES" sz="1600" dirty="0">
                <a:solidFill>
                  <a:srgbClr val="FF0000"/>
                </a:solidFill>
              </a:rPr>
              <a:t>copia</a:t>
            </a:r>
            <a:r>
              <a:rPr lang="es-ES" sz="1600" dirty="0"/>
              <a:t>, bien que elegirá lo que guste, pues la tendrá también. Ambas son sepulcrales, y ésta es muy parecida a otra que </a:t>
            </a:r>
            <a:r>
              <a:rPr lang="es-ES" sz="1600" dirty="0">
                <a:solidFill>
                  <a:srgbClr val="FF0000"/>
                </a:solidFill>
              </a:rPr>
              <a:t>halló</a:t>
            </a:r>
            <a:r>
              <a:rPr lang="es-ES" sz="1600" dirty="0"/>
              <a:t> Sandoval junto a Burgos, […] A la hora que V.S. me dice procuraré </a:t>
            </a:r>
            <a:r>
              <a:rPr lang="es-ES" sz="1600" dirty="0">
                <a:solidFill>
                  <a:srgbClr val="FF0000"/>
                </a:solidFill>
              </a:rPr>
              <a:t>hallarme</a:t>
            </a:r>
            <a:r>
              <a:rPr lang="es-ES" sz="1600" dirty="0"/>
              <a:t> en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[…] su más seguro servidor Josef Antonio Ru.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1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estimado paisano: Doy a usted muy finas y sinceras gracias por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[…] el entusiasmo </a:t>
            </a:r>
            <a:r>
              <a:rPr lang="es-ES" sz="1600" dirty="0">
                <a:solidFill>
                  <a:srgbClr val="FF0000"/>
                </a:solidFill>
              </a:rPr>
              <a:t>poético</a:t>
            </a:r>
            <a:r>
              <a:rPr lang="es-ES" sz="1600" dirty="0"/>
              <a:t> arrebataron su imaginación de usted y colocaron sus héroes entre los signos del Zodíaco; […] atribuir a los colores de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ya sabe usted que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 didáctica no concede tantas licencias. Pero si considero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como </a:t>
            </a:r>
            <a:r>
              <a:rPr lang="es-ES" sz="1600" dirty="0">
                <a:solidFill>
                  <a:srgbClr val="FF0000"/>
                </a:solidFill>
              </a:rPr>
              <a:t>poeta</a:t>
            </a:r>
            <a:r>
              <a:rPr lang="es-ES" sz="1600" dirty="0"/>
              <a:t>, hallo en él mil gracias: muchos pensamientos sublimes y brillantes, muchos </a:t>
            </a:r>
            <a:r>
              <a:rPr lang="es-ES" sz="1600" dirty="0">
                <a:solidFill>
                  <a:srgbClr val="FF0000"/>
                </a:solidFill>
              </a:rPr>
              <a:t>versos</a:t>
            </a:r>
            <a:r>
              <a:rPr lang="es-ES" sz="1600" dirty="0"/>
              <a:t> correctos y armoniosos, algunas </a:t>
            </a:r>
            <a:r>
              <a:rPr lang="es-ES" sz="1600" dirty="0">
                <a:solidFill>
                  <a:srgbClr val="FF0000"/>
                </a:solidFill>
              </a:rPr>
              <a:t>ideas</a:t>
            </a:r>
            <a:r>
              <a:rPr lang="es-ES" sz="1600" dirty="0"/>
              <a:t> originales, y sobre todo un estilo fácil, noble y de bastante majestad. Seguramente usted podrí] hacer grandes cosas en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[…]. </a:t>
            </a:r>
          </a:p>
          <a:p>
            <a:pPr marL="0" lvl="0" indent="0">
              <a:buNone/>
            </a:pPr>
            <a:r>
              <a:rPr lang="es-ES" sz="1600" dirty="0"/>
              <a:t>Gaspar de Jovellanos.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06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200" dirty="0"/>
              <a:t>¿De qué se habla en la correspondencia de Jovellanos? Análisis automático de textos adaptado al castellano del siglo XVIII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25D936-7354-42CF-B93F-C23250EBC691}"/>
              </a:ext>
            </a:extLst>
          </p:cNvPr>
          <p:cNvSpPr txBox="1"/>
          <p:nvPr/>
        </p:nvSpPr>
        <p:spPr>
          <a:xfrm>
            <a:off x="6221216" y="4218425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Work Sans" panose="020B0604020202020204" charset="0"/>
              </a:rPr>
              <a:t>Oriol Invernón Llaneza</a:t>
            </a:r>
          </a:p>
        </p:txBody>
      </p:sp>
      <p:grpSp>
        <p:nvGrpSpPr>
          <p:cNvPr id="15" name="Shape 423">
            <a:extLst>
              <a:ext uri="{FF2B5EF4-FFF2-40B4-BE49-F238E27FC236}">
                <a16:creationId xmlns:a16="http://schemas.microsoft.com/office/drawing/2014/main" id="{7190A927-3C6C-4707-8F10-1AF0E17DD098}"/>
              </a:ext>
            </a:extLst>
          </p:cNvPr>
          <p:cNvGrpSpPr/>
          <p:nvPr/>
        </p:nvGrpSpPr>
        <p:grpSpPr>
          <a:xfrm>
            <a:off x="6691875" y="485063"/>
            <a:ext cx="1285617" cy="1258677"/>
            <a:chOff x="1233350" y="1619250"/>
            <a:chExt cx="466500" cy="456725"/>
          </a:xfrm>
        </p:grpSpPr>
        <p:sp>
          <p:nvSpPr>
            <p:cNvPr id="16" name="Shape 424">
              <a:extLst>
                <a:ext uri="{FF2B5EF4-FFF2-40B4-BE49-F238E27FC236}">
                  <a16:creationId xmlns:a16="http://schemas.microsoft.com/office/drawing/2014/main" id="{DFBC97CF-A6AA-4EA0-9DF0-A27FAC31EBAC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5">
              <a:extLst>
                <a:ext uri="{FF2B5EF4-FFF2-40B4-BE49-F238E27FC236}">
                  <a16:creationId xmlns:a16="http://schemas.microsoft.com/office/drawing/2014/main" id="{55A7A8E5-968C-40CC-BE3D-A0FFE628BAA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6">
              <a:extLst>
                <a:ext uri="{FF2B5EF4-FFF2-40B4-BE49-F238E27FC236}">
                  <a16:creationId xmlns:a16="http://schemas.microsoft.com/office/drawing/2014/main" id="{A4F47492-D3B8-4B0D-8ECF-E48CE34F421A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27">
              <a:extLst>
                <a:ext uri="{FF2B5EF4-FFF2-40B4-BE49-F238E27FC236}">
                  <a16:creationId xmlns:a16="http://schemas.microsoft.com/office/drawing/2014/main" id="{A8A146CD-F5C7-4C0D-A12A-3427D520A43F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del proyecto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Realizar un análisis de lenguaje natural adaptado a la correspondencia de Jovellanos.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Identificar las temáticas presentes utilizando métodos de aprendizaje no supervisado.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Generar visualizaciones de los resultados.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Diseñar una web para presentar los datos.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Shape 448">
            <a:extLst>
              <a:ext uri="{FF2B5EF4-FFF2-40B4-BE49-F238E27FC236}">
                <a16:creationId xmlns:a16="http://schemas.microsoft.com/office/drawing/2014/main" id="{0FE6928D-0BD6-45DD-8C97-0DCD5C656F16}"/>
              </a:ext>
            </a:extLst>
          </p:cNvPr>
          <p:cNvGrpSpPr/>
          <p:nvPr/>
        </p:nvGrpSpPr>
        <p:grpSpPr>
          <a:xfrm>
            <a:off x="7071976" y="847600"/>
            <a:ext cx="1202974" cy="1281766"/>
            <a:chOff x="5970800" y="1619250"/>
            <a:chExt cx="428650" cy="456725"/>
          </a:xfrm>
        </p:grpSpPr>
        <p:sp>
          <p:nvSpPr>
            <p:cNvPr id="10" name="Shape 449">
              <a:extLst>
                <a:ext uri="{FF2B5EF4-FFF2-40B4-BE49-F238E27FC236}">
                  <a16:creationId xmlns:a16="http://schemas.microsoft.com/office/drawing/2014/main" id="{4EEDFF80-617C-4383-94CE-6A60394875E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0">
              <a:extLst>
                <a:ext uri="{FF2B5EF4-FFF2-40B4-BE49-F238E27FC236}">
                  <a16:creationId xmlns:a16="http://schemas.microsoft.com/office/drawing/2014/main" id="{A44CD244-0086-4E72-AD34-14E67DC8BD8F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1">
              <a:extLst>
                <a:ext uri="{FF2B5EF4-FFF2-40B4-BE49-F238E27FC236}">
                  <a16:creationId xmlns:a16="http://schemas.microsoft.com/office/drawing/2014/main" id="{73618A14-0EEF-4B3A-86B3-BA67B97E30E6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2">
              <a:extLst>
                <a:ext uri="{FF2B5EF4-FFF2-40B4-BE49-F238E27FC236}">
                  <a16:creationId xmlns:a16="http://schemas.microsoft.com/office/drawing/2014/main" id="{C348B7C6-3106-4DDA-ABB0-1B4DAF5F45D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3">
              <a:extLst>
                <a:ext uri="{FF2B5EF4-FFF2-40B4-BE49-F238E27FC236}">
                  <a16:creationId xmlns:a16="http://schemas.microsoft.com/office/drawing/2014/main" id="{5D2F901E-B4EB-4040-993C-278353A1D57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499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>
                <a:solidFill>
                  <a:srgbClr val="666666"/>
                </a:solidFill>
              </a:rPr>
              <a:t>More info on how to use this template at </a:t>
            </a:r>
            <a:r>
              <a:rPr lang="en" sz="800" b="1" i="1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800" b="1" i="1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>
                <a:solidFill>
                  <a:srgbClr val="666666"/>
                </a:solidFill>
              </a:rPr>
              <a:t>This template is free to use under </a:t>
            </a:r>
            <a:r>
              <a:rPr lang="en" sz="800" i="1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800" i="1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800" i="1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i="1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800" i="1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85" name="Shape 8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/>
              <a:t>Republic</a:t>
            </a:r>
            <a:r>
              <a:rPr lang="es-ES" sz="3000" dirty="0"/>
              <a:t> </a:t>
            </a:r>
            <a:r>
              <a:rPr lang="es-ES" sz="3000" dirty="0" err="1"/>
              <a:t>Of</a:t>
            </a:r>
            <a:r>
              <a:rPr lang="es-ES" sz="3000" dirty="0"/>
              <a:t> </a:t>
            </a:r>
            <a:r>
              <a:rPr lang="es-ES" sz="3000" dirty="0" err="1"/>
              <a:t>Letters</a:t>
            </a:r>
            <a:endParaRPr sz="3000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Proyecto de carácter similar desarrollado por la Universidad de Stanford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6769" y="390525"/>
            <a:ext cx="4206706" cy="4362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60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 dirty="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Shape 270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Planificación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61D19502-7885-4952-BD35-2114E99DA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desarrollo del proyecto se ha dividido en el análisis y la página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983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✋👆👉👍👤👦👧👨👩👪💃🏃💑❤😂😉😋😒😭👶😸🐟🍒🍔💣📌📖🔨🎃🎈🎨🏈🏰🌏🔌🔑</a:t>
            </a: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del lenguaje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Recopilación de texto.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Lematizador.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Aprendizaje.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Resultados.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1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de la web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Recursos.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Cuerpo de la página.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Grafos y funciones.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Validación.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6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Gantt</a:t>
            </a:r>
            <a:endParaRPr dirty="0"/>
          </a:p>
        </p:txBody>
      </p:sp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C5B7C3-4754-4426-B071-E8CB58A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24" y="2257083"/>
            <a:ext cx="6798893" cy="20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2334</Words>
  <Application>Microsoft Office PowerPoint</Application>
  <PresentationFormat>Presentación en pantalla (16:9)</PresentationFormat>
  <Paragraphs>454</Paragraphs>
  <Slides>66</Slides>
  <Notes>66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2" baseType="lpstr">
      <vt:lpstr>Work Sans</vt:lpstr>
      <vt:lpstr>Work Sans Light</vt:lpstr>
      <vt:lpstr>Work Sans Medium</vt:lpstr>
      <vt:lpstr>Arial</vt:lpstr>
      <vt:lpstr>Yu Gothic</vt:lpstr>
      <vt:lpstr>Jacquenetta template</vt:lpstr>
      <vt:lpstr>¿De qué se habla en la correspondencia de Jovellanos? Análisis automático de textos adaptado  al castellano del siglo XVIII</vt:lpstr>
      <vt:lpstr>Justificación y objetivos</vt:lpstr>
      <vt:lpstr>Justificación del proyecto</vt:lpstr>
      <vt:lpstr>Objetivos del proyecto</vt:lpstr>
      <vt:lpstr>Republic Of Letters</vt:lpstr>
      <vt:lpstr>Planificación del proyecto</vt:lpstr>
      <vt:lpstr>Análisis del lenguaje</vt:lpstr>
      <vt:lpstr>Desarrollo de la web</vt:lpstr>
      <vt:lpstr>Diagrama de Gantt</vt:lpstr>
      <vt:lpstr>Presupuesto del proyecto</vt:lpstr>
      <vt:lpstr>Suposiciones</vt:lpstr>
      <vt:lpstr>Presupuesto cliente</vt:lpstr>
      <vt:lpstr>Análisis de lenguaje</vt:lpstr>
      <vt:lpstr>Herramientas</vt:lpstr>
      <vt:lpstr>El proceso</vt:lpstr>
      <vt:lpstr>Limpieza del texto</vt:lpstr>
      <vt:lpstr>Lematizador</vt:lpstr>
      <vt:lpstr>Document Term Matrix</vt:lpstr>
      <vt:lpstr>2.133 cartas</vt:lpstr>
      <vt:lpstr>Métodos aprendizaje</vt:lpstr>
      <vt:lpstr>K-means</vt:lpstr>
      <vt:lpstr>Presentación de PowerPoint</vt:lpstr>
      <vt:lpstr>Validación K-means</vt:lpstr>
      <vt:lpstr>Presentación de PowerPoint</vt:lpstr>
      <vt:lpstr>Agnes</vt:lpstr>
      <vt:lpstr>Selección de método</vt:lpstr>
      <vt:lpstr>Validación Agnes</vt:lpstr>
      <vt:lpstr>TopicModeling</vt:lpstr>
      <vt:lpstr>Latent Dirichlet Allocation</vt:lpstr>
      <vt:lpstr>TopicModeling</vt:lpstr>
      <vt:lpstr>Presentación de PowerPoint</vt:lpstr>
      <vt:lpstr>Temas identificados</vt:lpstr>
      <vt:lpstr>Presentación de PowerPoint</vt:lpstr>
      <vt:lpstr>Corresponsales tema 2</vt:lpstr>
      <vt:lpstr>Temas identificados</vt:lpstr>
      <vt:lpstr>Corresponsales tema 4</vt:lpstr>
      <vt:lpstr>Presentación de PowerPoint</vt:lpstr>
      <vt:lpstr>Presentación de PowerPoint</vt:lpstr>
      <vt:lpstr>¿De qué se habla en la correspondencia de Jovellanos? Análisis automático de textos adaptado al castellano del siglo XVIII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qué se habla en la correspondencia de Jovellanos? Análisis automático de textos adaptado al castellano del siglo XVIII</dc:title>
  <cp:lastModifiedBy>ORIOL INVERNON LLANEZA</cp:lastModifiedBy>
  <cp:revision>33</cp:revision>
  <dcterms:modified xsi:type="dcterms:W3CDTF">2018-06-05T17:06:49Z</dcterms:modified>
</cp:coreProperties>
</file>