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3" r:id="rId4"/>
  </p:sldMasterIdLst>
  <p:notesMasterIdLst>
    <p:notesMasterId r:id="rId37"/>
  </p:notesMasterIdLst>
  <p:handoutMasterIdLst>
    <p:handoutMasterId r:id="rId38"/>
  </p:handoutMasterIdLst>
  <p:sldIdLst>
    <p:sldId id="256" r:id="rId5"/>
    <p:sldId id="294" r:id="rId6"/>
    <p:sldId id="295" r:id="rId7"/>
    <p:sldId id="296" r:id="rId8"/>
    <p:sldId id="297" r:id="rId9"/>
    <p:sldId id="291" r:id="rId10"/>
    <p:sldId id="299" r:id="rId11"/>
    <p:sldId id="300" r:id="rId12"/>
    <p:sldId id="327" r:id="rId13"/>
    <p:sldId id="303" r:id="rId14"/>
    <p:sldId id="304" r:id="rId15"/>
    <p:sldId id="328" r:id="rId16"/>
    <p:sldId id="329" r:id="rId17"/>
    <p:sldId id="323" r:id="rId18"/>
    <p:sldId id="307" r:id="rId19"/>
    <p:sldId id="308" r:id="rId20"/>
    <p:sldId id="309" r:id="rId21"/>
    <p:sldId id="310" r:id="rId22"/>
    <p:sldId id="311" r:id="rId23"/>
    <p:sldId id="312" r:id="rId24"/>
    <p:sldId id="313" r:id="rId25"/>
    <p:sldId id="314" r:id="rId26"/>
    <p:sldId id="315" r:id="rId27"/>
    <p:sldId id="317" r:id="rId28"/>
    <p:sldId id="318" r:id="rId29"/>
    <p:sldId id="319" r:id="rId30"/>
    <p:sldId id="320" r:id="rId31"/>
    <p:sldId id="321" r:id="rId32"/>
    <p:sldId id="325" r:id="rId33"/>
    <p:sldId id="324" r:id="rId34"/>
    <p:sldId id="330" r:id="rId35"/>
    <p:sldId id="331"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16D9F66E-5EB9-4882-86FB-DCBF35E3C3E4}">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274" autoAdjust="0"/>
  </p:normalViewPr>
  <p:slideViewPr>
    <p:cSldViewPr snapToGrid="0">
      <p:cViewPr varScale="1">
        <p:scale>
          <a:sx n="74" d="100"/>
          <a:sy n="74" d="100"/>
        </p:scale>
        <p:origin x="576" y="72"/>
      </p:cViewPr>
      <p:guideLst>
        <p:guide pos="3840"/>
        <p:guide orient="horz" pos="2160"/>
      </p:guideLst>
    </p:cSldViewPr>
  </p:slideViewPr>
  <p:outlineViewPr>
    <p:cViewPr>
      <p:scale>
        <a:sx n="33" d="100"/>
        <a:sy n="33" d="100"/>
      </p:scale>
      <p:origin x="0" y="6258"/>
    </p:cViewPr>
  </p:outlineViewPr>
  <p:notesTextViewPr>
    <p:cViewPr>
      <p:scale>
        <a:sx n="1" d="1"/>
        <a:sy n="1" d="1"/>
      </p:scale>
      <p:origin x="0" y="0"/>
    </p:cViewPr>
  </p:notesTextViewPr>
  <p:notesViewPr>
    <p:cSldViewPr snapToGrid="0">
      <p:cViewPr varScale="1">
        <p:scale>
          <a:sx n="63" d="100"/>
          <a:sy n="63" d="100"/>
        </p:scale>
        <p:origin x="1986"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s>
</file>

<file path=ppt/diagrams/colors1.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1FB8555-540F-4EF7-8D46-8ABB018A3B6F}" type="doc">
      <dgm:prSet loTypeId="urn:microsoft.com/office/officeart/2005/8/layout/process3" loCatId="process" qsTypeId="urn:microsoft.com/office/officeart/2005/8/quickstyle/simple1" qsCatId="simple" csTypeId="urn:microsoft.com/office/officeart/2005/8/colors/accent5_2" csCatId="accent5" phldr="1"/>
      <dgm:spPr/>
      <dgm:t>
        <a:bodyPr/>
        <a:lstStyle/>
        <a:p>
          <a:endParaRPr lang="en-US"/>
        </a:p>
      </dgm:t>
    </dgm:pt>
    <dgm:pt modelId="{C1C0BC68-A810-4B5F-92EF-C6470DBD2260}">
      <dgm:prSet phldrT="[Text]"/>
      <dgm:spPr/>
      <dgm:t>
        <a:bodyPr/>
        <a:lstStyle/>
        <a:p>
          <a:r>
            <a:rPr lang="en-US" dirty="0"/>
            <a:t>Data Cleaning</a:t>
          </a:r>
        </a:p>
      </dgm:t>
      <dgm:extLst>
        <a:ext uri="{E40237B7-FDA0-4F09-8148-C483321AD2D9}">
          <dgm14:cNvPr xmlns:dgm14="http://schemas.microsoft.com/office/drawing/2010/diagram" id="0" name="" title="Step 1 Title"/>
        </a:ext>
      </dgm:extLst>
    </dgm:pt>
    <dgm:pt modelId="{DCC0BBCA-D868-4FF6-B174-2CC347601C09}" type="parTrans" cxnId="{E25CC5FC-6634-43C9-B82A-600821DFEB2A}">
      <dgm:prSet/>
      <dgm:spPr/>
      <dgm:t>
        <a:bodyPr/>
        <a:lstStyle/>
        <a:p>
          <a:endParaRPr lang="en-US"/>
        </a:p>
      </dgm:t>
    </dgm:pt>
    <dgm:pt modelId="{F5287809-3C15-4CCC-8752-80339C1152A5}" type="sibTrans" cxnId="{E25CC5FC-6634-43C9-B82A-600821DFEB2A}">
      <dgm:prSet/>
      <dgm:spPr/>
      <dgm:t>
        <a:bodyPr/>
        <a:lstStyle/>
        <a:p>
          <a:endParaRPr lang="en-US" dirty="0"/>
        </a:p>
      </dgm:t>
      <dgm:extLst>
        <a:ext uri="{E40237B7-FDA0-4F09-8148-C483321AD2D9}">
          <dgm14:cNvPr xmlns:dgm14="http://schemas.microsoft.com/office/drawing/2010/diagram" id="0" name="" title="Arrow pointing right"/>
        </a:ext>
      </dgm:extLst>
    </dgm:pt>
    <dgm:pt modelId="{EC30385C-94E2-463C-9938-AC727EF3A0BD}">
      <dgm:prSet phldrT="[Text]"/>
      <dgm:spPr/>
      <dgm:t>
        <a:bodyPr/>
        <a:lstStyle/>
        <a:p>
          <a:r>
            <a:rPr lang="en-US" dirty="0"/>
            <a:t>Import the collected data from web scraping</a:t>
          </a:r>
        </a:p>
      </dgm:t>
      <dgm:extLst>
        <a:ext uri="{E40237B7-FDA0-4F09-8148-C483321AD2D9}">
          <dgm14:cNvPr xmlns:dgm14="http://schemas.microsoft.com/office/drawing/2010/diagram" id="0" name="" title="Step 1 task description"/>
        </a:ext>
      </dgm:extLst>
    </dgm:pt>
    <dgm:pt modelId="{58DF4C60-3566-42CD-B46D-A4F7342C86B5}" type="parTrans" cxnId="{4C6667EF-B515-4AD7-B1AE-F2348ABE3E9E}">
      <dgm:prSet/>
      <dgm:spPr/>
      <dgm:t>
        <a:bodyPr/>
        <a:lstStyle/>
        <a:p>
          <a:endParaRPr lang="en-US"/>
        </a:p>
      </dgm:t>
    </dgm:pt>
    <dgm:pt modelId="{08A01995-8A59-4BE3-9C91-CE9AECB335DE}" type="sibTrans" cxnId="{4C6667EF-B515-4AD7-B1AE-F2348ABE3E9E}">
      <dgm:prSet/>
      <dgm:spPr/>
      <dgm:t>
        <a:bodyPr/>
        <a:lstStyle/>
        <a:p>
          <a:endParaRPr lang="en-US"/>
        </a:p>
      </dgm:t>
    </dgm:pt>
    <dgm:pt modelId="{5D787C97-D980-4440-B210-928D6982299A}">
      <dgm:prSet phldrT="[Text]"/>
      <dgm:spPr/>
      <dgm:t>
        <a:bodyPr/>
        <a:lstStyle/>
        <a:p>
          <a:r>
            <a:rPr lang="en-US" dirty="0"/>
            <a:t>Exploratory Data Analysis</a:t>
          </a:r>
        </a:p>
      </dgm:t>
      <dgm:extLst>
        <a:ext uri="{E40237B7-FDA0-4F09-8148-C483321AD2D9}">
          <dgm14:cNvPr xmlns:dgm14="http://schemas.microsoft.com/office/drawing/2010/diagram" id="0" name="" title="Step 2 Title"/>
        </a:ext>
      </dgm:extLst>
    </dgm:pt>
    <dgm:pt modelId="{D85245B8-A960-43B4-AB37-E2A2097E6463}" type="parTrans" cxnId="{87BE6BD6-C499-4615-8EF5-B677B4CFE8C6}">
      <dgm:prSet/>
      <dgm:spPr/>
      <dgm:t>
        <a:bodyPr/>
        <a:lstStyle/>
        <a:p>
          <a:endParaRPr lang="en-US"/>
        </a:p>
      </dgm:t>
    </dgm:pt>
    <dgm:pt modelId="{C1CF9C7E-E63B-423A-9EB1-3CB2E27F093C}" type="sibTrans" cxnId="{87BE6BD6-C499-4615-8EF5-B677B4CFE8C6}">
      <dgm:prSet/>
      <dgm:spPr/>
      <dgm:t>
        <a:bodyPr/>
        <a:lstStyle/>
        <a:p>
          <a:endParaRPr lang="en-US" dirty="0"/>
        </a:p>
      </dgm:t>
      <dgm:extLst>
        <a:ext uri="{E40237B7-FDA0-4F09-8148-C483321AD2D9}">
          <dgm14:cNvPr xmlns:dgm14="http://schemas.microsoft.com/office/drawing/2010/diagram" id="0" name="" title="Arrow pointing right"/>
        </a:ext>
      </dgm:extLst>
    </dgm:pt>
    <dgm:pt modelId="{89EC74D7-8ED6-4609-997D-DDAF8AB36679}">
      <dgm:prSet phldrT="[Text]"/>
      <dgm:spPr/>
      <dgm:t>
        <a:bodyPr/>
        <a:lstStyle/>
        <a:p>
          <a:r>
            <a:rPr lang="en-US" dirty="0"/>
            <a:t>Check through all the dataset information like datatype, missing value, duplicate value etc.</a:t>
          </a:r>
        </a:p>
      </dgm:t>
      <dgm:extLst>
        <a:ext uri="{E40237B7-FDA0-4F09-8148-C483321AD2D9}">
          <dgm14:cNvPr xmlns:dgm14="http://schemas.microsoft.com/office/drawing/2010/diagram" id="0" name="" title="Step 2 task description"/>
        </a:ext>
      </dgm:extLst>
    </dgm:pt>
    <dgm:pt modelId="{0698AAB8-4775-4A7F-A278-8DD90161C1F5}" type="parTrans" cxnId="{D735CEB7-C537-4EB1-B47E-8C0A39B59309}">
      <dgm:prSet/>
      <dgm:spPr/>
      <dgm:t>
        <a:bodyPr/>
        <a:lstStyle/>
        <a:p>
          <a:endParaRPr lang="en-US"/>
        </a:p>
      </dgm:t>
    </dgm:pt>
    <dgm:pt modelId="{17559087-0E7E-42E7-8DC5-4B772FD58A02}" type="sibTrans" cxnId="{D735CEB7-C537-4EB1-B47E-8C0A39B59309}">
      <dgm:prSet/>
      <dgm:spPr/>
      <dgm:t>
        <a:bodyPr/>
        <a:lstStyle/>
        <a:p>
          <a:endParaRPr lang="en-US"/>
        </a:p>
      </dgm:t>
    </dgm:pt>
    <dgm:pt modelId="{7E5BF415-DD7C-46CE-81EA-C533FD19D64E}">
      <dgm:prSet phldrT="[Text]"/>
      <dgm:spPr/>
      <dgm:t>
        <a:bodyPr/>
        <a:lstStyle/>
        <a:p>
          <a:r>
            <a:rPr lang="en-US" dirty="0"/>
            <a:t>Visualization and Data Preprocessing</a:t>
          </a:r>
        </a:p>
      </dgm:t>
      <dgm:extLst>
        <a:ext uri="{E40237B7-FDA0-4F09-8148-C483321AD2D9}">
          <dgm14:cNvPr xmlns:dgm14="http://schemas.microsoft.com/office/drawing/2010/diagram" id="0" name="" title="Step 3 Title"/>
        </a:ext>
      </dgm:extLst>
    </dgm:pt>
    <dgm:pt modelId="{3496D105-5B69-4ADE-96EF-122A5A850C05}" type="parTrans" cxnId="{4113378F-425D-41CC-A9CB-1FFF4FEF0016}">
      <dgm:prSet/>
      <dgm:spPr/>
      <dgm:t>
        <a:bodyPr/>
        <a:lstStyle/>
        <a:p>
          <a:endParaRPr lang="en-US"/>
        </a:p>
      </dgm:t>
    </dgm:pt>
    <dgm:pt modelId="{1F5FC802-6D69-4E46-BE07-5E20756FDADA}" type="sibTrans" cxnId="{4113378F-425D-41CC-A9CB-1FFF4FEF0016}">
      <dgm:prSet/>
      <dgm:spPr/>
      <dgm:t>
        <a:bodyPr/>
        <a:lstStyle/>
        <a:p>
          <a:endParaRPr lang="en-US"/>
        </a:p>
      </dgm:t>
    </dgm:pt>
    <dgm:pt modelId="{4537B24E-F32C-4F73-9C4F-EDE47D952988}">
      <dgm:prSet phldrT="[Text]"/>
      <dgm:spPr/>
      <dgm:t>
        <a:bodyPr/>
        <a:lstStyle/>
        <a:p>
          <a:r>
            <a:rPr lang="en-US" dirty="0"/>
            <a:t>Use various visualization methods to check the data distribution identify presence of outliers and skewness</a:t>
          </a:r>
        </a:p>
      </dgm:t>
      <dgm:extLst>
        <a:ext uri="{E40237B7-FDA0-4F09-8148-C483321AD2D9}">
          <dgm14:cNvPr xmlns:dgm14="http://schemas.microsoft.com/office/drawing/2010/diagram" id="0" name="" title="Step 3 task description"/>
        </a:ext>
      </dgm:extLst>
    </dgm:pt>
    <dgm:pt modelId="{26742A97-67F7-4478-B770-44761CF89C6A}" type="parTrans" cxnId="{13B7E9B1-D150-4219-A314-09B055A18888}">
      <dgm:prSet/>
      <dgm:spPr/>
      <dgm:t>
        <a:bodyPr/>
        <a:lstStyle/>
        <a:p>
          <a:endParaRPr lang="en-US"/>
        </a:p>
      </dgm:t>
    </dgm:pt>
    <dgm:pt modelId="{0CA7C5B6-FD4A-4DEC-8D86-06439C70E349}" type="sibTrans" cxnId="{13B7E9B1-D150-4219-A314-09B055A18888}">
      <dgm:prSet/>
      <dgm:spPr/>
      <dgm:t>
        <a:bodyPr/>
        <a:lstStyle/>
        <a:p>
          <a:endParaRPr lang="en-US"/>
        </a:p>
      </dgm:t>
    </dgm:pt>
    <dgm:pt modelId="{B5446597-79E7-4762-BA53-6548F31530A7}">
      <dgm:prSet phldrT="[Text]"/>
      <dgm:spPr/>
      <dgm:t>
        <a:bodyPr/>
        <a:lstStyle/>
        <a:p>
          <a:r>
            <a:rPr lang="en-US" dirty="0"/>
            <a:t>Clean and format the records as per usage by using various imputation techniques</a:t>
          </a:r>
        </a:p>
      </dgm:t>
    </dgm:pt>
    <dgm:pt modelId="{0233FA71-4D6D-4853-A4AA-40834F46506B}" type="parTrans" cxnId="{D7723192-5A15-4305-8B2C-938B202AB086}">
      <dgm:prSet/>
      <dgm:spPr/>
      <dgm:t>
        <a:bodyPr/>
        <a:lstStyle/>
        <a:p>
          <a:endParaRPr lang="en-US"/>
        </a:p>
      </dgm:t>
    </dgm:pt>
    <dgm:pt modelId="{8272BE74-EACE-4E0B-A81D-DF800D87569F}" type="sibTrans" cxnId="{D7723192-5A15-4305-8B2C-938B202AB086}">
      <dgm:prSet/>
      <dgm:spPr/>
      <dgm:t>
        <a:bodyPr/>
        <a:lstStyle/>
        <a:p>
          <a:endParaRPr lang="en-US"/>
        </a:p>
      </dgm:t>
    </dgm:pt>
    <dgm:pt modelId="{820BBFEE-DF64-4D92-B301-9FAA74709D1F}">
      <dgm:prSet phldrT="[Text]"/>
      <dgm:spPr/>
      <dgm:t>
        <a:bodyPr/>
        <a:lstStyle/>
        <a:p>
          <a:r>
            <a:rPr lang="en-US" dirty="0"/>
            <a:t>Analyze each and every data record to ensure we have usable information</a:t>
          </a:r>
        </a:p>
      </dgm:t>
    </dgm:pt>
    <dgm:pt modelId="{AD40B50F-BD7B-401B-83F7-C5AD73DE40E6}" type="parTrans" cxnId="{E7783933-ED52-4F4E-8A52-24F999FC86D9}">
      <dgm:prSet/>
      <dgm:spPr/>
      <dgm:t>
        <a:bodyPr/>
        <a:lstStyle/>
        <a:p>
          <a:endParaRPr lang="en-US"/>
        </a:p>
      </dgm:t>
    </dgm:pt>
    <dgm:pt modelId="{25B9A11F-2269-44FC-A134-B27579F830C0}" type="sibTrans" cxnId="{E7783933-ED52-4F4E-8A52-24F999FC86D9}">
      <dgm:prSet/>
      <dgm:spPr/>
      <dgm:t>
        <a:bodyPr/>
        <a:lstStyle/>
        <a:p>
          <a:endParaRPr lang="en-US"/>
        </a:p>
      </dgm:t>
    </dgm:pt>
    <dgm:pt modelId="{129662DD-405A-4B1A-AC34-14BCC38CDDE6}">
      <dgm:prSet phldrT="[Text]"/>
      <dgm:spPr/>
      <dgm:t>
        <a:bodyPr/>
        <a:lstStyle/>
        <a:p>
          <a:r>
            <a:rPr lang="en-US" dirty="0"/>
            <a:t>Perform encoding and scaling methods</a:t>
          </a:r>
        </a:p>
      </dgm:t>
    </dgm:pt>
    <dgm:pt modelId="{71029A48-7F97-4440-8DB2-0D925A37DC6C}" type="parTrans" cxnId="{18688E18-C69E-4829-B0FD-2245CE5564CD}">
      <dgm:prSet/>
      <dgm:spPr/>
      <dgm:t>
        <a:bodyPr/>
        <a:lstStyle/>
        <a:p>
          <a:endParaRPr lang="en-US"/>
        </a:p>
      </dgm:t>
    </dgm:pt>
    <dgm:pt modelId="{9045D7CC-6D04-4E1A-892A-F57A74984ABF}" type="sibTrans" cxnId="{18688E18-C69E-4829-B0FD-2245CE5564CD}">
      <dgm:prSet/>
      <dgm:spPr/>
      <dgm:t>
        <a:bodyPr/>
        <a:lstStyle/>
        <a:p>
          <a:endParaRPr lang="en-US"/>
        </a:p>
      </dgm:t>
    </dgm:pt>
    <dgm:pt modelId="{FBC3A0BC-9D8F-4C7B-B285-510A780E04E4}" type="pres">
      <dgm:prSet presAssocID="{51FB8555-540F-4EF7-8D46-8ABB018A3B6F}" presName="linearFlow" presStyleCnt="0">
        <dgm:presLayoutVars>
          <dgm:dir/>
          <dgm:animLvl val="lvl"/>
          <dgm:resizeHandles val="exact"/>
        </dgm:presLayoutVars>
      </dgm:prSet>
      <dgm:spPr/>
      <dgm:t>
        <a:bodyPr/>
        <a:lstStyle/>
        <a:p>
          <a:endParaRPr lang="en-IN"/>
        </a:p>
      </dgm:t>
    </dgm:pt>
    <dgm:pt modelId="{ED22D1AC-1FA4-4D39-85EB-648D2E2E4B05}" type="pres">
      <dgm:prSet presAssocID="{C1C0BC68-A810-4B5F-92EF-C6470DBD2260}" presName="composite" presStyleCnt="0"/>
      <dgm:spPr/>
    </dgm:pt>
    <dgm:pt modelId="{3712DD02-33A5-46B6-B0E6-E3B73C051486}" type="pres">
      <dgm:prSet presAssocID="{C1C0BC68-A810-4B5F-92EF-C6470DBD2260}" presName="parTx" presStyleLbl="node1" presStyleIdx="0" presStyleCnt="3">
        <dgm:presLayoutVars>
          <dgm:chMax val="0"/>
          <dgm:chPref val="0"/>
          <dgm:bulletEnabled val="1"/>
        </dgm:presLayoutVars>
      </dgm:prSet>
      <dgm:spPr/>
      <dgm:t>
        <a:bodyPr/>
        <a:lstStyle/>
        <a:p>
          <a:endParaRPr lang="en-IN"/>
        </a:p>
      </dgm:t>
    </dgm:pt>
    <dgm:pt modelId="{DB36A994-60A6-447D-8D30-19D2F536511E}" type="pres">
      <dgm:prSet presAssocID="{C1C0BC68-A810-4B5F-92EF-C6470DBD2260}" presName="parSh" presStyleLbl="node1" presStyleIdx="0" presStyleCnt="3"/>
      <dgm:spPr/>
      <dgm:t>
        <a:bodyPr/>
        <a:lstStyle/>
        <a:p>
          <a:endParaRPr lang="en-IN"/>
        </a:p>
      </dgm:t>
    </dgm:pt>
    <dgm:pt modelId="{9D677988-374B-4BBA-B73C-8BE59201B4AA}" type="pres">
      <dgm:prSet presAssocID="{C1C0BC68-A810-4B5F-92EF-C6470DBD2260}" presName="desTx" presStyleLbl="fgAcc1" presStyleIdx="0" presStyleCnt="3">
        <dgm:presLayoutVars>
          <dgm:bulletEnabled val="1"/>
        </dgm:presLayoutVars>
      </dgm:prSet>
      <dgm:spPr/>
      <dgm:t>
        <a:bodyPr/>
        <a:lstStyle/>
        <a:p>
          <a:endParaRPr lang="en-IN"/>
        </a:p>
      </dgm:t>
    </dgm:pt>
    <dgm:pt modelId="{51EA4E37-9197-43C9-9502-961CC2F00719}" type="pres">
      <dgm:prSet presAssocID="{F5287809-3C15-4CCC-8752-80339C1152A5}" presName="sibTrans" presStyleLbl="sibTrans2D1" presStyleIdx="0" presStyleCnt="2"/>
      <dgm:spPr/>
      <dgm:t>
        <a:bodyPr/>
        <a:lstStyle/>
        <a:p>
          <a:endParaRPr lang="en-IN"/>
        </a:p>
      </dgm:t>
    </dgm:pt>
    <dgm:pt modelId="{6D356879-97F7-4A4F-8954-7F876FCD0A2F}" type="pres">
      <dgm:prSet presAssocID="{F5287809-3C15-4CCC-8752-80339C1152A5}" presName="connTx" presStyleLbl="sibTrans2D1" presStyleIdx="0" presStyleCnt="2"/>
      <dgm:spPr/>
      <dgm:t>
        <a:bodyPr/>
        <a:lstStyle/>
        <a:p>
          <a:endParaRPr lang="en-IN"/>
        </a:p>
      </dgm:t>
    </dgm:pt>
    <dgm:pt modelId="{496864C7-FE7D-4DDB-B363-166C7F967B11}" type="pres">
      <dgm:prSet presAssocID="{5D787C97-D980-4440-B210-928D6982299A}" presName="composite" presStyleCnt="0"/>
      <dgm:spPr/>
    </dgm:pt>
    <dgm:pt modelId="{EE1DFB8A-86A2-4C34-92A7-723C55E7CCDF}" type="pres">
      <dgm:prSet presAssocID="{5D787C97-D980-4440-B210-928D6982299A}" presName="parTx" presStyleLbl="node1" presStyleIdx="0" presStyleCnt="3">
        <dgm:presLayoutVars>
          <dgm:chMax val="0"/>
          <dgm:chPref val="0"/>
          <dgm:bulletEnabled val="1"/>
        </dgm:presLayoutVars>
      </dgm:prSet>
      <dgm:spPr/>
      <dgm:t>
        <a:bodyPr/>
        <a:lstStyle/>
        <a:p>
          <a:endParaRPr lang="en-IN"/>
        </a:p>
      </dgm:t>
    </dgm:pt>
    <dgm:pt modelId="{6BB0ABCB-2373-47ED-9774-278F8EE9E9B2}" type="pres">
      <dgm:prSet presAssocID="{5D787C97-D980-4440-B210-928D6982299A}" presName="parSh" presStyleLbl="node1" presStyleIdx="1" presStyleCnt="3"/>
      <dgm:spPr/>
      <dgm:t>
        <a:bodyPr/>
        <a:lstStyle/>
        <a:p>
          <a:endParaRPr lang="en-IN"/>
        </a:p>
      </dgm:t>
    </dgm:pt>
    <dgm:pt modelId="{93C83A52-6E6B-41FD-9424-D118FD751CED}" type="pres">
      <dgm:prSet presAssocID="{5D787C97-D980-4440-B210-928D6982299A}" presName="desTx" presStyleLbl="fgAcc1" presStyleIdx="1" presStyleCnt="3" custLinFactNeighborY="-813">
        <dgm:presLayoutVars>
          <dgm:bulletEnabled val="1"/>
        </dgm:presLayoutVars>
      </dgm:prSet>
      <dgm:spPr/>
      <dgm:t>
        <a:bodyPr/>
        <a:lstStyle/>
        <a:p>
          <a:endParaRPr lang="en-IN"/>
        </a:p>
      </dgm:t>
    </dgm:pt>
    <dgm:pt modelId="{A66EA167-6AD2-4AA4-A421-59E2B4561DDF}" type="pres">
      <dgm:prSet presAssocID="{C1CF9C7E-E63B-423A-9EB1-3CB2E27F093C}" presName="sibTrans" presStyleLbl="sibTrans2D1" presStyleIdx="1" presStyleCnt="2"/>
      <dgm:spPr/>
      <dgm:t>
        <a:bodyPr/>
        <a:lstStyle/>
        <a:p>
          <a:endParaRPr lang="en-IN"/>
        </a:p>
      </dgm:t>
    </dgm:pt>
    <dgm:pt modelId="{84AB7DF1-E716-46D2-8886-4D0AF1B8C8A8}" type="pres">
      <dgm:prSet presAssocID="{C1CF9C7E-E63B-423A-9EB1-3CB2E27F093C}" presName="connTx" presStyleLbl="sibTrans2D1" presStyleIdx="1" presStyleCnt="2"/>
      <dgm:spPr/>
      <dgm:t>
        <a:bodyPr/>
        <a:lstStyle/>
        <a:p>
          <a:endParaRPr lang="en-IN"/>
        </a:p>
      </dgm:t>
    </dgm:pt>
    <dgm:pt modelId="{21E31B03-7874-4FDF-9737-EAFFCD11494C}" type="pres">
      <dgm:prSet presAssocID="{7E5BF415-DD7C-46CE-81EA-C533FD19D64E}" presName="composite" presStyleCnt="0"/>
      <dgm:spPr/>
    </dgm:pt>
    <dgm:pt modelId="{C51586F8-6FAF-4530-806B-429518E699E2}" type="pres">
      <dgm:prSet presAssocID="{7E5BF415-DD7C-46CE-81EA-C533FD19D64E}" presName="parTx" presStyleLbl="node1" presStyleIdx="1" presStyleCnt="3">
        <dgm:presLayoutVars>
          <dgm:chMax val="0"/>
          <dgm:chPref val="0"/>
          <dgm:bulletEnabled val="1"/>
        </dgm:presLayoutVars>
      </dgm:prSet>
      <dgm:spPr/>
      <dgm:t>
        <a:bodyPr/>
        <a:lstStyle/>
        <a:p>
          <a:endParaRPr lang="en-IN"/>
        </a:p>
      </dgm:t>
    </dgm:pt>
    <dgm:pt modelId="{3E371716-205E-4EF6-A7ED-14278F63B034}" type="pres">
      <dgm:prSet presAssocID="{7E5BF415-DD7C-46CE-81EA-C533FD19D64E}" presName="parSh" presStyleLbl="node1" presStyleIdx="2" presStyleCnt="3"/>
      <dgm:spPr/>
      <dgm:t>
        <a:bodyPr/>
        <a:lstStyle/>
        <a:p>
          <a:endParaRPr lang="en-IN"/>
        </a:p>
      </dgm:t>
    </dgm:pt>
    <dgm:pt modelId="{D91F2413-E4E3-4058-AF8C-E44208B5C14B}" type="pres">
      <dgm:prSet presAssocID="{7E5BF415-DD7C-46CE-81EA-C533FD19D64E}" presName="desTx" presStyleLbl="fgAcc1" presStyleIdx="2" presStyleCnt="3">
        <dgm:presLayoutVars>
          <dgm:bulletEnabled val="1"/>
        </dgm:presLayoutVars>
      </dgm:prSet>
      <dgm:spPr/>
      <dgm:t>
        <a:bodyPr/>
        <a:lstStyle/>
        <a:p>
          <a:endParaRPr lang="en-IN"/>
        </a:p>
      </dgm:t>
    </dgm:pt>
  </dgm:ptLst>
  <dgm:cxnLst>
    <dgm:cxn modelId="{E7783933-ED52-4F4E-8A52-24F999FC86D9}" srcId="{5D787C97-D980-4440-B210-928D6982299A}" destId="{820BBFEE-DF64-4D92-B301-9FAA74709D1F}" srcOrd="1" destOrd="0" parTransId="{AD40B50F-BD7B-401B-83F7-C5AD73DE40E6}" sibTransId="{25B9A11F-2269-44FC-A134-B27579F830C0}"/>
    <dgm:cxn modelId="{2CC75938-A94B-40DD-A46E-A73EFE8FDCCD}" type="presOf" srcId="{EC30385C-94E2-463C-9938-AC727EF3A0BD}" destId="{9D677988-374B-4BBA-B73C-8BE59201B4AA}" srcOrd="0" destOrd="0" presId="urn:microsoft.com/office/officeart/2005/8/layout/process3"/>
    <dgm:cxn modelId="{A68819FE-7568-4FE1-B581-7E5863A83153}" type="presOf" srcId="{51FB8555-540F-4EF7-8D46-8ABB018A3B6F}" destId="{FBC3A0BC-9D8F-4C7B-B285-510A780E04E4}" srcOrd="0" destOrd="0" presId="urn:microsoft.com/office/officeart/2005/8/layout/process3"/>
    <dgm:cxn modelId="{EC1E9F7C-E8B1-4A3B-BAC9-7A1230613869}" type="presOf" srcId="{5D787C97-D980-4440-B210-928D6982299A}" destId="{EE1DFB8A-86A2-4C34-92A7-723C55E7CCDF}" srcOrd="0" destOrd="0" presId="urn:microsoft.com/office/officeart/2005/8/layout/process3"/>
    <dgm:cxn modelId="{87BE6BD6-C499-4615-8EF5-B677B4CFE8C6}" srcId="{51FB8555-540F-4EF7-8D46-8ABB018A3B6F}" destId="{5D787C97-D980-4440-B210-928D6982299A}" srcOrd="1" destOrd="0" parTransId="{D85245B8-A960-43B4-AB37-E2A2097E6463}" sibTransId="{C1CF9C7E-E63B-423A-9EB1-3CB2E27F093C}"/>
    <dgm:cxn modelId="{035D5513-6A53-4B34-885B-3690395A9C80}" type="presOf" srcId="{F5287809-3C15-4CCC-8752-80339C1152A5}" destId="{6D356879-97F7-4A4F-8954-7F876FCD0A2F}" srcOrd="1" destOrd="0" presId="urn:microsoft.com/office/officeart/2005/8/layout/process3"/>
    <dgm:cxn modelId="{4C6667EF-B515-4AD7-B1AE-F2348ABE3E9E}" srcId="{C1C0BC68-A810-4B5F-92EF-C6470DBD2260}" destId="{EC30385C-94E2-463C-9938-AC727EF3A0BD}" srcOrd="0" destOrd="0" parTransId="{58DF4C60-3566-42CD-B46D-A4F7342C86B5}" sibTransId="{08A01995-8A59-4BE3-9C91-CE9AECB335DE}"/>
    <dgm:cxn modelId="{D7723192-5A15-4305-8B2C-938B202AB086}" srcId="{C1C0BC68-A810-4B5F-92EF-C6470DBD2260}" destId="{B5446597-79E7-4762-BA53-6548F31530A7}" srcOrd="1" destOrd="0" parTransId="{0233FA71-4D6D-4853-A4AA-40834F46506B}" sibTransId="{8272BE74-EACE-4E0B-A81D-DF800D87569F}"/>
    <dgm:cxn modelId="{5C04F2EC-D238-40FC-BC22-F6017807991D}" type="presOf" srcId="{B5446597-79E7-4762-BA53-6548F31530A7}" destId="{9D677988-374B-4BBA-B73C-8BE59201B4AA}" srcOrd="0" destOrd="1" presId="urn:microsoft.com/office/officeart/2005/8/layout/process3"/>
    <dgm:cxn modelId="{D735CEB7-C537-4EB1-B47E-8C0A39B59309}" srcId="{5D787C97-D980-4440-B210-928D6982299A}" destId="{89EC74D7-8ED6-4609-997D-DDAF8AB36679}" srcOrd="0" destOrd="0" parTransId="{0698AAB8-4775-4A7F-A278-8DD90161C1F5}" sibTransId="{17559087-0E7E-42E7-8DC5-4B772FD58A02}"/>
    <dgm:cxn modelId="{4113378F-425D-41CC-A9CB-1FFF4FEF0016}" srcId="{51FB8555-540F-4EF7-8D46-8ABB018A3B6F}" destId="{7E5BF415-DD7C-46CE-81EA-C533FD19D64E}" srcOrd="2" destOrd="0" parTransId="{3496D105-5B69-4ADE-96EF-122A5A850C05}" sibTransId="{1F5FC802-6D69-4E46-BE07-5E20756FDADA}"/>
    <dgm:cxn modelId="{19D90880-372C-416D-9D26-798997B15B54}" type="presOf" srcId="{C1CF9C7E-E63B-423A-9EB1-3CB2E27F093C}" destId="{A66EA167-6AD2-4AA4-A421-59E2B4561DDF}" srcOrd="0" destOrd="0" presId="urn:microsoft.com/office/officeart/2005/8/layout/process3"/>
    <dgm:cxn modelId="{E359B758-F406-4829-A72E-72DC9CEB1A9D}" type="presOf" srcId="{C1C0BC68-A810-4B5F-92EF-C6470DBD2260}" destId="{3712DD02-33A5-46B6-B0E6-E3B73C051486}" srcOrd="0" destOrd="0" presId="urn:microsoft.com/office/officeart/2005/8/layout/process3"/>
    <dgm:cxn modelId="{18688E18-C69E-4829-B0FD-2245CE5564CD}" srcId="{7E5BF415-DD7C-46CE-81EA-C533FD19D64E}" destId="{129662DD-405A-4B1A-AC34-14BCC38CDDE6}" srcOrd="1" destOrd="0" parTransId="{71029A48-7F97-4440-8DB2-0D925A37DC6C}" sibTransId="{9045D7CC-6D04-4E1A-892A-F57A74984ABF}"/>
    <dgm:cxn modelId="{BF0E0C20-E57F-4DE8-9F65-358DE4168A87}" type="presOf" srcId="{820BBFEE-DF64-4D92-B301-9FAA74709D1F}" destId="{93C83A52-6E6B-41FD-9424-D118FD751CED}" srcOrd="0" destOrd="1" presId="urn:microsoft.com/office/officeart/2005/8/layout/process3"/>
    <dgm:cxn modelId="{EB088E4B-0A2D-4FAE-98F7-679D9462748A}" type="presOf" srcId="{5D787C97-D980-4440-B210-928D6982299A}" destId="{6BB0ABCB-2373-47ED-9774-278F8EE9E9B2}" srcOrd="1" destOrd="0" presId="urn:microsoft.com/office/officeart/2005/8/layout/process3"/>
    <dgm:cxn modelId="{E25CC5FC-6634-43C9-B82A-600821DFEB2A}" srcId="{51FB8555-540F-4EF7-8D46-8ABB018A3B6F}" destId="{C1C0BC68-A810-4B5F-92EF-C6470DBD2260}" srcOrd="0" destOrd="0" parTransId="{DCC0BBCA-D868-4FF6-B174-2CC347601C09}" sibTransId="{F5287809-3C15-4CCC-8752-80339C1152A5}"/>
    <dgm:cxn modelId="{8D18106D-F89D-47B3-B392-0C5E482B65D8}" type="presOf" srcId="{129662DD-405A-4B1A-AC34-14BCC38CDDE6}" destId="{D91F2413-E4E3-4058-AF8C-E44208B5C14B}" srcOrd="0" destOrd="1" presId="urn:microsoft.com/office/officeart/2005/8/layout/process3"/>
    <dgm:cxn modelId="{F32DD857-0508-493C-8B63-6B618577A874}" type="presOf" srcId="{7E5BF415-DD7C-46CE-81EA-C533FD19D64E}" destId="{C51586F8-6FAF-4530-806B-429518E699E2}" srcOrd="0" destOrd="0" presId="urn:microsoft.com/office/officeart/2005/8/layout/process3"/>
    <dgm:cxn modelId="{D9AF0E22-7C7F-46D0-A258-9DBA8FA3DBFF}" type="presOf" srcId="{C1C0BC68-A810-4B5F-92EF-C6470DBD2260}" destId="{DB36A994-60A6-447D-8D30-19D2F536511E}" srcOrd="1" destOrd="0" presId="urn:microsoft.com/office/officeart/2005/8/layout/process3"/>
    <dgm:cxn modelId="{080FCC40-F651-44FD-8CD9-6F4FBAF02719}" type="presOf" srcId="{C1CF9C7E-E63B-423A-9EB1-3CB2E27F093C}" destId="{84AB7DF1-E716-46D2-8886-4D0AF1B8C8A8}" srcOrd="1" destOrd="0" presId="urn:microsoft.com/office/officeart/2005/8/layout/process3"/>
    <dgm:cxn modelId="{439DF1A5-7F2B-4CEA-A227-28097B19E498}" type="presOf" srcId="{89EC74D7-8ED6-4609-997D-DDAF8AB36679}" destId="{93C83A52-6E6B-41FD-9424-D118FD751CED}" srcOrd="0" destOrd="0" presId="urn:microsoft.com/office/officeart/2005/8/layout/process3"/>
    <dgm:cxn modelId="{580D3822-696C-4737-8C4B-5CD212740025}" type="presOf" srcId="{4537B24E-F32C-4F73-9C4F-EDE47D952988}" destId="{D91F2413-E4E3-4058-AF8C-E44208B5C14B}" srcOrd="0" destOrd="0" presId="urn:microsoft.com/office/officeart/2005/8/layout/process3"/>
    <dgm:cxn modelId="{13B7E9B1-D150-4219-A314-09B055A18888}" srcId="{7E5BF415-DD7C-46CE-81EA-C533FD19D64E}" destId="{4537B24E-F32C-4F73-9C4F-EDE47D952988}" srcOrd="0" destOrd="0" parTransId="{26742A97-67F7-4478-B770-44761CF89C6A}" sibTransId="{0CA7C5B6-FD4A-4DEC-8D86-06439C70E349}"/>
    <dgm:cxn modelId="{EC6A1A3E-A8CB-40A3-96E9-87AC04AD0CD5}" type="presOf" srcId="{7E5BF415-DD7C-46CE-81EA-C533FD19D64E}" destId="{3E371716-205E-4EF6-A7ED-14278F63B034}" srcOrd="1" destOrd="0" presId="urn:microsoft.com/office/officeart/2005/8/layout/process3"/>
    <dgm:cxn modelId="{49EB6703-EA1F-4957-BF3C-43DFD780A52F}" type="presOf" srcId="{F5287809-3C15-4CCC-8752-80339C1152A5}" destId="{51EA4E37-9197-43C9-9502-961CC2F00719}" srcOrd="0" destOrd="0" presId="urn:microsoft.com/office/officeart/2005/8/layout/process3"/>
    <dgm:cxn modelId="{919BF25F-7D36-48E1-AB55-19CBC76C64D6}" type="presParOf" srcId="{FBC3A0BC-9D8F-4C7B-B285-510A780E04E4}" destId="{ED22D1AC-1FA4-4D39-85EB-648D2E2E4B05}" srcOrd="0" destOrd="0" presId="urn:microsoft.com/office/officeart/2005/8/layout/process3"/>
    <dgm:cxn modelId="{1242E9A2-338B-4E1D-8425-F1930C1FD1CE}" type="presParOf" srcId="{ED22D1AC-1FA4-4D39-85EB-648D2E2E4B05}" destId="{3712DD02-33A5-46B6-B0E6-E3B73C051486}" srcOrd="0" destOrd="0" presId="urn:microsoft.com/office/officeart/2005/8/layout/process3"/>
    <dgm:cxn modelId="{93951B44-DC36-4FB9-A662-D7EF95C69F59}" type="presParOf" srcId="{ED22D1AC-1FA4-4D39-85EB-648D2E2E4B05}" destId="{DB36A994-60A6-447D-8D30-19D2F536511E}" srcOrd="1" destOrd="0" presId="urn:microsoft.com/office/officeart/2005/8/layout/process3"/>
    <dgm:cxn modelId="{4B618E5C-23DA-4CC1-B370-1783E5A7DD51}" type="presParOf" srcId="{ED22D1AC-1FA4-4D39-85EB-648D2E2E4B05}" destId="{9D677988-374B-4BBA-B73C-8BE59201B4AA}" srcOrd="2" destOrd="0" presId="urn:microsoft.com/office/officeart/2005/8/layout/process3"/>
    <dgm:cxn modelId="{960A4299-C0B9-44E1-B079-ABCB36EBE928}" type="presParOf" srcId="{FBC3A0BC-9D8F-4C7B-B285-510A780E04E4}" destId="{51EA4E37-9197-43C9-9502-961CC2F00719}" srcOrd="1" destOrd="0" presId="urn:microsoft.com/office/officeart/2005/8/layout/process3"/>
    <dgm:cxn modelId="{DD17E2A9-73D4-404A-99C8-A28A1A32FAD0}" type="presParOf" srcId="{51EA4E37-9197-43C9-9502-961CC2F00719}" destId="{6D356879-97F7-4A4F-8954-7F876FCD0A2F}" srcOrd="0" destOrd="0" presId="urn:microsoft.com/office/officeart/2005/8/layout/process3"/>
    <dgm:cxn modelId="{E5500DFE-9EFD-42E8-A0A1-8D0CED7AF569}" type="presParOf" srcId="{FBC3A0BC-9D8F-4C7B-B285-510A780E04E4}" destId="{496864C7-FE7D-4DDB-B363-166C7F967B11}" srcOrd="2" destOrd="0" presId="urn:microsoft.com/office/officeart/2005/8/layout/process3"/>
    <dgm:cxn modelId="{1B5FECA6-7A80-4A02-8E68-C8BC0F66BB0F}" type="presParOf" srcId="{496864C7-FE7D-4DDB-B363-166C7F967B11}" destId="{EE1DFB8A-86A2-4C34-92A7-723C55E7CCDF}" srcOrd="0" destOrd="0" presId="urn:microsoft.com/office/officeart/2005/8/layout/process3"/>
    <dgm:cxn modelId="{F2C83D5B-620C-4D7B-A0CF-8FDD12606A45}" type="presParOf" srcId="{496864C7-FE7D-4DDB-B363-166C7F967B11}" destId="{6BB0ABCB-2373-47ED-9774-278F8EE9E9B2}" srcOrd="1" destOrd="0" presId="urn:microsoft.com/office/officeart/2005/8/layout/process3"/>
    <dgm:cxn modelId="{DA133F4C-4DCD-4AFB-95BA-A46090A1E6F9}" type="presParOf" srcId="{496864C7-FE7D-4DDB-B363-166C7F967B11}" destId="{93C83A52-6E6B-41FD-9424-D118FD751CED}" srcOrd="2" destOrd="0" presId="urn:microsoft.com/office/officeart/2005/8/layout/process3"/>
    <dgm:cxn modelId="{F9993E88-5788-4AAF-AF9E-A715C445A825}" type="presParOf" srcId="{FBC3A0BC-9D8F-4C7B-B285-510A780E04E4}" destId="{A66EA167-6AD2-4AA4-A421-59E2B4561DDF}" srcOrd="3" destOrd="0" presId="urn:microsoft.com/office/officeart/2005/8/layout/process3"/>
    <dgm:cxn modelId="{38EF3BB9-131F-4F5A-B909-1E831CD880A7}" type="presParOf" srcId="{A66EA167-6AD2-4AA4-A421-59E2B4561DDF}" destId="{84AB7DF1-E716-46D2-8886-4D0AF1B8C8A8}" srcOrd="0" destOrd="0" presId="urn:microsoft.com/office/officeart/2005/8/layout/process3"/>
    <dgm:cxn modelId="{23A95565-FCAD-4085-931D-8CCCC64769F2}" type="presParOf" srcId="{FBC3A0BC-9D8F-4C7B-B285-510A780E04E4}" destId="{21E31B03-7874-4FDF-9737-EAFFCD11494C}" srcOrd="4" destOrd="0" presId="urn:microsoft.com/office/officeart/2005/8/layout/process3"/>
    <dgm:cxn modelId="{1F7301EF-CEDB-4D34-A077-8653B55017F0}" type="presParOf" srcId="{21E31B03-7874-4FDF-9737-EAFFCD11494C}" destId="{C51586F8-6FAF-4530-806B-429518E699E2}" srcOrd="0" destOrd="0" presId="urn:microsoft.com/office/officeart/2005/8/layout/process3"/>
    <dgm:cxn modelId="{4794DEC1-F934-4EA1-BD20-5D7A309DDC8A}" type="presParOf" srcId="{21E31B03-7874-4FDF-9737-EAFFCD11494C}" destId="{3E371716-205E-4EF6-A7ED-14278F63B034}" srcOrd="1" destOrd="0" presId="urn:microsoft.com/office/officeart/2005/8/layout/process3"/>
    <dgm:cxn modelId="{9DF1CD5D-C0C4-4628-9DE8-8C82D7DA65D2}" type="presParOf" srcId="{21E31B03-7874-4FDF-9737-EAFFCD11494C}" destId="{D91F2413-E4E3-4058-AF8C-E44208B5C14B}" srcOrd="2" destOrd="0" presId="urn:microsoft.com/office/officeart/2005/8/layout/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1FB8555-540F-4EF7-8D46-8ABB018A3B6F}" type="doc">
      <dgm:prSet loTypeId="urn:microsoft.com/office/officeart/2005/8/layout/process3" loCatId="process" qsTypeId="urn:microsoft.com/office/officeart/2005/8/quickstyle/simple1" qsCatId="simple" csTypeId="urn:microsoft.com/office/officeart/2005/8/colors/accent5_2" csCatId="accent5" phldr="1"/>
      <dgm:spPr/>
      <dgm:t>
        <a:bodyPr/>
        <a:lstStyle/>
        <a:p>
          <a:endParaRPr lang="en-US"/>
        </a:p>
      </dgm:t>
    </dgm:pt>
    <dgm:pt modelId="{C1C0BC68-A810-4B5F-92EF-C6470DBD2260}">
      <dgm:prSet phldrT="[Text]"/>
      <dgm:spPr/>
      <dgm:t>
        <a:bodyPr/>
        <a:lstStyle/>
        <a:p>
          <a:r>
            <a:rPr lang="en-US" dirty="0"/>
            <a:t>Model Building</a:t>
          </a:r>
        </a:p>
      </dgm:t>
      <dgm:extLst>
        <a:ext uri="{E40237B7-FDA0-4F09-8148-C483321AD2D9}">
          <dgm14:cNvPr xmlns:dgm14="http://schemas.microsoft.com/office/drawing/2010/diagram" id="0" name="" title="Step 1 Title"/>
        </a:ext>
      </dgm:extLst>
    </dgm:pt>
    <dgm:pt modelId="{DCC0BBCA-D868-4FF6-B174-2CC347601C09}" type="parTrans" cxnId="{E25CC5FC-6634-43C9-B82A-600821DFEB2A}">
      <dgm:prSet/>
      <dgm:spPr/>
      <dgm:t>
        <a:bodyPr/>
        <a:lstStyle/>
        <a:p>
          <a:endParaRPr lang="en-US"/>
        </a:p>
      </dgm:t>
    </dgm:pt>
    <dgm:pt modelId="{F5287809-3C15-4CCC-8752-80339C1152A5}" type="sibTrans" cxnId="{E25CC5FC-6634-43C9-B82A-600821DFEB2A}">
      <dgm:prSet/>
      <dgm:spPr/>
      <dgm:t>
        <a:bodyPr/>
        <a:lstStyle/>
        <a:p>
          <a:endParaRPr lang="en-US" dirty="0"/>
        </a:p>
      </dgm:t>
      <dgm:extLst>
        <a:ext uri="{E40237B7-FDA0-4F09-8148-C483321AD2D9}">
          <dgm14:cNvPr xmlns:dgm14="http://schemas.microsoft.com/office/drawing/2010/diagram" id="0" name="" title="Arrow pointing right"/>
        </a:ext>
      </dgm:extLst>
    </dgm:pt>
    <dgm:pt modelId="{EC30385C-94E2-463C-9938-AC727EF3A0BD}">
      <dgm:prSet phldrT="[Text]"/>
      <dgm:spPr/>
      <dgm:t>
        <a:bodyPr/>
        <a:lstStyle/>
        <a:p>
          <a:r>
            <a:rPr lang="en-US" dirty="0"/>
            <a:t>Create appropriate Regression Machine Learning model function</a:t>
          </a:r>
        </a:p>
      </dgm:t>
      <dgm:extLst>
        <a:ext uri="{E40237B7-FDA0-4F09-8148-C483321AD2D9}">
          <dgm14:cNvPr xmlns:dgm14="http://schemas.microsoft.com/office/drawing/2010/diagram" id="0" name="" title="Step 1 task description"/>
        </a:ext>
      </dgm:extLst>
    </dgm:pt>
    <dgm:pt modelId="{58DF4C60-3566-42CD-B46D-A4F7342C86B5}" type="parTrans" cxnId="{4C6667EF-B515-4AD7-B1AE-F2348ABE3E9E}">
      <dgm:prSet/>
      <dgm:spPr/>
      <dgm:t>
        <a:bodyPr/>
        <a:lstStyle/>
        <a:p>
          <a:endParaRPr lang="en-US"/>
        </a:p>
      </dgm:t>
    </dgm:pt>
    <dgm:pt modelId="{08A01995-8A59-4BE3-9C91-CE9AECB335DE}" type="sibTrans" cxnId="{4C6667EF-B515-4AD7-B1AE-F2348ABE3E9E}">
      <dgm:prSet/>
      <dgm:spPr/>
      <dgm:t>
        <a:bodyPr/>
        <a:lstStyle/>
        <a:p>
          <a:endParaRPr lang="en-US"/>
        </a:p>
      </dgm:t>
    </dgm:pt>
    <dgm:pt modelId="{5D787C97-D980-4440-B210-928D6982299A}">
      <dgm:prSet phldrT="[Text]"/>
      <dgm:spPr/>
      <dgm:t>
        <a:bodyPr/>
        <a:lstStyle/>
        <a:p>
          <a:r>
            <a:rPr lang="en-US" dirty="0"/>
            <a:t>Model Evaluation</a:t>
          </a:r>
        </a:p>
      </dgm:t>
      <dgm:extLst>
        <a:ext uri="{E40237B7-FDA0-4F09-8148-C483321AD2D9}">
          <dgm14:cNvPr xmlns:dgm14="http://schemas.microsoft.com/office/drawing/2010/diagram" id="0" name="" title="Step 2 Title"/>
        </a:ext>
      </dgm:extLst>
    </dgm:pt>
    <dgm:pt modelId="{D85245B8-A960-43B4-AB37-E2A2097E6463}" type="parTrans" cxnId="{87BE6BD6-C499-4615-8EF5-B677B4CFE8C6}">
      <dgm:prSet/>
      <dgm:spPr/>
      <dgm:t>
        <a:bodyPr/>
        <a:lstStyle/>
        <a:p>
          <a:endParaRPr lang="en-US"/>
        </a:p>
      </dgm:t>
    </dgm:pt>
    <dgm:pt modelId="{C1CF9C7E-E63B-423A-9EB1-3CB2E27F093C}" type="sibTrans" cxnId="{87BE6BD6-C499-4615-8EF5-B677B4CFE8C6}">
      <dgm:prSet/>
      <dgm:spPr/>
      <dgm:t>
        <a:bodyPr/>
        <a:lstStyle/>
        <a:p>
          <a:endParaRPr lang="en-US" dirty="0"/>
        </a:p>
      </dgm:t>
      <dgm:extLst>
        <a:ext uri="{E40237B7-FDA0-4F09-8148-C483321AD2D9}">
          <dgm14:cNvPr xmlns:dgm14="http://schemas.microsoft.com/office/drawing/2010/diagram" id="0" name="" title="Arrow pointing right"/>
        </a:ext>
      </dgm:extLst>
    </dgm:pt>
    <dgm:pt modelId="{89EC74D7-8ED6-4609-997D-DDAF8AB36679}">
      <dgm:prSet phldrT="[Text]"/>
      <dgm:spPr/>
      <dgm:t>
        <a:bodyPr/>
        <a:lstStyle/>
        <a:p>
          <a:r>
            <a:rPr lang="en-US" dirty="0"/>
            <a:t>Usage of </a:t>
          </a:r>
          <a:r>
            <a:rPr lang="en-US" dirty="0" smtClean="0"/>
            <a:t>evaluation metrics to check the accuracy </a:t>
          </a:r>
          <a:r>
            <a:rPr lang="en-US" dirty="0"/>
            <a:t>of the models over trained and test data inputs</a:t>
          </a:r>
        </a:p>
      </dgm:t>
      <dgm:extLst>
        <a:ext uri="{E40237B7-FDA0-4F09-8148-C483321AD2D9}">
          <dgm14:cNvPr xmlns:dgm14="http://schemas.microsoft.com/office/drawing/2010/diagram" id="0" name="" title="Step 2 task description"/>
        </a:ext>
      </dgm:extLst>
    </dgm:pt>
    <dgm:pt modelId="{0698AAB8-4775-4A7F-A278-8DD90161C1F5}" type="parTrans" cxnId="{D735CEB7-C537-4EB1-B47E-8C0A39B59309}">
      <dgm:prSet/>
      <dgm:spPr/>
      <dgm:t>
        <a:bodyPr/>
        <a:lstStyle/>
        <a:p>
          <a:endParaRPr lang="en-US"/>
        </a:p>
      </dgm:t>
    </dgm:pt>
    <dgm:pt modelId="{17559087-0E7E-42E7-8DC5-4B772FD58A02}" type="sibTrans" cxnId="{D735CEB7-C537-4EB1-B47E-8C0A39B59309}">
      <dgm:prSet/>
      <dgm:spPr/>
      <dgm:t>
        <a:bodyPr/>
        <a:lstStyle/>
        <a:p>
          <a:endParaRPr lang="en-US"/>
        </a:p>
      </dgm:t>
    </dgm:pt>
    <dgm:pt modelId="{7E5BF415-DD7C-46CE-81EA-C533FD19D64E}">
      <dgm:prSet phldrT="[Text]"/>
      <dgm:spPr/>
      <dgm:t>
        <a:bodyPr/>
        <a:lstStyle/>
        <a:p>
          <a:r>
            <a:rPr lang="en-US" dirty="0"/>
            <a:t>Hyperparameter Tuning Best Model</a:t>
          </a:r>
        </a:p>
      </dgm:t>
      <dgm:extLst>
        <a:ext uri="{E40237B7-FDA0-4F09-8148-C483321AD2D9}">
          <dgm14:cNvPr xmlns:dgm14="http://schemas.microsoft.com/office/drawing/2010/diagram" id="0" name="" title="Step 3 Title"/>
        </a:ext>
      </dgm:extLst>
    </dgm:pt>
    <dgm:pt modelId="{3496D105-5B69-4ADE-96EF-122A5A850C05}" type="parTrans" cxnId="{4113378F-425D-41CC-A9CB-1FFF4FEF0016}">
      <dgm:prSet/>
      <dgm:spPr/>
      <dgm:t>
        <a:bodyPr/>
        <a:lstStyle/>
        <a:p>
          <a:endParaRPr lang="en-US"/>
        </a:p>
      </dgm:t>
    </dgm:pt>
    <dgm:pt modelId="{1F5FC802-6D69-4E46-BE07-5E20756FDADA}" type="sibTrans" cxnId="{4113378F-425D-41CC-A9CB-1FFF4FEF0016}">
      <dgm:prSet/>
      <dgm:spPr/>
      <dgm:t>
        <a:bodyPr/>
        <a:lstStyle/>
        <a:p>
          <a:endParaRPr lang="en-US"/>
        </a:p>
      </dgm:t>
    </dgm:pt>
    <dgm:pt modelId="{4537B24E-F32C-4F73-9C4F-EDE47D952988}">
      <dgm:prSet phldrT="[Text]"/>
      <dgm:spPr/>
      <dgm:t>
        <a:bodyPr/>
        <a:lstStyle/>
        <a:p>
          <a:r>
            <a:rPr lang="en-US" dirty="0"/>
            <a:t>Choosing the appropriate Regression Machine Learning model to check various parameter permutation and combinations</a:t>
          </a:r>
        </a:p>
      </dgm:t>
      <dgm:extLst>
        <a:ext uri="{E40237B7-FDA0-4F09-8148-C483321AD2D9}">
          <dgm14:cNvPr xmlns:dgm14="http://schemas.microsoft.com/office/drawing/2010/diagram" id="0" name="" title="Step 3 task description"/>
        </a:ext>
      </dgm:extLst>
    </dgm:pt>
    <dgm:pt modelId="{26742A97-67F7-4478-B770-44761CF89C6A}" type="parTrans" cxnId="{13B7E9B1-D150-4219-A314-09B055A18888}">
      <dgm:prSet/>
      <dgm:spPr/>
      <dgm:t>
        <a:bodyPr/>
        <a:lstStyle/>
        <a:p>
          <a:endParaRPr lang="en-US"/>
        </a:p>
      </dgm:t>
    </dgm:pt>
    <dgm:pt modelId="{0CA7C5B6-FD4A-4DEC-8D86-06439C70E349}" type="sibTrans" cxnId="{13B7E9B1-D150-4219-A314-09B055A18888}">
      <dgm:prSet/>
      <dgm:spPr/>
      <dgm:t>
        <a:bodyPr/>
        <a:lstStyle/>
        <a:p>
          <a:endParaRPr lang="en-US"/>
        </a:p>
      </dgm:t>
    </dgm:pt>
    <dgm:pt modelId="{B5446597-79E7-4762-BA53-6548F31530A7}">
      <dgm:prSet phldrT="[Text]"/>
      <dgm:spPr/>
      <dgm:t>
        <a:bodyPr/>
        <a:lstStyle/>
        <a:p>
          <a:r>
            <a:rPr lang="en-US" dirty="0"/>
            <a:t>Need to ensure that whenever the regression function is called it is able to process all the necessary parameters</a:t>
          </a:r>
        </a:p>
      </dgm:t>
    </dgm:pt>
    <dgm:pt modelId="{0233FA71-4D6D-4853-A4AA-40834F46506B}" type="parTrans" cxnId="{D7723192-5A15-4305-8B2C-938B202AB086}">
      <dgm:prSet/>
      <dgm:spPr/>
      <dgm:t>
        <a:bodyPr/>
        <a:lstStyle/>
        <a:p>
          <a:endParaRPr lang="en-US"/>
        </a:p>
      </dgm:t>
    </dgm:pt>
    <dgm:pt modelId="{8272BE74-EACE-4E0B-A81D-DF800D87569F}" type="sibTrans" cxnId="{D7723192-5A15-4305-8B2C-938B202AB086}">
      <dgm:prSet/>
      <dgm:spPr/>
      <dgm:t>
        <a:bodyPr/>
        <a:lstStyle/>
        <a:p>
          <a:endParaRPr lang="en-US"/>
        </a:p>
      </dgm:t>
    </dgm:pt>
    <dgm:pt modelId="{820BBFEE-DF64-4D92-B301-9FAA74709D1F}">
      <dgm:prSet phldrT="[Text]"/>
      <dgm:spPr/>
      <dgm:t>
        <a:bodyPr/>
        <a:lstStyle/>
        <a:p>
          <a:r>
            <a:rPr lang="en-US" dirty="0"/>
            <a:t>Ensure the cross validation techniques helps in reducing over fitting and under fitting data</a:t>
          </a:r>
        </a:p>
      </dgm:t>
    </dgm:pt>
    <dgm:pt modelId="{AD40B50F-BD7B-401B-83F7-C5AD73DE40E6}" type="parTrans" cxnId="{E7783933-ED52-4F4E-8A52-24F999FC86D9}">
      <dgm:prSet/>
      <dgm:spPr/>
      <dgm:t>
        <a:bodyPr/>
        <a:lstStyle/>
        <a:p>
          <a:endParaRPr lang="en-US"/>
        </a:p>
      </dgm:t>
    </dgm:pt>
    <dgm:pt modelId="{25B9A11F-2269-44FC-A134-B27579F830C0}" type="sibTrans" cxnId="{E7783933-ED52-4F4E-8A52-24F999FC86D9}">
      <dgm:prSet/>
      <dgm:spPr/>
      <dgm:t>
        <a:bodyPr/>
        <a:lstStyle/>
        <a:p>
          <a:endParaRPr lang="en-US"/>
        </a:p>
      </dgm:t>
    </dgm:pt>
    <dgm:pt modelId="{129662DD-405A-4B1A-AC34-14BCC38CDDE6}">
      <dgm:prSet phldrT="[Text]"/>
      <dgm:spPr/>
      <dgm:t>
        <a:bodyPr/>
        <a:lstStyle/>
        <a:p>
          <a:r>
            <a:rPr lang="en-US" dirty="0"/>
            <a:t>Using Grid Search CV to obtain the best parameters that can be plugged into the selected model</a:t>
          </a:r>
        </a:p>
      </dgm:t>
    </dgm:pt>
    <dgm:pt modelId="{71029A48-7F97-4440-8DB2-0D925A37DC6C}" type="parTrans" cxnId="{18688E18-C69E-4829-B0FD-2245CE5564CD}">
      <dgm:prSet/>
      <dgm:spPr/>
      <dgm:t>
        <a:bodyPr/>
        <a:lstStyle/>
        <a:p>
          <a:endParaRPr lang="en-US"/>
        </a:p>
      </dgm:t>
    </dgm:pt>
    <dgm:pt modelId="{9045D7CC-6D04-4E1A-892A-F57A74984ABF}" type="sibTrans" cxnId="{18688E18-C69E-4829-B0FD-2245CE5564CD}">
      <dgm:prSet/>
      <dgm:spPr/>
      <dgm:t>
        <a:bodyPr/>
        <a:lstStyle/>
        <a:p>
          <a:endParaRPr lang="en-US"/>
        </a:p>
      </dgm:t>
    </dgm:pt>
    <dgm:pt modelId="{FBC3A0BC-9D8F-4C7B-B285-510A780E04E4}" type="pres">
      <dgm:prSet presAssocID="{51FB8555-540F-4EF7-8D46-8ABB018A3B6F}" presName="linearFlow" presStyleCnt="0">
        <dgm:presLayoutVars>
          <dgm:dir/>
          <dgm:animLvl val="lvl"/>
          <dgm:resizeHandles val="exact"/>
        </dgm:presLayoutVars>
      </dgm:prSet>
      <dgm:spPr/>
      <dgm:t>
        <a:bodyPr/>
        <a:lstStyle/>
        <a:p>
          <a:endParaRPr lang="en-IN"/>
        </a:p>
      </dgm:t>
    </dgm:pt>
    <dgm:pt modelId="{ED22D1AC-1FA4-4D39-85EB-648D2E2E4B05}" type="pres">
      <dgm:prSet presAssocID="{C1C0BC68-A810-4B5F-92EF-C6470DBD2260}" presName="composite" presStyleCnt="0"/>
      <dgm:spPr/>
    </dgm:pt>
    <dgm:pt modelId="{3712DD02-33A5-46B6-B0E6-E3B73C051486}" type="pres">
      <dgm:prSet presAssocID="{C1C0BC68-A810-4B5F-92EF-C6470DBD2260}" presName="parTx" presStyleLbl="node1" presStyleIdx="0" presStyleCnt="3">
        <dgm:presLayoutVars>
          <dgm:chMax val="0"/>
          <dgm:chPref val="0"/>
          <dgm:bulletEnabled val="1"/>
        </dgm:presLayoutVars>
      </dgm:prSet>
      <dgm:spPr/>
      <dgm:t>
        <a:bodyPr/>
        <a:lstStyle/>
        <a:p>
          <a:endParaRPr lang="en-IN"/>
        </a:p>
      </dgm:t>
    </dgm:pt>
    <dgm:pt modelId="{DB36A994-60A6-447D-8D30-19D2F536511E}" type="pres">
      <dgm:prSet presAssocID="{C1C0BC68-A810-4B5F-92EF-C6470DBD2260}" presName="parSh" presStyleLbl="node1" presStyleIdx="0" presStyleCnt="3"/>
      <dgm:spPr/>
      <dgm:t>
        <a:bodyPr/>
        <a:lstStyle/>
        <a:p>
          <a:endParaRPr lang="en-IN"/>
        </a:p>
      </dgm:t>
    </dgm:pt>
    <dgm:pt modelId="{9D677988-374B-4BBA-B73C-8BE59201B4AA}" type="pres">
      <dgm:prSet presAssocID="{C1C0BC68-A810-4B5F-92EF-C6470DBD2260}" presName="desTx" presStyleLbl="fgAcc1" presStyleIdx="0" presStyleCnt="3">
        <dgm:presLayoutVars>
          <dgm:bulletEnabled val="1"/>
        </dgm:presLayoutVars>
      </dgm:prSet>
      <dgm:spPr/>
      <dgm:t>
        <a:bodyPr/>
        <a:lstStyle/>
        <a:p>
          <a:endParaRPr lang="en-IN"/>
        </a:p>
      </dgm:t>
    </dgm:pt>
    <dgm:pt modelId="{51EA4E37-9197-43C9-9502-961CC2F00719}" type="pres">
      <dgm:prSet presAssocID="{F5287809-3C15-4CCC-8752-80339C1152A5}" presName="sibTrans" presStyleLbl="sibTrans2D1" presStyleIdx="0" presStyleCnt="2"/>
      <dgm:spPr/>
      <dgm:t>
        <a:bodyPr/>
        <a:lstStyle/>
        <a:p>
          <a:endParaRPr lang="en-IN"/>
        </a:p>
      </dgm:t>
    </dgm:pt>
    <dgm:pt modelId="{6D356879-97F7-4A4F-8954-7F876FCD0A2F}" type="pres">
      <dgm:prSet presAssocID="{F5287809-3C15-4CCC-8752-80339C1152A5}" presName="connTx" presStyleLbl="sibTrans2D1" presStyleIdx="0" presStyleCnt="2"/>
      <dgm:spPr/>
      <dgm:t>
        <a:bodyPr/>
        <a:lstStyle/>
        <a:p>
          <a:endParaRPr lang="en-IN"/>
        </a:p>
      </dgm:t>
    </dgm:pt>
    <dgm:pt modelId="{496864C7-FE7D-4DDB-B363-166C7F967B11}" type="pres">
      <dgm:prSet presAssocID="{5D787C97-D980-4440-B210-928D6982299A}" presName="composite" presStyleCnt="0"/>
      <dgm:spPr/>
    </dgm:pt>
    <dgm:pt modelId="{EE1DFB8A-86A2-4C34-92A7-723C55E7CCDF}" type="pres">
      <dgm:prSet presAssocID="{5D787C97-D980-4440-B210-928D6982299A}" presName="parTx" presStyleLbl="node1" presStyleIdx="0" presStyleCnt="3">
        <dgm:presLayoutVars>
          <dgm:chMax val="0"/>
          <dgm:chPref val="0"/>
          <dgm:bulletEnabled val="1"/>
        </dgm:presLayoutVars>
      </dgm:prSet>
      <dgm:spPr/>
      <dgm:t>
        <a:bodyPr/>
        <a:lstStyle/>
        <a:p>
          <a:endParaRPr lang="en-IN"/>
        </a:p>
      </dgm:t>
    </dgm:pt>
    <dgm:pt modelId="{6BB0ABCB-2373-47ED-9774-278F8EE9E9B2}" type="pres">
      <dgm:prSet presAssocID="{5D787C97-D980-4440-B210-928D6982299A}" presName="parSh" presStyleLbl="node1" presStyleIdx="1" presStyleCnt="3" custLinFactNeighborY="-7418"/>
      <dgm:spPr/>
      <dgm:t>
        <a:bodyPr/>
        <a:lstStyle/>
        <a:p>
          <a:endParaRPr lang="en-IN"/>
        </a:p>
      </dgm:t>
    </dgm:pt>
    <dgm:pt modelId="{93C83A52-6E6B-41FD-9424-D118FD751CED}" type="pres">
      <dgm:prSet presAssocID="{5D787C97-D980-4440-B210-928D6982299A}" presName="desTx" presStyleLbl="fgAcc1" presStyleIdx="1" presStyleCnt="3">
        <dgm:presLayoutVars>
          <dgm:bulletEnabled val="1"/>
        </dgm:presLayoutVars>
      </dgm:prSet>
      <dgm:spPr/>
      <dgm:t>
        <a:bodyPr/>
        <a:lstStyle/>
        <a:p>
          <a:endParaRPr lang="en-IN"/>
        </a:p>
      </dgm:t>
    </dgm:pt>
    <dgm:pt modelId="{A66EA167-6AD2-4AA4-A421-59E2B4561DDF}" type="pres">
      <dgm:prSet presAssocID="{C1CF9C7E-E63B-423A-9EB1-3CB2E27F093C}" presName="sibTrans" presStyleLbl="sibTrans2D1" presStyleIdx="1" presStyleCnt="2"/>
      <dgm:spPr/>
      <dgm:t>
        <a:bodyPr/>
        <a:lstStyle/>
        <a:p>
          <a:endParaRPr lang="en-IN"/>
        </a:p>
      </dgm:t>
    </dgm:pt>
    <dgm:pt modelId="{84AB7DF1-E716-46D2-8886-4D0AF1B8C8A8}" type="pres">
      <dgm:prSet presAssocID="{C1CF9C7E-E63B-423A-9EB1-3CB2E27F093C}" presName="connTx" presStyleLbl="sibTrans2D1" presStyleIdx="1" presStyleCnt="2"/>
      <dgm:spPr/>
      <dgm:t>
        <a:bodyPr/>
        <a:lstStyle/>
        <a:p>
          <a:endParaRPr lang="en-IN"/>
        </a:p>
      </dgm:t>
    </dgm:pt>
    <dgm:pt modelId="{21E31B03-7874-4FDF-9737-EAFFCD11494C}" type="pres">
      <dgm:prSet presAssocID="{7E5BF415-DD7C-46CE-81EA-C533FD19D64E}" presName="composite" presStyleCnt="0"/>
      <dgm:spPr/>
    </dgm:pt>
    <dgm:pt modelId="{C51586F8-6FAF-4530-806B-429518E699E2}" type="pres">
      <dgm:prSet presAssocID="{7E5BF415-DD7C-46CE-81EA-C533FD19D64E}" presName="parTx" presStyleLbl="node1" presStyleIdx="1" presStyleCnt="3">
        <dgm:presLayoutVars>
          <dgm:chMax val="0"/>
          <dgm:chPref val="0"/>
          <dgm:bulletEnabled val="1"/>
        </dgm:presLayoutVars>
      </dgm:prSet>
      <dgm:spPr/>
      <dgm:t>
        <a:bodyPr/>
        <a:lstStyle/>
        <a:p>
          <a:endParaRPr lang="en-IN"/>
        </a:p>
      </dgm:t>
    </dgm:pt>
    <dgm:pt modelId="{3E371716-205E-4EF6-A7ED-14278F63B034}" type="pres">
      <dgm:prSet presAssocID="{7E5BF415-DD7C-46CE-81EA-C533FD19D64E}" presName="parSh" presStyleLbl="node1" presStyleIdx="2" presStyleCnt="3"/>
      <dgm:spPr/>
      <dgm:t>
        <a:bodyPr/>
        <a:lstStyle/>
        <a:p>
          <a:endParaRPr lang="en-IN"/>
        </a:p>
      </dgm:t>
    </dgm:pt>
    <dgm:pt modelId="{D91F2413-E4E3-4058-AF8C-E44208B5C14B}" type="pres">
      <dgm:prSet presAssocID="{7E5BF415-DD7C-46CE-81EA-C533FD19D64E}" presName="desTx" presStyleLbl="fgAcc1" presStyleIdx="2" presStyleCnt="3">
        <dgm:presLayoutVars>
          <dgm:bulletEnabled val="1"/>
        </dgm:presLayoutVars>
      </dgm:prSet>
      <dgm:spPr/>
      <dgm:t>
        <a:bodyPr/>
        <a:lstStyle/>
        <a:p>
          <a:endParaRPr lang="en-IN"/>
        </a:p>
      </dgm:t>
    </dgm:pt>
  </dgm:ptLst>
  <dgm:cxnLst>
    <dgm:cxn modelId="{79B63329-9A42-48D8-885E-512C78F94D27}" type="presOf" srcId="{C1C0BC68-A810-4B5F-92EF-C6470DBD2260}" destId="{3712DD02-33A5-46B6-B0E6-E3B73C051486}" srcOrd="0" destOrd="0" presId="urn:microsoft.com/office/officeart/2005/8/layout/process3"/>
    <dgm:cxn modelId="{E7783933-ED52-4F4E-8A52-24F999FC86D9}" srcId="{5D787C97-D980-4440-B210-928D6982299A}" destId="{820BBFEE-DF64-4D92-B301-9FAA74709D1F}" srcOrd="1" destOrd="0" parTransId="{AD40B50F-BD7B-401B-83F7-C5AD73DE40E6}" sibTransId="{25B9A11F-2269-44FC-A134-B27579F830C0}"/>
    <dgm:cxn modelId="{87BE6BD6-C499-4615-8EF5-B677B4CFE8C6}" srcId="{51FB8555-540F-4EF7-8D46-8ABB018A3B6F}" destId="{5D787C97-D980-4440-B210-928D6982299A}" srcOrd="1" destOrd="0" parTransId="{D85245B8-A960-43B4-AB37-E2A2097E6463}" sibTransId="{C1CF9C7E-E63B-423A-9EB1-3CB2E27F093C}"/>
    <dgm:cxn modelId="{4C6667EF-B515-4AD7-B1AE-F2348ABE3E9E}" srcId="{C1C0BC68-A810-4B5F-92EF-C6470DBD2260}" destId="{EC30385C-94E2-463C-9938-AC727EF3A0BD}" srcOrd="0" destOrd="0" parTransId="{58DF4C60-3566-42CD-B46D-A4F7342C86B5}" sibTransId="{08A01995-8A59-4BE3-9C91-CE9AECB335DE}"/>
    <dgm:cxn modelId="{D7723192-5A15-4305-8B2C-938B202AB086}" srcId="{C1C0BC68-A810-4B5F-92EF-C6470DBD2260}" destId="{B5446597-79E7-4762-BA53-6548F31530A7}" srcOrd="1" destOrd="0" parTransId="{0233FA71-4D6D-4853-A4AA-40834F46506B}" sibTransId="{8272BE74-EACE-4E0B-A81D-DF800D87569F}"/>
    <dgm:cxn modelId="{9E7D2D2A-268C-444F-B1E4-B254E7CCC3C9}" type="presOf" srcId="{F5287809-3C15-4CCC-8752-80339C1152A5}" destId="{6D356879-97F7-4A4F-8954-7F876FCD0A2F}" srcOrd="1" destOrd="0" presId="urn:microsoft.com/office/officeart/2005/8/layout/process3"/>
    <dgm:cxn modelId="{FD403E5B-835A-4501-840F-8D20094F7672}" type="presOf" srcId="{F5287809-3C15-4CCC-8752-80339C1152A5}" destId="{51EA4E37-9197-43C9-9502-961CC2F00719}" srcOrd="0" destOrd="0" presId="urn:microsoft.com/office/officeart/2005/8/layout/process3"/>
    <dgm:cxn modelId="{D735CEB7-C537-4EB1-B47E-8C0A39B59309}" srcId="{5D787C97-D980-4440-B210-928D6982299A}" destId="{89EC74D7-8ED6-4609-997D-DDAF8AB36679}" srcOrd="0" destOrd="0" parTransId="{0698AAB8-4775-4A7F-A278-8DD90161C1F5}" sibTransId="{17559087-0E7E-42E7-8DC5-4B772FD58A02}"/>
    <dgm:cxn modelId="{4113378F-425D-41CC-A9CB-1FFF4FEF0016}" srcId="{51FB8555-540F-4EF7-8D46-8ABB018A3B6F}" destId="{7E5BF415-DD7C-46CE-81EA-C533FD19D64E}" srcOrd="2" destOrd="0" parTransId="{3496D105-5B69-4ADE-96EF-122A5A850C05}" sibTransId="{1F5FC802-6D69-4E46-BE07-5E20756FDADA}"/>
    <dgm:cxn modelId="{6B9AA51B-C76D-4BA3-AF49-8660649D2A13}" type="presOf" srcId="{4537B24E-F32C-4F73-9C4F-EDE47D952988}" destId="{D91F2413-E4E3-4058-AF8C-E44208B5C14B}" srcOrd="0" destOrd="0" presId="urn:microsoft.com/office/officeart/2005/8/layout/process3"/>
    <dgm:cxn modelId="{A4893B34-54FC-4B07-A341-242D20FCD7A6}" type="presOf" srcId="{C1CF9C7E-E63B-423A-9EB1-3CB2E27F093C}" destId="{84AB7DF1-E716-46D2-8886-4D0AF1B8C8A8}" srcOrd="1" destOrd="0" presId="urn:microsoft.com/office/officeart/2005/8/layout/process3"/>
    <dgm:cxn modelId="{58A2ABD1-19AA-46D2-B31A-FBBCB7107F01}" type="presOf" srcId="{820BBFEE-DF64-4D92-B301-9FAA74709D1F}" destId="{93C83A52-6E6B-41FD-9424-D118FD751CED}" srcOrd="0" destOrd="1" presId="urn:microsoft.com/office/officeart/2005/8/layout/process3"/>
    <dgm:cxn modelId="{467580BC-2556-4D2C-9C0A-01EA4178A279}" type="presOf" srcId="{5D787C97-D980-4440-B210-928D6982299A}" destId="{6BB0ABCB-2373-47ED-9774-278F8EE9E9B2}" srcOrd="1" destOrd="0" presId="urn:microsoft.com/office/officeart/2005/8/layout/process3"/>
    <dgm:cxn modelId="{E1E54E71-D2E2-479A-B75E-F2A9356BB6EA}" type="presOf" srcId="{C1C0BC68-A810-4B5F-92EF-C6470DBD2260}" destId="{DB36A994-60A6-447D-8D30-19D2F536511E}" srcOrd="1" destOrd="0" presId="urn:microsoft.com/office/officeart/2005/8/layout/process3"/>
    <dgm:cxn modelId="{3EB87475-67A2-43A0-83D5-1E536FEBF0FF}" type="presOf" srcId="{89EC74D7-8ED6-4609-997D-DDAF8AB36679}" destId="{93C83A52-6E6B-41FD-9424-D118FD751CED}" srcOrd="0" destOrd="0" presId="urn:microsoft.com/office/officeart/2005/8/layout/process3"/>
    <dgm:cxn modelId="{18688E18-C69E-4829-B0FD-2245CE5564CD}" srcId="{7E5BF415-DD7C-46CE-81EA-C533FD19D64E}" destId="{129662DD-405A-4B1A-AC34-14BCC38CDDE6}" srcOrd="1" destOrd="0" parTransId="{71029A48-7F97-4440-8DB2-0D925A37DC6C}" sibTransId="{9045D7CC-6D04-4E1A-892A-F57A74984ABF}"/>
    <dgm:cxn modelId="{E25CC5FC-6634-43C9-B82A-600821DFEB2A}" srcId="{51FB8555-540F-4EF7-8D46-8ABB018A3B6F}" destId="{C1C0BC68-A810-4B5F-92EF-C6470DBD2260}" srcOrd="0" destOrd="0" parTransId="{DCC0BBCA-D868-4FF6-B174-2CC347601C09}" sibTransId="{F5287809-3C15-4CCC-8752-80339C1152A5}"/>
    <dgm:cxn modelId="{CB4714AF-97DB-4EDF-AF0B-D18449CB6AF3}" type="presOf" srcId="{EC30385C-94E2-463C-9938-AC727EF3A0BD}" destId="{9D677988-374B-4BBA-B73C-8BE59201B4AA}" srcOrd="0" destOrd="0" presId="urn:microsoft.com/office/officeart/2005/8/layout/process3"/>
    <dgm:cxn modelId="{00AB5EAE-0CDF-444B-9A42-1D9D902B59C2}" type="presOf" srcId="{C1CF9C7E-E63B-423A-9EB1-3CB2E27F093C}" destId="{A66EA167-6AD2-4AA4-A421-59E2B4561DDF}" srcOrd="0" destOrd="0" presId="urn:microsoft.com/office/officeart/2005/8/layout/process3"/>
    <dgm:cxn modelId="{3A7C76BC-EFB7-4D86-94C0-1978FC96E661}" type="presOf" srcId="{129662DD-405A-4B1A-AC34-14BCC38CDDE6}" destId="{D91F2413-E4E3-4058-AF8C-E44208B5C14B}" srcOrd="0" destOrd="1" presId="urn:microsoft.com/office/officeart/2005/8/layout/process3"/>
    <dgm:cxn modelId="{EADED31F-7A6E-43BE-80BF-C3C5EF92CE4C}" type="presOf" srcId="{B5446597-79E7-4762-BA53-6548F31530A7}" destId="{9D677988-374B-4BBA-B73C-8BE59201B4AA}" srcOrd="0" destOrd="1" presId="urn:microsoft.com/office/officeart/2005/8/layout/process3"/>
    <dgm:cxn modelId="{2642FFF9-1ADC-4248-8A33-123A7616BE5E}" type="presOf" srcId="{7E5BF415-DD7C-46CE-81EA-C533FD19D64E}" destId="{C51586F8-6FAF-4530-806B-429518E699E2}" srcOrd="0" destOrd="0" presId="urn:microsoft.com/office/officeart/2005/8/layout/process3"/>
    <dgm:cxn modelId="{F059EE40-04F6-411D-9EBB-ED872FDA4762}" type="presOf" srcId="{5D787C97-D980-4440-B210-928D6982299A}" destId="{EE1DFB8A-86A2-4C34-92A7-723C55E7CCDF}" srcOrd="0" destOrd="0" presId="urn:microsoft.com/office/officeart/2005/8/layout/process3"/>
    <dgm:cxn modelId="{13B7E9B1-D150-4219-A314-09B055A18888}" srcId="{7E5BF415-DD7C-46CE-81EA-C533FD19D64E}" destId="{4537B24E-F32C-4F73-9C4F-EDE47D952988}" srcOrd="0" destOrd="0" parTransId="{26742A97-67F7-4478-B770-44761CF89C6A}" sibTransId="{0CA7C5B6-FD4A-4DEC-8D86-06439C70E349}"/>
    <dgm:cxn modelId="{021CA4C4-01A3-4773-9CDD-45660735C1C6}" type="presOf" srcId="{51FB8555-540F-4EF7-8D46-8ABB018A3B6F}" destId="{FBC3A0BC-9D8F-4C7B-B285-510A780E04E4}" srcOrd="0" destOrd="0" presId="urn:microsoft.com/office/officeart/2005/8/layout/process3"/>
    <dgm:cxn modelId="{CE044152-140E-4EB1-821F-CDC2174A3FA7}" type="presOf" srcId="{7E5BF415-DD7C-46CE-81EA-C533FD19D64E}" destId="{3E371716-205E-4EF6-A7ED-14278F63B034}" srcOrd="1" destOrd="0" presId="urn:microsoft.com/office/officeart/2005/8/layout/process3"/>
    <dgm:cxn modelId="{8624054C-3FE4-4C63-B7AD-33C6B6522D52}" type="presParOf" srcId="{FBC3A0BC-9D8F-4C7B-B285-510A780E04E4}" destId="{ED22D1AC-1FA4-4D39-85EB-648D2E2E4B05}" srcOrd="0" destOrd="0" presId="urn:microsoft.com/office/officeart/2005/8/layout/process3"/>
    <dgm:cxn modelId="{72D8B900-F1D0-4F73-B8DD-D5BD6153A952}" type="presParOf" srcId="{ED22D1AC-1FA4-4D39-85EB-648D2E2E4B05}" destId="{3712DD02-33A5-46B6-B0E6-E3B73C051486}" srcOrd="0" destOrd="0" presId="urn:microsoft.com/office/officeart/2005/8/layout/process3"/>
    <dgm:cxn modelId="{96E19C7A-41B4-49F6-9E73-1E48CAD496E8}" type="presParOf" srcId="{ED22D1AC-1FA4-4D39-85EB-648D2E2E4B05}" destId="{DB36A994-60A6-447D-8D30-19D2F536511E}" srcOrd="1" destOrd="0" presId="urn:microsoft.com/office/officeart/2005/8/layout/process3"/>
    <dgm:cxn modelId="{D40C2FCD-533E-4DA7-8609-B7A4FDD683EC}" type="presParOf" srcId="{ED22D1AC-1FA4-4D39-85EB-648D2E2E4B05}" destId="{9D677988-374B-4BBA-B73C-8BE59201B4AA}" srcOrd="2" destOrd="0" presId="urn:microsoft.com/office/officeart/2005/8/layout/process3"/>
    <dgm:cxn modelId="{5F09CB13-4AB0-4077-8A27-F74DB492F525}" type="presParOf" srcId="{FBC3A0BC-9D8F-4C7B-B285-510A780E04E4}" destId="{51EA4E37-9197-43C9-9502-961CC2F00719}" srcOrd="1" destOrd="0" presId="urn:microsoft.com/office/officeart/2005/8/layout/process3"/>
    <dgm:cxn modelId="{95DE84AD-06D2-4613-AFFE-582EF0E1E5B0}" type="presParOf" srcId="{51EA4E37-9197-43C9-9502-961CC2F00719}" destId="{6D356879-97F7-4A4F-8954-7F876FCD0A2F}" srcOrd="0" destOrd="0" presId="urn:microsoft.com/office/officeart/2005/8/layout/process3"/>
    <dgm:cxn modelId="{E707B610-600D-4B49-8535-A7E646D481F9}" type="presParOf" srcId="{FBC3A0BC-9D8F-4C7B-B285-510A780E04E4}" destId="{496864C7-FE7D-4DDB-B363-166C7F967B11}" srcOrd="2" destOrd="0" presId="urn:microsoft.com/office/officeart/2005/8/layout/process3"/>
    <dgm:cxn modelId="{02EDCCA8-3552-4D50-8AAF-ED3607DF4CCD}" type="presParOf" srcId="{496864C7-FE7D-4DDB-B363-166C7F967B11}" destId="{EE1DFB8A-86A2-4C34-92A7-723C55E7CCDF}" srcOrd="0" destOrd="0" presId="urn:microsoft.com/office/officeart/2005/8/layout/process3"/>
    <dgm:cxn modelId="{BD3A1C55-0E8E-4881-B86B-642E433BF33F}" type="presParOf" srcId="{496864C7-FE7D-4DDB-B363-166C7F967B11}" destId="{6BB0ABCB-2373-47ED-9774-278F8EE9E9B2}" srcOrd="1" destOrd="0" presId="urn:microsoft.com/office/officeart/2005/8/layout/process3"/>
    <dgm:cxn modelId="{2D954EAE-EA44-48EE-9C6C-345DBE520B2B}" type="presParOf" srcId="{496864C7-FE7D-4DDB-B363-166C7F967B11}" destId="{93C83A52-6E6B-41FD-9424-D118FD751CED}" srcOrd="2" destOrd="0" presId="urn:microsoft.com/office/officeart/2005/8/layout/process3"/>
    <dgm:cxn modelId="{C79AF3D4-D0B6-4050-AC72-B5D918976DD2}" type="presParOf" srcId="{FBC3A0BC-9D8F-4C7B-B285-510A780E04E4}" destId="{A66EA167-6AD2-4AA4-A421-59E2B4561DDF}" srcOrd="3" destOrd="0" presId="urn:microsoft.com/office/officeart/2005/8/layout/process3"/>
    <dgm:cxn modelId="{7C2D114B-9CDD-4ED1-966E-B363A9D9D073}" type="presParOf" srcId="{A66EA167-6AD2-4AA4-A421-59E2B4561DDF}" destId="{84AB7DF1-E716-46D2-8886-4D0AF1B8C8A8}" srcOrd="0" destOrd="0" presId="urn:microsoft.com/office/officeart/2005/8/layout/process3"/>
    <dgm:cxn modelId="{0768B741-1DF6-44A2-AC93-468ACF4AED5C}" type="presParOf" srcId="{FBC3A0BC-9D8F-4C7B-B285-510A780E04E4}" destId="{21E31B03-7874-4FDF-9737-EAFFCD11494C}" srcOrd="4" destOrd="0" presId="urn:microsoft.com/office/officeart/2005/8/layout/process3"/>
    <dgm:cxn modelId="{B3DBD6AF-0748-4F9C-BAD7-3AB347435FF7}" type="presParOf" srcId="{21E31B03-7874-4FDF-9737-EAFFCD11494C}" destId="{C51586F8-6FAF-4530-806B-429518E699E2}" srcOrd="0" destOrd="0" presId="urn:microsoft.com/office/officeart/2005/8/layout/process3"/>
    <dgm:cxn modelId="{32ECBF45-9322-43DE-A916-CE99F43B723D}" type="presParOf" srcId="{21E31B03-7874-4FDF-9737-EAFFCD11494C}" destId="{3E371716-205E-4EF6-A7ED-14278F63B034}" srcOrd="1" destOrd="0" presId="urn:microsoft.com/office/officeart/2005/8/layout/process3"/>
    <dgm:cxn modelId="{A9CA00F2-A315-4FEF-9A98-3199AADB2044}" type="presParOf" srcId="{21E31B03-7874-4FDF-9737-EAFFCD11494C}" destId="{D91F2413-E4E3-4058-AF8C-E44208B5C14B}" srcOrd="2" destOrd="0" presId="urn:microsoft.com/office/officeart/2005/8/layout/process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BDD2C3F-9F64-4AFC-BDFA-99B0FD662495}" type="doc">
      <dgm:prSet loTypeId="urn:microsoft.com/office/officeart/2005/8/layout/matrix2" loCatId="matrix" qsTypeId="urn:microsoft.com/office/officeart/2005/8/quickstyle/3d3" qsCatId="3D" csTypeId="urn:microsoft.com/office/officeart/2005/8/colors/colorful1" csCatId="colorful" phldr="1"/>
      <dgm:spPr/>
      <dgm:t>
        <a:bodyPr/>
        <a:lstStyle/>
        <a:p>
          <a:endParaRPr lang="en-US"/>
        </a:p>
      </dgm:t>
    </dgm:pt>
    <dgm:pt modelId="{A6BA014C-D5CD-45B0-A6E8-DE38B4DCEFFA}">
      <dgm:prSet custT="1"/>
      <dgm:spPr/>
      <dgm:t>
        <a:bodyPr/>
        <a:lstStyle/>
        <a:p>
          <a:r>
            <a:rPr lang="en-US" sz="1600" b="0" i="0" dirty="0">
              <a:latin typeface="Constantia (Body)"/>
            </a:rPr>
            <a:t>Shape : 10,000 rows and 6 columns</a:t>
          </a:r>
        </a:p>
      </dgm:t>
    </dgm:pt>
    <dgm:pt modelId="{E1017A9B-2BAD-4A79-858F-3F2A232CC5FC}" type="parTrans" cxnId="{8C593243-2BBC-4C4A-B2D6-B7295886EAC2}">
      <dgm:prSet/>
      <dgm:spPr/>
      <dgm:t>
        <a:bodyPr/>
        <a:lstStyle/>
        <a:p>
          <a:endParaRPr lang="en-US"/>
        </a:p>
      </dgm:t>
    </dgm:pt>
    <dgm:pt modelId="{636D1143-B90B-4888-9B22-17B0348BA51B}" type="sibTrans" cxnId="{8C593243-2BBC-4C4A-B2D6-B7295886EAC2}">
      <dgm:prSet/>
      <dgm:spPr/>
      <dgm:t>
        <a:bodyPr/>
        <a:lstStyle/>
        <a:p>
          <a:endParaRPr lang="en-US"/>
        </a:p>
      </dgm:t>
    </dgm:pt>
    <dgm:pt modelId="{192D9088-0E6C-46F1-9F85-A5FD4F11ECA9}">
      <dgm:prSet custT="1"/>
      <dgm:spPr/>
      <dgm:t>
        <a:bodyPr/>
        <a:lstStyle/>
        <a:p>
          <a:r>
            <a:rPr lang="en-US" sz="1600" b="0" i="0" dirty="0">
              <a:latin typeface="Constantia (Body)"/>
            </a:rPr>
            <a:t>No null values present</a:t>
          </a:r>
          <a:endParaRPr lang="en-US" sz="1600" dirty="0">
            <a:latin typeface="Constantia (Body)"/>
          </a:endParaRPr>
        </a:p>
      </dgm:t>
    </dgm:pt>
    <dgm:pt modelId="{12D3E03D-B243-4A51-BF2F-2464335A4416}" type="parTrans" cxnId="{9115828E-064B-43A6-8B7B-73931DC5C463}">
      <dgm:prSet/>
      <dgm:spPr/>
      <dgm:t>
        <a:bodyPr/>
        <a:lstStyle/>
        <a:p>
          <a:endParaRPr lang="en-US"/>
        </a:p>
      </dgm:t>
    </dgm:pt>
    <dgm:pt modelId="{8A095F39-0332-4410-8B60-A5C1F66041C0}" type="sibTrans" cxnId="{9115828E-064B-43A6-8B7B-73931DC5C463}">
      <dgm:prSet/>
      <dgm:spPr/>
      <dgm:t>
        <a:bodyPr/>
        <a:lstStyle/>
        <a:p>
          <a:endParaRPr lang="en-US"/>
        </a:p>
      </dgm:t>
    </dgm:pt>
    <dgm:pt modelId="{66F65BFA-2C7D-4B52-A360-F48BEE6838C0}">
      <dgm:prSet custT="1"/>
      <dgm:spPr/>
      <dgm:t>
        <a:bodyPr/>
        <a:lstStyle/>
        <a:p>
          <a:pPr rtl="0"/>
          <a:r>
            <a:rPr lang="en-US" sz="1600" b="0" i="0" dirty="0">
              <a:latin typeface="Constantia (Body)"/>
            </a:rPr>
            <a:t>Few duplicate rows/records were found</a:t>
          </a:r>
          <a:endParaRPr lang="en-US" sz="1600" dirty="0">
            <a:latin typeface="Constantia (Body)"/>
          </a:endParaRPr>
        </a:p>
      </dgm:t>
    </dgm:pt>
    <dgm:pt modelId="{A5A0009A-D57B-405D-93E0-B435AAB5176B}" type="parTrans" cxnId="{4FB5C9DF-4B52-4998-B9D4-363D930A77F4}">
      <dgm:prSet/>
      <dgm:spPr/>
      <dgm:t>
        <a:bodyPr/>
        <a:lstStyle/>
        <a:p>
          <a:endParaRPr lang="en-US"/>
        </a:p>
      </dgm:t>
    </dgm:pt>
    <dgm:pt modelId="{ED537FEA-734A-412E-A77E-4BDBEF6A6C92}" type="sibTrans" cxnId="{4FB5C9DF-4B52-4998-B9D4-363D930A77F4}">
      <dgm:prSet/>
      <dgm:spPr/>
      <dgm:t>
        <a:bodyPr/>
        <a:lstStyle/>
        <a:p>
          <a:endParaRPr lang="en-US"/>
        </a:p>
      </dgm:t>
    </dgm:pt>
    <dgm:pt modelId="{1DBF71A1-A201-4EA1-97EA-DB24F49F7E56}">
      <dgm:prSet custT="1"/>
      <dgm:spPr/>
      <dgm:t>
        <a:bodyPr/>
        <a:lstStyle/>
        <a:p>
          <a:pPr rtl="0"/>
          <a:r>
            <a:rPr lang="en-US" sz="1600" b="0" i="0" dirty="0">
              <a:latin typeface="Constantia (Body)"/>
            </a:rPr>
            <a:t>Datatype of only object columns are in dataset</a:t>
          </a:r>
          <a:endParaRPr lang="en-US" sz="1600" dirty="0">
            <a:latin typeface="Constantia (Body)"/>
          </a:endParaRPr>
        </a:p>
      </dgm:t>
    </dgm:pt>
    <dgm:pt modelId="{9DB2FCB8-C29E-4ED4-8FB6-0183F2586A47}" type="parTrans" cxnId="{DEDF3986-9436-4C49-8F62-61BA3C47DC60}">
      <dgm:prSet/>
      <dgm:spPr/>
      <dgm:t>
        <a:bodyPr/>
        <a:lstStyle/>
        <a:p>
          <a:endParaRPr lang="en-US"/>
        </a:p>
      </dgm:t>
    </dgm:pt>
    <dgm:pt modelId="{9E15DBF5-A65E-4418-A7F5-AEB065A17EFD}" type="sibTrans" cxnId="{DEDF3986-9436-4C49-8F62-61BA3C47DC60}">
      <dgm:prSet/>
      <dgm:spPr/>
      <dgm:t>
        <a:bodyPr/>
        <a:lstStyle/>
        <a:p>
          <a:endParaRPr lang="en-US"/>
        </a:p>
      </dgm:t>
    </dgm:pt>
    <dgm:pt modelId="{409AB205-CA75-4F34-9950-D1778ABE0C5D}" type="pres">
      <dgm:prSet presAssocID="{0BDD2C3F-9F64-4AFC-BDFA-99B0FD662495}" presName="matrix" presStyleCnt="0">
        <dgm:presLayoutVars>
          <dgm:chMax val="1"/>
          <dgm:dir/>
          <dgm:resizeHandles val="exact"/>
        </dgm:presLayoutVars>
      </dgm:prSet>
      <dgm:spPr/>
      <dgm:t>
        <a:bodyPr/>
        <a:lstStyle/>
        <a:p>
          <a:endParaRPr lang="en-IN"/>
        </a:p>
      </dgm:t>
    </dgm:pt>
    <dgm:pt modelId="{18D709CE-CC30-452B-94AF-D369BF8838EE}" type="pres">
      <dgm:prSet presAssocID="{0BDD2C3F-9F64-4AFC-BDFA-99B0FD662495}" presName="axisShape" presStyleLbl="bgShp" presStyleIdx="0" presStyleCnt="1"/>
      <dgm:spPr/>
    </dgm:pt>
    <dgm:pt modelId="{7B103496-DA0E-4685-89BE-480B410F7FCF}" type="pres">
      <dgm:prSet presAssocID="{0BDD2C3F-9F64-4AFC-BDFA-99B0FD662495}" presName="rect1" presStyleLbl="node1" presStyleIdx="0" presStyleCnt="4" custLinFactNeighborX="-1565" custLinFactNeighborY="2347">
        <dgm:presLayoutVars>
          <dgm:chMax val="0"/>
          <dgm:chPref val="0"/>
          <dgm:bulletEnabled val="1"/>
        </dgm:presLayoutVars>
      </dgm:prSet>
      <dgm:spPr/>
      <dgm:t>
        <a:bodyPr/>
        <a:lstStyle/>
        <a:p>
          <a:endParaRPr lang="en-IN"/>
        </a:p>
      </dgm:t>
    </dgm:pt>
    <dgm:pt modelId="{97980B12-612D-45AF-96B7-86D66152C1E9}" type="pres">
      <dgm:prSet presAssocID="{0BDD2C3F-9F64-4AFC-BDFA-99B0FD662495}" presName="rect2" presStyleLbl="node1" presStyleIdx="1" presStyleCnt="4">
        <dgm:presLayoutVars>
          <dgm:chMax val="0"/>
          <dgm:chPref val="0"/>
          <dgm:bulletEnabled val="1"/>
        </dgm:presLayoutVars>
      </dgm:prSet>
      <dgm:spPr/>
      <dgm:t>
        <a:bodyPr/>
        <a:lstStyle/>
        <a:p>
          <a:endParaRPr lang="en-IN"/>
        </a:p>
      </dgm:t>
    </dgm:pt>
    <dgm:pt modelId="{65245A7B-7C16-44E2-AEE8-3B675CFCEFDA}" type="pres">
      <dgm:prSet presAssocID="{0BDD2C3F-9F64-4AFC-BDFA-99B0FD662495}" presName="rect3" presStyleLbl="node1" presStyleIdx="2" presStyleCnt="4">
        <dgm:presLayoutVars>
          <dgm:chMax val="0"/>
          <dgm:chPref val="0"/>
          <dgm:bulletEnabled val="1"/>
        </dgm:presLayoutVars>
      </dgm:prSet>
      <dgm:spPr/>
      <dgm:t>
        <a:bodyPr/>
        <a:lstStyle/>
        <a:p>
          <a:endParaRPr lang="en-IN"/>
        </a:p>
      </dgm:t>
    </dgm:pt>
    <dgm:pt modelId="{B80B054A-6F89-48AB-AE26-0079B56D1C05}" type="pres">
      <dgm:prSet presAssocID="{0BDD2C3F-9F64-4AFC-BDFA-99B0FD662495}" presName="rect4" presStyleLbl="node1" presStyleIdx="3" presStyleCnt="4">
        <dgm:presLayoutVars>
          <dgm:chMax val="0"/>
          <dgm:chPref val="0"/>
          <dgm:bulletEnabled val="1"/>
        </dgm:presLayoutVars>
      </dgm:prSet>
      <dgm:spPr/>
      <dgm:t>
        <a:bodyPr/>
        <a:lstStyle/>
        <a:p>
          <a:endParaRPr lang="en-IN"/>
        </a:p>
      </dgm:t>
    </dgm:pt>
  </dgm:ptLst>
  <dgm:cxnLst>
    <dgm:cxn modelId="{485ACDD1-8BA5-4FB5-8790-F1B5BAC86222}" type="presOf" srcId="{A6BA014C-D5CD-45B0-A6E8-DE38B4DCEFFA}" destId="{7B103496-DA0E-4685-89BE-480B410F7FCF}" srcOrd="0" destOrd="0" presId="urn:microsoft.com/office/officeart/2005/8/layout/matrix2"/>
    <dgm:cxn modelId="{DEDF3986-9436-4C49-8F62-61BA3C47DC60}" srcId="{0BDD2C3F-9F64-4AFC-BDFA-99B0FD662495}" destId="{1DBF71A1-A201-4EA1-97EA-DB24F49F7E56}" srcOrd="3" destOrd="0" parTransId="{9DB2FCB8-C29E-4ED4-8FB6-0183F2586A47}" sibTransId="{9E15DBF5-A65E-4418-A7F5-AEB065A17EFD}"/>
    <dgm:cxn modelId="{564A34B1-0AE4-4F2F-A6AD-F461CA32B386}" type="presOf" srcId="{1DBF71A1-A201-4EA1-97EA-DB24F49F7E56}" destId="{B80B054A-6F89-48AB-AE26-0079B56D1C05}" srcOrd="0" destOrd="0" presId="urn:microsoft.com/office/officeart/2005/8/layout/matrix2"/>
    <dgm:cxn modelId="{BEF3E33D-AAE3-46D0-B803-64930AD31E3F}" type="presOf" srcId="{0BDD2C3F-9F64-4AFC-BDFA-99B0FD662495}" destId="{409AB205-CA75-4F34-9950-D1778ABE0C5D}" srcOrd="0" destOrd="0" presId="urn:microsoft.com/office/officeart/2005/8/layout/matrix2"/>
    <dgm:cxn modelId="{4FB5C9DF-4B52-4998-B9D4-363D930A77F4}" srcId="{0BDD2C3F-9F64-4AFC-BDFA-99B0FD662495}" destId="{66F65BFA-2C7D-4B52-A360-F48BEE6838C0}" srcOrd="2" destOrd="0" parTransId="{A5A0009A-D57B-405D-93E0-B435AAB5176B}" sibTransId="{ED537FEA-734A-412E-A77E-4BDBEF6A6C92}"/>
    <dgm:cxn modelId="{9115828E-064B-43A6-8B7B-73931DC5C463}" srcId="{0BDD2C3F-9F64-4AFC-BDFA-99B0FD662495}" destId="{192D9088-0E6C-46F1-9F85-A5FD4F11ECA9}" srcOrd="1" destOrd="0" parTransId="{12D3E03D-B243-4A51-BF2F-2464335A4416}" sibTransId="{8A095F39-0332-4410-8B60-A5C1F66041C0}"/>
    <dgm:cxn modelId="{9A5B3212-7BAB-4FE9-9B07-D3D74F23C04F}" type="presOf" srcId="{192D9088-0E6C-46F1-9F85-A5FD4F11ECA9}" destId="{97980B12-612D-45AF-96B7-86D66152C1E9}" srcOrd="0" destOrd="0" presId="urn:microsoft.com/office/officeart/2005/8/layout/matrix2"/>
    <dgm:cxn modelId="{10EDE197-4B72-41B3-B1C1-8D30D5A983A8}" type="presOf" srcId="{66F65BFA-2C7D-4B52-A360-F48BEE6838C0}" destId="{65245A7B-7C16-44E2-AEE8-3B675CFCEFDA}" srcOrd="0" destOrd="0" presId="urn:microsoft.com/office/officeart/2005/8/layout/matrix2"/>
    <dgm:cxn modelId="{8C593243-2BBC-4C4A-B2D6-B7295886EAC2}" srcId="{0BDD2C3F-9F64-4AFC-BDFA-99B0FD662495}" destId="{A6BA014C-D5CD-45B0-A6E8-DE38B4DCEFFA}" srcOrd="0" destOrd="0" parTransId="{E1017A9B-2BAD-4A79-858F-3F2A232CC5FC}" sibTransId="{636D1143-B90B-4888-9B22-17B0348BA51B}"/>
    <dgm:cxn modelId="{D3AC11BA-5E20-4F9D-929F-E3358BDBF945}" type="presParOf" srcId="{409AB205-CA75-4F34-9950-D1778ABE0C5D}" destId="{18D709CE-CC30-452B-94AF-D369BF8838EE}" srcOrd="0" destOrd="0" presId="urn:microsoft.com/office/officeart/2005/8/layout/matrix2"/>
    <dgm:cxn modelId="{0817766F-C16C-4491-9045-BC02702A200E}" type="presParOf" srcId="{409AB205-CA75-4F34-9950-D1778ABE0C5D}" destId="{7B103496-DA0E-4685-89BE-480B410F7FCF}" srcOrd="1" destOrd="0" presId="urn:microsoft.com/office/officeart/2005/8/layout/matrix2"/>
    <dgm:cxn modelId="{764F39F7-A350-4C1B-96AE-93B222A6DBC9}" type="presParOf" srcId="{409AB205-CA75-4F34-9950-D1778ABE0C5D}" destId="{97980B12-612D-45AF-96B7-86D66152C1E9}" srcOrd="2" destOrd="0" presId="urn:microsoft.com/office/officeart/2005/8/layout/matrix2"/>
    <dgm:cxn modelId="{DAC22198-C00F-4B18-B768-795D26CE1A4B}" type="presParOf" srcId="{409AB205-CA75-4F34-9950-D1778ABE0C5D}" destId="{65245A7B-7C16-44E2-AEE8-3B675CFCEFDA}" srcOrd="3" destOrd="0" presId="urn:microsoft.com/office/officeart/2005/8/layout/matrix2"/>
    <dgm:cxn modelId="{513F2096-2167-4CCA-9BEC-1389BA467F57}" type="presParOf" srcId="{409AB205-CA75-4F34-9950-D1778ABE0C5D}" destId="{B80B054A-6F89-48AB-AE26-0079B56D1C05}" srcOrd="4" destOrd="0" presId="urn:microsoft.com/office/officeart/2005/8/layout/matrix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36A994-60A6-447D-8D30-19D2F536511E}">
      <dsp:nvSpPr>
        <dsp:cNvPr id="0" name=""/>
        <dsp:cNvSpPr/>
      </dsp:nvSpPr>
      <dsp:spPr>
        <a:xfrm>
          <a:off x="2801" y="570743"/>
          <a:ext cx="1273711" cy="529585"/>
        </a:xfrm>
        <a:prstGeom prst="roundRect">
          <a:avLst>
            <a:gd name="adj" fmla="val 10000"/>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64008" rIns="64008" bIns="34290" numCol="1" spcCol="1270" anchor="t" anchorCtr="0">
          <a:noAutofit/>
        </a:bodyPr>
        <a:lstStyle/>
        <a:p>
          <a:pPr lvl="0" algn="l" defTabSz="400050">
            <a:lnSpc>
              <a:spcPct val="90000"/>
            </a:lnSpc>
            <a:spcBef>
              <a:spcPct val="0"/>
            </a:spcBef>
            <a:spcAft>
              <a:spcPct val="35000"/>
            </a:spcAft>
          </a:pPr>
          <a:r>
            <a:rPr lang="en-US" sz="900" kern="1200" dirty="0"/>
            <a:t>Data Cleaning</a:t>
          </a:r>
        </a:p>
      </dsp:txBody>
      <dsp:txXfrm>
        <a:off x="2801" y="570743"/>
        <a:ext cx="1273711" cy="353056"/>
      </dsp:txXfrm>
    </dsp:sp>
    <dsp:sp modelId="{9D677988-374B-4BBA-B73C-8BE59201B4AA}">
      <dsp:nvSpPr>
        <dsp:cNvPr id="0" name=""/>
        <dsp:cNvSpPr/>
      </dsp:nvSpPr>
      <dsp:spPr>
        <a:xfrm>
          <a:off x="263681" y="923800"/>
          <a:ext cx="1273711" cy="1630125"/>
        </a:xfrm>
        <a:prstGeom prst="roundRect">
          <a:avLst>
            <a:gd name="adj" fmla="val 10000"/>
          </a:avLst>
        </a:prstGeom>
        <a:solidFill>
          <a:schemeClr val="lt1">
            <a:alpha val="90000"/>
            <a:hueOff val="0"/>
            <a:satOff val="0"/>
            <a:lumOff val="0"/>
            <a:alphaOff val="0"/>
          </a:schemeClr>
        </a:solidFill>
        <a:ln w="19050"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64008" rIns="64008" bIns="64008" numCol="1" spcCol="1270" anchor="t" anchorCtr="0">
          <a:noAutofit/>
        </a:bodyPr>
        <a:lstStyle/>
        <a:p>
          <a:pPr marL="57150" lvl="1" indent="-57150" algn="l" defTabSz="400050">
            <a:lnSpc>
              <a:spcPct val="90000"/>
            </a:lnSpc>
            <a:spcBef>
              <a:spcPct val="0"/>
            </a:spcBef>
            <a:spcAft>
              <a:spcPct val="15000"/>
            </a:spcAft>
            <a:buChar char="••"/>
          </a:pPr>
          <a:r>
            <a:rPr lang="en-US" sz="900" kern="1200" dirty="0"/>
            <a:t>Import the collected data from web scraping</a:t>
          </a:r>
        </a:p>
        <a:p>
          <a:pPr marL="57150" lvl="1" indent="-57150" algn="l" defTabSz="400050">
            <a:lnSpc>
              <a:spcPct val="90000"/>
            </a:lnSpc>
            <a:spcBef>
              <a:spcPct val="0"/>
            </a:spcBef>
            <a:spcAft>
              <a:spcPct val="15000"/>
            </a:spcAft>
            <a:buChar char="••"/>
          </a:pPr>
          <a:r>
            <a:rPr lang="en-US" sz="900" kern="1200" dirty="0"/>
            <a:t>Clean and format the records as per usage by using various imputation techniques</a:t>
          </a:r>
        </a:p>
      </dsp:txBody>
      <dsp:txXfrm>
        <a:off x="300987" y="961106"/>
        <a:ext cx="1199099" cy="1555513"/>
      </dsp:txXfrm>
    </dsp:sp>
    <dsp:sp modelId="{51EA4E37-9197-43C9-9502-961CC2F00719}">
      <dsp:nvSpPr>
        <dsp:cNvPr id="0" name=""/>
        <dsp:cNvSpPr/>
      </dsp:nvSpPr>
      <dsp:spPr>
        <a:xfrm>
          <a:off x="1469602" y="588713"/>
          <a:ext cx="409350" cy="317117"/>
        </a:xfrm>
        <a:prstGeom prst="rightArrow">
          <a:avLst>
            <a:gd name="adj1" fmla="val 60000"/>
            <a:gd name="adj2" fmla="val 50000"/>
          </a:avLst>
        </a:prstGeom>
        <a:solidFill>
          <a:schemeClr val="accent5">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dirty="0"/>
        </a:p>
      </dsp:txBody>
      <dsp:txXfrm>
        <a:off x="1469602" y="652136"/>
        <a:ext cx="314215" cy="190271"/>
      </dsp:txXfrm>
    </dsp:sp>
    <dsp:sp modelId="{6BB0ABCB-2373-47ED-9774-278F8EE9E9B2}">
      <dsp:nvSpPr>
        <dsp:cNvPr id="0" name=""/>
        <dsp:cNvSpPr/>
      </dsp:nvSpPr>
      <dsp:spPr>
        <a:xfrm>
          <a:off x="2048872" y="570743"/>
          <a:ext cx="1273711" cy="529585"/>
        </a:xfrm>
        <a:prstGeom prst="roundRect">
          <a:avLst>
            <a:gd name="adj" fmla="val 10000"/>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64008" rIns="64008" bIns="34290" numCol="1" spcCol="1270" anchor="t" anchorCtr="0">
          <a:noAutofit/>
        </a:bodyPr>
        <a:lstStyle/>
        <a:p>
          <a:pPr lvl="0" algn="l" defTabSz="400050">
            <a:lnSpc>
              <a:spcPct val="90000"/>
            </a:lnSpc>
            <a:spcBef>
              <a:spcPct val="0"/>
            </a:spcBef>
            <a:spcAft>
              <a:spcPct val="35000"/>
            </a:spcAft>
          </a:pPr>
          <a:r>
            <a:rPr lang="en-US" sz="900" kern="1200" dirty="0"/>
            <a:t>Exploratory Data Analysis</a:t>
          </a:r>
        </a:p>
      </dsp:txBody>
      <dsp:txXfrm>
        <a:off x="2048872" y="570743"/>
        <a:ext cx="1273711" cy="353056"/>
      </dsp:txXfrm>
    </dsp:sp>
    <dsp:sp modelId="{93C83A52-6E6B-41FD-9424-D118FD751CED}">
      <dsp:nvSpPr>
        <dsp:cNvPr id="0" name=""/>
        <dsp:cNvSpPr/>
      </dsp:nvSpPr>
      <dsp:spPr>
        <a:xfrm>
          <a:off x="2309753" y="910547"/>
          <a:ext cx="1273711" cy="1630125"/>
        </a:xfrm>
        <a:prstGeom prst="roundRect">
          <a:avLst>
            <a:gd name="adj" fmla="val 10000"/>
          </a:avLst>
        </a:prstGeom>
        <a:solidFill>
          <a:schemeClr val="lt1">
            <a:alpha val="90000"/>
            <a:hueOff val="0"/>
            <a:satOff val="0"/>
            <a:lumOff val="0"/>
            <a:alphaOff val="0"/>
          </a:schemeClr>
        </a:solidFill>
        <a:ln w="19050"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64008" rIns="64008" bIns="64008" numCol="1" spcCol="1270" anchor="t" anchorCtr="0">
          <a:noAutofit/>
        </a:bodyPr>
        <a:lstStyle/>
        <a:p>
          <a:pPr marL="57150" lvl="1" indent="-57150" algn="l" defTabSz="400050">
            <a:lnSpc>
              <a:spcPct val="90000"/>
            </a:lnSpc>
            <a:spcBef>
              <a:spcPct val="0"/>
            </a:spcBef>
            <a:spcAft>
              <a:spcPct val="15000"/>
            </a:spcAft>
            <a:buChar char="••"/>
          </a:pPr>
          <a:r>
            <a:rPr lang="en-US" sz="900" kern="1200" dirty="0"/>
            <a:t>Check through all the dataset information like datatype, missing value, duplicate value etc.</a:t>
          </a:r>
        </a:p>
        <a:p>
          <a:pPr marL="57150" lvl="1" indent="-57150" algn="l" defTabSz="400050">
            <a:lnSpc>
              <a:spcPct val="90000"/>
            </a:lnSpc>
            <a:spcBef>
              <a:spcPct val="0"/>
            </a:spcBef>
            <a:spcAft>
              <a:spcPct val="15000"/>
            </a:spcAft>
            <a:buChar char="••"/>
          </a:pPr>
          <a:r>
            <a:rPr lang="en-US" sz="900" kern="1200" dirty="0"/>
            <a:t>Analyze each and every data record to ensure we have usable information</a:t>
          </a:r>
        </a:p>
      </dsp:txBody>
      <dsp:txXfrm>
        <a:off x="2347059" y="947853"/>
        <a:ext cx="1199099" cy="1555513"/>
      </dsp:txXfrm>
    </dsp:sp>
    <dsp:sp modelId="{A66EA167-6AD2-4AA4-A421-59E2B4561DDF}">
      <dsp:nvSpPr>
        <dsp:cNvPr id="0" name=""/>
        <dsp:cNvSpPr/>
      </dsp:nvSpPr>
      <dsp:spPr>
        <a:xfrm>
          <a:off x="3515674" y="588713"/>
          <a:ext cx="409350" cy="317117"/>
        </a:xfrm>
        <a:prstGeom prst="rightArrow">
          <a:avLst>
            <a:gd name="adj1" fmla="val 60000"/>
            <a:gd name="adj2" fmla="val 50000"/>
          </a:avLst>
        </a:prstGeom>
        <a:solidFill>
          <a:schemeClr val="accent5">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dirty="0"/>
        </a:p>
      </dsp:txBody>
      <dsp:txXfrm>
        <a:off x="3515674" y="652136"/>
        <a:ext cx="314215" cy="190271"/>
      </dsp:txXfrm>
    </dsp:sp>
    <dsp:sp modelId="{3E371716-205E-4EF6-A7ED-14278F63B034}">
      <dsp:nvSpPr>
        <dsp:cNvPr id="0" name=""/>
        <dsp:cNvSpPr/>
      </dsp:nvSpPr>
      <dsp:spPr>
        <a:xfrm>
          <a:off x="4094944" y="570743"/>
          <a:ext cx="1273711" cy="529585"/>
        </a:xfrm>
        <a:prstGeom prst="roundRect">
          <a:avLst>
            <a:gd name="adj" fmla="val 10000"/>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64008" rIns="64008" bIns="34290" numCol="1" spcCol="1270" anchor="t" anchorCtr="0">
          <a:noAutofit/>
        </a:bodyPr>
        <a:lstStyle/>
        <a:p>
          <a:pPr lvl="0" algn="l" defTabSz="400050">
            <a:lnSpc>
              <a:spcPct val="90000"/>
            </a:lnSpc>
            <a:spcBef>
              <a:spcPct val="0"/>
            </a:spcBef>
            <a:spcAft>
              <a:spcPct val="35000"/>
            </a:spcAft>
          </a:pPr>
          <a:r>
            <a:rPr lang="en-US" sz="900" kern="1200" dirty="0"/>
            <a:t>Visualization and Data Preprocessing</a:t>
          </a:r>
        </a:p>
      </dsp:txBody>
      <dsp:txXfrm>
        <a:off x="4094944" y="570743"/>
        <a:ext cx="1273711" cy="353056"/>
      </dsp:txXfrm>
    </dsp:sp>
    <dsp:sp modelId="{D91F2413-E4E3-4058-AF8C-E44208B5C14B}">
      <dsp:nvSpPr>
        <dsp:cNvPr id="0" name=""/>
        <dsp:cNvSpPr/>
      </dsp:nvSpPr>
      <dsp:spPr>
        <a:xfrm>
          <a:off x="4355825" y="923800"/>
          <a:ext cx="1273711" cy="1630125"/>
        </a:xfrm>
        <a:prstGeom prst="roundRect">
          <a:avLst>
            <a:gd name="adj" fmla="val 10000"/>
          </a:avLst>
        </a:prstGeom>
        <a:solidFill>
          <a:schemeClr val="lt1">
            <a:alpha val="90000"/>
            <a:hueOff val="0"/>
            <a:satOff val="0"/>
            <a:lumOff val="0"/>
            <a:alphaOff val="0"/>
          </a:schemeClr>
        </a:solidFill>
        <a:ln w="19050"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64008" rIns="64008" bIns="64008" numCol="1" spcCol="1270" anchor="t" anchorCtr="0">
          <a:noAutofit/>
        </a:bodyPr>
        <a:lstStyle/>
        <a:p>
          <a:pPr marL="57150" lvl="1" indent="-57150" algn="l" defTabSz="400050">
            <a:lnSpc>
              <a:spcPct val="90000"/>
            </a:lnSpc>
            <a:spcBef>
              <a:spcPct val="0"/>
            </a:spcBef>
            <a:spcAft>
              <a:spcPct val="15000"/>
            </a:spcAft>
            <a:buChar char="••"/>
          </a:pPr>
          <a:r>
            <a:rPr lang="en-US" sz="900" kern="1200" dirty="0"/>
            <a:t>Use various visualization methods to check the data distribution identify presence of outliers and skewness</a:t>
          </a:r>
        </a:p>
        <a:p>
          <a:pPr marL="57150" lvl="1" indent="-57150" algn="l" defTabSz="400050">
            <a:lnSpc>
              <a:spcPct val="90000"/>
            </a:lnSpc>
            <a:spcBef>
              <a:spcPct val="0"/>
            </a:spcBef>
            <a:spcAft>
              <a:spcPct val="15000"/>
            </a:spcAft>
            <a:buChar char="••"/>
          </a:pPr>
          <a:r>
            <a:rPr lang="en-US" sz="900" kern="1200" dirty="0"/>
            <a:t>Perform encoding and scaling methods</a:t>
          </a:r>
        </a:p>
      </dsp:txBody>
      <dsp:txXfrm>
        <a:off x="4393131" y="961106"/>
        <a:ext cx="1199099" cy="155551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36A994-60A6-447D-8D30-19D2F536511E}">
      <dsp:nvSpPr>
        <dsp:cNvPr id="0" name=""/>
        <dsp:cNvSpPr/>
      </dsp:nvSpPr>
      <dsp:spPr>
        <a:xfrm>
          <a:off x="2863" y="53765"/>
          <a:ext cx="1301848" cy="535915"/>
        </a:xfrm>
        <a:prstGeom prst="roundRect">
          <a:avLst>
            <a:gd name="adj" fmla="val 10000"/>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64008" rIns="64008" bIns="34290" numCol="1" spcCol="1270" anchor="t" anchorCtr="0">
          <a:noAutofit/>
        </a:bodyPr>
        <a:lstStyle/>
        <a:p>
          <a:pPr lvl="0" algn="l" defTabSz="400050">
            <a:lnSpc>
              <a:spcPct val="90000"/>
            </a:lnSpc>
            <a:spcBef>
              <a:spcPct val="0"/>
            </a:spcBef>
            <a:spcAft>
              <a:spcPct val="35000"/>
            </a:spcAft>
          </a:pPr>
          <a:r>
            <a:rPr lang="en-US" sz="900" kern="1200" dirty="0"/>
            <a:t>Model Building</a:t>
          </a:r>
        </a:p>
      </dsp:txBody>
      <dsp:txXfrm>
        <a:off x="2863" y="53765"/>
        <a:ext cx="1301848" cy="357277"/>
      </dsp:txXfrm>
    </dsp:sp>
    <dsp:sp modelId="{9D677988-374B-4BBA-B73C-8BE59201B4AA}">
      <dsp:nvSpPr>
        <dsp:cNvPr id="0" name=""/>
        <dsp:cNvSpPr/>
      </dsp:nvSpPr>
      <dsp:spPr>
        <a:xfrm>
          <a:off x="269506" y="411042"/>
          <a:ext cx="1301848" cy="2033226"/>
        </a:xfrm>
        <a:prstGeom prst="roundRect">
          <a:avLst>
            <a:gd name="adj" fmla="val 10000"/>
          </a:avLst>
        </a:prstGeom>
        <a:solidFill>
          <a:schemeClr val="lt1">
            <a:alpha val="90000"/>
            <a:hueOff val="0"/>
            <a:satOff val="0"/>
            <a:lumOff val="0"/>
            <a:alphaOff val="0"/>
          </a:schemeClr>
        </a:solidFill>
        <a:ln w="19050"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64008" rIns="64008" bIns="64008" numCol="1" spcCol="1270" anchor="t" anchorCtr="0">
          <a:noAutofit/>
        </a:bodyPr>
        <a:lstStyle/>
        <a:p>
          <a:pPr marL="57150" lvl="1" indent="-57150" algn="l" defTabSz="400050">
            <a:lnSpc>
              <a:spcPct val="90000"/>
            </a:lnSpc>
            <a:spcBef>
              <a:spcPct val="0"/>
            </a:spcBef>
            <a:spcAft>
              <a:spcPct val="15000"/>
            </a:spcAft>
            <a:buChar char="••"/>
          </a:pPr>
          <a:r>
            <a:rPr lang="en-US" sz="900" kern="1200" dirty="0"/>
            <a:t>Create appropriate Regression Machine Learning model function</a:t>
          </a:r>
        </a:p>
        <a:p>
          <a:pPr marL="57150" lvl="1" indent="-57150" algn="l" defTabSz="400050">
            <a:lnSpc>
              <a:spcPct val="90000"/>
            </a:lnSpc>
            <a:spcBef>
              <a:spcPct val="0"/>
            </a:spcBef>
            <a:spcAft>
              <a:spcPct val="15000"/>
            </a:spcAft>
            <a:buChar char="••"/>
          </a:pPr>
          <a:r>
            <a:rPr lang="en-US" sz="900" kern="1200" dirty="0"/>
            <a:t>Need to ensure that whenever the regression function is called it is able to process all the necessary parameters</a:t>
          </a:r>
        </a:p>
      </dsp:txBody>
      <dsp:txXfrm>
        <a:off x="307636" y="449172"/>
        <a:ext cx="1225588" cy="1956966"/>
      </dsp:txXfrm>
    </dsp:sp>
    <dsp:sp modelId="{51EA4E37-9197-43C9-9502-961CC2F00719}">
      <dsp:nvSpPr>
        <dsp:cNvPr id="0" name=""/>
        <dsp:cNvSpPr/>
      </dsp:nvSpPr>
      <dsp:spPr>
        <a:xfrm rot="21534658">
          <a:off x="1502029" y="50240"/>
          <a:ext cx="418469" cy="324122"/>
        </a:xfrm>
        <a:prstGeom prst="rightArrow">
          <a:avLst>
            <a:gd name="adj1" fmla="val 60000"/>
            <a:gd name="adj2" fmla="val 50000"/>
          </a:avLst>
        </a:prstGeom>
        <a:solidFill>
          <a:schemeClr val="accent5">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dirty="0"/>
        </a:p>
      </dsp:txBody>
      <dsp:txXfrm>
        <a:off x="1502038" y="115988"/>
        <a:ext cx="321232" cy="194474"/>
      </dsp:txXfrm>
    </dsp:sp>
    <dsp:sp modelId="{6BB0ABCB-2373-47ED-9774-278F8EE9E9B2}">
      <dsp:nvSpPr>
        <dsp:cNvPr id="0" name=""/>
        <dsp:cNvSpPr/>
      </dsp:nvSpPr>
      <dsp:spPr>
        <a:xfrm>
          <a:off x="2094133" y="14011"/>
          <a:ext cx="1301848" cy="535915"/>
        </a:xfrm>
        <a:prstGeom prst="roundRect">
          <a:avLst>
            <a:gd name="adj" fmla="val 10000"/>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64008" rIns="64008" bIns="34290" numCol="1" spcCol="1270" anchor="t" anchorCtr="0">
          <a:noAutofit/>
        </a:bodyPr>
        <a:lstStyle/>
        <a:p>
          <a:pPr lvl="0" algn="l" defTabSz="400050">
            <a:lnSpc>
              <a:spcPct val="90000"/>
            </a:lnSpc>
            <a:spcBef>
              <a:spcPct val="0"/>
            </a:spcBef>
            <a:spcAft>
              <a:spcPct val="35000"/>
            </a:spcAft>
          </a:pPr>
          <a:r>
            <a:rPr lang="en-US" sz="900" kern="1200" dirty="0"/>
            <a:t>Model Evaluation</a:t>
          </a:r>
        </a:p>
      </dsp:txBody>
      <dsp:txXfrm>
        <a:off x="2094133" y="14011"/>
        <a:ext cx="1301848" cy="357277"/>
      </dsp:txXfrm>
    </dsp:sp>
    <dsp:sp modelId="{93C83A52-6E6B-41FD-9424-D118FD751CED}">
      <dsp:nvSpPr>
        <dsp:cNvPr id="0" name=""/>
        <dsp:cNvSpPr/>
      </dsp:nvSpPr>
      <dsp:spPr>
        <a:xfrm>
          <a:off x="2360777" y="411042"/>
          <a:ext cx="1301848" cy="2033226"/>
        </a:xfrm>
        <a:prstGeom prst="roundRect">
          <a:avLst>
            <a:gd name="adj" fmla="val 10000"/>
          </a:avLst>
        </a:prstGeom>
        <a:solidFill>
          <a:schemeClr val="lt1">
            <a:alpha val="90000"/>
            <a:hueOff val="0"/>
            <a:satOff val="0"/>
            <a:lumOff val="0"/>
            <a:alphaOff val="0"/>
          </a:schemeClr>
        </a:solidFill>
        <a:ln w="19050"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64008" rIns="64008" bIns="64008" numCol="1" spcCol="1270" anchor="t" anchorCtr="0">
          <a:noAutofit/>
        </a:bodyPr>
        <a:lstStyle/>
        <a:p>
          <a:pPr marL="57150" lvl="1" indent="-57150" algn="l" defTabSz="400050">
            <a:lnSpc>
              <a:spcPct val="90000"/>
            </a:lnSpc>
            <a:spcBef>
              <a:spcPct val="0"/>
            </a:spcBef>
            <a:spcAft>
              <a:spcPct val="15000"/>
            </a:spcAft>
            <a:buChar char="••"/>
          </a:pPr>
          <a:r>
            <a:rPr lang="en-US" sz="900" kern="1200" dirty="0"/>
            <a:t>Usage of </a:t>
          </a:r>
          <a:r>
            <a:rPr lang="en-US" sz="900" kern="1200" dirty="0" smtClean="0"/>
            <a:t>evaluation metrics to check the accuracy </a:t>
          </a:r>
          <a:r>
            <a:rPr lang="en-US" sz="900" kern="1200" dirty="0"/>
            <a:t>of the models over trained and test data inputs</a:t>
          </a:r>
        </a:p>
        <a:p>
          <a:pPr marL="57150" lvl="1" indent="-57150" algn="l" defTabSz="400050">
            <a:lnSpc>
              <a:spcPct val="90000"/>
            </a:lnSpc>
            <a:spcBef>
              <a:spcPct val="0"/>
            </a:spcBef>
            <a:spcAft>
              <a:spcPct val="15000"/>
            </a:spcAft>
            <a:buChar char="••"/>
          </a:pPr>
          <a:r>
            <a:rPr lang="en-US" sz="900" kern="1200" dirty="0"/>
            <a:t>Ensure the cross validation techniques helps in reducing over fitting and under fitting data</a:t>
          </a:r>
        </a:p>
      </dsp:txBody>
      <dsp:txXfrm>
        <a:off x="2398907" y="449172"/>
        <a:ext cx="1225588" cy="1956966"/>
      </dsp:txXfrm>
    </dsp:sp>
    <dsp:sp modelId="{A66EA167-6AD2-4AA4-A421-59E2B4561DDF}">
      <dsp:nvSpPr>
        <dsp:cNvPr id="0" name=""/>
        <dsp:cNvSpPr/>
      </dsp:nvSpPr>
      <dsp:spPr>
        <a:xfrm rot="65342">
          <a:off x="3593299" y="50690"/>
          <a:ext cx="418469" cy="324122"/>
        </a:xfrm>
        <a:prstGeom prst="rightArrow">
          <a:avLst>
            <a:gd name="adj1" fmla="val 60000"/>
            <a:gd name="adj2" fmla="val 50000"/>
          </a:avLst>
        </a:prstGeom>
        <a:solidFill>
          <a:schemeClr val="accent5">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dirty="0"/>
        </a:p>
      </dsp:txBody>
      <dsp:txXfrm>
        <a:off x="3593308" y="114590"/>
        <a:ext cx="321232" cy="194474"/>
      </dsp:txXfrm>
    </dsp:sp>
    <dsp:sp modelId="{3E371716-205E-4EF6-A7ED-14278F63B034}">
      <dsp:nvSpPr>
        <dsp:cNvPr id="0" name=""/>
        <dsp:cNvSpPr/>
      </dsp:nvSpPr>
      <dsp:spPr>
        <a:xfrm>
          <a:off x="4185403" y="53765"/>
          <a:ext cx="1301848" cy="535915"/>
        </a:xfrm>
        <a:prstGeom prst="roundRect">
          <a:avLst>
            <a:gd name="adj" fmla="val 10000"/>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64008" rIns="64008" bIns="34290" numCol="1" spcCol="1270" anchor="t" anchorCtr="0">
          <a:noAutofit/>
        </a:bodyPr>
        <a:lstStyle/>
        <a:p>
          <a:pPr lvl="0" algn="l" defTabSz="400050">
            <a:lnSpc>
              <a:spcPct val="90000"/>
            </a:lnSpc>
            <a:spcBef>
              <a:spcPct val="0"/>
            </a:spcBef>
            <a:spcAft>
              <a:spcPct val="35000"/>
            </a:spcAft>
          </a:pPr>
          <a:r>
            <a:rPr lang="en-US" sz="900" kern="1200" dirty="0"/>
            <a:t>Hyperparameter Tuning Best Model</a:t>
          </a:r>
        </a:p>
      </dsp:txBody>
      <dsp:txXfrm>
        <a:off x="4185403" y="53765"/>
        <a:ext cx="1301848" cy="357277"/>
      </dsp:txXfrm>
    </dsp:sp>
    <dsp:sp modelId="{D91F2413-E4E3-4058-AF8C-E44208B5C14B}">
      <dsp:nvSpPr>
        <dsp:cNvPr id="0" name=""/>
        <dsp:cNvSpPr/>
      </dsp:nvSpPr>
      <dsp:spPr>
        <a:xfrm>
          <a:off x="4452047" y="411042"/>
          <a:ext cx="1301848" cy="2033226"/>
        </a:xfrm>
        <a:prstGeom prst="roundRect">
          <a:avLst>
            <a:gd name="adj" fmla="val 10000"/>
          </a:avLst>
        </a:prstGeom>
        <a:solidFill>
          <a:schemeClr val="lt1">
            <a:alpha val="90000"/>
            <a:hueOff val="0"/>
            <a:satOff val="0"/>
            <a:lumOff val="0"/>
            <a:alphaOff val="0"/>
          </a:schemeClr>
        </a:solidFill>
        <a:ln w="19050"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64008" rIns="64008" bIns="64008" numCol="1" spcCol="1270" anchor="t" anchorCtr="0">
          <a:noAutofit/>
        </a:bodyPr>
        <a:lstStyle/>
        <a:p>
          <a:pPr marL="57150" lvl="1" indent="-57150" algn="l" defTabSz="400050">
            <a:lnSpc>
              <a:spcPct val="90000"/>
            </a:lnSpc>
            <a:spcBef>
              <a:spcPct val="0"/>
            </a:spcBef>
            <a:spcAft>
              <a:spcPct val="15000"/>
            </a:spcAft>
            <a:buChar char="••"/>
          </a:pPr>
          <a:r>
            <a:rPr lang="en-US" sz="900" kern="1200" dirty="0"/>
            <a:t>Choosing the appropriate Regression Machine Learning model to check various parameter permutation and combinations</a:t>
          </a:r>
        </a:p>
        <a:p>
          <a:pPr marL="57150" lvl="1" indent="-57150" algn="l" defTabSz="400050">
            <a:lnSpc>
              <a:spcPct val="90000"/>
            </a:lnSpc>
            <a:spcBef>
              <a:spcPct val="0"/>
            </a:spcBef>
            <a:spcAft>
              <a:spcPct val="15000"/>
            </a:spcAft>
            <a:buChar char="••"/>
          </a:pPr>
          <a:r>
            <a:rPr lang="en-US" sz="900" kern="1200" dirty="0"/>
            <a:t>Using Grid Search CV to obtain the best parameters that can be plugged into the selected model</a:t>
          </a:r>
        </a:p>
      </dsp:txBody>
      <dsp:txXfrm>
        <a:off x="4490177" y="449172"/>
        <a:ext cx="1225588" cy="195696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D709CE-CC30-452B-94AF-D369BF8838EE}">
      <dsp:nvSpPr>
        <dsp:cNvPr id="0" name=""/>
        <dsp:cNvSpPr/>
      </dsp:nvSpPr>
      <dsp:spPr>
        <a:xfrm>
          <a:off x="228599" y="0"/>
          <a:ext cx="4114800" cy="4114800"/>
        </a:xfrm>
        <a:prstGeom prst="quadArrow">
          <a:avLst>
            <a:gd name="adj1" fmla="val 2000"/>
            <a:gd name="adj2" fmla="val 4000"/>
            <a:gd name="adj3" fmla="val 5000"/>
          </a:avLst>
        </a:prstGeom>
        <a:solidFill>
          <a:schemeClr val="accent2">
            <a:tint val="40000"/>
            <a:hueOff val="0"/>
            <a:satOff val="0"/>
            <a:lumOff val="0"/>
            <a:alphaOff val="0"/>
          </a:schemeClr>
        </a:solidFill>
        <a:ln w="9525" cap="rnd" cmpd="sng" algn="ctr">
          <a:solidFill>
            <a:schemeClr val="dk1">
              <a:hueOff val="0"/>
              <a:satOff val="0"/>
              <a:lumOff val="0"/>
              <a:alphaOff val="0"/>
            </a:schemeClr>
          </a:solidFill>
          <a:prstDash val="solid"/>
        </a:ln>
        <a:effectLst/>
        <a:scene3d>
          <a:camera prst="orthographicFront">
            <a:rot lat="0" lon="0" rev="0"/>
          </a:camera>
          <a:lightRig rig="contrasting" dir="t">
            <a:rot lat="0" lon="0" rev="1200000"/>
          </a:lightRig>
        </a:scene3d>
        <a:sp3d z="-300000" prstMaterial="plastic"/>
      </dsp:spPr>
      <dsp:style>
        <a:lnRef idx="1">
          <a:scrgbClr r="0" g="0" b="0"/>
        </a:lnRef>
        <a:fillRef idx="1">
          <a:scrgbClr r="0" g="0" b="0"/>
        </a:fillRef>
        <a:effectRef idx="0">
          <a:scrgbClr r="0" g="0" b="0"/>
        </a:effectRef>
        <a:fontRef idx="minor"/>
      </dsp:style>
    </dsp:sp>
    <dsp:sp modelId="{7B103496-DA0E-4685-89BE-480B410F7FCF}">
      <dsp:nvSpPr>
        <dsp:cNvPr id="0" name=""/>
        <dsp:cNvSpPr/>
      </dsp:nvSpPr>
      <dsp:spPr>
        <a:xfrm>
          <a:off x="470302" y="306091"/>
          <a:ext cx="1645920" cy="1645920"/>
        </a:xfrm>
        <a:prstGeom prst="roundRect">
          <a:avLst/>
        </a:prstGeom>
        <a:solidFill>
          <a:schemeClr val="accent2">
            <a:hueOff val="0"/>
            <a:satOff val="0"/>
            <a:lumOff val="0"/>
            <a:alphaOff val="0"/>
          </a:schemeClr>
        </a:solidFill>
        <a:ln>
          <a:noFill/>
        </a:ln>
        <a:effectLst>
          <a:outerShdw blurRad="38100" dist="25400" dir="5400000" rotWithShape="0">
            <a:srgbClr val="000000">
              <a:alpha val="4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b="0" i="0" kern="1200" dirty="0">
              <a:latin typeface="Constantia (Body)"/>
            </a:rPr>
            <a:t>Shape : 10,000 rows and 6 columns</a:t>
          </a:r>
        </a:p>
      </dsp:txBody>
      <dsp:txXfrm>
        <a:off x="550649" y="386438"/>
        <a:ext cx="1485226" cy="1485226"/>
      </dsp:txXfrm>
    </dsp:sp>
    <dsp:sp modelId="{97980B12-612D-45AF-96B7-86D66152C1E9}">
      <dsp:nvSpPr>
        <dsp:cNvPr id="0" name=""/>
        <dsp:cNvSpPr/>
      </dsp:nvSpPr>
      <dsp:spPr>
        <a:xfrm>
          <a:off x="2430017" y="267462"/>
          <a:ext cx="1645920" cy="1645920"/>
        </a:xfrm>
        <a:prstGeom prst="roundRect">
          <a:avLst/>
        </a:prstGeom>
        <a:solidFill>
          <a:schemeClr val="accent3">
            <a:hueOff val="0"/>
            <a:satOff val="0"/>
            <a:lumOff val="0"/>
            <a:alphaOff val="0"/>
          </a:schemeClr>
        </a:solidFill>
        <a:ln>
          <a:noFill/>
        </a:ln>
        <a:effectLst>
          <a:outerShdw blurRad="38100" dist="25400" dir="5400000" rotWithShape="0">
            <a:srgbClr val="000000">
              <a:alpha val="4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b="0" i="0" kern="1200" dirty="0">
              <a:latin typeface="Constantia (Body)"/>
            </a:rPr>
            <a:t>No null values present</a:t>
          </a:r>
          <a:endParaRPr lang="en-US" sz="1600" kern="1200" dirty="0">
            <a:latin typeface="Constantia (Body)"/>
          </a:endParaRPr>
        </a:p>
      </dsp:txBody>
      <dsp:txXfrm>
        <a:off x="2510364" y="347809"/>
        <a:ext cx="1485226" cy="1485226"/>
      </dsp:txXfrm>
    </dsp:sp>
    <dsp:sp modelId="{65245A7B-7C16-44E2-AEE8-3B675CFCEFDA}">
      <dsp:nvSpPr>
        <dsp:cNvPr id="0" name=""/>
        <dsp:cNvSpPr/>
      </dsp:nvSpPr>
      <dsp:spPr>
        <a:xfrm>
          <a:off x="496061" y="2201418"/>
          <a:ext cx="1645920" cy="1645920"/>
        </a:xfrm>
        <a:prstGeom prst="roundRect">
          <a:avLst/>
        </a:prstGeom>
        <a:solidFill>
          <a:schemeClr val="accent4">
            <a:hueOff val="0"/>
            <a:satOff val="0"/>
            <a:lumOff val="0"/>
            <a:alphaOff val="0"/>
          </a:schemeClr>
        </a:solidFill>
        <a:ln>
          <a:noFill/>
        </a:ln>
        <a:effectLst>
          <a:outerShdw blurRad="38100" dist="25400" dir="5400000" rotWithShape="0">
            <a:srgbClr val="000000">
              <a:alpha val="4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n-US" sz="1600" b="0" i="0" kern="1200" dirty="0">
              <a:latin typeface="Constantia (Body)"/>
            </a:rPr>
            <a:t>Few duplicate rows/records were found</a:t>
          </a:r>
          <a:endParaRPr lang="en-US" sz="1600" kern="1200" dirty="0">
            <a:latin typeface="Constantia (Body)"/>
          </a:endParaRPr>
        </a:p>
      </dsp:txBody>
      <dsp:txXfrm>
        <a:off x="576408" y="2281765"/>
        <a:ext cx="1485226" cy="1485226"/>
      </dsp:txXfrm>
    </dsp:sp>
    <dsp:sp modelId="{B80B054A-6F89-48AB-AE26-0079B56D1C05}">
      <dsp:nvSpPr>
        <dsp:cNvPr id="0" name=""/>
        <dsp:cNvSpPr/>
      </dsp:nvSpPr>
      <dsp:spPr>
        <a:xfrm>
          <a:off x="2430017" y="2201418"/>
          <a:ext cx="1645920" cy="1645920"/>
        </a:xfrm>
        <a:prstGeom prst="roundRect">
          <a:avLst/>
        </a:prstGeom>
        <a:solidFill>
          <a:schemeClr val="accent5">
            <a:hueOff val="0"/>
            <a:satOff val="0"/>
            <a:lumOff val="0"/>
            <a:alphaOff val="0"/>
          </a:schemeClr>
        </a:solidFill>
        <a:ln>
          <a:noFill/>
        </a:ln>
        <a:effectLst>
          <a:outerShdw blurRad="38100" dist="25400" dir="5400000" rotWithShape="0">
            <a:srgbClr val="000000">
              <a:alpha val="4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n-US" sz="1600" b="0" i="0" kern="1200" dirty="0">
              <a:latin typeface="Constantia (Body)"/>
            </a:rPr>
            <a:t>Datatype of only object columns are in dataset</a:t>
          </a:r>
          <a:endParaRPr lang="en-US" sz="1600" kern="1200" dirty="0">
            <a:latin typeface="Constantia (Body)"/>
          </a:endParaRPr>
        </a:p>
      </dsp:txBody>
      <dsp:txXfrm>
        <a:off x="2510364" y="2281765"/>
        <a:ext cx="1485226" cy="1485226"/>
      </dsp:txXfrm>
    </dsp:sp>
  </dsp:spTree>
</dsp:drawing>
</file>

<file path=ppt/diagrams/layout1.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matrix2">
  <dgm:title val=""/>
  <dgm:desc val=""/>
  <dgm:catLst>
    <dgm:cat type="matrix" pri="3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l" for="ch" forName="rect1" refType="w" fact="0.065"/>
          <dgm:constr type="t" for="ch" forName="rect1" refType="h" fact="0.065"/>
          <dgm:constr type="w" for="ch" forName="rect2" refType="w" fact="0.4"/>
          <dgm:constr type="h" for="ch" forName="rect2" refType="h" fact="0.4"/>
          <dgm:constr type="r" for="ch" forName="rect2" refType="w" fact="0.935"/>
          <dgm:constr type="t" for="ch" forName="rect2" refType="h" fact="0.065"/>
          <dgm:constr type="w" for="ch" forName="rect3" refType="w" fact="0.4"/>
          <dgm:constr type="h" for="ch" forName="rect3" refType="w" fact="0.4"/>
          <dgm:constr type="l" for="ch" forName="rect3" refType="w" fact="0.065"/>
          <dgm:constr type="b" for="ch" forName="rect3" refType="h" fact="0.935"/>
          <dgm:constr type="w" for="ch" forName="rect4" refType="w" fact="0.4"/>
          <dgm:constr type="h" for="ch" forName="rect4" refType="h" fact="0.4"/>
          <dgm:constr type="r" for="ch" forName="rect4" refType="w" fact="0.935"/>
          <dgm:constr type="b" for="ch" forName="rect4" refType="h" fact="0.935"/>
        </dgm:constrLst>
      </dgm:if>
      <dgm:else name="Name2">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r" for="ch" forName="rect1" refType="w" fact="0.935"/>
          <dgm:constr type="t" for="ch" forName="rect1" refType="h" fact="0.065"/>
          <dgm:constr type="w" for="ch" forName="rect2" refType="w" fact="0.4"/>
          <dgm:constr type="h" for="ch" forName="rect2" refType="h" fact="0.4"/>
          <dgm:constr type="l" for="ch" forName="rect2" refType="w" fact="0.065"/>
          <dgm:constr type="t" for="ch" forName="rect2" refType="h" fact="0.065"/>
          <dgm:constr type="w" for="ch" forName="rect3" refType="w" fact="0.4"/>
          <dgm:constr type="h" for="ch" forName="rect3" refType="w" fact="0.4"/>
          <dgm:constr type="r" for="ch" forName="rect3" refType="w" fact="0.935"/>
          <dgm:constr type="b" for="ch" forName="rect3" refType="h" fact="0.935"/>
          <dgm:constr type="w" for="ch" forName="rect4" refType="w" fact="0.4"/>
          <dgm:constr type="h" for="ch" forName="rect4" refType="h" fact="0.4"/>
          <dgm:constr type="l" for="ch" forName="rect4" refType="w" fact="0.065"/>
          <dgm:constr type="b" for="ch" forName="rect4" refType="h" fact="0.935"/>
        </dgm:constrLst>
      </dgm:else>
    </dgm:choose>
    <dgm:ruleLst/>
    <dgm:choose name="Name3">
      <dgm:if name="Name4" axis="ch" ptType="node" func="cnt" op="gte" val="1">
        <dgm:layoutNode name="axisShape" styleLbl="bgShp">
          <dgm:alg type="sp"/>
          <dgm:shape xmlns:r="http://schemas.openxmlformats.org/officeDocument/2006/relationships" type="quadArrow" r:blip="">
            <dgm:adjLst>
              <dgm:adj idx="1" val="0.02"/>
              <dgm:adj idx="2" val="0.04"/>
              <dgm:adj idx="3" val="0.05"/>
            </dgm:adjLst>
          </dgm:shape>
          <dgm:presOf/>
          <dgm:constrLst/>
          <dgm:ruleLst/>
        </dgm:layoutNode>
        <dgm:layoutNode name="rect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0EA5F0D-C1DC-412F-A146-DDB3A74B588F}" type="datetimeFigureOut">
              <a:rPr lang="en-US"/>
              <a:t>12/15/2021</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BAE14B8-3CC9-472D-9BC5-A84D80684DE2}" type="slidenum">
              <a:rPr/>
              <a:t>‹#›</a:t>
            </a:fld>
            <a:endParaRPr/>
          </a:p>
        </p:txBody>
      </p:sp>
    </p:spTree>
    <p:extLst>
      <p:ext uri="{BB962C8B-B14F-4D97-AF65-F5344CB8AC3E}">
        <p14:creationId xmlns:p14="http://schemas.microsoft.com/office/powerpoint/2010/main" val="25778275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CDE508-72C8-4AB5-AA9C-1584D31690E0}" type="datetimeFigureOut">
              <a:rPr lang="en-US"/>
              <a:t>12/15/2021</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B667E1-E601-4AAF-B95C-B25720D70A60}" type="slidenum">
              <a:rPr/>
              <a:t>‹#›</a:t>
            </a:fld>
            <a:endParaRPr/>
          </a:p>
        </p:txBody>
      </p:sp>
    </p:spTree>
    <p:extLst>
      <p:ext uri="{BB962C8B-B14F-4D97-AF65-F5344CB8AC3E}">
        <p14:creationId xmlns:p14="http://schemas.microsoft.com/office/powerpoint/2010/main" val="7111367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12/15/2021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7067339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E583DDF-CA54-461A-A486-592D2374C532}" type="datetimeFigureOut">
              <a:rPr lang="en-US" smtClean="0"/>
              <a:pPr/>
              <a:t>12/15/2021</a:t>
            </a:fld>
            <a:endParaRPr lang="en-US"/>
          </a:p>
        </p:txBody>
      </p:sp>
      <p:sp>
        <p:nvSpPr>
          <p:cNvPr id="6" name="Footer Placeholder 5"/>
          <p:cNvSpPr>
            <a:spLocks noGrp="1"/>
          </p:cNvSpPr>
          <p:nvPr>
            <p:ph type="ftr" sz="quarter" idx="11"/>
          </p:nvPr>
        </p:nvSpPr>
        <p:spPr/>
        <p:txBody>
          <a:bodyPr/>
          <a:lstStyle/>
          <a:p>
            <a:r>
              <a:rPr lang="en-US" smtClean="0"/>
              <a:t>Add a footer</a:t>
            </a:r>
            <a:endParaRPr lang="en-US" dirty="0"/>
          </a:p>
        </p:txBody>
      </p:sp>
      <p:sp>
        <p:nvSpPr>
          <p:cNvPr id="7" name="Slide Number Placeholder 6"/>
          <p:cNvSpPr>
            <a:spLocks noGrp="1"/>
          </p:cNvSpPr>
          <p:nvPr>
            <p:ph type="sldNum" sz="quarter" idx="12"/>
          </p:nvPr>
        </p:nvSpPr>
        <p:spPr/>
        <p:txBody>
          <a:bodyPr/>
          <a:lstStyle/>
          <a:p>
            <a:fld id="{CA8D9AD5-F248-4919-864A-CFD76CC027D6}" type="slidenum">
              <a:rPr lang="en-US" smtClean="0"/>
              <a:pPr/>
              <a:t>‹#›</a:t>
            </a:fld>
            <a:endParaRPr lang="en-US"/>
          </a:p>
        </p:txBody>
      </p:sp>
    </p:spTree>
    <p:extLst>
      <p:ext uri="{BB962C8B-B14F-4D97-AF65-F5344CB8AC3E}">
        <p14:creationId xmlns:p14="http://schemas.microsoft.com/office/powerpoint/2010/main" val="2201176014"/>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E583DDF-CA54-461A-A486-592D2374C532}" type="datetimeFigureOut">
              <a:rPr lang="en-US" smtClean="0"/>
              <a:pPr/>
              <a:t>12/15/2021</a:t>
            </a:fld>
            <a:endParaRPr lang="en-US"/>
          </a:p>
        </p:txBody>
      </p:sp>
      <p:sp>
        <p:nvSpPr>
          <p:cNvPr id="5" name="Footer Placeholder 4"/>
          <p:cNvSpPr>
            <a:spLocks noGrp="1"/>
          </p:cNvSpPr>
          <p:nvPr>
            <p:ph type="ftr" sz="quarter" idx="11"/>
          </p:nvPr>
        </p:nvSpPr>
        <p:spPr/>
        <p:txBody>
          <a:bodyPr/>
          <a:lstStyle/>
          <a:p>
            <a:r>
              <a:rPr lang="en-US" smtClean="0"/>
              <a:t>Add a footer</a:t>
            </a:r>
            <a:endParaRPr lang="en-US" dirty="0"/>
          </a:p>
        </p:txBody>
      </p:sp>
      <p:sp>
        <p:nvSpPr>
          <p:cNvPr id="6" name="Slide Number Placeholder 5"/>
          <p:cNvSpPr>
            <a:spLocks noGrp="1"/>
          </p:cNvSpPr>
          <p:nvPr>
            <p:ph type="sldNum" sz="quarter" idx="12"/>
          </p:nvPr>
        </p:nvSpPr>
        <p:spPr/>
        <p:txBody>
          <a:bodyPr/>
          <a:lstStyle/>
          <a:p>
            <a:fld id="{CA8D9AD5-F248-4919-864A-CFD76CC027D6}" type="slidenum">
              <a:rPr lang="en-US" smtClean="0"/>
              <a:pPr/>
              <a:t>‹#›</a:t>
            </a:fld>
            <a:endParaRPr lang="en-US"/>
          </a:p>
        </p:txBody>
      </p:sp>
    </p:spTree>
    <p:extLst>
      <p:ext uri="{BB962C8B-B14F-4D97-AF65-F5344CB8AC3E}">
        <p14:creationId xmlns:p14="http://schemas.microsoft.com/office/powerpoint/2010/main" val="4081291895"/>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E583DDF-CA54-461A-A486-592D2374C532}" type="datetimeFigureOut">
              <a:rPr lang="en-US" smtClean="0"/>
              <a:pPr/>
              <a:t>12/15/2021</a:t>
            </a:fld>
            <a:endParaRPr lang="en-US"/>
          </a:p>
        </p:txBody>
      </p:sp>
      <p:sp>
        <p:nvSpPr>
          <p:cNvPr id="5" name="Footer Placeholder 4"/>
          <p:cNvSpPr>
            <a:spLocks noGrp="1"/>
          </p:cNvSpPr>
          <p:nvPr>
            <p:ph type="ftr" sz="quarter" idx="11"/>
          </p:nvPr>
        </p:nvSpPr>
        <p:spPr/>
        <p:txBody>
          <a:bodyPr/>
          <a:lstStyle/>
          <a:p>
            <a:r>
              <a:rPr lang="en-US" smtClean="0"/>
              <a:t>Add a footer</a:t>
            </a:r>
            <a:endParaRPr lang="en-US" dirty="0"/>
          </a:p>
        </p:txBody>
      </p:sp>
      <p:sp>
        <p:nvSpPr>
          <p:cNvPr id="6" name="Slide Number Placeholder 5"/>
          <p:cNvSpPr>
            <a:spLocks noGrp="1"/>
          </p:cNvSpPr>
          <p:nvPr>
            <p:ph type="sldNum" sz="quarter" idx="12"/>
          </p:nvPr>
        </p:nvSpPr>
        <p:spPr/>
        <p:txBody>
          <a:bodyPr/>
          <a:lstStyle/>
          <a:p>
            <a:fld id="{CA8D9AD5-F248-4919-864A-CFD76CC027D6}" type="slidenum">
              <a:rPr lang="en-US" smtClean="0"/>
              <a:pPr/>
              <a:t>‹#›</a:t>
            </a:fld>
            <a:endParaRPr lang="en-US"/>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381102531"/>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E583DDF-CA54-461A-A486-592D2374C532}" type="datetimeFigureOut">
              <a:rPr lang="en-US" smtClean="0"/>
              <a:pPr/>
              <a:t>12/15/2021</a:t>
            </a:fld>
            <a:endParaRPr lang="en-US"/>
          </a:p>
        </p:txBody>
      </p:sp>
      <p:sp>
        <p:nvSpPr>
          <p:cNvPr id="5" name="Footer Placeholder 4"/>
          <p:cNvSpPr>
            <a:spLocks noGrp="1"/>
          </p:cNvSpPr>
          <p:nvPr>
            <p:ph type="ftr" sz="quarter" idx="11"/>
          </p:nvPr>
        </p:nvSpPr>
        <p:spPr/>
        <p:txBody>
          <a:bodyPr/>
          <a:lstStyle/>
          <a:p>
            <a:r>
              <a:rPr lang="en-US" smtClean="0"/>
              <a:t>Add a footer</a:t>
            </a:r>
            <a:endParaRPr lang="en-US" dirty="0"/>
          </a:p>
        </p:txBody>
      </p:sp>
      <p:sp>
        <p:nvSpPr>
          <p:cNvPr id="6" name="Slide Number Placeholder 5"/>
          <p:cNvSpPr>
            <a:spLocks noGrp="1"/>
          </p:cNvSpPr>
          <p:nvPr>
            <p:ph type="sldNum" sz="quarter" idx="12"/>
          </p:nvPr>
        </p:nvSpPr>
        <p:spPr/>
        <p:txBody>
          <a:bodyPr/>
          <a:lstStyle/>
          <a:p>
            <a:fld id="{CA8D9AD5-F248-4919-864A-CFD76CC027D6}" type="slidenum">
              <a:rPr lang="en-US" smtClean="0"/>
              <a:pPr/>
              <a:t>‹#›</a:t>
            </a:fld>
            <a:endParaRPr lang="en-US"/>
          </a:p>
        </p:txBody>
      </p:sp>
    </p:spTree>
    <p:extLst>
      <p:ext uri="{BB962C8B-B14F-4D97-AF65-F5344CB8AC3E}">
        <p14:creationId xmlns:p14="http://schemas.microsoft.com/office/powerpoint/2010/main" val="4037353491"/>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E583DDF-CA54-461A-A486-592D2374C532}" type="datetimeFigureOut">
              <a:rPr lang="en-US" smtClean="0"/>
              <a:pPr/>
              <a:t>12/15/2021</a:t>
            </a:fld>
            <a:endParaRPr lang="en-US"/>
          </a:p>
        </p:txBody>
      </p:sp>
      <p:sp>
        <p:nvSpPr>
          <p:cNvPr id="4" name="Footer Placeholder 4"/>
          <p:cNvSpPr>
            <a:spLocks noGrp="1"/>
          </p:cNvSpPr>
          <p:nvPr>
            <p:ph type="ftr" sz="quarter" idx="11"/>
          </p:nvPr>
        </p:nvSpPr>
        <p:spPr/>
        <p:txBody>
          <a:bodyPr/>
          <a:lstStyle/>
          <a:p>
            <a:r>
              <a:rPr lang="en-US" smtClean="0"/>
              <a:t>Add a footer</a:t>
            </a:r>
            <a:endParaRPr lang="en-US" dirty="0"/>
          </a:p>
        </p:txBody>
      </p:sp>
      <p:sp>
        <p:nvSpPr>
          <p:cNvPr id="6" name="Slide Number Placeholder 5"/>
          <p:cNvSpPr>
            <a:spLocks noGrp="1"/>
          </p:cNvSpPr>
          <p:nvPr>
            <p:ph type="sldNum" sz="quarter" idx="12"/>
          </p:nvPr>
        </p:nvSpPr>
        <p:spPr/>
        <p:txBody>
          <a:bodyPr/>
          <a:lstStyle/>
          <a:p>
            <a:fld id="{CA8D9AD5-F248-4919-864A-CFD76CC027D6}" type="slidenum">
              <a:rPr lang="en-US" smtClean="0"/>
              <a:pPr/>
              <a:t>‹#›</a:t>
            </a:fld>
            <a:endParaRPr lang="en-US"/>
          </a:p>
        </p:txBody>
      </p:sp>
    </p:spTree>
    <p:extLst>
      <p:ext uri="{BB962C8B-B14F-4D97-AF65-F5344CB8AC3E}">
        <p14:creationId xmlns:p14="http://schemas.microsoft.com/office/powerpoint/2010/main" val="1016839527"/>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E583DDF-CA54-461A-A486-592D2374C532}" type="datetimeFigureOut">
              <a:rPr lang="en-US" smtClean="0"/>
              <a:pPr/>
              <a:t>12/15/2021</a:t>
            </a:fld>
            <a:endParaRPr lang="en-US"/>
          </a:p>
        </p:txBody>
      </p:sp>
      <p:sp>
        <p:nvSpPr>
          <p:cNvPr id="4" name="Footer Placeholder 4"/>
          <p:cNvSpPr>
            <a:spLocks noGrp="1"/>
          </p:cNvSpPr>
          <p:nvPr>
            <p:ph type="ftr" sz="quarter" idx="11"/>
          </p:nvPr>
        </p:nvSpPr>
        <p:spPr/>
        <p:txBody>
          <a:bodyPr/>
          <a:lstStyle/>
          <a:p>
            <a:r>
              <a:rPr lang="en-US" smtClean="0"/>
              <a:t>Add a footer</a:t>
            </a:r>
            <a:endParaRPr lang="en-US" dirty="0"/>
          </a:p>
        </p:txBody>
      </p:sp>
      <p:sp>
        <p:nvSpPr>
          <p:cNvPr id="6" name="Slide Number Placeholder 5"/>
          <p:cNvSpPr>
            <a:spLocks noGrp="1"/>
          </p:cNvSpPr>
          <p:nvPr>
            <p:ph type="sldNum" sz="quarter" idx="12"/>
          </p:nvPr>
        </p:nvSpPr>
        <p:spPr/>
        <p:txBody>
          <a:bodyPr/>
          <a:lstStyle/>
          <a:p>
            <a:fld id="{CA8D9AD5-F248-4919-864A-CFD76CC027D6}" type="slidenum">
              <a:rPr lang="en-US" smtClean="0"/>
              <a:pPr/>
              <a:t>‹#›</a:t>
            </a:fld>
            <a:endParaRPr lang="en-US"/>
          </a:p>
        </p:txBody>
      </p:sp>
    </p:spTree>
    <p:extLst>
      <p:ext uri="{BB962C8B-B14F-4D97-AF65-F5344CB8AC3E}">
        <p14:creationId xmlns:p14="http://schemas.microsoft.com/office/powerpoint/2010/main" val="3621545945"/>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E583DDF-CA54-461A-A486-592D2374C532}" type="datetimeFigureOut">
              <a:rPr lang="en-US" smtClean="0"/>
              <a:t>12/15/2021</a:t>
            </a:fld>
            <a:endParaRPr lang="en-US"/>
          </a:p>
        </p:txBody>
      </p:sp>
      <p:sp>
        <p:nvSpPr>
          <p:cNvPr id="5" name="Footer Placeholder 4"/>
          <p:cNvSpPr>
            <a:spLocks noGrp="1"/>
          </p:cNvSpPr>
          <p:nvPr>
            <p:ph type="ftr" sz="quarter" idx="11"/>
          </p:nvPr>
        </p:nvSpPr>
        <p:spPr/>
        <p:txBody>
          <a:bodyPr/>
          <a:lstStyle/>
          <a:p>
            <a:r>
              <a:rPr lang="en-US" smtClean="0"/>
              <a:t>Add a footer</a:t>
            </a:r>
            <a:endParaRPr lang="en-US" dirty="0"/>
          </a:p>
        </p:txBody>
      </p:sp>
      <p:sp>
        <p:nvSpPr>
          <p:cNvPr id="6" name="Slide Number Placeholder 5"/>
          <p:cNvSpPr>
            <a:spLocks noGrp="1"/>
          </p:cNvSpPr>
          <p:nvPr>
            <p:ph type="sldNum" sz="quarter" idx="12"/>
          </p:nvPr>
        </p:nvSpPr>
        <p:spPr/>
        <p:txBody>
          <a:bodyPr/>
          <a:lstStyle/>
          <a:p>
            <a:fld id="{CA8D9AD5-F248-4919-864A-CFD76CC027D6}" type="slidenum">
              <a:rPr lang="en-IN" smtClean="0"/>
              <a:t>‹#›</a:t>
            </a:fld>
            <a:endParaRPr lang="en-IN"/>
          </a:p>
        </p:txBody>
      </p:sp>
    </p:spTree>
    <p:extLst>
      <p:ext uri="{BB962C8B-B14F-4D97-AF65-F5344CB8AC3E}">
        <p14:creationId xmlns:p14="http://schemas.microsoft.com/office/powerpoint/2010/main" val="41457309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E583DDF-CA54-461A-A486-592D2374C532}" type="datetimeFigureOut">
              <a:rPr lang="en-US" smtClean="0"/>
              <a:t>12/15/2021</a:t>
            </a:fld>
            <a:endParaRPr lang="en-US"/>
          </a:p>
        </p:txBody>
      </p:sp>
      <p:sp>
        <p:nvSpPr>
          <p:cNvPr id="5" name="Footer Placeholder 4"/>
          <p:cNvSpPr>
            <a:spLocks noGrp="1"/>
          </p:cNvSpPr>
          <p:nvPr>
            <p:ph type="ftr" sz="quarter" idx="11"/>
          </p:nvPr>
        </p:nvSpPr>
        <p:spPr/>
        <p:txBody>
          <a:bodyPr/>
          <a:lstStyle/>
          <a:p>
            <a:r>
              <a:rPr lang="en-US" smtClean="0"/>
              <a:t>Add a footer</a:t>
            </a:r>
            <a:endParaRPr lang="en-US" dirty="0"/>
          </a:p>
        </p:txBody>
      </p:sp>
      <p:sp>
        <p:nvSpPr>
          <p:cNvPr id="6" name="Slide Number Placeholder 5"/>
          <p:cNvSpPr>
            <a:spLocks noGrp="1"/>
          </p:cNvSpPr>
          <p:nvPr>
            <p:ph type="sldNum" sz="quarter" idx="12"/>
          </p:nvPr>
        </p:nvSpPr>
        <p:spPr/>
        <p:txBody>
          <a:bodyPr/>
          <a:lstStyle/>
          <a:p>
            <a:fld id="{CA8D9AD5-F248-4919-864A-CFD76CC027D6}" type="slidenum">
              <a:rPr lang="en-IN" smtClean="0"/>
              <a:t>‹#›</a:t>
            </a:fld>
            <a:endParaRPr lang="en-IN"/>
          </a:p>
        </p:txBody>
      </p:sp>
    </p:spTree>
    <p:extLst>
      <p:ext uri="{BB962C8B-B14F-4D97-AF65-F5344CB8AC3E}">
        <p14:creationId xmlns:p14="http://schemas.microsoft.com/office/powerpoint/2010/main" val="15180615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E583DDF-CA54-461A-A486-592D2374C532}" type="datetimeFigureOut">
              <a:rPr lang="en-US" smtClean="0"/>
              <a:t>12/15/2021</a:t>
            </a:fld>
            <a:endParaRPr lang="en-US"/>
          </a:p>
        </p:txBody>
      </p:sp>
      <p:sp>
        <p:nvSpPr>
          <p:cNvPr id="5" name="Footer Placeholder 4"/>
          <p:cNvSpPr>
            <a:spLocks noGrp="1"/>
          </p:cNvSpPr>
          <p:nvPr>
            <p:ph type="ftr" sz="quarter" idx="11"/>
          </p:nvPr>
        </p:nvSpPr>
        <p:spPr/>
        <p:txBody>
          <a:bodyPr/>
          <a:lstStyle/>
          <a:p>
            <a:r>
              <a:rPr lang="en-US" smtClean="0"/>
              <a:t>Add a footer</a:t>
            </a:r>
            <a:endParaRPr lang="en-US" dirty="0"/>
          </a:p>
        </p:txBody>
      </p:sp>
      <p:sp>
        <p:nvSpPr>
          <p:cNvPr id="6" name="Slide Number Placeholder 5"/>
          <p:cNvSpPr>
            <a:spLocks noGrp="1"/>
          </p:cNvSpPr>
          <p:nvPr>
            <p:ph type="sldNum" sz="quarter" idx="12"/>
          </p:nvPr>
        </p:nvSpPr>
        <p:spPr/>
        <p:txBody>
          <a:bodyPr/>
          <a:lstStyle/>
          <a:p>
            <a:fld id="{CA8D9AD5-F248-4919-864A-CFD76CC027D6}" type="slidenum">
              <a:rPr lang="en-IN" smtClean="0"/>
              <a:t>‹#›</a:t>
            </a:fld>
            <a:endParaRPr lang="en-IN"/>
          </a:p>
        </p:txBody>
      </p:sp>
    </p:spTree>
    <p:extLst>
      <p:ext uri="{BB962C8B-B14F-4D97-AF65-F5344CB8AC3E}">
        <p14:creationId xmlns:p14="http://schemas.microsoft.com/office/powerpoint/2010/main" val="33023507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E583DDF-CA54-461A-A486-592D2374C532}" type="datetimeFigureOut">
              <a:rPr lang="en-US" smtClean="0"/>
              <a:t>12/15/2021</a:t>
            </a:fld>
            <a:endParaRPr lang="en-US"/>
          </a:p>
        </p:txBody>
      </p:sp>
      <p:sp>
        <p:nvSpPr>
          <p:cNvPr id="5" name="Footer Placeholder 4"/>
          <p:cNvSpPr>
            <a:spLocks noGrp="1"/>
          </p:cNvSpPr>
          <p:nvPr>
            <p:ph type="ftr" sz="quarter" idx="11"/>
          </p:nvPr>
        </p:nvSpPr>
        <p:spPr/>
        <p:txBody>
          <a:bodyPr/>
          <a:lstStyle/>
          <a:p>
            <a:r>
              <a:rPr lang="en-US" smtClean="0"/>
              <a:t>Add a footer</a:t>
            </a:r>
            <a:endParaRPr lang="en-US" dirty="0"/>
          </a:p>
        </p:txBody>
      </p:sp>
      <p:sp>
        <p:nvSpPr>
          <p:cNvPr id="6" name="Slide Number Placeholder 5"/>
          <p:cNvSpPr>
            <a:spLocks noGrp="1"/>
          </p:cNvSpPr>
          <p:nvPr>
            <p:ph type="sldNum" sz="quarter" idx="12"/>
          </p:nvPr>
        </p:nvSpPr>
        <p:spPr/>
        <p:txBody>
          <a:bodyPr/>
          <a:lstStyle/>
          <a:p>
            <a:fld id="{CA8D9AD5-F248-4919-864A-CFD76CC027D6}" type="slidenum">
              <a:rPr lang="en-IN" smtClean="0"/>
              <a:t>‹#›</a:t>
            </a:fld>
            <a:endParaRPr lang="en-IN"/>
          </a:p>
        </p:txBody>
      </p:sp>
    </p:spTree>
    <p:extLst>
      <p:ext uri="{BB962C8B-B14F-4D97-AF65-F5344CB8AC3E}">
        <p14:creationId xmlns:p14="http://schemas.microsoft.com/office/powerpoint/2010/main" val="32316208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12952B5-7A2F-4CC8-B7CE-9234E21C2837}" type="datetime1">
              <a:rPr lang="en-US" smtClean="0"/>
              <a:t>12/15/2021</a:t>
            </a:fld>
            <a:endParaRPr lang="en-US"/>
          </a:p>
        </p:txBody>
      </p:sp>
      <p:sp>
        <p:nvSpPr>
          <p:cNvPr id="6" name="Footer Placeholder 5"/>
          <p:cNvSpPr>
            <a:spLocks noGrp="1"/>
          </p:cNvSpPr>
          <p:nvPr>
            <p:ph type="ftr" sz="quarter" idx="11"/>
          </p:nvPr>
        </p:nvSpPr>
        <p:spPr/>
        <p:txBody>
          <a:bodyPr/>
          <a:lstStyle/>
          <a:p>
            <a:r>
              <a:rPr lang="en-US" smtClean="0"/>
              <a:t>Add a footer</a:t>
            </a:r>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6521573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E1DA07A-9201-4B4B-BAF2-015AFA30F520}" type="datetime1">
              <a:rPr lang="en-US" smtClean="0"/>
              <a:t>12/15/2021</a:t>
            </a:fld>
            <a:endParaRPr lang="en-US"/>
          </a:p>
        </p:txBody>
      </p:sp>
      <p:sp>
        <p:nvSpPr>
          <p:cNvPr id="8" name="Footer Placeholder 7"/>
          <p:cNvSpPr>
            <a:spLocks noGrp="1"/>
          </p:cNvSpPr>
          <p:nvPr>
            <p:ph type="ftr" sz="quarter" idx="11"/>
          </p:nvPr>
        </p:nvSpPr>
        <p:spPr/>
        <p:txBody>
          <a:bodyPr/>
          <a:lstStyle/>
          <a:p>
            <a:r>
              <a:rPr lang="en-US" smtClean="0"/>
              <a:t>Add a footer</a:t>
            </a:r>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36287316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9E583DDF-CA54-461A-A486-592D2374C532}" type="datetimeFigureOut">
              <a:rPr lang="en-US" smtClean="0"/>
              <a:t>12/15/2021</a:t>
            </a:fld>
            <a:endParaRPr lang="en-US"/>
          </a:p>
        </p:txBody>
      </p:sp>
      <p:sp>
        <p:nvSpPr>
          <p:cNvPr id="5" name="Footer Placeholder 3"/>
          <p:cNvSpPr>
            <a:spLocks noGrp="1"/>
          </p:cNvSpPr>
          <p:nvPr>
            <p:ph type="ftr" sz="quarter" idx="11"/>
          </p:nvPr>
        </p:nvSpPr>
        <p:spPr/>
        <p:txBody>
          <a:bodyPr/>
          <a:lstStyle/>
          <a:p>
            <a:r>
              <a:rPr lang="en-US" smtClean="0"/>
              <a:t>Add a footer</a:t>
            </a:r>
            <a:endParaRPr lang="en-US" dirty="0"/>
          </a:p>
        </p:txBody>
      </p:sp>
      <p:sp>
        <p:nvSpPr>
          <p:cNvPr id="6" name="Slide Number Placeholder 4"/>
          <p:cNvSpPr>
            <a:spLocks noGrp="1"/>
          </p:cNvSpPr>
          <p:nvPr>
            <p:ph type="sldNum" sz="quarter" idx="12"/>
          </p:nvPr>
        </p:nvSpPr>
        <p:spPr/>
        <p:txBody>
          <a:bodyPr/>
          <a:lstStyle/>
          <a:p>
            <a:fld id="{CA8D9AD5-F248-4919-864A-CFD76CC027D6}" type="slidenum">
              <a:rPr lang="en-IN" smtClean="0"/>
              <a:t>‹#›</a:t>
            </a:fld>
            <a:endParaRPr lang="en-IN"/>
          </a:p>
        </p:txBody>
      </p:sp>
    </p:spTree>
    <p:extLst>
      <p:ext uri="{BB962C8B-B14F-4D97-AF65-F5344CB8AC3E}">
        <p14:creationId xmlns:p14="http://schemas.microsoft.com/office/powerpoint/2010/main" val="16356246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9E583DDF-CA54-461A-A486-592D2374C532}" type="datetimeFigureOut">
              <a:rPr lang="en-US" smtClean="0"/>
              <a:t>12/15/2021</a:t>
            </a:fld>
            <a:endParaRPr lang="en-US"/>
          </a:p>
        </p:txBody>
      </p:sp>
      <p:sp>
        <p:nvSpPr>
          <p:cNvPr id="5" name="Footer Placeholder 2"/>
          <p:cNvSpPr>
            <a:spLocks noGrp="1"/>
          </p:cNvSpPr>
          <p:nvPr>
            <p:ph type="ftr" sz="quarter" idx="11"/>
          </p:nvPr>
        </p:nvSpPr>
        <p:spPr/>
        <p:txBody>
          <a:bodyPr/>
          <a:lstStyle/>
          <a:p>
            <a:r>
              <a:rPr lang="en-US" smtClean="0"/>
              <a:t>Add a footer</a:t>
            </a:r>
            <a:endParaRPr lang="en-US" dirty="0"/>
          </a:p>
        </p:txBody>
      </p:sp>
      <p:sp>
        <p:nvSpPr>
          <p:cNvPr id="6" name="Slide Number Placeholder 3"/>
          <p:cNvSpPr>
            <a:spLocks noGrp="1"/>
          </p:cNvSpPr>
          <p:nvPr>
            <p:ph type="sldNum" sz="quarter" idx="12"/>
          </p:nvPr>
        </p:nvSpPr>
        <p:spPr/>
        <p:txBody>
          <a:bodyPr/>
          <a:lstStyle/>
          <a:p>
            <a:fld id="{CA8D9AD5-F248-4919-864A-CFD76CC027D6}" type="slidenum">
              <a:rPr lang="en-IN" smtClean="0"/>
              <a:t>‹#›</a:t>
            </a:fld>
            <a:endParaRPr lang="en-IN"/>
          </a:p>
        </p:txBody>
      </p:sp>
    </p:spTree>
    <p:extLst>
      <p:ext uri="{BB962C8B-B14F-4D97-AF65-F5344CB8AC3E}">
        <p14:creationId xmlns:p14="http://schemas.microsoft.com/office/powerpoint/2010/main" val="122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9E583DDF-CA54-461A-A486-592D2374C532}" type="datetimeFigureOut">
              <a:rPr lang="en-US" smtClean="0"/>
              <a:t>12/15/2021</a:t>
            </a:fld>
            <a:endParaRPr lang="en-US"/>
          </a:p>
        </p:txBody>
      </p:sp>
      <p:sp>
        <p:nvSpPr>
          <p:cNvPr id="5" name="Footer Placeholder 5"/>
          <p:cNvSpPr>
            <a:spLocks noGrp="1"/>
          </p:cNvSpPr>
          <p:nvPr>
            <p:ph type="ftr" sz="quarter" idx="11"/>
          </p:nvPr>
        </p:nvSpPr>
        <p:spPr/>
        <p:txBody>
          <a:bodyPr/>
          <a:lstStyle/>
          <a:p>
            <a:r>
              <a:rPr lang="en-US" smtClean="0"/>
              <a:t>Add a footer</a:t>
            </a:r>
            <a:endParaRPr lang="en-US" dirty="0"/>
          </a:p>
        </p:txBody>
      </p:sp>
      <p:sp>
        <p:nvSpPr>
          <p:cNvPr id="6" name="Slide Number Placeholder 6"/>
          <p:cNvSpPr>
            <a:spLocks noGrp="1"/>
          </p:cNvSpPr>
          <p:nvPr>
            <p:ph type="sldNum" sz="quarter" idx="12"/>
          </p:nvPr>
        </p:nvSpPr>
        <p:spPr/>
        <p:txBody>
          <a:bodyPr/>
          <a:lstStyle/>
          <a:p>
            <a:fld id="{CA8D9AD5-F248-4919-864A-CFD76CC027D6}" type="slidenum">
              <a:rPr lang="en-IN" smtClean="0"/>
              <a:t>‹#›</a:t>
            </a:fld>
            <a:endParaRPr lang="en-IN"/>
          </a:p>
        </p:txBody>
      </p:sp>
    </p:spTree>
    <p:extLst>
      <p:ext uri="{BB962C8B-B14F-4D97-AF65-F5344CB8AC3E}">
        <p14:creationId xmlns:p14="http://schemas.microsoft.com/office/powerpoint/2010/main" val="35884156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E583DDF-CA54-461A-A486-592D2374C532}" type="datetimeFigureOut">
              <a:rPr lang="en-US" smtClean="0"/>
              <a:t>12/15/2021</a:t>
            </a:fld>
            <a:endParaRPr lang="en-US"/>
          </a:p>
        </p:txBody>
      </p:sp>
      <p:sp>
        <p:nvSpPr>
          <p:cNvPr id="6" name="Footer Placeholder 5"/>
          <p:cNvSpPr>
            <a:spLocks noGrp="1"/>
          </p:cNvSpPr>
          <p:nvPr>
            <p:ph type="ftr" sz="quarter" idx="11"/>
          </p:nvPr>
        </p:nvSpPr>
        <p:spPr/>
        <p:txBody>
          <a:bodyPr/>
          <a:lstStyle/>
          <a:p>
            <a:r>
              <a:rPr lang="en-US" smtClean="0"/>
              <a:t>Add a footer</a:t>
            </a:r>
            <a:endParaRPr lang="en-US" dirty="0"/>
          </a:p>
        </p:txBody>
      </p:sp>
      <p:sp>
        <p:nvSpPr>
          <p:cNvPr id="7" name="Slide Number Placeholder 6"/>
          <p:cNvSpPr>
            <a:spLocks noGrp="1"/>
          </p:cNvSpPr>
          <p:nvPr>
            <p:ph type="sldNum" sz="quarter" idx="12"/>
          </p:nvPr>
        </p:nvSpPr>
        <p:spPr/>
        <p:txBody>
          <a:bodyPr/>
          <a:lstStyle/>
          <a:p>
            <a:fld id="{CA8D9AD5-F248-4919-864A-CFD76CC027D6}" type="slidenum">
              <a:rPr lang="en-IN" smtClean="0"/>
              <a:t>‹#›</a:t>
            </a:fld>
            <a:endParaRPr lang="en-IN"/>
          </a:p>
        </p:txBody>
      </p:sp>
    </p:spTree>
    <p:extLst>
      <p:ext uri="{BB962C8B-B14F-4D97-AF65-F5344CB8AC3E}">
        <p14:creationId xmlns:p14="http://schemas.microsoft.com/office/powerpoint/2010/main" val="7480896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9E583DDF-CA54-461A-A486-592D2374C532}" type="datetimeFigureOut">
              <a:rPr lang="en-US" smtClean="0"/>
              <a:pPr/>
              <a:t>12/15/2021</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r>
              <a:rPr lang="en-US" smtClean="0"/>
              <a:t>Add a footer</a:t>
            </a:r>
            <a:endParaRPr lang="en-US" dirty="0"/>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CA8D9AD5-F248-4919-864A-CFD76CC027D6}" type="slidenum">
              <a:rPr lang="en-US" smtClean="0"/>
              <a:pPr/>
              <a:t>‹#›</a:t>
            </a:fld>
            <a:endParaRPr lang="en-US"/>
          </a:p>
        </p:txBody>
      </p:sp>
    </p:spTree>
    <p:extLst>
      <p:ext uri="{BB962C8B-B14F-4D97-AF65-F5344CB8AC3E}">
        <p14:creationId xmlns:p14="http://schemas.microsoft.com/office/powerpoint/2010/main" val="1412677476"/>
      </p:ext>
    </p:extLst>
  </p:cSld>
  <p:clrMap bg1="dk1" tx1="lt1" bg2="dk2" tx2="lt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 id="2147483695" r:id="rId12"/>
    <p:sldLayoutId id="2147483696" r:id="rId13"/>
    <p:sldLayoutId id="2147483697" r:id="rId14"/>
    <p:sldLayoutId id="2147483698" r:id="rId15"/>
    <p:sldLayoutId id="2147483699" r:id="rId16"/>
    <p:sldLayoutId id="2147483700" r:id="rId1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gi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gi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g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github.com/" TargetMode="External"/><Relationship Id="rId2" Type="http://schemas.openxmlformats.org/officeDocument/2006/relationships/hyperlink" Target="https://www.google.com/" TargetMode="External"/><Relationship Id="rId1" Type="http://schemas.openxmlformats.org/officeDocument/2006/relationships/slideLayout" Target="../slideLayouts/slideLayout7.xml"/><Relationship Id="rId6" Type="http://schemas.openxmlformats.org/officeDocument/2006/relationships/hyperlink" Target="https://www.analyticsvidhya.com/" TargetMode="External"/><Relationship Id="rId5" Type="http://schemas.openxmlformats.org/officeDocument/2006/relationships/hyperlink" Target="https://towardsdatascience.com/" TargetMode="External"/><Relationship Id="rId4" Type="http://schemas.openxmlformats.org/officeDocument/2006/relationships/hyperlink" Target="https://www.kaggle.com/"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708338"/>
            <a:ext cx="10126938" cy="2743201"/>
          </a:xfrm>
        </p:spPr>
        <p:txBody>
          <a:bodyPr/>
          <a:lstStyle/>
          <a:p>
            <a:r>
              <a:rPr lang="en-IN" sz="4400" dirty="0" smtClean="0">
                <a:latin typeface="Times New Roman" panose="02020603050405020304" pitchFamily="18" charset="0"/>
                <a:cs typeface="Times New Roman" panose="02020603050405020304" pitchFamily="18" charset="0"/>
              </a:rPr>
              <a:t>						</a:t>
            </a:r>
            <a:r>
              <a:rPr lang="en-IN" sz="4400" dirty="0" smtClean="0">
                <a:solidFill>
                  <a:srgbClr val="FFFF00"/>
                </a:solidFill>
                <a:latin typeface="Times New Roman" panose="02020603050405020304" pitchFamily="18" charset="0"/>
                <a:cs typeface="Times New Roman" panose="02020603050405020304" pitchFamily="18" charset="0"/>
              </a:rPr>
              <a:t>Presentation on</a:t>
            </a:r>
            <a:r>
              <a:rPr lang="en-US" sz="4400" dirty="0">
                <a:solidFill>
                  <a:srgbClr val="FF0000"/>
                </a:solidFill>
                <a:latin typeface="Times New Roman" panose="02020603050405020304" pitchFamily="18" charset="0"/>
                <a:cs typeface="Times New Roman" panose="02020603050405020304" pitchFamily="18" charset="0"/>
              </a:rPr>
              <a:t/>
            </a:r>
            <a:br>
              <a:rPr lang="en-US" sz="4400" dirty="0">
                <a:solidFill>
                  <a:srgbClr val="FF0000"/>
                </a:solidFill>
                <a:latin typeface="Times New Roman" panose="02020603050405020304" pitchFamily="18" charset="0"/>
                <a:cs typeface="Times New Roman" panose="02020603050405020304" pitchFamily="18" charset="0"/>
              </a:rPr>
            </a:br>
            <a:r>
              <a:rPr lang="en-US" sz="4400" dirty="0" smtClean="0">
                <a:solidFill>
                  <a:srgbClr val="FF0000"/>
                </a:solidFill>
                <a:latin typeface="Times New Roman" panose="02020603050405020304" pitchFamily="18" charset="0"/>
                <a:cs typeface="Times New Roman" panose="02020603050405020304" pitchFamily="18" charset="0"/>
              </a:rPr>
              <a:t>   </a:t>
            </a:r>
            <a:r>
              <a:rPr lang="en-US" sz="4000" dirty="0" smtClean="0">
                <a:solidFill>
                  <a:srgbClr val="FF0000"/>
                </a:solidFill>
                <a:latin typeface="Times New Roman" panose="02020603050405020304" pitchFamily="18" charset="0"/>
                <a:cs typeface="Times New Roman" panose="02020603050405020304" pitchFamily="18" charset="0"/>
              </a:rPr>
              <a:t>Car </a:t>
            </a:r>
            <a:r>
              <a:rPr lang="en-US" sz="4000" dirty="0">
                <a:solidFill>
                  <a:srgbClr val="FF0000"/>
                </a:solidFill>
                <a:latin typeface="Times New Roman" panose="02020603050405020304" pitchFamily="18" charset="0"/>
                <a:cs typeface="Times New Roman" panose="02020603050405020304" pitchFamily="18" charset="0"/>
              </a:rPr>
              <a:t>Price Prediction Project Presentation</a:t>
            </a:r>
          </a:p>
        </p:txBody>
      </p:sp>
      <p:sp>
        <p:nvSpPr>
          <p:cNvPr id="5" name="Subtitle 4"/>
          <p:cNvSpPr>
            <a:spLocks noGrp="1"/>
          </p:cNvSpPr>
          <p:nvPr>
            <p:ph type="subTitle" idx="1"/>
          </p:nvPr>
        </p:nvSpPr>
        <p:spPr>
          <a:xfrm>
            <a:off x="7289443" y="4404574"/>
            <a:ext cx="4247564" cy="1931832"/>
          </a:xfrm>
        </p:spPr>
        <p:txBody>
          <a:bodyPr/>
          <a:lstStyle/>
          <a:p>
            <a:r>
              <a:rPr lang="en-IN" dirty="0">
                <a:solidFill>
                  <a:schemeClr val="bg1"/>
                </a:solidFill>
                <a:latin typeface="Times New Roman" panose="02020603050405020304" pitchFamily="18" charset="0"/>
                <a:cs typeface="Times New Roman" panose="02020603050405020304" pitchFamily="18" charset="0"/>
              </a:rPr>
              <a:t>Submitted by: </a:t>
            </a:r>
          </a:p>
          <a:p>
            <a:r>
              <a:rPr lang="en-IN" dirty="0" err="1">
                <a:solidFill>
                  <a:schemeClr val="bg1"/>
                </a:solidFill>
                <a:latin typeface="Times New Roman" panose="02020603050405020304" pitchFamily="18" charset="0"/>
                <a:cs typeface="Times New Roman" panose="02020603050405020304" pitchFamily="18" charset="0"/>
              </a:rPr>
              <a:t>Priyanka</a:t>
            </a:r>
            <a:r>
              <a:rPr lang="en-IN" dirty="0">
                <a:solidFill>
                  <a:schemeClr val="bg1"/>
                </a:solidFill>
                <a:latin typeface="Times New Roman" panose="02020603050405020304" pitchFamily="18" charset="0"/>
                <a:cs typeface="Times New Roman" panose="02020603050405020304" pitchFamily="18" charset="0"/>
              </a:rPr>
              <a:t> </a:t>
            </a:r>
            <a:r>
              <a:rPr lang="en-IN" dirty="0" err="1">
                <a:solidFill>
                  <a:schemeClr val="bg1"/>
                </a:solidFill>
                <a:latin typeface="Times New Roman" panose="02020603050405020304" pitchFamily="18" charset="0"/>
                <a:cs typeface="Times New Roman" panose="02020603050405020304" pitchFamily="18" charset="0"/>
              </a:rPr>
              <a:t>Saikia</a:t>
            </a:r>
            <a:r>
              <a:rPr lang="en-IN" dirty="0">
                <a:solidFill>
                  <a:schemeClr val="bg1"/>
                </a:solidFill>
                <a:latin typeface="Times New Roman" panose="02020603050405020304" pitchFamily="18" charset="0"/>
                <a:cs typeface="Times New Roman" panose="02020603050405020304" pitchFamily="18" charset="0"/>
              </a:rPr>
              <a:t>		    </a:t>
            </a:r>
          </a:p>
          <a:p>
            <a:r>
              <a:rPr lang="en-US" altLang="en-US" dirty="0">
                <a:solidFill>
                  <a:schemeClr val="bg1"/>
                </a:solidFill>
                <a:latin typeface="Times New Roman" panose="02020603050405020304" pitchFamily="18" charset="0"/>
                <a:cs typeface="Times New Roman" panose="02020603050405020304" pitchFamily="18" charset="0"/>
              </a:rPr>
              <a:t>Data Science Intern</a:t>
            </a:r>
          </a:p>
          <a:p>
            <a:r>
              <a:rPr lang="en-US" altLang="en-US" dirty="0">
                <a:solidFill>
                  <a:schemeClr val="bg1"/>
                </a:solidFill>
                <a:latin typeface="Times New Roman" panose="02020603050405020304" pitchFamily="18" charset="0"/>
                <a:cs typeface="Times New Roman" panose="02020603050405020304" pitchFamily="18" charset="0"/>
              </a:rPr>
              <a:t>Flip </a:t>
            </a:r>
            <a:r>
              <a:rPr lang="en-US" altLang="en-US" dirty="0" err="1">
                <a:solidFill>
                  <a:schemeClr val="bg1"/>
                </a:solidFill>
                <a:latin typeface="Times New Roman" panose="02020603050405020304" pitchFamily="18" charset="0"/>
                <a:cs typeface="Times New Roman" panose="02020603050405020304" pitchFamily="18" charset="0"/>
              </a:rPr>
              <a:t>Robo</a:t>
            </a:r>
            <a:r>
              <a:rPr lang="en-US" altLang="en-US" dirty="0">
                <a:solidFill>
                  <a:schemeClr val="bg1"/>
                </a:solidFill>
                <a:latin typeface="Times New Roman" panose="02020603050405020304" pitchFamily="18" charset="0"/>
                <a:cs typeface="Times New Roman" panose="02020603050405020304" pitchFamily="18" charset="0"/>
              </a:rPr>
              <a:t> Technologies</a:t>
            </a:r>
          </a:p>
          <a:p>
            <a:endParaRPr lang="en-US" dirty="0"/>
          </a:p>
        </p:txBody>
      </p:sp>
    </p:spTree>
    <p:extLst>
      <p:ext uri="{BB962C8B-B14F-4D97-AF65-F5344CB8AC3E}">
        <p14:creationId xmlns:p14="http://schemas.microsoft.com/office/powerpoint/2010/main" val="3250670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F2B9F76-E3F2-4DA5-8293-771C471594B5}"/>
              </a:ext>
            </a:extLst>
          </p:cNvPr>
          <p:cNvSpPr txBox="1">
            <a:spLocks/>
          </p:cNvSpPr>
          <p:nvPr/>
        </p:nvSpPr>
        <p:spPr>
          <a:xfrm>
            <a:off x="397424" y="365771"/>
            <a:ext cx="9854159" cy="1233424"/>
          </a:xfrm>
          <a:prstGeom prst="rect">
            <a:avLst/>
          </a:prstGeom>
        </p:spPr>
        <p:txBody>
          <a:bodyPr/>
          <a:lstStyle>
            <a:lvl1pPr marL="0" indent="0" algn="l" defTabSz="914400" rtl="0" eaLnBrk="1" latinLnBrk="0" hangingPunct="1">
              <a:lnSpc>
                <a:spcPct val="90000"/>
              </a:lnSpc>
              <a:spcBef>
                <a:spcPct val="0"/>
              </a:spcBef>
              <a:buFont typeface="Arial" pitchFamily="34" charset="0"/>
              <a:buNone/>
              <a:defRPr sz="3400" kern="1200">
                <a:solidFill>
                  <a:schemeClr val="tx1"/>
                </a:solidFill>
                <a:latin typeface="+mj-lt"/>
                <a:ea typeface="+mj-ea"/>
                <a:cs typeface="+mj-cs"/>
              </a:defRPr>
            </a:lvl1pPr>
          </a:lstStyle>
          <a:p>
            <a:r>
              <a:rPr lang="en-US" sz="3200" dirty="0">
                <a:solidFill>
                  <a:schemeClr val="bg1"/>
                </a:solidFill>
              </a:rPr>
              <a:t>EXPLORATORY DATA ANALYSIS (EDA) AND VISUALIZATION</a:t>
            </a:r>
            <a:endParaRPr lang="en-IN" sz="3200" dirty="0">
              <a:solidFill>
                <a:schemeClr val="bg1"/>
              </a:solidFill>
            </a:endParaRPr>
          </a:p>
        </p:txBody>
      </p:sp>
      <p:sp>
        <p:nvSpPr>
          <p:cNvPr id="3" name="TextBox 2">
            <a:extLst>
              <a:ext uri="{FF2B5EF4-FFF2-40B4-BE49-F238E27FC236}">
                <a16:creationId xmlns:a16="http://schemas.microsoft.com/office/drawing/2014/main" xmlns="" id="{217122CE-5E4B-4E76-A936-77BA97B195D4}"/>
              </a:ext>
            </a:extLst>
          </p:cNvPr>
          <p:cNvSpPr txBox="1"/>
          <p:nvPr/>
        </p:nvSpPr>
        <p:spPr>
          <a:xfrm>
            <a:off x="660121" y="1814653"/>
            <a:ext cx="2725978" cy="369332"/>
          </a:xfrm>
          <a:prstGeom prst="rect">
            <a:avLst/>
          </a:prstGeom>
          <a:noFill/>
        </p:spPr>
        <p:txBody>
          <a:bodyPr wrap="square">
            <a:spAutoFit/>
          </a:bodyPr>
          <a:lstStyle/>
          <a:p>
            <a:r>
              <a:rPr lang="en-US" u="sng" dirty="0"/>
              <a:t>01. Univariate Analysis</a:t>
            </a:r>
          </a:p>
        </p:txBody>
      </p:sp>
      <p:sp>
        <p:nvSpPr>
          <p:cNvPr id="4" name="TextBox 3">
            <a:extLst>
              <a:ext uri="{FF2B5EF4-FFF2-40B4-BE49-F238E27FC236}">
                <a16:creationId xmlns:a16="http://schemas.microsoft.com/office/drawing/2014/main" xmlns="" id="{529D698D-2FA7-4C15-B2D2-C5EE96DD2367}"/>
              </a:ext>
            </a:extLst>
          </p:cNvPr>
          <p:cNvSpPr txBox="1"/>
          <p:nvPr/>
        </p:nvSpPr>
        <p:spPr>
          <a:xfrm>
            <a:off x="4293493" y="1814653"/>
            <a:ext cx="2920931" cy="369332"/>
          </a:xfrm>
          <a:prstGeom prst="rect">
            <a:avLst/>
          </a:prstGeom>
          <a:noFill/>
        </p:spPr>
        <p:txBody>
          <a:bodyPr wrap="square">
            <a:spAutoFit/>
          </a:bodyPr>
          <a:lstStyle/>
          <a:p>
            <a:r>
              <a:rPr lang="en-US" u="sng" dirty="0"/>
              <a:t>02. Multivariate Analysis</a:t>
            </a:r>
          </a:p>
        </p:txBody>
      </p:sp>
      <p:sp>
        <p:nvSpPr>
          <p:cNvPr id="5" name="TextBox 4">
            <a:extLst>
              <a:ext uri="{FF2B5EF4-FFF2-40B4-BE49-F238E27FC236}">
                <a16:creationId xmlns:a16="http://schemas.microsoft.com/office/drawing/2014/main" xmlns="" id="{D50A8E3E-78D6-42B0-88EF-022A029D23FA}"/>
              </a:ext>
            </a:extLst>
          </p:cNvPr>
          <p:cNvSpPr txBox="1"/>
          <p:nvPr/>
        </p:nvSpPr>
        <p:spPr>
          <a:xfrm>
            <a:off x="7726827" y="1814653"/>
            <a:ext cx="3143730" cy="369332"/>
          </a:xfrm>
          <a:prstGeom prst="rect">
            <a:avLst/>
          </a:prstGeom>
          <a:noFill/>
        </p:spPr>
        <p:txBody>
          <a:bodyPr wrap="square">
            <a:spAutoFit/>
          </a:bodyPr>
          <a:lstStyle/>
          <a:p>
            <a:r>
              <a:rPr lang="en-US" u="sng" dirty="0"/>
              <a:t>03. Correlation of Dataset</a:t>
            </a:r>
          </a:p>
        </p:txBody>
      </p:sp>
      <p:sp>
        <p:nvSpPr>
          <p:cNvPr id="6" name="TextBox 5">
            <a:extLst>
              <a:ext uri="{FF2B5EF4-FFF2-40B4-BE49-F238E27FC236}">
                <a16:creationId xmlns:a16="http://schemas.microsoft.com/office/drawing/2014/main" xmlns="" id="{0AD30DD0-8AF6-4DD5-AC30-1F85D3F61CFC}"/>
              </a:ext>
            </a:extLst>
          </p:cNvPr>
          <p:cNvSpPr txBox="1"/>
          <p:nvPr/>
        </p:nvSpPr>
        <p:spPr>
          <a:xfrm>
            <a:off x="2025215" y="4411642"/>
            <a:ext cx="4300351" cy="369332"/>
          </a:xfrm>
          <a:prstGeom prst="rect">
            <a:avLst/>
          </a:prstGeom>
          <a:noFill/>
        </p:spPr>
        <p:txBody>
          <a:bodyPr wrap="square">
            <a:spAutoFit/>
          </a:bodyPr>
          <a:lstStyle/>
          <a:p>
            <a:r>
              <a:rPr lang="en-US" u="sng" dirty="0"/>
              <a:t>04. Correlation with Target variable</a:t>
            </a:r>
          </a:p>
        </p:txBody>
      </p:sp>
      <p:sp>
        <p:nvSpPr>
          <p:cNvPr id="7" name="TextBox 6">
            <a:extLst>
              <a:ext uri="{FF2B5EF4-FFF2-40B4-BE49-F238E27FC236}">
                <a16:creationId xmlns:a16="http://schemas.microsoft.com/office/drawing/2014/main" xmlns="" id="{C89FB171-BE78-40FA-B2C1-9D248D031EB0}"/>
              </a:ext>
            </a:extLst>
          </p:cNvPr>
          <p:cNvSpPr txBox="1"/>
          <p:nvPr/>
        </p:nvSpPr>
        <p:spPr>
          <a:xfrm>
            <a:off x="7214424" y="4408510"/>
            <a:ext cx="1981962" cy="369332"/>
          </a:xfrm>
          <a:prstGeom prst="rect">
            <a:avLst/>
          </a:prstGeom>
          <a:noFill/>
        </p:spPr>
        <p:txBody>
          <a:bodyPr wrap="square">
            <a:spAutoFit/>
          </a:bodyPr>
          <a:lstStyle/>
          <a:p>
            <a:r>
              <a:rPr lang="en-US" u="sng" dirty="0"/>
              <a:t>05. Conclusion</a:t>
            </a:r>
          </a:p>
        </p:txBody>
      </p:sp>
      <p:sp>
        <p:nvSpPr>
          <p:cNvPr id="8" name="TextBox 7">
            <a:extLst>
              <a:ext uri="{FF2B5EF4-FFF2-40B4-BE49-F238E27FC236}">
                <a16:creationId xmlns:a16="http://schemas.microsoft.com/office/drawing/2014/main" xmlns="" id="{E8F890E8-52C6-48D6-8675-684C65DC0CAC}"/>
              </a:ext>
            </a:extLst>
          </p:cNvPr>
          <p:cNvSpPr txBox="1"/>
          <p:nvPr/>
        </p:nvSpPr>
        <p:spPr>
          <a:xfrm>
            <a:off x="660121" y="2276178"/>
            <a:ext cx="2725978" cy="1754326"/>
          </a:xfrm>
          <a:prstGeom prst="rect">
            <a:avLst/>
          </a:prstGeom>
          <a:noFill/>
        </p:spPr>
        <p:txBody>
          <a:bodyPr wrap="square">
            <a:spAutoFit/>
          </a:bodyPr>
          <a:lstStyle/>
          <a:p>
            <a:r>
              <a:rPr lang="en-US" sz="1800" b="1" dirty="0">
                <a:latin typeface="+mj-lt"/>
              </a:rPr>
              <a:t>Univariate analysis</a:t>
            </a:r>
            <a:r>
              <a:rPr lang="en-US" sz="1800" dirty="0">
                <a:latin typeface="+mj-lt"/>
              </a:rPr>
              <a:t> is the simplest form of analyzing data. “Uni” means “one”, so in other words your data has only one variable.</a:t>
            </a:r>
          </a:p>
        </p:txBody>
      </p:sp>
      <p:sp>
        <p:nvSpPr>
          <p:cNvPr id="9" name="TextBox 8">
            <a:extLst>
              <a:ext uri="{FF2B5EF4-FFF2-40B4-BE49-F238E27FC236}">
                <a16:creationId xmlns:a16="http://schemas.microsoft.com/office/drawing/2014/main" xmlns="" id="{6EF070F7-E8D9-4FF9-B159-ACFF1B14A0DB}"/>
              </a:ext>
            </a:extLst>
          </p:cNvPr>
          <p:cNvSpPr txBox="1"/>
          <p:nvPr/>
        </p:nvSpPr>
        <p:spPr>
          <a:xfrm>
            <a:off x="4293493" y="2269914"/>
            <a:ext cx="2920931" cy="1477328"/>
          </a:xfrm>
          <a:prstGeom prst="rect">
            <a:avLst/>
          </a:prstGeom>
          <a:noFill/>
        </p:spPr>
        <p:txBody>
          <a:bodyPr wrap="square">
            <a:spAutoFit/>
          </a:bodyPr>
          <a:lstStyle/>
          <a:p>
            <a:r>
              <a:rPr lang="en-US" sz="1800" b="1" dirty="0">
                <a:latin typeface="+mj-lt"/>
              </a:rPr>
              <a:t>Multivariate analysis</a:t>
            </a:r>
            <a:r>
              <a:rPr lang="en-US" sz="1800" dirty="0">
                <a:latin typeface="+mj-lt"/>
              </a:rPr>
              <a:t> is a set of statistical techniques used for </a:t>
            </a:r>
            <a:r>
              <a:rPr lang="en-US" sz="1800" b="1" dirty="0">
                <a:latin typeface="+mj-lt"/>
              </a:rPr>
              <a:t>analysis</a:t>
            </a:r>
            <a:r>
              <a:rPr lang="en-US" sz="1800" dirty="0">
                <a:latin typeface="+mj-lt"/>
              </a:rPr>
              <a:t> of data that contain more than one variable. </a:t>
            </a:r>
          </a:p>
        </p:txBody>
      </p:sp>
      <p:sp>
        <p:nvSpPr>
          <p:cNvPr id="10" name="TextBox 9">
            <a:extLst>
              <a:ext uri="{FF2B5EF4-FFF2-40B4-BE49-F238E27FC236}">
                <a16:creationId xmlns:a16="http://schemas.microsoft.com/office/drawing/2014/main" xmlns="" id="{02F7344C-120B-44CD-BFD2-E8D95F1F20DB}"/>
              </a:ext>
            </a:extLst>
          </p:cNvPr>
          <p:cNvSpPr txBox="1"/>
          <p:nvPr/>
        </p:nvSpPr>
        <p:spPr>
          <a:xfrm>
            <a:off x="7748948" y="2269914"/>
            <a:ext cx="2920931" cy="1200329"/>
          </a:xfrm>
          <a:prstGeom prst="rect">
            <a:avLst/>
          </a:prstGeom>
          <a:noFill/>
        </p:spPr>
        <p:txBody>
          <a:bodyPr wrap="square">
            <a:spAutoFit/>
          </a:bodyPr>
          <a:lstStyle/>
          <a:p>
            <a:r>
              <a:rPr lang="en-US" sz="1800" b="1" dirty="0">
                <a:latin typeface="+mj-lt"/>
              </a:rPr>
              <a:t>Correlation</a:t>
            </a:r>
            <a:r>
              <a:rPr lang="en-US" sz="1800" dirty="0">
                <a:latin typeface="+mj-lt"/>
              </a:rPr>
              <a:t> is used to test relationships between quantitative variables or categorical variables.</a:t>
            </a:r>
          </a:p>
        </p:txBody>
      </p:sp>
      <p:sp>
        <p:nvSpPr>
          <p:cNvPr id="11" name="TextBox 10">
            <a:extLst>
              <a:ext uri="{FF2B5EF4-FFF2-40B4-BE49-F238E27FC236}">
                <a16:creationId xmlns:a16="http://schemas.microsoft.com/office/drawing/2014/main" xmlns="" id="{AF1B0DCD-3B23-4EF2-8C56-E0A65637DA6F}"/>
              </a:ext>
            </a:extLst>
          </p:cNvPr>
          <p:cNvSpPr txBox="1"/>
          <p:nvPr/>
        </p:nvSpPr>
        <p:spPr>
          <a:xfrm>
            <a:off x="2023110" y="4838946"/>
            <a:ext cx="3995950" cy="646331"/>
          </a:xfrm>
          <a:prstGeom prst="rect">
            <a:avLst/>
          </a:prstGeom>
          <a:noFill/>
        </p:spPr>
        <p:txBody>
          <a:bodyPr wrap="square">
            <a:spAutoFit/>
          </a:bodyPr>
          <a:lstStyle/>
          <a:p>
            <a:r>
              <a:rPr lang="en-US" sz="1800" b="1" dirty="0">
                <a:latin typeface="+mj-lt"/>
              </a:rPr>
              <a:t>Correlation</a:t>
            </a:r>
            <a:r>
              <a:rPr lang="en-US" sz="1800" dirty="0">
                <a:latin typeface="+mj-lt"/>
              </a:rPr>
              <a:t> with the target variable to know how the data is related.</a:t>
            </a:r>
          </a:p>
        </p:txBody>
      </p:sp>
      <p:sp>
        <p:nvSpPr>
          <p:cNvPr id="12" name="TextBox 11">
            <a:extLst>
              <a:ext uri="{FF2B5EF4-FFF2-40B4-BE49-F238E27FC236}">
                <a16:creationId xmlns:a16="http://schemas.microsoft.com/office/drawing/2014/main" xmlns="" id="{2C996ED3-5575-4D16-AC02-3EBDE2708E2A}"/>
              </a:ext>
            </a:extLst>
          </p:cNvPr>
          <p:cNvSpPr txBox="1"/>
          <p:nvPr/>
        </p:nvSpPr>
        <p:spPr>
          <a:xfrm>
            <a:off x="7214424" y="4838946"/>
            <a:ext cx="3190205" cy="646331"/>
          </a:xfrm>
          <a:prstGeom prst="rect">
            <a:avLst/>
          </a:prstGeom>
          <a:noFill/>
        </p:spPr>
        <p:txBody>
          <a:bodyPr wrap="square">
            <a:spAutoFit/>
          </a:bodyPr>
          <a:lstStyle/>
          <a:p>
            <a:r>
              <a:rPr lang="en-US" sz="1800" b="1" dirty="0">
                <a:latin typeface="+mj-lt"/>
              </a:rPr>
              <a:t>Summary</a:t>
            </a:r>
            <a:r>
              <a:rPr lang="en-US" sz="1800" dirty="0">
                <a:latin typeface="+mj-lt"/>
              </a:rPr>
              <a:t> with the conclusion of all the analysis</a:t>
            </a:r>
          </a:p>
        </p:txBody>
      </p:sp>
    </p:spTree>
    <p:extLst>
      <p:ext uri="{BB962C8B-B14F-4D97-AF65-F5344CB8AC3E}">
        <p14:creationId xmlns:p14="http://schemas.microsoft.com/office/powerpoint/2010/main" val="11054775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C9EC62E-9D88-4EBD-AB4C-6974D1712787}"/>
              </a:ext>
            </a:extLst>
          </p:cNvPr>
          <p:cNvSpPr>
            <a:spLocks noGrp="1"/>
          </p:cNvSpPr>
          <p:nvPr>
            <p:ph type="title"/>
          </p:nvPr>
        </p:nvSpPr>
        <p:spPr>
          <a:xfrm>
            <a:off x="697626" y="169383"/>
            <a:ext cx="9404723" cy="989716"/>
          </a:xfrm>
        </p:spPr>
        <p:txBody>
          <a:bodyPr/>
          <a:lstStyle/>
          <a:p>
            <a:r>
              <a:rPr lang="en-IN" dirty="0">
                <a:solidFill>
                  <a:schemeClr val="bg1"/>
                </a:solidFill>
              </a:rPr>
              <a:t>EXPLORATORY DATA ANALYSIS (EDA)</a:t>
            </a:r>
          </a:p>
        </p:txBody>
      </p:sp>
      <p:sp>
        <p:nvSpPr>
          <p:cNvPr id="3" name="Content Placeholder 2">
            <a:extLst>
              <a:ext uri="{FF2B5EF4-FFF2-40B4-BE49-F238E27FC236}">
                <a16:creationId xmlns:a16="http://schemas.microsoft.com/office/drawing/2014/main" xmlns="" id="{9EE2133F-4A1B-4B8D-9DE7-C620EC625E48}"/>
              </a:ext>
            </a:extLst>
          </p:cNvPr>
          <p:cNvSpPr>
            <a:spLocks noGrp="1"/>
          </p:cNvSpPr>
          <p:nvPr>
            <p:ph idx="1"/>
          </p:nvPr>
        </p:nvSpPr>
        <p:spPr>
          <a:xfrm>
            <a:off x="5118607" y="1803042"/>
            <a:ext cx="5573564" cy="3915658"/>
          </a:xfrm>
        </p:spPr>
        <p:txBody>
          <a:bodyPr>
            <a:normAutofit fontScale="85000" lnSpcReduction="20000"/>
          </a:bodyPr>
          <a:lstStyle/>
          <a:p>
            <a:r>
              <a:rPr lang="en-US" dirty="0"/>
              <a:t>First </a:t>
            </a:r>
            <a:r>
              <a:rPr lang="en-US" dirty="0" smtClean="0"/>
              <a:t>we </a:t>
            </a:r>
            <a:r>
              <a:rPr lang="en-US" dirty="0"/>
              <a:t>have imported the necessary libraries and loaded the entire dataset in our Jupyter Notebook </a:t>
            </a:r>
            <a:endParaRPr lang="en-US" dirty="0" smtClean="0"/>
          </a:p>
          <a:p>
            <a:r>
              <a:rPr lang="en-US" dirty="0" smtClean="0"/>
              <a:t>Then </a:t>
            </a:r>
            <a:r>
              <a:rPr lang="en-US" dirty="0" smtClean="0"/>
              <a:t>we</a:t>
            </a:r>
            <a:r>
              <a:rPr lang="en-US" dirty="0" smtClean="0"/>
              <a:t> </a:t>
            </a:r>
            <a:r>
              <a:rPr lang="en-US" dirty="0"/>
              <a:t>checked the shape of our dataset and found that we have a total of 10,000 rows and 6 different columns.</a:t>
            </a:r>
          </a:p>
          <a:p>
            <a:r>
              <a:rPr lang="en-US" dirty="0"/>
              <a:t>We don’t have any null values or missing values present in our dataset from the web scraping.</a:t>
            </a:r>
          </a:p>
          <a:p>
            <a:r>
              <a:rPr lang="en-US" dirty="0"/>
              <a:t>There few duplicate rows/records in our dataset </a:t>
            </a:r>
            <a:r>
              <a:rPr lang="en-US" dirty="0" smtClean="0"/>
              <a:t>but </a:t>
            </a:r>
            <a:r>
              <a:rPr lang="en-US" dirty="0"/>
              <a:t>decided to retain them instead of deleting it.</a:t>
            </a:r>
          </a:p>
          <a:p>
            <a:r>
              <a:rPr lang="en-US" dirty="0"/>
              <a:t>By checking the data </a:t>
            </a:r>
            <a:r>
              <a:rPr lang="en-US" dirty="0" smtClean="0"/>
              <a:t>types, we </a:t>
            </a:r>
            <a:r>
              <a:rPr lang="en-US" dirty="0"/>
              <a:t>came to know that our data set consists of columns having only object datatype even those there were numeric information present.</a:t>
            </a:r>
          </a:p>
          <a:p>
            <a:endParaRPr lang="en-IN" dirty="0"/>
          </a:p>
        </p:txBody>
      </p:sp>
      <p:graphicFrame>
        <p:nvGraphicFramePr>
          <p:cNvPr id="4" name="Content Placeholder 2">
            <a:extLst>
              <a:ext uri="{FF2B5EF4-FFF2-40B4-BE49-F238E27FC236}">
                <a16:creationId xmlns:a16="http://schemas.microsoft.com/office/drawing/2014/main" xmlns="" id="{42016A52-AC05-4B3D-8ACB-955909718DCB}"/>
              </a:ext>
            </a:extLst>
          </p:cNvPr>
          <p:cNvGraphicFramePr>
            <a:graphicFrameLocks/>
          </p:cNvGraphicFramePr>
          <p:nvPr>
            <p:extLst>
              <p:ext uri="{D42A27DB-BD31-4B8C-83A1-F6EECF244321}">
                <p14:modId xmlns:p14="http://schemas.microsoft.com/office/powerpoint/2010/main" val="181791962"/>
              </p:ext>
            </p:extLst>
          </p:nvPr>
        </p:nvGraphicFramePr>
        <p:xfrm>
          <a:off x="211757" y="1757966"/>
          <a:ext cx="4571999" cy="4114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136459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E0BED18-1681-4B91-B32A-B7E2E082C640}"/>
              </a:ext>
            </a:extLst>
          </p:cNvPr>
          <p:cNvSpPr>
            <a:spLocks noGrp="1"/>
          </p:cNvSpPr>
          <p:nvPr>
            <p:ph type="title"/>
          </p:nvPr>
        </p:nvSpPr>
        <p:spPr>
          <a:xfrm>
            <a:off x="2486158" y="67291"/>
            <a:ext cx="5691389" cy="1081826"/>
          </a:xfrm>
        </p:spPr>
        <p:txBody>
          <a:bodyPr>
            <a:normAutofit fontScale="90000"/>
          </a:bodyPr>
          <a:lstStyle/>
          <a:p>
            <a:r>
              <a:rPr lang="en-US" b="1" dirty="0">
                <a:solidFill>
                  <a:schemeClr val="bg1"/>
                </a:solidFill>
                <a:latin typeface="Times New Roman" pitchFamily="18" charset="0"/>
                <a:cs typeface="Times New Roman" pitchFamily="18" charset="0"/>
              </a:rPr>
              <a:t>Working with the Dataset</a:t>
            </a:r>
            <a:r>
              <a:rPr lang="en-IN" b="1" dirty="0">
                <a:latin typeface="Times New Roman" pitchFamily="18" charset="0"/>
                <a:cs typeface="Times New Roman" pitchFamily="18" charset="0"/>
              </a:rPr>
              <a:t/>
            </a:r>
            <a:br>
              <a:rPr lang="en-IN" b="1" dirty="0">
                <a:latin typeface="Times New Roman" pitchFamily="18" charset="0"/>
                <a:cs typeface="Times New Roman" pitchFamily="18" charset="0"/>
              </a:rPr>
            </a:br>
            <a:endParaRPr lang="en-IN" dirty="0"/>
          </a:p>
        </p:txBody>
      </p:sp>
      <p:sp>
        <p:nvSpPr>
          <p:cNvPr id="3" name="Content Placeholder 2">
            <a:extLst>
              <a:ext uri="{FF2B5EF4-FFF2-40B4-BE49-F238E27FC236}">
                <a16:creationId xmlns="" xmlns:a16="http://schemas.microsoft.com/office/drawing/2014/main" id="{B96A00B4-6A54-487A-88B0-9C2CBA28ABEB}"/>
              </a:ext>
            </a:extLst>
          </p:cNvPr>
          <p:cNvSpPr>
            <a:spLocks noGrp="1"/>
          </p:cNvSpPr>
          <p:nvPr>
            <p:ph idx="1"/>
          </p:nvPr>
        </p:nvSpPr>
        <p:spPr>
          <a:xfrm>
            <a:off x="553597" y="1271042"/>
            <a:ext cx="2984680" cy="2872794"/>
          </a:xfrm>
        </p:spPr>
        <p:txBody>
          <a:bodyPr/>
          <a:lstStyle/>
          <a:p>
            <a:pPr marL="0" indent="0">
              <a:buNone/>
            </a:pPr>
            <a:r>
              <a:rPr lang="en-IN" dirty="0" smtClean="0"/>
              <a:t>Importing Libraries:</a:t>
            </a:r>
          </a:p>
          <a:p>
            <a:pPr marL="0" indent="0">
              <a:buNone/>
            </a:pPr>
            <a:endParaRPr lang="en-IN" dirty="0"/>
          </a:p>
        </p:txBody>
      </p:sp>
      <p:pic>
        <p:nvPicPr>
          <p:cNvPr id="8" name="Picture 7"/>
          <p:cNvPicPr/>
          <p:nvPr/>
        </p:nvPicPr>
        <p:blipFill rotWithShape="1">
          <a:blip r:embed="rId2"/>
          <a:srcRect l="19444" t="29261" r="46488" b="6897"/>
          <a:stretch/>
        </p:blipFill>
        <p:spPr bwMode="auto">
          <a:xfrm>
            <a:off x="553596" y="1745086"/>
            <a:ext cx="4778257" cy="4887533"/>
          </a:xfrm>
          <a:prstGeom prst="rect">
            <a:avLst/>
          </a:prstGeom>
          <a:ln>
            <a:noFill/>
          </a:ln>
          <a:extLst>
            <a:ext uri="{53640926-AAD7-44D8-BBD7-CCE9431645EC}">
              <a14:shadowObscured xmlns:a14="http://schemas.microsoft.com/office/drawing/2010/main"/>
            </a:ext>
          </a:extLst>
        </p:spPr>
      </p:pic>
      <p:sp>
        <p:nvSpPr>
          <p:cNvPr id="4" name="TextBox 3"/>
          <p:cNvSpPr txBox="1"/>
          <p:nvPr/>
        </p:nvSpPr>
        <p:spPr>
          <a:xfrm>
            <a:off x="6490952" y="901710"/>
            <a:ext cx="4172755" cy="369332"/>
          </a:xfrm>
          <a:prstGeom prst="rect">
            <a:avLst/>
          </a:prstGeom>
          <a:noFill/>
        </p:spPr>
        <p:txBody>
          <a:bodyPr wrap="square" rtlCol="0">
            <a:spAutoFit/>
          </a:bodyPr>
          <a:lstStyle/>
          <a:p>
            <a:r>
              <a:rPr lang="en-IN" dirty="0" smtClean="0"/>
              <a:t>Loading the dataset:</a:t>
            </a:r>
            <a:endParaRPr lang="en-IN" dirty="0"/>
          </a:p>
        </p:txBody>
      </p:sp>
      <p:pic>
        <p:nvPicPr>
          <p:cNvPr id="9" name="Picture 8"/>
          <p:cNvPicPr/>
          <p:nvPr/>
        </p:nvPicPr>
        <p:blipFill rotWithShape="1">
          <a:blip r:embed="rId3"/>
          <a:srcRect l="19443" t="38168" r="34856" b="29655"/>
          <a:stretch/>
        </p:blipFill>
        <p:spPr bwMode="auto">
          <a:xfrm>
            <a:off x="5776173" y="1284312"/>
            <a:ext cx="5640948" cy="2282298"/>
          </a:xfrm>
          <a:prstGeom prst="rect">
            <a:avLst/>
          </a:prstGeom>
          <a:ln>
            <a:noFill/>
          </a:ln>
          <a:extLst>
            <a:ext uri="{53640926-AAD7-44D8-BBD7-CCE9431645EC}">
              <a14:shadowObscured xmlns:a14="http://schemas.microsoft.com/office/drawing/2010/main"/>
            </a:ext>
          </a:extLst>
        </p:spPr>
      </p:pic>
      <p:pic>
        <p:nvPicPr>
          <p:cNvPr id="5" name="Picture 4"/>
          <p:cNvPicPr>
            <a:picLocks noChangeAspect="1"/>
          </p:cNvPicPr>
          <p:nvPr/>
        </p:nvPicPr>
        <p:blipFill rotWithShape="1">
          <a:blip r:embed="rId4"/>
          <a:srcRect l="19480" t="35872" r="59832" b="53917"/>
          <a:stretch/>
        </p:blipFill>
        <p:spPr>
          <a:xfrm>
            <a:off x="6117464" y="4031087"/>
            <a:ext cx="4958367" cy="1376007"/>
          </a:xfrm>
          <a:prstGeom prst="rect">
            <a:avLst/>
          </a:prstGeom>
        </p:spPr>
      </p:pic>
      <p:sp>
        <p:nvSpPr>
          <p:cNvPr id="10" name="Rectangle 9"/>
          <p:cNvSpPr/>
          <p:nvPr/>
        </p:nvSpPr>
        <p:spPr>
          <a:xfrm>
            <a:off x="6031604" y="5548405"/>
            <a:ext cx="6096000" cy="646331"/>
          </a:xfrm>
          <a:prstGeom prst="rect">
            <a:avLst/>
          </a:prstGeom>
        </p:spPr>
        <p:txBody>
          <a:bodyPr>
            <a:spAutoFit/>
          </a:bodyPr>
          <a:lstStyle/>
          <a:p>
            <a:r>
              <a:rPr lang="en-IN" dirty="0" smtClean="0">
                <a:solidFill>
                  <a:srgbClr val="000000"/>
                </a:solidFill>
                <a:latin typeface="Helvetica Neue"/>
              </a:rPr>
              <a:t>There </a:t>
            </a:r>
            <a:r>
              <a:rPr lang="en-IN" dirty="0">
                <a:solidFill>
                  <a:srgbClr val="000000"/>
                </a:solidFill>
                <a:latin typeface="Helvetica Neue"/>
              </a:rPr>
              <a:t>are 10000 rows and 6 columns present in our dataset. </a:t>
            </a:r>
            <a:endParaRPr lang="en-IN" dirty="0"/>
          </a:p>
        </p:txBody>
      </p:sp>
    </p:spTree>
    <p:extLst>
      <p:ext uri="{BB962C8B-B14F-4D97-AF65-F5344CB8AC3E}">
        <p14:creationId xmlns:p14="http://schemas.microsoft.com/office/powerpoint/2010/main" val="40364375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BB2BB3A-73C3-4E78-9352-37C522A7DA8F}"/>
              </a:ext>
            </a:extLst>
          </p:cNvPr>
          <p:cNvSpPr>
            <a:spLocks noGrp="1"/>
          </p:cNvSpPr>
          <p:nvPr>
            <p:ph type="title"/>
          </p:nvPr>
        </p:nvSpPr>
        <p:spPr>
          <a:xfrm>
            <a:off x="1159098" y="461906"/>
            <a:ext cx="8868761" cy="1280890"/>
          </a:xfrm>
        </p:spPr>
        <p:txBody>
          <a:bodyPr/>
          <a:lstStyle/>
          <a:p>
            <a:r>
              <a:rPr lang="en-IN" b="1" dirty="0">
                <a:solidFill>
                  <a:schemeClr val="bg1"/>
                </a:solidFill>
              </a:rPr>
              <a:t>Missing Values In dataset</a:t>
            </a:r>
            <a:r>
              <a:rPr lang="en-IN" b="1" dirty="0"/>
              <a:t/>
            </a:r>
            <a:br>
              <a:rPr lang="en-IN" b="1" dirty="0"/>
            </a:br>
            <a:endParaRPr lang="en-IN" b="1" dirty="0"/>
          </a:p>
        </p:txBody>
      </p:sp>
      <p:sp>
        <p:nvSpPr>
          <p:cNvPr id="7" name="TextBox 6">
            <a:extLst>
              <a:ext uri="{FF2B5EF4-FFF2-40B4-BE49-F238E27FC236}">
                <a16:creationId xmlns="" xmlns:a16="http://schemas.microsoft.com/office/drawing/2014/main" id="{347FD3D3-1E5C-4961-9CE9-4D75B3EBCCD9}"/>
              </a:ext>
            </a:extLst>
          </p:cNvPr>
          <p:cNvSpPr txBox="1"/>
          <p:nvPr/>
        </p:nvSpPr>
        <p:spPr>
          <a:xfrm>
            <a:off x="6033118" y="2268620"/>
            <a:ext cx="3994741" cy="1035540"/>
          </a:xfrm>
          <a:prstGeom prst="rect">
            <a:avLst/>
          </a:prstGeom>
          <a:noFill/>
        </p:spPr>
        <p:txBody>
          <a:bodyPr wrap="square" rtlCol="0">
            <a:spAutoFit/>
          </a:bodyPr>
          <a:lstStyle/>
          <a:p>
            <a:pPr>
              <a:lnSpc>
                <a:spcPct val="107000"/>
              </a:lnSpc>
              <a:spcAft>
                <a:spcPts val="600"/>
              </a:spcAft>
            </a:pPr>
            <a:r>
              <a:rPr lang="en-IN" b="1" dirty="0">
                <a:latin typeface="Calibri" panose="020F0502020204030204" pitchFamily="34" charset="0"/>
                <a:ea typeface="Calibri" panose="020F0502020204030204" pitchFamily="34" charset="0"/>
                <a:cs typeface="Times New Roman" panose="02020603050405020304" pitchFamily="18" charset="0"/>
              </a:rPr>
              <a:t>Observation:</a:t>
            </a:r>
          </a:p>
          <a:p>
            <a:pPr marL="214313" indent="-214313">
              <a:lnSpc>
                <a:spcPct val="107000"/>
              </a:lnSpc>
              <a:spcAft>
                <a:spcPts val="600"/>
              </a:spcAft>
              <a:buFont typeface="Arial" panose="020B0604020202020204" pitchFamily="34" charset="0"/>
              <a:buChar char="•"/>
            </a:pPr>
            <a:r>
              <a:rPr lang="en-IN" dirty="0"/>
              <a:t>There are </a:t>
            </a:r>
            <a:r>
              <a:rPr lang="en-IN" dirty="0"/>
              <a:t>no </a:t>
            </a:r>
            <a:r>
              <a:rPr lang="en-IN" dirty="0" smtClean="0"/>
              <a:t>any </a:t>
            </a:r>
            <a:r>
              <a:rPr lang="en-IN" dirty="0"/>
              <a:t>missing values </a:t>
            </a:r>
            <a:r>
              <a:rPr lang="en-IN" dirty="0"/>
              <a:t>present in the dataset.</a:t>
            </a:r>
            <a:endParaRPr lang="en-IN" dirty="0"/>
          </a:p>
        </p:txBody>
      </p:sp>
      <p:pic>
        <p:nvPicPr>
          <p:cNvPr id="9" name="Picture 8"/>
          <p:cNvPicPr/>
          <p:nvPr/>
        </p:nvPicPr>
        <p:blipFill rotWithShape="1">
          <a:blip r:embed="rId2"/>
          <a:srcRect l="19610" t="28965" r="59450" b="49163"/>
          <a:stretch/>
        </p:blipFill>
        <p:spPr bwMode="auto">
          <a:xfrm>
            <a:off x="700543" y="1879938"/>
            <a:ext cx="4757918" cy="1819618"/>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0835992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B30DDF6-266A-428D-A574-0AF6AF904D1F}"/>
              </a:ext>
            </a:extLst>
          </p:cNvPr>
          <p:cNvSpPr>
            <a:spLocks noGrp="1"/>
          </p:cNvSpPr>
          <p:nvPr>
            <p:ph type="title"/>
          </p:nvPr>
        </p:nvSpPr>
        <p:spPr>
          <a:xfrm>
            <a:off x="646111" y="452718"/>
            <a:ext cx="9404723" cy="1148592"/>
          </a:xfrm>
        </p:spPr>
        <p:txBody>
          <a:bodyPr/>
          <a:lstStyle/>
          <a:p>
            <a:r>
              <a:rPr lang="en-US" sz="3200" dirty="0">
                <a:solidFill>
                  <a:schemeClr val="bg1"/>
                </a:solidFill>
              </a:rPr>
              <a:t>PURCHASE DETAILS OF USED CARS EACH YEAR</a:t>
            </a:r>
            <a:endParaRPr lang="en-IN" sz="3200" dirty="0">
              <a:solidFill>
                <a:schemeClr val="bg1"/>
              </a:solidFill>
            </a:endParaRPr>
          </a:p>
        </p:txBody>
      </p:sp>
      <p:pic>
        <p:nvPicPr>
          <p:cNvPr id="5" name="Content Placeholder 4">
            <a:extLst>
              <a:ext uri="{FF2B5EF4-FFF2-40B4-BE49-F238E27FC236}">
                <a16:creationId xmlns:a16="http://schemas.microsoft.com/office/drawing/2014/main" xmlns="" id="{DBB40016-8AEF-4F0B-A376-624C4B6C4582}"/>
              </a:ext>
            </a:extLst>
          </p:cNvPr>
          <p:cNvPicPr>
            <a:picLocks noGrp="1" noChangeAspect="1"/>
          </p:cNvPicPr>
          <p:nvPr>
            <p:ph idx="1"/>
          </p:nvPr>
        </p:nvPicPr>
        <p:blipFill>
          <a:blip r:embed="rId2"/>
          <a:stretch>
            <a:fillRect/>
          </a:stretch>
        </p:blipFill>
        <p:spPr>
          <a:xfrm>
            <a:off x="311260" y="1343733"/>
            <a:ext cx="7969855" cy="4959288"/>
          </a:xfrm>
        </p:spPr>
      </p:pic>
      <p:sp>
        <p:nvSpPr>
          <p:cNvPr id="3" name="Rectangle 2"/>
          <p:cNvSpPr/>
          <p:nvPr/>
        </p:nvSpPr>
        <p:spPr>
          <a:xfrm>
            <a:off x="8417873" y="1601310"/>
            <a:ext cx="3265921" cy="3416320"/>
          </a:xfrm>
          <a:prstGeom prst="rect">
            <a:avLst/>
          </a:prstGeom>
        </p:spPr>
        <p:txBody>
          <a:bodyPr wrap="square">
            <a:spAutoFit/>
          </a:bodyPr>
          <a:lstStyle/>
          <a:p>
            <a:r>
              <a:rPr lang="en-IN" dirty="0">
                <a:solidFill>
                  <a:srgbClr val="FF0000"/>
                </a:solidFill>
                <a:latin typeface="Helvetica Neue"/>
              </a:rPr>
              <a:t>Observation: </a:t>
            </a:r>
            <a:endParaRPr lang="en-IN" dirty="0" smtClean="0">
              <a:solidFill>
                <a:srgbClr val="FF0000"/>
              </a:solidFill>
              <a:latin typeface="Helvetica Neue"/>
            </a:endParaRPr>
          </a:p>
          <a:p>
            <a:r>
              <a:rPr lang="en-IN" dirty="0" smtClean="0">
                <a:solidFill>
                  <a:srgbClr val="000000"/>
                </a:solidFill>
                <a:latin typeface="Helvetica Neue"/>
              </a:rPr>
              <a:t>The </a:t>
            </a:r>
            <a:r>
              <a:rPr lang="en-IN" dirty="0">
                <a:solidFill>
                  <a:srgbClr val="000000"/>
                </a:solidFill>
                <a:latin typeface="Helvetica Neue"/>
              </a:rPr>
              <a:t>number of cars being purchased each year has increased a lot after 2008. Most of the people started preferring to get used cars and all the available online sources helped in expediting genuine process of getting good quality used cars with hassle free Registration Certificate (RC) transfers.</a:t>
            </a:r>
            <a:endParaRPr lang="en-IN" dirty="0"/>
          </a:p>
        </p:txBody>
      </p:sp>
    </p:spTree>
    <p:extLst>
      <p:ext uri="{BB962C8B-B14F-4D97-AF65-F5344CB8AC3E}">
        <p14:creationId xmlns:p14="http://schemas.microsoft.com/office/powerpoint/2010/main" val="14098145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1554927-F700-445C-B507-77D2CDBE3908}"/>
              </a:ext>
            </a:extLst>
          </p:cNvPr>
          <p:cNvSpPr>
            <a:spLocks noGrp="1"/>
          </p:cNvSpPr>
          <p:nvPr>
            <p:ph type="title"/>
          </p:nvPr>
        </p:nvSpPr>
        <p:spPr>
          <a:xfrm>
            <a:off x="3271234" y="452718"/>
            <a:ext cx="6779600" cy="1400530"/>
          </a:xfrm>
        </p:spPr>
        <p:txBody>
          <a:bodyPr/>
          <a:lstStyle/>
          <a:p>
            <a:r>
              <a:rPr lang="en-US" dirty="0">
                <a:solidFill>
                  <a:schemeClr val="bg1"/>
                </a:solidFill>
              </a:rPr>
              <a:t>COUNT PLOTS</a:t>
            </a:r>
            <a:endParaRPr lang="en-IN" dirty="0">
              <a:solidFill>
                <a:schemeClr val="bg1"/>
              </a:solidFill>
            </a:endParaRPr>
          </a:p>
        </p:txBody>
      </p:sp>
      <p:pic>
        <p:nvPicPr>
          <p:cNvPr id="3" name="Picture 2"/>
          <p:cNvPicPr>
            <a:picLocks noChangeAspect="1"/>
          </p:cNvPicPr>
          <p:nvPr/>
        </p:nvPicPr>
        <p:blipFill rotWithShape="1">
          <a:blip r:embed="rId2"/>
          <a:srcRect l="19282" t="35695" r="53696" b="8495"/>
          <a:stretch/>
        </p:blipFill>
        <p:spPr>
          <a:xfrm>
            <a:off x="927278" y="1360515"/>
            <a:ext cx="4739426" cy="4082602"/>
          </a:xfrm>
          <a:prstGeom prst="rect">
            <a:avLst/>
          </a:prstGeom>
        </p:spPr>
      </p:pic>
      <p:sp>
        <p:nvSpPr>
          <p:cNvPr id="6" name="Rectangle 5"/>
          <p:cNvSpPr/>
          <p:nvPr/>
        </p:nvSpPr>
        <p:spPr>
          <a:xfrm>
            <a:off x="6096000" y="2278212"/>
            <a:ext cx="5147256" cy="2308324"/>
          </a:xfrm>
          <a:prstGeom prst="rect">
            <a:avLst/>
          </a:prstGeom>
        </p:spPr>
        <p:txBody>
          <a:bodyPr wrap="square">
            <a:spAutoFit/>
          </a:bodyPr>
          <a:lstStyle/>
          <a:p>
            <a:r>
              <a:rPr lang="en-IN" dirty="0">
                <a:solidFill>
                  <a:srgbClr val="FF0000"/>
                </a:solidFill>
                <a:latin typeface="Helvetica Neue"/>
              </a:rPr>
              <a:t>Observation: </a:t>
            </a:r>
            <a:endParaRPr lang="en-IN" dirty="0" smtClean="0">
              <a:solidFill>
                <a:srgbClr val="FF0000"/>
              </a:solidFill>
              <a:latin typeface="Helvetica Neue"/>
            </a:endParaRPr>
          </a:p>
          <a:p>
            <a:endParaRPr lang="en-IN" dirty="0">
              <a:solidFill>
                <a:srgbClr val="000000"/>
              </a:solidFill>
              <a:latin typeface="Helvetica Neue"/>
            </a:endParaRPr>
          </a:p>
          <a:p>
            <a:r>
              <a:rPr lang="en-IN" dirty="0" smtClean="0">
                <a:solidFill>
                  <a:srgbClr val="000000"/>
                </a:solidFill>
                <a:latin typeface="Helvetica Neue"/>
              </a:rPr>
              <a:t>We </a:t>
            </a:r>
            <a:r>
              <a:rPr lang="en-IN" dirty="0">
                <a:solidFill>
                  <a:srgbClr val="000000"/>
                </a:solidFill>
                <a:latin typeface="Helvetica Neue"/>
              </a:rPr>
              <a:t>can see that more number of manual used cars are available as compared to the automatic gear shifting one's in the market. The difference is quite huge and readily available well conditioned used cars have manual gear shifting options.</a:t>
            </a:r>
            <a:endParaRPr lang="en-IN" dirty="0"/>
          </a:p>
        </p:txBody>
      </p:sp>
    </p:spTree>
    <p:extLst>
      <p:ext uri="{BB962C8B-B14F-4D97-AF65-F5344CB8AC3E}">
        <p14:creationId xmlns:p14="http://schemas.microsoft.com/office/powerpoint/2010/main" val="11152012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1554927-F700-445C-B507-77D2CDBE3908}"/>
              </a:ext>
            </a:extLst>
          </p:cNvPr>
          <p:cNvSpPr>
            <a:spLocks noGrp="1"/>
          </p:cNvSpPr>
          <p:nvPr>
            <p:ph type="title"/>
          </p:nvPr>
        </p:nvSpPr>
        <p:spPr/>
        <p:txBody>
          <a:bodyPr/>
          <a:lstStyle/>
          <a:p>
            <a:r>
              <a:rPr lang="en-US" dirty="0"/>
              <a:t>BAR PLOTS</a:t>
            </a:r>
            <a:endParaRPr lang="en-IN" dirty="0"/>
          </a:p>
        </p:txBody>
      </p:sp>
      <p:pic>
        <p:nvPicPr>
          <p:cNvPr id="5" name="Content Placeholder 4">
            <a:extLst>
              <a:ext uri="{FF2B5EF4-FFF2-40B4-BE49-F238E27FC236}">
                <a16:creationId xmlns:a16="http://schemas.microsoft.com/office/drawing/2014/main" xmlns="" id="{4D03C26E-A08B-42C2-B7C6-1E51E1185F69}"/>
              </a:ext>
            </a:extLst>
          </p:cNvPr>
          <p:cNvPicPr>
            <a:picLocks noGrp="1" noChangeAspect="1"/>
          </p:cNvPicPr>
          <p:nvPr>
            <p:ph idx="1"/>
          </p:nvPr>
        </p:nvPicPr>
        <p:blipFill>
          <a:blip r:embed="rId2"/>
          <a:stretch>
            <a:fillRect/>
          </a:stretch>
        </p:blipFill>
        <p:spPr>
          <a:xfrm>
            <a:off x="130017" y="1692029"/>
            <a:ext cx="8781606" cy="4195762"/>
          </a:xfrm>
        </p:spPr>
      </p:pic>
      <p:sp>
        <p:nvSpPr>
          <p:cNvPr id="3" name="Rectangle 2"/>
          <p:cNvSpPr/>
          <p:nvPr/>
        </p:nvSpPr>
        <p:spPr>
          <a:xfrm>
            <a:off x="9028089" y="2070026"/>
            <a:ext cx="3322749" cy="1477328"/>
          </a:xfrm>
          <a:prstGeom prst="rect">
            <a:avLst/>
          </a:prstGeom>
        </p:spPr>
        <p:txBody>
          <a:bodyPr wrap="square">
            <a:spAutoFit/>
          </a:bodyPr>
          <a:lstStyle/>
          <a:p>
            <a:r>
              <a:rPr lang="en-IN" dirty="0">
                <a:solidFill>
                  <a:srgbClr val="FF0000"/>
                </a:solidFill>
                <a:latin typeface="Helvetica Neue"/>
              </a:rPr>
              <a:t>Observation:</a:t>
            </a:r>
          </a:p>
          <a:p>
            <a:pPr>
              <a:buFont typeface="Arial" panose="020B0604020202020204" pitchFamily="34" charset="0"/>
              <a:buChar char="•"/>
            </a:pPr>
            <a:endParaRPr lang="en-IN" dirty="0" smtClean="0">
              <a:solidFill>
                <a:srgbClr val="000000"/>
              </a:solidFill>
              <a:latin typeface="Helvetica Neue"/>
            </a:endParaRPr>
          </a:p>
          <a:p>
            <a:r>
              <a:rPr lang="en-IN" dirty="0" smtClean="0">
                <a:solidFill>
                  <a:srgbClr val="000000"/>
                </a:solidFill>
                <a:latin typeface="Helvetica Neue"/>
              </a:rPr>
              <a:t>Year </a:t>
            </a:r>
            <a:r>
              <a:rPr lang="en-IN" dirty="0">
                <a:solidFill>
                  <a:srgbClr val="000000"/>
                </a:solidFill>
                <a:latin typeface="Helvetica Neue"/>
              </a:rPr>
              <a:t>of manufacture for both manual and automatic gear shifting cars are same</a:t>
            </a:r>
            <a:endParaRPr lang="en-IN" b="0" i="0" dirty="0">
              <a:solidFill>
                <a:srgbClr val="000000"/>
              </a:solidFill>
              <a:effectLst/>
              <a:latin typeface="Helvetica Neue"/>
            </a:endParaRPr>
          </a:p>
        </p:txBody>
      </p:sp>
    </p:spTree>
    <p:extLst>
      <p:ext uri="{BB962C8B-B14F-4D97-AF65-F5344CB8AC3E}">
        <p14:creationId xmlns:p14="http://schemas.microsoft.com/office/powerpoint/2010/main" val="25598968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1554927-F700-445C-B507-77D2CDBE3908}"/>
              </a:ext>
            </a:extLst>
          </p:cNvPr>
          <p:cNvSpPr>
            <a:spLocks noGrp="1"/>
          </p:cNvSpPr>
          <p:nvPr>
            <p:ph type="title"/>
          </p:nvPr>
        </p:nvSpPr>
        <p:spPr/>
        <p:txBody>
          <a:bodyPr/>
          <a:lstStyle/>
          <a:p>
            <a:r>
              <a:rPr lang="en-US" dirty="0">
                <a:solidFill>
                  <a:schemeClr val="bg1"/>
                </a:solidFill>
              </a:rPr>
              <a:t>PAIR PLOTS</a:t>
            </a:r>
            <a:endParaRPr lang="en-IN" dirty="0">
              <a:solidFill>
                <a:schemeClr val="bg1"/>
              </a:solidFill>
            </a:endParaRPr>
          </a:p>
        </p:txBody>
      </p:sp>
      <p:pic>
        <p:nvPicPr>
          <p:cNvPr id="5" name="Content Placeholder 4">
            <a:extLst>
              <a:ext uri="{FF2B5EF4-FFF2-40B4-BE49-F238E27FC236}">
                <a16:creationId xmlns:a16="http://schemas.microsoft.com/office/drawing/2014/main" xmlns="" id="{8C016459-F165-47EA-B51A-1910C2D66044}"/>
              </a:ext>
            </a:extLst>
          </p:cNvPr>
          <p:cNvPicPr>
            <a:picLocks noGrp="1" noChangeAspect="1"/>
          </p:cNvPicPr>
          <p:nvPr>
            <p:ph idx="1"/>
          </p:nvPr>
        </p:nvPicPr>
        <p:blipFill>
          <a:blip r:embed="rId2"/>
          <a:stretch>
            <a:fillRect/>
          </a:stretch>
        </p:blipFill>
        <p:spPr>
          <a:xfrm>
            <a:off x="0" y="1346749"/>
            <a:ext cx="6143224" cy="4875928"/>
          </a:xfrm>
        </p:spPr>
      </p:pic>
      <p:pic>
        <p:nvPicPr>
          <p:cNvPr id="4" name="Picture 3"/>
          <p:cNvPicPr>
            <a:picLocks noChangeAspect="1"/>
          </p:cNvPicPr>
          <p:nvPr/>
        </p:nvPicPr>
        <p:blipFill rotWithShape="1">
          <a:blip r:embed="rId3"/>
          <a:srcRect l="26706" t="24428" r="28355" b="7263"/>
          <a:stretch/>
        </p:blipFill>
        <p:spPr>
          <a:xfrm>
            <a:off x="6323528" y="1346749"/>
            <a:ext cx="5705339" cy="4875928"/>
          </a:xfrm>
          <a:prstGeom prst="rect">
            <a:avLst/>
          </a:prstGeom>
        </p:spPr>
      </p:pic>
    </p:spTree>
    <p:extLst>
      <p:ext uri="{BB962C8B-B14F-4D97-AF65-F5344CB8AC3E}">
        <p14:creationId xmlns:p14="http://schemas.microsoft.com/office/powerpoint/2010/main" val="4698649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1554927-F700-445C-B507-77D2CDBE3908}"/>
              </a:ext>
            </a:extLst>
          </p:cNvPr>
          <p:cNvSpPr>
            <a:spLocks noGrp="1"/>
          </p:cNvSpPr>
          <p:nvPr>
            <p:ph type="title"/>
          </p:nvPr>
        </p:nvSpPr>
        <p:spPr/>
        <p:txBody>
          <a:bodyPr/>
          <a:lstStyle/>
          <a:p>
            <a:r>
              <a:rPr lang="en-US" dirty="0">
                <a:solidFill>
                  <a:schemeClr val="bg1"/>
                </a:solidFill>
              </a:rPr>
              <a:t>OUTLIERS WITH BOXEN PLOTS</a:t>
            </a:r>
            <a:endParaRPr lang="en-IN" dirty="0">
              <a:solidFill>
                <a:schemeClr val="bg1"/>
              </a:solidFill>
            </a:endParaRPr>
          </a:p>
        </p:txBody>
      </p:sp>
      <p:pic>
        <p:nvPicPr>
          <p:cNvPr id="5" name="Content Placeholder 4">
            <a:extLst>
              <a:ext uri="{FF2B5EF4-FFF2-40B4-BE49-F238E27FC236}">
                <a16:creationId xmlns:a16="http://schemas.microsoft.com/office/drawing/2014/main" xmlns="" id="{25CFF243-976F-4DCF-A22E-D3FFEE097925}"/>
              </a:ext>
            </a:extLst>
          </p:cNvPr>
          <p:cNvPicPr>
            <a:picLocks noGrp="1" noChangeAspect="1"/>
          </p:cNvPicPr>
          <p:nvPr>
            <p:ph idx="1"/>
          </p:nvPr>
        </p:nvPicPr>
        <p:blipFill>
          <a:blip r:embed="rId2"/>
          <a:stretch>
            <a:fillRect/>
          </a:stretch>
        </p:blipFill>
        <p:spPr>
          <a:xfrm>
            <a:off x="380182" y="1434452"/>
            <a:ext cx="7540326" cy="4195762"/>
          </a:xfrm>
        </p:spPr>
      </p:pic>
      <p:sp>
        <p:nvSpPr>
          <p:cNvPr id="3" name="Rectangle 2"/>
          <p:cNvSpPr/>
          <p:nvPr/>
        </p:nvSpPr>
        <p:spPr>
          <a:xfrm>
            <a:off x="8577331" y="1685673"/>
            <a:ext cx="2820472" cy="1754326"/>
          </a:xfrm>
          <a:prstGeom prst="rect">
            <a:avLst/>
          </a:prstGeom>
        </p:spPr>
        <p:txBody>
          <a:bodyPr wrap="square">
            <a:spAutoFit/>
          </a:bodyPr>
          <a:lstStyle/>
          <a:p>
            <a:r>
              <a:rPr lang="en-IN" dirty="0">
                <a:solidFill>
                  <a:srgbClr val="FF0000"/>
                </a:solidFill>
                <a:latin typeface="Helvetica Neue"/>
              </a:rPr>
              <a:t>Observation: </a:t>
            </a:r>
            <a:endParaRPr lang="en-IN" dirty="0" smtClean="0">
              <a:solidFill>
                <a:srgbClr val="FF0000"/>
              </a:solidFill>
              <a:latin typeface="Helvetica Neue"/>
            </a:endParaRPr>
          </a:p>
          <a:p>
            <a:endParaRPr lang="en-IN" dirty="0">
              <a:solidFill>
                <a:srgbClr val="000000"/>
              </a:solidFill>
              <a:latin typeface="Helvetica Neue"/>
            </a:endParaRPr>
          </a:p>
          <a:p>
            <a:r>
              <a:rPr lang="en-IN" dirty="0" smtClean="0">
                <a:solidFill>
                  <a:srgbClr val="000000"/>
                </a:solidFill>
                <a:latin typeface="Helvetica Neue"/>
              </a:rPr>
              <a:t>We </a:t>
            </a:r>
            <a:r>
              <a:rPr lang="en-IN" dirty="0">
                <a:solidFill>
                  <a:srgbClr val="000000"/>
                </a:solidFill>
                <a:latin typeface="Helvetica Neue"/>
              </a:rPr>
              <a:t>can see that there are few outliers present in our dataset that needs to be treated.</a:t>
            </a:r>
            <a:endParaRPr lang="en-IN" dirty="0"/>
          </a:p>
        </p:txBody>
      </p:sp>
    </p:spTree>
    <p:extLst>
      <p:ext uri="{BB962C8B-B14F-4D97-AF65-F5344CB8AC3E}">
        <p14:creationId xmlns:p14="http://schemas.microsoft.com/office/powerpoint/2010/main" val="31940411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1554927-F700-445C-B507-77D2CDBE3908}"/>
              </a:ext>
            </a:extLst>
          </p:cNvPr>
          <p:cNvSpPr>
            <a:spLocks noGrp="1"/>
          </p:cNvSpPr>
          <p:nvPr>
            <p:ph type="title"/>
          </p:nvPr>
        </p:nvSpPr>
        <p:spPr/>
        <p:txBody>
          <a:bodyPr/>
          <a:lstStyle/>
          <a:p>
            <a:r>
              <a:rPr lang="en-US" dirty="0">
                <a:solidFill>
                  <a:schemeClr val="bg1"/>
                </a:solidFill>
              </a:rPr>
              <a:t>SKEWNESS WITH DISTRIBUTION PLOTS</a:t>
            </a:r>
            <a:endParaRPr lang="en-IN" dirty="0">
              <a:solidFill>
                <a:schemeClr val="bg1"/>
              </a:solidFill>
            </a:endParaRPr>
          </a:p>
        </p:txBody>
      </p:sp>
      <p:pic>
        <p:nvPicPr>
          <p:cNvPr id="5" name="Content Placeholder 4">
            <a:extLst>
              <a:ext uri="{FF2B5EF4-FFF2-40B4-BE49-F238E27FC236}">
                <a16:creationId xmlns:a16="http://schemas.microsoft.com/office/drawing/2014/main" xmlns="" id="{0CD36522-B18A-44BD-B872-0C19FB1E4C46}"/>
              </a:ext>
            </a:extLst>
          </p:cNvPr>
          <p:cNvPicPr>
            <a:picLocks noGrp="1" noChangeAspect="1"/>
          </p:cNvPicPr>
          <p:nvPr>
            <p:ph idx="1"/>
          </p:nvPr>
        </p:nvPicPr>
        <p:blipFill>
          <a:blip r:embed="rId2"/>
          <a:stretch>
            <a:fillRect/>
          </a:stretch>
        </p:blipFill>
        <p:spPr>
          <a:xfrm>
            <a:off x="233987" y="1152982"/>
            <a:ext cx="9025552" cy="4951604"/>
          </a:xfrm>
        </p:spPr>
      </p:pic>
      <p:sp>
        <p:nvSpPr>
          <p:cNvPr id="3" name="Rectangle 2"/>
          <p:cNvSpPr/>
          <p:nvPr/>
        </p:nvSpPr>
        <p:spPr>
          <a:xfrm>
            <a:off x="9377940" y="1747011"/>
            <a:ext cx="2408349" cy="3693319"/>
          </a:xfrm>
          <a:prstGeom prst="rect">
            <a:avLst/>
          </a:prstGeom>
        </p:spPr>
        <p:txBody>
          <a:bodyPr wrap="square">
            <a:spAutoFit/>
          </a:bodyPr>
          <a:lstStyle/>
          <a:p>
            <a:r>
              <a:rPr lang="en-IN" dirty="0">
                <a:solidFill>
                  <a:srgbClr val="FF0000"/>
                </a:solidFill>
                <a:latin typeface="Helvetica Neue"/>
              </a:rPr>
              <a:t>Observation: </a:t>
            </a:r>
            <a:endParaRPr lang="en-IN" dirty="0" smtClean="0">
              <a:solidFill>
                <a:srgbClr val="FF0000"/>
              </a:solidFill>
              <a:latin typeface="Helvetica Neue"/>
            </a:endParaRPr>
          </a:p>
          <a:p>
            <a:endParaRPr lang="en-IN" dirty="0">
              <a:solidFill>
                <a:srgbClr val="000000"/>
              </a:solidFill>
              <a:latin typeface="Helvetica Neue"/>
            </a:endParaRPr>
          </a:p>
          <a:p>
            <a:r>
              <a:rPr lang="en-IN" dirty="0" smtClean="0">
                <a:solidFill>
                  <a:srgbClr val="000000"/>
                </a:solidFill>
                <a:latin typeface="Helvetica Neue"/>
              </a:rPr>
              <a:t>We </a:t>
            </a:r>
            <a:r>
              <a:rPr lang="en-IN" dirty="0">
                <a:solidFill>
                  <a:srgbClr val="000000"/>
                </a:solidFill>
                <a:latin typeface="Helvetica Neue"/>
              </a:rPr>
              <a:t>see that our target column is the one showing the highest </a:t>
            </a:r>
            <a:r>
              <a:rPr lang="en-IN" dirty="0" err="1">
                <a:solidFill>
                  <a:srgbClr val="000000"/>
                </a:solidFill>
                <a:latin typeface="Helvetica Neue"/>
              </a:rPr>
              <a:t>skewness</a:t>
            </a:r>
            <a:r>
              <a:rPr lang="en-IN" dirty="0">
                <a:solidFill>
                  <a:srgbClr val="000000"/>
                </a:solidFill>
                <a:latin typeface="Helvetica Neue"/>
              </a:rPr>
              <a:t> and it won't be much of a concern to us. However we see slight </a:t>
            </a:r>
            <a:r>
              <a:rPr lang="en-IN" dirty="0" err="1">
                <a:solidFill>
                  <a:srgbClr val="000000"/>
                </a:solidFill>
                <a:latin typeface="Helvetica Neue"/>
              </a:rPr>
              <a:t>skewness</a:t>
            </a:r>
            <a:r>
              <a:rPr lang="en-IN" dirty="0">
                <a:solidFill>
                  <a:srgbClr val="000000"/>
                </a:solidFill>
                <a:latin typeface="Helvetica Neue"/>
              </a:rPr>
              <a:t> in our feature columns that will need to be treated.</a:t>
            </a:r>
            <a:endParaRPr lang="en-IN" dirty="0"/>
          </a:p>
        </p:txBody>
      </p:sp>
    </p:spTree>
    <p:extLst>
      <p:ext uri="{BB962C8B-B14F-4D97-AF65-F5344CB8AC3E}">
        <p14:creationId xmlns:p14="http://schemas.microsoft.com/office/powerpoint/2010/main" val="17672854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0E32722-416A-403D-885F-4A830D135ECB}"/>
              </a:ext>
            </a:extLst>
          </p:cNvPr>
          <p:cNvSpPr>
            <a:spLocks noGrp="1"/>
          </p:cNvSpPr>
          <p:nvPr>
            <p:ph type="title"/>
          </p:nvPr>
        </p:nvSpPr>
        <p:spPr>
          <a:xfrm>
            <a:off x="2640169" y="914400"/>
            <a:ext cx="7410665" cy="938848"/>
          </a:xfrm>
        </p:spPr>
        <p:txBody>
          <a:bodyPr/>
          <a:lstStyle/>
          <a:p>
            <a:r>
              <a:rPr lang="en-IN" dirty="0"/>
              <a:t>ACKNOWLEDGMENT</a:t>
            </a:r>
          </a:p>
        </p:txBody>
      </p:sp>
      <p:sp>
        <p:nvSpPr>
          <p:cNvPr id="3" name="Content Placeholder 2">
            <a:extLst>
              <a:ext uri="{FF2B5EF4-FFF2-40B4-BE49-F238E27FC236}">
                <a16:creationId xmlns:a16="http://schemas.microsoft.com/office/drawing/2014/main" xmlns="" id="{4BA60C92-4FC2-4A83-9EA9-F4C46E7B415F}"/>
              </a:ext>
            </a:extLst>
          </p:cNvPr>
          <p:cNvSpPr>
            <a:spLocks noGrp="1"/>
          </p:cNvSpPr>
          <p:nvPr>
            <p:ph idx="1"/>
          </p:nvPr>
        </p:nvSpPr>
        <p:spPr>
          <a:xfrm>
            <a:off x="1571222" y="1853248"/>
            <a:ext cx="8479611" cy="3785553"/>
          </a:xfrm>
        </p:spPr>
        <p:txBody>
          <a:bodyPr/>
          <a:lstStyle/>
          <a:p>
            <a:pPr marL="0" indent="0">
              <a:buNone/>
            </a:pPr>
            <a:r>
              <a:rPr lang="en-IN" dirty="0">
                <a:solidFill>
                  <a:schemeClr val="bg1"/>
                </a:solidFill>
              </a:rPr>
              <a:t>I would like to express my deep sense of gratitude to my SME (Subject Matter Expert) </a:t>
            </a:r>
            <a:r>
              <a:rPr lang="en-IN" b="1" dirty="0">
                <a:solidFill>
                  <a:schemeClr val="bg1"/>
                </a:solidFill>
              </a:rPr>
              <a:t>Mr. </a:t>
            </a:r>
            <a:r>
              <a:rPr lang="en-IN" b="1" dirty="0" err="1">
                <a:solidFill>
                  <a:schemeClr val="bg1"/>
                </a:solidFill>
              </a:rPr>
              <a:t>Shubham</a:t>
            </a:r>
            <a:r>
              <a:rPr lang="en-IN" b="1" dirty="0">
                <a:solidFill>
                  <a:schemeClr val="bg1"/>
                </a:solidFill>
              </a:rPr>
              <a:t> Yadav </a:t>
            </a:r>
            <a:r>
              <a:rPr lang="en-IN" dirty="0">
                <a:solidFill>
                  <a:schemeClr val="bg1"/>
                </a:solidFill>
              </a:rPr>
              <a:t>as well as </a:t>
            </a:r>
            <a:r>
              <a:rPr lang="en-IN" b="1" dirty="0">
                <a:solidFill>
                  <a:schemeClr val="bg1"/>
                </a:solidFill>
              </a:rPr>
              <a:t>Flip </a:t>
            </a:r>
            <a:r>
              <a:rPr lang="en-IN" b="1" dirty="0" err="1">
                <a:solidFill>
                  <a:schemeClr val="bg1"/>
                </a:solidFill>
              </a:rPr>
              <a:t>Robo</a:t>
            </a:r>
            <a:r>
              <a:rPr lang="en-IN" b="1" dirty="0">
                <a:solidFill>
                  <a:schemeClr val="bg1"/>
                </a:solidFill>
              </a:rPr>
              <a:t> Technologies </a:t>
            </a:r>
            <a:r>
              <a:rPr lang="en-IN" dirty="0">
                <a:solidFill>
                  <a:schemeClr val="bg1"/>
                </a:solidFill>
              </a:rPr>
              <a:t>who gave me the golden opportunity to do this data analysis project on </a:t>
            </a:r>
            <a:r>
              <a:rPr lang="en-IN" b="1" dirty="0">
                <a:solidFill>
                  <a:schemeClr val="bg1"/>
                </a:solidFill>
              </a:rPr>
              <a:t>CAR PRICE PREDICTION</a:t>
            </a:r>
            <a:r>
              <a:rPr lang="en-IN" dirty="0">
                <a:solidFill>
                  <a:schemeClr val="bg1"/>
                </a:solidFill>
              </a:rPr>
              <a:t>, which also helped me in doing lots of research and I came to know about so many new things. </a:t>
            </a:r>
            <a:endParaRPr lang="en-IN" dirty="0" smtClean="0">
              <a:solidFill>
                <a:schemeClr val="bg1"/>
              </a:solidFill>
            </a:endParaRPr>
          </a:p>
          <a:p>
            <a:pPr marL="0" indent="0">
              <a:buNone/>
            </a:pPr>
            <a:r>
              <a:rPr lang="en-IN" dirty="0" smtClean="0">
                <a:solidFill>
                  <a:schemeClr val="bg1"/>
                </a:solidFill>
              </a:rPr>
              <a:t>I </a:t>
            </a:r>
            <a:r>
              <a:rPr lang="en-IN" dirty="0">
                <a:solidFill>
                  <a:schemeClr val="bg1"/>
                </a:solidFill>
              </a:rPr>
              <a:t>have put in my all efforts while doing this project. </a:t>
            </a:r>
          </a:p>
          <a:p>
            <a:pPr marL="45720" indent="0">
              <a:buNone/>
            </a:pPr>
            <a:endParaRPr lang="en-US" dirty="0"/>
          </a:p>
        </p:txBody>
      </p:sp>
    </p:spTree>
    <p:extLst>
      <p:ext uri="{BB962C8B-B14F-4D97-AF65-F5344CB8AC3E}">
        <p14:creationId xmlns:p14="http://schemas.microsoft.com/office/powerpoint/2010/main" val="2659503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1554927-F700-445C-B507-77D2CDBE3908}"/>
              </a:ext>
            </a:extLst>
          </p:cNvPr>
          <p:cNvSpPr>
            <a:spLocks noGrp="1"/>
          </p:cNvSpPr>
          <p:nvPr>
            <p:ph type="title"/>
          </p:nvPr>
        </p:nvSpPr>
        <p:spPr/>
        <p:txBody>
          <a:bodyPr/>
          <a:lstStyle/>
          <a:p>
            <a:r>
              <a:rPr lang="en-US" dirty="0">
                <a:solidFill>
                  <a:schemeClr val="bg1"/>
                </a:solidFill>
              </a:rPr>
              <a:t>HISTOGRAM</a:t>
            </a:r>
            <a:endParaRPr lang="en-IN" dirty="0">
              <a:solidFill>
                <a:schemeClr val="bg1"/>
              </a:solidFill>
            </a:endParaRPr>
          </a:p>
        </p:txBody>
      </p:sp>
      <p:pic>
        <p:nvPicPr>
          <p:cNvPr id="5" name="Content Placeholder 4">
            <a:extLst>
              <a:ext uri="{FF2B5EF4-FFF2-40B4-BE49-F238E27FC236}">
                <a16:creationId xmlns:a16="http://schemas.microsoft.com/office/drawing/2014/main" xmlns="" id="{5B1B924A-E4F9-49C8-8620-772301CF0416}"/>
              </a:ext>
            </a:extLst>
          </p:cNvPr>
          <p:cNvPicPr>
            <a:picLocks noGrp="1" noChangeAspect="1"/>
          </p:cNvPicPr>
          <p:nvPr>
            <p:ph idx="1"/>
          </p:nvPr>
        </p:nvPicPr>
        <p:blipFill>
          <a:blip r:embed="rId2"/>
          <a:stretch>
            <a:fillRect/>
          </a:stretch>
        </p:blipFill>
        <p:spPr>
          <a:xfrm>
            <a:off x="342603" y="1369990"/>
            <a:ext cx="8646850" cy="5030311"/>
          </a:xfrm>
        </p:spPr>
      </p:pic>
      <p:sp>
        <p:nvSpPr>
          <p:cNvPr id="3" name="Rectangle 2"/>
          <p:cNvSpPr/>
          <p:nvPr/>
        </p:nvSpPr>
        <p:spPr>
          <a:xfrm>
            <a:off x="9292961" y="1959615"/>
            <a:ext cx="2465450" cy="1477328"/>
          </a:xfrm>
          <a:prstGeom prst="rect">
            <a:avLst/>
          </a:prstGeom>
        </p:spPr>
        <p:txBody>
          <a:bodyPr wrap="square">
            <a:spAutoFit/>
          </a:bodyPr>
          <a:lstStyle/>
          <a:p>
            <a:r>
              <a:rPr lang="en-IN" dirty="0">
                <a:solidFill>
                  <a:srgbClr val="000000"/>
                </a:solidFill>
                <a:latin typeface="Helvetica Neue"/>
              </a:rPr>
              <a:t>Remarks: With the help </a:t>
            </a:r>
            <a:r>
              <a:rPr lang="en-IN" dirty="0" smtClean="0">
                <a:solidFill>
                  <a:srgbClr val="000000"/>
                </a:solidFill>
                <a:latin typeface="Helvetica Neue"/>
              </a:rPr>
              <a:t>of </a:t>
            </a:r>
            <a:r>
              <a:rPr lang="en-IN" dirty="0">
                <a:solidFill>
                  <a:srgbClr val="000000"/>
                </a:solidFill>
                <a:latin typeface="Helvetica Neue"/>
              </a:rPr>
              <a:t>histogram we are able to see the data distribution for our dataset columns.</a:t>
            </a:r>
            <a:endParaRPr lang="en-IN" dirty="0"/>
          </a:p>
        </p:txBody>
      </p:sp>
    </p:spTree>
    <p:extLst>
      <p:ext uri="{BB962C8B-B14F-4D97-AF65-F5344CB8AC3E}">
        <p14:creationId xmlns:p14="http://schemas.microsoft.com/office/powerpoint/2010/main" val="1030508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1554927-F700-445C-B507-77D2CDBE3908}"/>
              </a:ext>
            </a:extLst>
          </p:cNvPr>
          <p:cNvSpPr>
            <a:spLocks noGrp="1"/>
          </p:cNvSpPr>
          <p:nvPr>
            <p:ph type="title"/>
          </p:nvPr>
        </p:nvSpPr>
        <p:spPr/>
        <p:txBody>
          <a:bodyPr/>
          <a:lstStyle/>
          <a:p>
            <a:r>
              <a:rPr lang="en-US" dirty="0" smtClean="0">
                <a:solidFill>
                  <a:schemeClr val="bg1"/>
                </a:solidFill>
              </a:rPr>
              <a:t>HEATMAP to check correlation</a:t>
            </a:r>
            <a:endParaRPr lang="en-IN" dirty="0">
              <a:solidFill>
                <a:schemeClr val="bg1"/>
              </a:solidFill>
            </a:endParaRPr>
          </a:p>
        </p:txBody>
      </p:sp>
      <p:pic>
        <p:nvPicPr>
          <p:cNvPr id="5" name="Content Placeholder 4">
            <a:extLst>
              <a:ext uri="{FF2B5EF4-FFF2-40B4-BE49-F238E27FC236}">
                <a16:creationId xmlns:a16="http://schemas.microsoft.com/office/drawing/2014/main" xmlns="" id="{664FE045-8B90-43F5-A996-685876E2200F}"/>
              </a:ext>
            </a:extLst>
          </p:cNvPr>
          <p:cNvPicPr>
            <a:picLocks noGrp="1" noChangeAspect="1"/>
          </p:cNvPicPr>
          <p:nvPr>
            <p:ph idx="1"/>
          </p:nvPr>
        </p:nvPicPr>
        <p:blipFill>
          <a:blip r:embed="rId2"/>
          <a:stretch>
            <a:fillRect/>
          </a:stretch>
        </p:blipFill>
        <p:spPr>
          <a:xfrm>
            <a:off x="646111" y="1528912"/>
            <a:ext cx="8096435" cy="4879389"/>
          </a:xfrm>
        </p:spPr>
      </p:pic>
      <p:sp>
        <p:nvSpPr>
          <p:cNvPr id="3" name="Rectangle 2"/>
          <p:cNvSpPr/>
          <p:nvPr/>
        </p:nvSpPr>
        <p:spPr>
          <a:xfrm>
            <a:off x="8972282" y="1528912"/>
            <a:ext cx="2928170" cy="3970318"/>
          </a:xfrm>
          <a:prstGeom prst="rect">
            <a:avLst/>
          </a:prstGeom>
        </p:spPr>
        <p:txBody>
          <a:bodyPr wrap="square">
            <a:spAutoFit/>
          </a:bodyPr>
          <a:lstStyle/>
          <a:p>
            <a:r>
              <a:rPr lang="en-IN" b="1" dirty="0">
                <a:solidFill>
                  <a:srgbClr val="FF0000"/>
                </a:solidFill>
                <a:latin typeface="Helvetica Neue"/>
              </a:rPr>
              <a:t>Observation</a:t>
            </a:r>
            <a:r>
              <a:rPr lang="en-IN" b="1" dirty="0" smtClean="0">
                <a:solidFill>
                  <a:srgbClr val="FF0000"/>
                </a:solidFill>
                <a:latin typeface="Helvetica Neue"/>
              </a:rPr>
              <a:t>:</a:t>
            </a:r>
          </a:p>
          <a:p>
            <a:endParaRPr lang="en-IN" b="1" dirty="0">
              <a:solidFill>
                <a:srgbClr val="FF0000"/>
              </a:solidFill>
              <a:latin typeface="Helvetica Neue"/>
            </a:endParaRPr>
          </a:p>
          <a:p>
            <a:r>
              <a:rPr lang="en-IN" dirty="0">
                <a:solidFill>
                  <a:srgbClr val="000000"/>
                </a:solidFill>
                <a:latin typeface="Helvetica Neue"/>
              </a:rPr>
              <a:t>In the </a:t>
            </a:r>
            <a:r>
              <a:rPr lang="en-IN" dirty="0" smtClean="0">
                <a:solidFill>
                  <a:srgbClr val="000000"/>
                </a:solidFill>
                <a:latin typeface="Helvetica Neue"/>
              </a:rPr>
              <a:t>correlation </a:t>
            </a:r>
            <a:r>
              <a:rPr lang="en-IN" dirty="0" err="1">
                <a:solidFill>
                  <a:srgbClr val="000000"/>
                </a:solidFill>
                <a:latin typeface="Helvetica Neue"/>
              </a:rPr>
              <a:t>heatmap</a:t>
            </a:r>
            <a:r>
              <a:rPr lang="en-IN" dirty="0">
                <a:solidFill>
                  <a:srgbClr val="000000"/>
                </a:solidFill>
                <a:latin typeface="Helvetica Neue"/>
              </a:rPr>
              <a:t> we can see that only "Year of Manufacture" is positively correlated with our label column while the other feature columns are negatively correlated. Also we see no </a:t>
            </a:r>
            <a:r>
              <a:rPr lang="en-IN" dirty="0" smtClean="0">
                <a:solidFill>
                  <a:srgbClr val="000000"/>
                </a:solidFill>
                <a:latin typeface="Helvetica Neue"/>
              </a:rPr>
              <a:t>multi-</a:t>
            </a:r>
            <a:r>
              <a:rPr lang="en-IN" dirty="0" err="1" smtClean="0">
                <a:solidFill>
                  <a:srgbClr val="000000"/>
                </a:solidFill>
                <a:latin typeface="Helvetica Neue"/>
              </a:rPr>
              <a:t>collinearity</a:t>
            </a:r>
            <a:r>
              <a:rPr lang="en-IN" dirty="0" smtClean="0">
                <a:solidFill>
                  <a:srgbClr val="000000"/>
                </a:solidFill>
                <a:latin typeface="Helvetica Neue"/>
              </a:rPr>
              <a:t> </a:t>
            </a:r>
            <a:r>
              <a:rPr lang="en-IN" dirty="0">
                <a:solidFill>
                  <a:srgbClr val="000000"/>
                </a:solidFill>
                <a:latin typeface="Helvetica Neue"/>
              </a:rPr>
              <a:t>concerns between the feature variables and will not have to worry about the same.</a:t>
            </a:r>
            <a:endParaRPr lang="en-IN" b="0" i="0" dirty="0">
              <a:solidFill>
                <a:srgbClr val="000000"/>
              </a:solidFill>
              <a:effectLst/>
              <a:latin typeface="Helvetica Neue"/>
            </a:endParaRPr>
          </a:p>
        </p:txBody>
      </p:sp>
    </p:spTree>
    <p:extLst>
      <p:ext uri="{BB962C8B-B14F-4D97-AF65-F5344CB8AC3E}">
        <p14:creationId xmlns:p14="http://schemas.microsoft.com/office/powerpoint/2010/main" val="17070003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A10E35C-F5E1-4099-A864-531EF344754F}"/>
              </a:ext>
            </a:extLst>
          </p:cNvPr>
          <p:cNvSpPr>
            <a:spLocks noGrp="1"/>
          </p:cNvSpPr>
          <p:nvPr>
            <p:ph type="title"/>
          </p:nvPr>
        </p:nvSpPr>
        <p:spPr/>
        <p:txBody>
          <a:bodyPr/>
          <a:lstStyle/>
          <a:p>
            <a:r>
              <a:rPr lang="en-US" dirty="0" smtClean="0"/>
              <a:t>CORRELATION </a:t>
            </a:r>
            <a:r>
              <a:rPr lang="en-US" dirty="0"/>
              <a:t>BAR GRAPH</a:t>
            </a:r>
            <a:endParaRPr lang="en-IN" dirty="0"/>
          </a:p>
        </p:txBody>
      </p:sp>
      <p:pic>
        <p:nvPicPr>
          <p:cNvPr id="5" name="Content Placeholder 4">
            <a:extLst>
              <a:ext uri="{FF2B5EF4-FFF2-40B4-BE49-F238E27FC236}">
                <a16:creationId xmlns:a16="http://schemas.microsoft.com/office/drawing/2014/main" xmlns="" id="{5412BEF4-4550-4AE2-846C-A53ECD1EACCF}"/>
              </a:ext>
            </a:extLst>
          </p:cNvPr>
          <p:cNvPicPr>
            <a:picLocks noGrp="1" noChangeAspect="1"/>
          </p:cNvPicPr>
          <p:nvPr>
            <p:ph idx="1"/>
          </p:nvPr>
        </p:nvPicPr>
        <p:blipFill>
          <a:blip r:embed="rId2"/>
          <a:stretch>
            <a:fillRect/>
          </a:stretch>
        </p:blipFill>
        <p:spPr>
          <a:xfrm>
            <a:off x="327850" y="1474272"/>
            <a:ext cx="8584706" cy="4897145"/>
          </a:xfrm>
        </p:spPr>
      </p:pic>
      <p:sp>
        <p:nvSpPr>
          <p:cNvPr id="3" name="Rectangle 2"/>
          <p:cNvSpPr/>
          <p:nvPr/>
        </p:nvSpPr>
        <p:spPr>
          <a:xfrm>
            <a:off x="9221272" y="1949904"/>
            <a:ext cx="2021983" cy="2308324"/>
          </a:xfrm>
          <a:prstGeom prst="rect">
            <a:avLst/>
          </a:prstGeom>
        </p:spPr>
        <p:txBody>
          <a:bodyPr wrap="square">
            <a:spAutoFit/>
          </a:bodyPr>
          <a:lstStyle/>
          <a:p>
            <a:r>
              <a:rPr lang="en-IN" dirty="0">
                <a:solidFill>
                  <a:srgbClr val="FF0000"/>
                </a:solidFill>
                <a:latin typeface="Helvetica Neue"/>
              </a:rPr>
              <a:t>Observation: </a:t>
            </a:r>
            <a:endParaRPr lang="en-IN" dirty="0" smtClean="0">
              <a:solidFill>
                <a:srgbClr val="FF0000"/>
              </a:solidFill>
              <a:latin typeface="Helvetica Neue"/>
            </a:endParaRPr>
          </a:p>
          <a:p>
            <a:r>
              <a:rPr lang="en-IN" dirty="0" smtClean="0">
                <a:solidFill>
                  <a:srgbClr val="000000"/>
                </a:solidFill>
                <a:latin typeface="Helvetica Neue"/>
              </a:rPr>
              <a:t>Here </a:t>
            </a:r>
            <a:r>
              <a:rPr lang="en-IN" dirty="0">
                <a:solidFill>
                  <a:srgbClr val="000000"/>
                </a:solidFill>
                <a:latin typeface="Helvetica Neue"/>
              </a:rPr>
              <a:t>we have a visual on the positively and negatively correlated feature columns with our target variable.</a:t>
            </a:r>
            <a:endParaRPr lang="en-IN" dirty="0"/>
          </a:p>
        </p:txBody>
      </p:sp>
    </p:spTree>
    <p:extLst>
      <p:ext uri="{BB962C8B-B14F-4D97-AF65-F5344CB8AC3E}">
        <p14:creationId xmlns:p14="http://schemas.microsoft.com/office/powerpoint/2010/main" val="26627596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A10E35C-F5E1-4099-A864-531EF344754F}"/>
              </a:ext>
            </a:extLst>
          </p:cNvPr>
          <p:cNvSpPr>
            <a:spLocks noGrp="1"/>
          </p:cNvSpPr>
          <p:nvPr>
            <p:ph type="title"/>
          </p:nvPr>
        </p:nvSpPr>
        <p:spPr/>
        <p:txBody>
          <a:bodyPr/>
          <a:lstStyle/>
          <a:p>
            <a:r>
              <a:rPr lang="en-US" dirty="0">
                <a:solidFill>
                  <a:schemeClr val="bg1"/>
                </a:solidFill>
              </a:rPr>
              <a:t>FEATURE IMPORTANCE BAR GRAPH</a:t>
            </a:r>
            <a:endParaRPr lang="en-IN" dirty="0">
              <a:solidFill>
                <a:schemeClr val="bg1"/>
              </a:solidFill>
            </a:endParaRPr>
          </a:p>
        </p:txBody>
      </p:sp>
      <p:pic>
        <p:nvPicPr>
          <p:cNvPr id="5" name="Content Placeholder 4">
            <a:extLst>
              <a:ext uri="{FF2B5EF4-FFF2-40B4-BE49-F238E27FC236}">
                <a16:creationId xmlns:a16="http://schemas.microsoft.com/office/drawing/2014/main" xmlns="" id="{80473F25-5760-4444-BEA6-AAA292585D37}"/>
              </a:ext>
            </a:extLst>
          </p:cNvPr>
          <p:cNvPicPr>
            <a:picLocks noGrp="1" noChangeAspect="1"/>
          </p:cNvPicPr>
          <p:nvPr>
            <p:ph idx="1"/>
          </p:nvPr>
        </p:nvPicPr>
        <p:blipFill>
          <a:blip r:embed="rId2"/>
          <a:stretch>
            <a:fillRect/>
          </a:stretch>
        </p:blipFill>
        <p:spPr>
          <a:xfrm>
            <a:off x="646111" y="1537483"/>
            <a:ext cx="7719488" cy="4824680"/>
          </a:xfrm>
        </p:spPr>
      </p:pic>
      <p:sp>
        <p:nvSpPr>
          <p:cNvPr id="3" name="Rectangle 2"/>
          <p:cNvSpPr/>
          <p:nvPr/>
        </p:nvSpPr>
        <p:spPr>
          <a:xfrm>
            <a:off x="8832832" y="1743842"/>
            <a:ext cx="2060620" cy="2862322"/>
          </a:xfrm>
          <a:prstGeom prst="rect">
            <a:avLst/>
          </a:prstGeom>
        </p:spPr>
        <p:txBody>
          <a:bodyPr wrap="square">
            <a:spAutoFit/>
          </a:bodyPr>
          <a:lstStyle/>
          <a:p>
            <a:r>
              <a:rPr lang="en-IN" dirty="0">
                <a:solidFill>
                  <a:srgbClr val="FF0000"/>
                </a:solidFill>
                <a:latin typeface="Helvetica Neue"/>
              </a:rPr>
              <a:t>Remarks: </a:t>
            </a:r>
          </a:p>
          <a:p>
            <a:endParaRPr lang="en-IN" dirty="0" smtClean="0">
              <a:solidFill>
                <a:srgbClr val="000000"/>
              </a:solidFill>
              <a:latin typeface="Helvetica Neue"/>
            </a:endParaRPr>
          </a:p>
          <a:p>
            <a:r>
              <a:rPr lang="en-IN" dirty="0" smtClean="0">
                <a:solidFill>
                  <a:srgbClr val="000000"/>
                </a:solidFill>
                <a:latin typeface="Helvetica Neue"/>
              </a:rPr>
              <a:t>we </a:t>
            </a:r>
            <a:r>
              <a:rPr lang="en-IN" dirty="0">
                <a:solidFill>
                  <a:srgbClr val="000000"/>
                </a:solidFill>
                <a:latin typeface="Helvetica Neue"/>
              </a:rPr>
              <a:t>can </a:t>
            </a:r>
            <a:r>
              <a:rPr lang="en-IN" dirty="0" smtClean="0">
                <a:solidFill>
                  <a:srgbClr val="000000"/>
                </a:solidFill>
                <a:latin typeface="Helvetica Neue"/>
              </a:rPr>
              <a:t>see the </a:t>
            </a:r>
            <a:r>
              <a:rPr lang="en-IN" dirty="0">
                <a:solidFill>
                  <a:srgbClr val="000000"/>
                </a:solidFill>
                <a:latin typeface="Helvetica Neue"/>
              </a:rPr>
              <a:t>columns arranged in descending order as per their importance weightage while predicting our label variable.</a:t>
            </a:r>
            <a:endParaRPr lang="en-IN" dirty="0"/>
          </a:p>
        </p:txBody>
      </p:sp>
    </p:spTree>
    <p:extLst>
      <p:ext uri="{BB962C8B-B14F-4D97-AF65-F5344CB8AC3E}">
        <p14:creationId xmlns:p14="http://schemas.microsoft.com/office/powerpoint/2010/main" val="30412854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A10E35C-F5E1-4099-A864-531EF344754F}"/>
              </a:ext>
            </a:extLst>
          </p:cNvPr>
          <p:cNvSpPr>
            <a:spLocks noGrp="1"/>
          </p:cNvSpPr>
          <p:nvPr>
            <p:ph type="title"/>
          </p:nvPr>
        </p:nvSpPr>
        <p:spPr>
          <a:xfrm>
            <a:off x="689761" y="434641"/>
            <a:ext cx="9962271" cy="1233424"/>
          </a:xfrm>
        </p:spPr>
        <p:txBody>
          <a:bodyPr/>
          <a:lstStyle/>
          <a:p>
            <a:r>
              <a:rPr lang="en-US" sz="3600" dirty="0">
                <a:solidFill>
                  <a:schemeClr val="bg1"/>
                </a:solidFill>
              </a:rPr>
              <a:t>REGRESSION MACHINE LEARNING MODEL/S USED</a:t>
            </a:r>
            <a:endParaRPr lang="en-IN" sz="3600" dirty="0">
              <a:solidFill>
                <a:schemeClr val="bg1"/>
              </a:solidFill>
            </a:endParaRPr>
          </a:p>
        </p:txBody>
      </p:sp>
      <p:sp>
        <p:nvSpPr>
          <p:cNvPr id="3" name="Content Placeholder 2">
            <a:extLst>
              <a:ext uri="{FF2B5EF4-FFF2-40B4-BE49-F238E27FC236}">
                <a16:creationId xmlns:a16="http://schemas.microsoft.com/office/drawing/2014/main" xmlns="" id="{4B4F3621-7BED-423A-83D3-C4EEA72F6F7A}"/>
              </a:ext>
            </a:extLst>
          </p:cNvPr>
          <p:cNvSpPr>
            <a:spLocks noGrp="1"/>
          </p:cNvSpPr>
          <p:nvPr>
            <p:ph idx="1"/>
          </p:nvPr>
        </p:nvSpPr>
        <p:spPr>
          <a:xfrm>
            <a:off x="689761" y="1912765"/>
            <a:ext cx="9967969" cy="4396008"/>
          </a:xfrm>
        </p:spPr>
        <p:txBody>
          <a:bodyPr numCol="2">
            <a:normAutofit/>
          </a:bodyPr>
          <a:lstStyle/>
          <a:p>
            <a:pPr marL="45720" indent="0">
              <a:buNone/>
            </a:pPr>
            <a:r>
              <a:rPr lang="en-IN" dirty="0"/>
              <a:t>▪ Linear Regression Model</a:t>
            </a:r>
          </a:p>
          <a:p>
            <a:pPr marL="45720" indent="0">
              <a:buNone/>
            </a:pPr>
            <a:r>
              <a:rPr lang="en-IN" dirty="0"/>
              <a:t>▪ Ridge Regularization Model</a:t>
            </a:r>
          </a:p>
          <a:p>
            <a:pPr marL="45720" indent="0">
              <a:buNone/>
            </a:pPr>
            <a:r>
              <a:rPr lang="en-IN" dirty="0"/>
              <a:t>▪ Lasso Regularization Model</a:t>
            </a:r>
          </a:p>
          <a:p>
            <a:pPr marL="45720" indent="0">
              <a:buNone/>
            </a:pPr>
            <a:r>
              <a:rPr lang="en-IN" dirty="0"/>
              <a:t>▪ Support Vector Regression Model</a:t>
            </a:r>
          </a:p>
          <a:p>
            <a:pPr marL="45720" indent="0">
              <a:buNone/>
            </a:pPr>
            <a:r>
              <a:rPr lang="en-IN" dirty="0" smtClean="0"/>
              <a:t>▪ </a:t>
            </a:r>
            <a:r>
              <a:rPr lang="en-IN" dirty="0"/>
              <a:t>Random Forest Regression Model</a:t>
            </a:r>
          </a:p>
          <a:p>
            <a:pPr marL="45720" indent="0">
              <a:buNone/>
            </a:pPr>
            <a:r>
              <a:rPr lang="en-IN" dirty="0"/>
              <a:t>▪ K Neighbours Regression Model</a:t>
            </a:r>
          </a:p>
          <a:p>
            <a:pPr marL="45720" indent="0">
              <a:buNone/>
            </a:pPr>
            <a:r>
              <a:rPr lang="en-IN" dirty="0"/>
              <a:t>▪ Gradient Boosting Regression Model</a:t>
            </a:r>
          </a:p>
          <a:p>
            <a:pPr marL="45720" indent="0">
              <a:buNone/>
            </a:pPr>
            <a:r>
              <a:rPr lang="en-IN" dirty="0"/>
              <a:t>▪ Ada Boost Regression Model</a:t>
            </a:r>
          </a:p>
          <a:p>
            <a:pPr marL="45720" indent="0">
              <a:buNone/>
            </a:pPr>
            <a:r>
              <a:rPr lang="en-IN" dirty="0"/>
              <a:t>▪ Extra Trees Regression Model</a:t>
            </a:r>
          </a:p>
        </p:txBody>
      </p:sp>
    </p:spTree>
    <p:extLst>
      <p:ext uri="{BB962C8B-B14F-4D97-AF65-F5344CB8AC3E}">
        <p14:creationId xmlns:p14="http://schemas.microsoft.com/office/powerpoint/2010/main" val="32514377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A10E35C-F5E1-4099-A864-531EF344754F}"/>
              </a:ext>
            </a:extLst>
          </p:cNvPr>
          <p:cNvSpPr>
            <a:spLocks noGrp="1"/>
          </p:cNvSpPr>
          <p:nvPr>
            <p:ph type="title"/>
          </p:nvPr>
        </p:nvSpPr>
        <p:spPr>
          <a:xfrm>
            <a:off x="646111" y="452718"/>
            <a:ext cx="9404723" cy="1105626"/>
          </a:xfrm>
        </p:spPr>
        <p:txBody>
          <a:bodyPr/>
          <a:lstStyle/>
          <a:p>
            <a:r>
              <a:rPr lang="en-US" sz="3200" dirty="0">
                <a:solidFill>
                  <a:schemeClr val="bg1"/>
                </a:solidFill>
              </a:rPr>
              <a:t>REGRESSION MODEL FUNCTION WITH EVALUATION METRICS</a:t>
            </a:r>
            <a:endParaRPr lang="en-IN" sz="3200" dirty="0">
              <a:solidFill>
                <a:schemeClr val="bg1"/>
              </a:solidFill>
            </a:endParaRPr>
          </a:p>
        </p:txBody>
      </p:sp>
      <p:pic>
        <p:nvPicPr>
          <p:cNvPr id="5" name="Picture 4">
            <a:extLst>
              <a:ext uri="{FF2B5EF4-FFF2-40B4-BE49-F238E27FC236}">
                <a16:creationId xmlns:a16="http://schemas.microsoft.com/office/drawing/2014/main" xmlns="" id="{E5545C15-AF92-4BA6-9735-B2E45B90ECAC}"/>
              </a:ext>
            </a:extLst>
          </p:cNvPr>
          <p:cNvPicPr>
            <a:picLocks noChangeAspect="1"/>
          </p:cNvPicPr>
          <p:nvPr/>
        </p:nvPicPr>
        <p:blipFill>
          <a:blip r:embed="rId2"/>
          <a:stretch>
            <a:fillRect/>
          </a:stretch>
        </p:blipFill>
        <p:spPr>
          <a:xfrm>
            <a:off x="646111" y="1738648"/>
            <a:ext cx="8301444" cy="4597757"/>
          </a:xfrm>
          <a:prstGeom prst="rect">
            <a:avLst/>
          </a:prstGeom>
        </p:spPr>
      </p:pic>
    </p:spTree>
    <p:extLst>
      <p:ext uri="{BB962C8B-B14F-4D97-AF65-F5344CB8AC3E}">
        <p14:creationId xmlns:p14="http://schemas.microsoft.com/office/powerpoint/2010/main" val="42335030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A10E35C-F5E1-4099-A864-531EF344754F}"/>
              </a:ext>
            </a:extLst>
          </p:cNvPr>
          <p:cNvSpPr>
            <a:spLocks noGrp="1"/>
          </p:cNvSpPr>
          <p:nvPr>
            <p:ph type="title"/>
          </p:nvPr>
        </p:nvSpPr>
        <p:spPr/>
        <p:txBody>
          <a:bodyPr/>
          <a:lstStyle/>
          <a:p>
            <a:r>
              <a:rPr lang="en-US" dirty="0"/>
              <a:t>RESULT OF MULTIPLE REGRESSION MODELS</a:t>
            </a:r>
            <a:endParaRPr lang="en-IN" dirty="0"/>
          </a:p>
        </p:txBody>
      </p:sp>
      <p:pic>
        <p:nvPicPr>
          <p:cNvPr id="6" name="Picture 5"/>
          <p:cNvPicPr/>
          <p:nvPr/>
        </p:nvPicPr>
        <p:blipFill rotWithShape="1">
          <a:blip r:embed="rId2"/>
          <a:srcRect l="19776" t="44631" r="41170" b="36453"/>
          <a:stretch/>
        </p:blipFill>
        <p:spPr bwMode="auto">
          <a:xfrm>
            <a:off x="901163" y="2424045"/>
            <a:ext cx="7431468" cy="3139628"/>
          </a:xfrm>
          <a:prstGeom prst="rect">
            <a:avLst/>
          </a:prstGeom>
          <a:ln>
            <a:noFill/>
          </a:ln>
          <a:extLst>
            <a:ext uri="{53640926-AAD7-44D8-BBD7-CCE9431645EC}">
              <a14:shadowObscured xmlns:a14="http://schemas.microsoft.com/office/drawing/2010/main"/>
            </a:ext>
          </a:extLst>
        </p:spPr>
      </p:pic>
      <p:sp>
        <p:nvSpPr>
          <p:cNvPr id="4" name="Rectangle 3"/>
          <p:cNvSpPr/>
          <p:nvPr/>
        </p:nvSpPr>
        <p:spPr>
          <a:xfrm>
            <a:off x="8571910" y="2540262"/>
            <a:ext cx="2957848" cy="1754326"/>
          </a:xfrm>
          <a:prstGeom prst="rect">
            <a:avLst/>
          </a:prstGeom>
        </p:spPr>
        <p:txBody>
          <a:bodyPr wrap="square">
            <a:spAutoFit/>
          </a:bodyPr>
          <a:lstStyle/>
          <a:p>
            <a:r>
              <a:rPr lang="en-IN" b="1" dirty="0">
                <a:solidFill>
                  <a:srgbClr val="FF0000"/>
                </a:solidFill>
                <a:latin typeface="Helvetica Neue"/>
              </a:rPr>
              <a:t>Remarks: </a:t>
            </a:r>
            <a:endParaRPr lang="en-IN" b="1" dirty="0" smtClean="0">
              <a:solidFill>
                <a:srgbClr val="FF0000"/>
              </a:solidFill>
              <a:latin typeface="Helvetica Neue"/>
            </a:endParaRPr>
          </a:p>
          <a:p>
            <a:endParaRPr lang="en-IN" b="1" dirty="0">
              <a:solidFill>
                <a:srgbClr val="000000"/>
              </a:solidFill>
              <a:latin typeface="Helvetica Neue"/>
            </a:endParaRPr>
          </a:p>
          <a:p>
            <a:r>
              <a:rPr lang="en-IN" b="1" dirty="0" smtClean="0">
                <a:solidFill>
                  <a:srgbClr val="000000"/>
                </a:solidFill>
                <a:latin typeface="Helvetica Neue"/>
              </a:rPr>
              <a:t>Choosing </a:t>
            </a:r>
            <a:r>
              <a:rPr lang="en-IN" b="1" dirty="0" err="1">
                <a:solidFill>
                  <a:srgbClr val="000000"/>
                </a:solidFill>
                <a:latin typeface="Helvetica Neue"/>
              </a:rPr>
              <a:t>ExtraTreeRegressor</a:t>
            </a:r>
            <a:r>
              <a:rPr lang="en-IN" b="1" dirty="0">
                <a:solidFill>
                  <a:srgbClr val="000000"/>
                </a:solidFill>
                <a:latin typeface="Helvetica Neue"/>
              </a:rPr>
              <a:t> as our best model because it is performing good.</a:t>
            </a:r>
            <a:endParaRPr lang="en-IN" b="1" i="0" dirty="0">
              <a:solidFill>
                <a:srgbClr val="000000"/>
              </a:solidFill>
              <a:effectLst/>
              <a:latin typeface="Helvetica Neue"/>
            </a:endParaRPr>
          </a:p>
        </p:txBody>
      </p:sp>
    </p:spTree>
    <p:extLst>
      <p:ext uri="{BB962C8B-B14F-4D97-AF65-F5344CB8AC3E}">
        <p14:creationId xmlns:p14="http://schemas.microsoft.com/office/powerpoint/2010/main" val="1016608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A10E35C-F5E1-4099-A864-531EF344754F}"/>
              </a:ext>
            </a:extLst>
          </p:cNvPr>
          <p:cNvSpPr>
            <a:spLocks noGrp="1"/>
          </p:cNvSpPr>
          <p:nvPr>
            <p:ph type="title"/>
          </p:nvPr>
        </p:nvSpPr>
        <p:spPr/>
        <p:txBody>
          <a:bodyPr/>
          <a:lstStyle/>
          <a:p>
            <a:r>
              <a:rPr lang="en-US" sz="3600" dirty="0">
                <a:solidFill>
                  <a:schemeClr val="bg1"/>
                </a:solidFill>
              </a:rPr>
              <a:t>EVALUATION AND HYPER PARAMETER TUNING</a:t>
            </a:r>
            <a:endParaRPr lang="en-IN" sz="3600" dirty="0">
              <a:solidFill>
                <a:schemeClr val="bg1"/>
              </a:solidFill>
            </a:endParaRPr>
          </a:p>
        </p:txBody>
      </p:sp>
      <p:sp>
        <p:nvSpPr>
          <p:cNvPr id="3" name="Content Placeholder 2">
            <a:extLst>
              <a:ext uri="{FF2B5EF4-FFF2-40B4-BE49-F238E27FC236}">
                <a16:creationId xmlns:a16="http://schemas.microsoft.com/office/drawing/2014/main" xmlns="" id="{4B4F3621-7BED-423A-83D3-C4EEA72F6F7A}"/>
              </a:ext>
            </a:extLst>
          </p:cNvPr>
          <p:cNvSpPr>
            <a:spLocks noGrp="1"/>
          </p:cNvSpPr>
          <p:nvPr>
            <p:ph idx="1"/>
          </p:nvPr>
        </p:nvSpPr>
        <p:spPr/>
        <p:txBody>
          <a:bodyPr>
            <a:normAutofit/>
          </a:bodyPr>
          <a:lstStyle/>
          <a:p>
            <a:pPr marL="45720" indent="0">
              <a:lnSpc>
                <a:spcPct val="120000"/>
              </a:lnSpc>
              <a:buNone/>
            </a:pPr>
            <a:r>
              <a:rPr lang="en-US" dirty="0"/>
              <a:t>The key metrics used </a:t>
            </a:r>
            <a:r>
              <a:rPr lang="en-US" dirty="0" smtClean="0"/>
              <a:t>are</a:t>
            </a:r>
            <a:r>
              <a:rPr lang="en-US" dirty="0" smtClean="0"/>
              <a:t>:</a:t>
            </a:r>
            <a:endParaRPr lang="en-US" dirty="0"/>
          </a:p>
          <a:p>
            <a:pPr>
              <a:lnSpc>
                <a:spcPct val="120000"/>
              </a:lnSpc>
              <a:buFont typeface="Wingdings" panose="05000000000000000000" pitchFamily="2" charset="2"/>
              <a:buChar char="ü"/>
            </a:pPr>
            <a:r>
              <a:rPr lang="en-US" dirty="0"/>
              <a:t>R2 score</a:t>
            </a:r>
          </a:p>
          <a:p>
            <a:pPr>
              <a:lnSpc>
                <a:spcPct val="120000"/>
              </a:lnSpc>
              <a:buFont typeface="Wingdings" panose="05000000000000000000" pitchFamily="2" charset="2"/>
              <a:buChar char="ü"/>
            </a:pPr>
            <a:r>
              <a:rPr lang="en-US" dirty="0"/>
              <a:t>Cross Validation Score</a:t>
            </a:r>
          </a:p>
          <a:p>
            <a:pPr>
              <a:lnSpc>
                <a:spcPct val="120000"/>
              </a:lnSpc>
              <a:buFont typeface="Wingdings" panose="05000000000000000000" pitchFamily="2" charset="2"/>
              <a:buChar char="ü"/>
            </a:pPr>
            <a:r>
              <a:rPr lang="en-US" dirty="0"/>
              <a:t>MAE</a:t>
            </a:r>
          </a:p>
          <a:p>
            <a:pPr>
              <a:lnSpc>
                <a:spcPct val="120000"/>
              </a:lnSpc>
              <a:buFont typeface="Wingdings" panose="05000000000000000000" pitchFamily="2" charset="2"/>
              <a:buChar char="ü"/>
            </a:pPr>
            <a:r>
              <a:rPr lang="en-US" dirty="0"/>
              <a:t>MSE</a:t>
            </a:r>
          </a:p>
          <a:p>
            <a:pPr>
              <a:lnSpc>
                <a:spcPct val="120000"/>
              </a:lnSpc>
              <a:buFont typeface="Wingdings" panose="05000000000000000000" pitchFamily="2" charset="2"/>
              <a:buChar char="ü"/>
            </a:pPr>
            <a:r>
              <a:rPr lang="en-US" dirty="0"/>
              <a:t>RMSE</a:t>
            </a:r>
          </a:p>
          <a:p>
            <a:pPr marL="45720" indent="0">
              <a:lnSpc>
                <a:spcPct val="120000"/>
              </a:lnSpc>
              <a:buNone/>
            </a:pPr>
            <a:r>
              <a:rPr lang="en-US" dirty="0">
                <a:solidFill>
                  <a:srgbClr val="FF0000"/>
                </a:solidFill>
              </a:rPr>
              <a:t>We tried to find out the best parameters list to increase our accuracy scores by using Hyperparameter Tuning. In order to achieve a higher score we used the Grid Search CV method with 5 folds.</a:t>
            </a:r>
          </a:p>
        </p:txBody>
      </p:sp>
    </p:spTree>
    <p:extLst>
      <p:ext uri="{BB962C8B-B14F-4D97-AF65-F5344CB8AC3E}">
        <p14:creationId xmlns:p14="http://schemas.microsoft.com/office/powerpoint/2010/main" val="15929102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A10E35C-F5E1-4099-A864-531EF344754F}"/>
              </a:ext>
            </a:extLst>
          </p:cNvPr>
          <p:cNvSpPr>
            <a:spLocks noGrp="1"/>
          </p:cNvSpPr>
          <p:nvPr>
            <p:ph type="title"/>
          </p:nvPr>
        </p:nvSpPr>
        <p:spPr>
          <a:xfrm>
            <a:off x="3090930" y="452718"/>
            <a:ext cx="4275785" cy="1400530"/>
          </a:xfrm>
        </p:spPr>
        <p:txBody>
          <a:bodyPr/>
          <a:lstStyle/>
          <a:p>
            <a:r>
              <a:rPr lang="en-IN" dirty="0">
                <a:solidFill>
                  <a:schemeClr val="bg1"/>
                </a:solidFill>
              </a:rPr>
              <a:t>CONCLUSION</a:t>
            </a:r>
          </a:p>
        </p:txBody>
      </p:sp>
      <p:sp>
        <p:nvSpPr>
          <p:cNvPr id="3" name="Content Placeholder 2">
            <a:extLst>
              <a:ext uri="{FF2B5EF4-FFF2-40B4-BE49-F238E27FC236}">
                <a16:creationId xmlns:a16="http://schemas.microsoft.com/office/drawing/2014/main" xmlns="" id="{4B4F3621-7BED-423A-83D3-C4EEA72F6F7A}"/>
              </a:ext>
            </a:extLst>
          </p:cNvPr>
          <p:cNvSpPr>
            <a:spLocks noGrp="1"/>
          </p:cNvSpPr>
          <p:nvPr>
            <p:ph idx="1"/>
          </p:nvPr>
        </p:nvSpPr>
        <p:spPr/>
        <p:txBody>
          <a:bodyPr numCol="1">
            <a:normAutofit/>
          </a:bodyPr>
          <a:lstStyle/>
          <a:p>
            <a:r>
              <a:rPr lang="en-US" dirty="0"/>
              <a:t>After the completion of this project, we got an insight on how to collect data, pre-processing the data, analyzing the data and building a model. First, we collected the used cars data from different websites like OLX, Car Dekho, Cars 24, OLA etc. and it was done by using Web Scraping. </a:t>
            </a:r>
          </a:p>
          <a:p>
            <a:r>
              <a:rPr lang="en-US" dirty="0"/>
              <a:t>The framework used for web scraping was Beautiful Soup and Selenium, which has an advantage of automating our process of collecting data. We collected almost 10000 of data which contained the selling price and other related features of used cars. Then the scrapped data was combined in a single data frame and saved in a csv file so that we can open it and analyze the data. </a:t>
            </a:r>
          </a:p>
        </p:txBody>
      </p:sp>
    </p:spTree>
    <p:extLst>
      <p:ext uri="{BB962C8B-B14F-4D97-AF65-F5344CB8AC3E}">
        <p14:creationId xmlns:p14="http://schemas.microsoft.com/office/powerpoint/2010/main" val="34039192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A10E35C-F5E1-4099-A864-531EF344754F}"/>
              </a:ext>
            </a:extLst>
          </p:cNvPr>
          <p:cNvSpPr>
            <a:spLocks noGrp="1"/>
          </p:cNvSpPr>
          <p:nvPr>
            <p:ph type="title"/>
          </p:nvPr>
        </p:nvSpPr>
        <p:spPr>
          <a:xfrm>
            <a:off x="3438659" y="452718"/>
            <a:ext cx="4224271" cy="1400530"/>
          </a:xfrm>
        </p:spPr>
        <p:txBody>
          <a:bodyPr/>
          <a:lstStyle/>
          <a:p>
            <a:r>
              <a:rPr lang="en-IN" dirty="0">
                <a:solidFill>
                  <a:schemeClr val="bg1"/>
                </a:solidFill>
              </a:rPr>
              <a:t>CONCLUSION</a:t>
            </a:r>
          </a:p>
        </p:txBody>
      </p:sp>
      <p:sp>
        <p:nvSpPr>
          <p:cNvPr id="3" name="Content Placeholder 2">
            <a:extLst>
              <a:ext uri="{FF2B5EF4-FFF2-40B4-BE49-F238E27FC236}">
                <a16:creationId xmlns:a16="http://schemas.microsoft.com/office/drawing/2014/main" xmlns="" id="{4B4F3621-7BED-423A-83D3-C4EEA72F6F7A}"/>
              </a:ext>
            </a:extLst>
          </p:cNvPr>
          <p:cNvSpPr>
            <a:spLocks noGrp="1"/>
          </p:cNvSpPr>
          <p:nvPr>
            <p:ph idx="1"/>
          </p:nvPr>
        </p:nvSpPr>
        <p:spPr/>
        <p:txBody>
          <a:bodyPr numCol="1">
            <a:normAutofit fontScale="92500" lnSpcReduction="10000"/>
          </a:bodyPr>
          <a:lstStyle/>
          <a:p>
            <a:r>
              <a:rPr lang="en-US" dirty="0"/>
              <a:t>We did data cleaning, data pre-processing steps like finding and handling null values, removing words from numbers, converting object to int type, data visualization, handling outliers and skewness etc. After separating our train and test data, we started running different machine learning regression algorithms to find out the best performing model. </a:t>
            </a:r>
          </a:p>
          <a:p>
            <a:r>
              <a:rPr lang="en-US" dirty="0"/>
              <a:t>We found that Extra Tree Regressor Algorithm was performing well according to their r2_score and cross validation scores. Then we performed Hyperparameter Tuning technique using Grid Search CV for getting the best parameters and improving the score. In that Extra Tree Regressor Algorithm did not perform quite well as previously on the defaults but we finalized that model for further predictions as it was still better than the rest. We saved the final model in </a:t>
            </a:r>
            <a:r>
              <a:rPr lang="en-US" dirty="0" err="1"/>
              <a:t>pkl</a:t>
            </a:r>
            <a:r>
              <a:rPr lang="en-US" dirty="0"/>
              <a:t> format using the joblib library after getting a dataframe of predicted and actual used car price details.</a:t>
            </a:r>
            <a:endParaRPr lang="en-IN" dirty="0"/>
          </a:p>
        </p:txBody>
      </p:sp>
    </p:spTree>
    <p:extLst>
      <p:ext uri="{BB962C8B-B14F-4D97-AF65-F5344CB8AC3E}">
        <p14:creationId xmlns:p14="http://schemas.microsoft.com/office/powerpoint/2010/main" val="16019626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A3C0E02-7E16-42DE-BE6E-B2A234729C75}"/>
              </a:ext>
            </a:extLst>
          </p:cNvPr>
          <p:cNvSpPr>
            <a:spLocks noGrp="1"/>
          </p:cNvSpPr>
          <p:nvPr>
            <p:ph type="title"/>
          </p:nvPr>
        </p:nvSpPr>
        <p:spPr>
          <a:xfrm>
            <a:off x="1528571" y="465598"/>
            <a:ext cx="8522263" cy="1020302"/>
          </a:xfrm>
        </p:spPr>
        <p:txBody>
          <a:bodyPr/>
          <a:lstStyle/>
          <a:p>
            <a:r>
              <a:rPr lang="en-US" dirty="0"/>
              <a:t>PROBLEM STATEMENT</a:t>
            </a:r>
            <a:endParaRPr lang="en-IN" dirty="0"/>
          </a:p>
        </p:txBody>
      </p:sp>
      <p:sp>
        <p:nvSpPr>
          <p:cNvPr id="3" name="Content Placeholder 2">
            <a:extLst>
              <a:ext uri="{FF2B5EF4-FFF2-40B4-BE49-F238E27FC236}">
                <a16:creationId xmlns:a16="http://schemas.microsoft.com/office/drawing/2014/main" xmlns="" id="{7E29125F-05F3-4C0E-8D02-796D922AAE7A}"/>
              </a:ext>
            </a:extLst>
          </p:cNvPr>
          <p:cNvSpPr>
            <a:spLocks noGrp="1"/>
          </p:cNvSpPr>
          <p:nvPr>
            <p:ph idx="1"/>
          </p:nvPr>
        </p:nvSpPr>
        <p:spPr>
          <a:xfrm>
            <a:off x="1528571" y="1485900"/>
            <a:ext cx="8522263" cy="4152901"/>
          </a:xfrm>
        </p:spPr>
        <p:txBody>
          <a:bodyPr>
            <a:normAutofit/>
          </a:bodyPr>
          <a:lstStyle/>
          <a:p>
            <a:pPr marL="45720" indent="0">
              <a:buNone/>
            </a:pPr>
            <a:r>
              <a:rPr lang="en-US" dirty="0">
                <a:solidFill>
                  <a:schemeClr val="bg1"/>
                </a:solidFill>
              </a:rPr>
              <a:t>With the covid 19 impact in the market, we have seen lot of changes in the car market. Now some cars are in demand hence making them costly and some are not in demand hence cheaper. One of our clients works with small traders, who sell used cars. With the change in market due to covid 19 impact, our client is facing problems with their previous car price valuation machine learning models. So, they are looking for new machine learning models from new data. We have to make car price valuation model</a:t>
            </a:r>
            <a:r>
              <a:rPr lang="en-US" dirty="0"/>
              <a:t>.</a:t>
            </a:r>
            <a:endParaRPr lang="en-IN" dirty="0"/>
          </a:p>
        </p:txBody>
      </p:sp>
    </p:spTree>
    <p:extLst>
      <p:ext uri="{BB962C8B-B14F-4D97-AF65-F5344CB8AC3E}">
        <p14:creationId xmlns:p14="http://schemas.microsoft.com/office/powerpoint/2010/main" val="4617774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3289856-8E98-4111-ADA6-CA1EE0F38F41}"/>
              </a:ext>
            </a:extLst>
          </p:cNvPr>
          <p:cNvSpPr>
            <a:spLocks noGrp="1"/>
          </p:cNvSpPr>
          <p:nvPr>
            <p:ph type="title"/>
          </p:nvPr>
        </p:nvSpPr>
        <p:spPr>
          <a:xfrm>
            <a:off x="0" y="452718"/>
            <a:ext cx="10689466" cy="1131383"/>
          </a:xfrm>
        </p:spPr>
        <p:txBody>
          <a:bodyPr/>
          <a:lstStyle/>
          <a:p>
            <a:r>
              <a:rPr lang="en-US" sz="3200" dirty="0">
                <a:solidFill>
                  <a:schemeClr val="bg1"/>
                </a:solidFill>
              </a:rPr>
              <a:t>LIMITATIONS OF THIS WORK AND SCOPE FOR FUTURE WORK</a:t>
            </a:r>
            <a:endParaRPr lang="en-IN" sz="3200" dirty="0">
              <a:solidFill>
                <a:schemeClr val="bg1"/>
              </a:solidFill>
            </a:endParaRPr>
          </a:p>
        </p:txBody>
      </p:sp>
      <p:sp>
        <p:nvSpPr>
          <p:cNvPr id="3" name="Content Placeholder 2">
            <a:extLst>
              <a:ext uri="{FF2B5EF4-FFF2-40B4-BE49-F238E27FC236}">
                <a16:creationId xmlns:a16="http://schemas.microsoft.com/office/drawing/2014/main" xmlns="" id="{E40079BA-DFA5-4C0A-AEFA-6511EC802181}"/>
              </a:ext>
            </a:extLst>
          </p:cNvPr>
          <p:cNvSpPr>
            <a:spLocks noGrp="1"/>
          </p:cNvSpPr>
          <p:nvPr>
            <p:ph idx="1"/>
          </p:nvPr>
        </p:nvSpPr>
        <p:spPr>
          <a:xfrm>
            <a:off x="887767" y="1485900"/>
            <a:ext cx="9996256" cy="4577549"/>
          </a:xfrm>
        </p:spPr>
        <p:txBody>
          <a:bodyPr numCol="1">
            <a:normAutofit/>
          </a:bodyPr>
          <a:lstStyle/>
          <a:p>
            <a:r>
              <a:rPr lang="en-US" dirty="0">
                <a:solidFill>
                  <a:srgbClr val="FF0000"/>
                </a:solidFill>
              </a:rPr>
              <a:t>The limitations we faced during this project were:</a:t>
            </a:r>
          </a:p>
          <a:p>
            <a:pPr marL="45720" indent="0">
              <a:buNone/>
            </a:pPr>
            <a:r>
              <a:rPr lang="en-US" dirty="0"/>
              <a:t>The website was poorly designed because the scrapping took a lot of time and there were many issues in accessing to next page. Also need further practice in terms of various web scraping techniques. More negative correlated data were present than the positive correlated one's. Presence of outliers and skewness were detected and while dealing with them we had to lose a bit of valuable data. No information for handling these fast-paced websites were provided so that was consuming more time in web scraping part.</a:t>
            </a:r>
          </a:p>
          <a:p>
            <a:r>
              <a:rPr lang="en-US" dirty="0">
                <a:solidFill>
                  <a:srgbClr val="FF0000"/>
                </a:solidFill>
              </a:rPr>
              <a:t>Future Work Scope:</a:t>
            </a:r>
          </a:p>
          <a:p>
            <a:pPr marL="45720" indent="0">
              <a:buNone/>
            </a:pPr>
            <a:r>
              <a:rPr lang="en-US" dirty="0"/>
              <a:t>Current model is limited to used car data but this can further be improved for other sectors of automobiles by training the model accordingly. The overall score can also be improved further by training the model with more specific data.</a:t>
            </a:r>
            <a:endParaRPr lang="en-IN" dirty="0"/>
          </a:p>
        </p:txBody>
      </p:sp>
    </p:spTree>
    <p:extLst>
      <p:ext uri="{BB962C8B-B14F-4D97-AF65-F5344CB8AC3E}">
        <p14:creationId xmlns:p14="http://schemas.microsoft.com/office/powerpoint/2010/main" val="22063389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52800" y="1676400"/>
            <a:ext cx="5943600" cy="2554545"/>
          </a:xfrm>
          <a:prstGeom prst="rect">
            <a:avLst/>
          </a:prstGeom>
        </p:spPr>
        <p:txBody>
          <a:bodyPr wrap="square">
            <a:spAutoFit/>
          </a:bodyPr>
          <a:lstStyle/>
          <a:p>
            <a:r>
              <a:rPr lang="en-IN" sz="4000" dirty="0">
                <a:solidFill>
                  <a:srgbClr val="000000"/>
                </a:solidFill>
                <a:latin typeface="Times New Roman" panose="02020603050405020304" pitchFamily="18" charset="0"/>
              </a:rPr>
              <a:t>References: </a:t>
            </a:r>
          </a:p>
          <a:p>
            <a:r>
              <a:rPr lang="en-IN" sz="2400" dirty="0"/>
              <a:t>1) </a:t>
            </a:r>
            <a:r>
              <a:rPr lang="en-IN" sz="2400" u="sng" dirty="0">
                <a:hlinkClick r:id="rId2"/>
              </a:rPr>
              <a:t>https://www.google.com/</a:t>
            </a:r>
            <a:r>
              <a:rPr lang="en-IN" sz="2400" dirty="0"/>
              <a:t> </a:t>
            </a:r>
          </a:p>
          <a:p>
            <a:r>
              <a:rPr lang="en-IN" sz="2400" dirty="0"/>
              <a:t>2) </a:t>
            </a:r>
            <a:r>
              <a:rPr lang="en-IN" sz="2400" u="sng" dirty="0">
                <a:hlinkClick r:id="rId3"/>
              </a:rPr>
              <a:t>https://github.com/</a:t>
            </a:r>
            <a:r>
              <a:rPr lang="en-IN" sz="2400" dirty="0"/>
              <a:t> </a:t>
            </a:r>
          </a:p>
          <a:p>
            <a:r>
              <a:rPr lang="en-IN" sz="2400" dirty="0"/>
              <a:t>3) </a:t>
            </a:r>
            <a:r>
              <a:rPr lang="en-IN" sz="2400" u="sng" dirty="0">
                <a:hlinkClick r:id="rId4"/>
              </a:rPr>
              <a:t>https://www.kaggle.com/</a:t>
            </a:r>
            <a:r>
              <a:rPr lang="en-IN" sz="2400" dirty="0"/>
              <a:t> </a:t>
            </a:r>
          </a:p>
          <a:p>
            <a:r>
              <a:rPr lang="en-IN" sz="2400" dirty="0"/>
              <a:t>4) </a:t>
            </a:r>
            <a:r>
              <a:rPr lang="en-IN" sz="2400" u="sng" dirty="0">
                <a:hlinkClick r:id="rId5"/>
              </a:rPr>
              <a:t>https://towardsdatascience.com/</a:t>
            </a:r>
            <a:r>
              <a:rPr lang="en-IN" sz="2400" dirty="0"/>
              <a:t> </a:t>
            </a:r>
          </a:p>
          <a:p>
            <a:r>
              <a:rPr lang="en-IN" sz="2400" dirty="0"/>
              <a:t>5) </a:t>
            </a:r>
            <a:r>
              <a:rPr lang="en-IN" sz="2400" u="sng" dirty="0">
                <a:hlinkClick r:id="rId6"/>
              </a:rPr>
              <a:t>https://www.analyticsvidhya.com/</a:t>
            </a:r>
            <a:endParaRPr lang="en-IN" sz="2400" dirty="0"/>
          </a:p>
        </p:txBody>
      </p:sp>
    </p:spTree>
    <p:extLst>
      <p:ext uri="{BB962C8B-B14F-4D97-AF65-F5344CB8AC3E}">
        <p14:creationId xmlns:p14="http://schemas.microsoft.com/office/powerpoint/2010/main" val="19561513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629695" y="2432050"/>
            <a:ext cx="5379764" cy="1496812"/>
          </a:xfrm>
        </p:spPr>
        <p:txBody>
          <a:bodyPr>
            <a:normAutofit/>
          </a:bodyPr>
          <a:lstStyle/>
          <a:p>
            <a:r>
              <a:rPr lang="en-IN" sz="8800" dirty="0">
                <a:latin typeface="Gabriola" panose="04040605051002020D02" pitchFamily="82" charset="0"/>
              </a:rPr>
              <a:t>THANK YOU</a:t>
            </a:r>
          </a:p>
        </p:txBody>
      </p:sp>
    </p:spTree>
    <p:extLst>
      <p:ext uri="{BB962C8B-B14F-4D97-AF65-F5344CB8AC3E}">
        <p14:creationId xmlns:p14="http://schemas.microsoft.com/office/powerpoint/2010/main" val="2311292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0D0580C-3B10-4E74-A13D-0CF02B1917AC}"/>
              </a:ext>
            </a:extLst>
          </p:cNvPr>
          <p:cNvSpPr>
            <a:spLocks noGrp="1"/>
          </p:cNvSpPr>
          <p:nvPr>
            <p:ph type="title"/>
          </p:nvPr>
        </p:nvSpPr>
        <p:spPr>
          <a:xfrm>
            <a:off x="1287887" y="851963"/>
            <a:ext cx="8840220" cy="886685"/>
          </a:xfrm>
        </p:spPr>
        <p:txBody>
          <a:bodyPr/>
          <a:lstStyle/>
          <a:p>
            <a:r>
              <a:rPr lang="en-IN" dirty="0">
                <a:solidFill>
                  <a:schemeClr val="bg1"/>
                </a:solidFill>
              </a:rPr>
              <a:t>DATA COLLECTION PHASE</a:t>
            </a:r>
          </a:p>
        </p:txBody>
      </p:sp>
      <p:sp>
        <p:nvSpPr>
          <p:cNvPr id="3" name="Content Placeholder 2">
            <a:extLst>
              <a:ext uri="{FF2B5EF4-FFF2-40B4-BE49-F238E27FC236}">
                <a16:creationId xmlns:a16="http://schemas.microsoft.com/office/drawing/2014/main" xmlns="" id="{741FA42A-DEBA-4808-B572-9E2E2C423F3C}"/>
              </a:ext>
            </a:extLst>
          </p:cNvPr>
          <p:cNvSpPr>
            <a:spLocks noGrp="1"/>
          </p:cNvSpPr>
          <p:nvPr>
            <p:ph idx="1"/>
          </p:nvPr>
        </p:nvSpPr>
        <p:spPr>
          <a:xfrm>
            <a:off x="1103312" y="2052918"/>
            <a:ext cx="9547516" cy="4195481"/>
          </a:xfrm>
        </p:spPr>
        <p:txBody>
          <a:bodyPr>
            <a:normAutofit fontScale="92500" lnSpcReduction="10000"/>
          </a:bodyPr>
          <a:lstStyle/>
          <a:p>
            <a:pPr marL="45720" indent="0">
              <a:buNone/>
            </a:pPr>
            <a:r>
              <a:rPr lang="en-US" dirty="0" smtClean="0"/>
              <a:t>You </a:t>
            </a:r>
            <a:r>
              <a:rPr lang="en-US" dirty="0"/>
              <a:t>have to scrape at least 5000 used cars data. You can scrape more data as well, it’s up to you. more the data better the model</a:t>
            </a:r>
          </a:p>
          <a:p>
            <a:pPr marL="45720" indent="0">
              <a:buNone/>
            </a:pPr>
            <a:r>
              <a:rPr lang="en-US" dirty="0"/>
              <a:t>In this section You need to scrape the data of used cars from websites (OLX, Car Dekho, Cars 24 etc.) You need web scraping for this. You have to fetch data for different locations. The number of</a:t>
            </a:r>
          </a:p>
          <a:p>
            <a:pPr marL="45720" indent="0">
              <a:buNone/>
            </a:pPr>
            <a:r>
              <a:rPr lang="en-US" dirty="0"/>
              <a:t>columns for data doesn’t have limit, it’s up to you and your creativity. Generally, these columns are Brand, model, variant, manufacturing year, driven kilometers, fuel, number of owners, location and at last target variable Price of the car. This data is to give you a hint about important variables in used car model. You can make changes to it, you can add or you can remove some columns, it completely depends on the website from which you are fetching the data.</a:t>
            </a:r>
          </a:p>
          <a:p>
            <a:pPr marL="45720" indent="0">
              <a:buNone/>
            </a:pPr>
            <a:r>
              <a:rPr lang="en-US" dirty="0"/>
              <a:t>Try to include all types of cars in your data for example- SUV, Sedans, Coupe, minivan, Hatchback.</a:t>
            </a:r>
            <a:endParaRPr lang="en-IN" dirty="0"/>
          </a:p>
        </p:txBody>
      </p:sp>
    </p:spTree>
    <p:extLst>
      <p:ext uri="{BB962C8B-B14F-4D97-AF65-F5344CB8AC3E}">
        <p14:creationId xmlns:p14="http://schemas.microsoft.com/office/powerpoint/2010/main" val="167628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D0D3840-75B2-4543-BC5A-295B5311F4EB}"/>
              </a:ext>
            </a:extLst>
          </p:cNvPr>
          <p:cNvSpPr>
            <a:spLocks noGrp="1"/>
          </p:cNvSpPr>
          <p:nvPr>
            <p:ph type="title"/>
          </p:nvPr>
        </p:nvSpPr>
        <p:spPr>
          <a:xfrm>
            <a:off x="1103312" y="774690"/>
            <a:ext cx="8947522" cy="1079868"/>
          </a:xfrm>
        </p:spPr>
        <p:txBody>
          <a:bodyPr/>
          <a:lstStyle/>
          <a:p>
            <a:r>
              <a:rPr lang="en-IN" dirty="0">
                <a:solidFill>
                  <a:schemeClr val="bg1"/>
                </a:solidFill>
              </a:rPr>
              <a:t>MODEL BUILDING PHASE</a:t>
            </a:r>
          </a:p>
        </p:txBody>
      </p:sp>
      <p:sp>
        <p:nvSpPr>
          <p:cNvPr id="3" name="Content Placeholder 2">
            <a:extLst>
              <a:ext uri="{FF2B5EF4-FFF2-40B4-BE49-F238E27FC236}">
                <a16:creationId xmlns:a16="http://schemas.microsoft.com/office/drawing/2014/main" xmlns="" id="{FEA0C142-AACB-4E3B-B198-8F75B98F1C1A}"/>
              </a:ext>
            </a:extLst>
          </p:cNvPr>
          <p:cNvSpPr>
            <a:spLocks noGrp="1"/>
          </p:cNvSpPr>
          <p:nvPr>
            <p:ph idx="1"/>
          </p:nvPr>
        </p:nvSpPr>
        <p:spPr/>
        <p:txBody>
          <a:bodyPr>
            <a:normAutofit lnSpcReduction="10000"/>
          </a:bodyPr>
          <a:lstStyle/>
          <a:p>
            <a:pPr marL="45720" indent="0">
              <a:buNone/>
            </a:pPr>
            <a:r>
              <a:rPr lang="en-US" dirty="0"/>
              <a:t>After collecting the data, </a:t>
            </a:r>
            <a:r>
              <a:rPr lang="en-US" dirty="0" smtClean="0"/>
              <a:t>we</a:t>
            </a:r>
            <a:r>
              <a:rPr lang="en-US" dirty="0" smtClean="0"/>
              <a:t> </a:t>
            </a:r>
            <a:r>
              <a:rPr lang="en-US" dirty="0"/>
              <a:t>need to build a machine learning model. Before model building do all data pre-processing steps. Try different models with different hyper parameters and select the best model. Follow the complete life cycle of data science. Include all the steps below.</a:t>
            </a:r>
          </a:p>
          <a:p>
            <a:pPr marL="45720" indent="0">
              <a:buNone/>
            </a:pPr>
            <a:r>
              <a:rPr lang="en-US" dirty="0"/>
              <a:t>1. Data Cleaning</a:t>
            </a:r>
          </a:p>
          <a:p>
            <a:pPr marL="45720" indent="0">
              <a:buNone/>
            </a:pPr>
            <a:r>
              <a:rPr lang="en-US" dirty="0"/>
              <a:t>2. Exploratory Data Analysis</a:t>
            </a:r>
          </a:p>
          <a:p>
            <a:pPr marL="45720" indent="0">
              <a:buNone/>
            </a:pPr>
            <a:r>
              <a:rPr lang="en-US" dirty="0"/>
              <a:t>3. Data Pre-processing</a:t>
            </a:r>
          </a:p>
          <a:p>
            <a:pPr marL="45720" indent="0">
              <a:buNone/>
            </a:pPr>
            <a:r>
              <a:rPr lang="en-US" dirty="0"/>
              <a:t>4. Model Building</a:t>
            </a:r>
          </a:p>
          <a:p>
            <a:pPr marL="45720" indent="0">
              <a:buNone/>
            </a:pPr>
            <a:r>
              <a:rPr lang="en-US" dirty="0"/>
              <a:t>5. Model Evaluation</a:t>
            </a:r>
          </a:p>
          <a:p>
            <a:pPr marL="45720" indent="0">
              <a:buNone/>
            </a:pPr>
            <a:r>
              <a:rPr lang="en-US" dirty="0"/>
              <a:t>6. Selecting the best model</a:t>
            </a:r>
            <a:endParaRPr lang="en-IN" dirty="0"/>
          </a:p>
        </p:txBody>
      </p:sp>
    </p:spTree>
    <p:extLst>
      <p:ext uri="{BB962C8B-B14F-4D97-AF65-F5344CB8AC3E}">
        <p14:creationId xmlns:p14="http://schemas.microsoft.com/office/powerpoint/2010/main" val="20029178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1869" y="254777"/>
            <a:ext cx="8762947" cy="1041879"/>
          </a:xfrm>
        </p:spPr>
        <p:txBody>
          <a:bodyPr/>
          <a:lstStyle/>
          <a:p>
            <a:r>
              <a:rPr lang="en-US" dirty="0">
                <a:solidFill>
                  <a:schemeClr val="bg1"/>
                </a:solidFill>
              </a:rPr>
              <a:t>DATA SCIENCE LIFE CYCLE</a:t>
            </a:r>
          </a:p>
        </p:txBody>
      </p:sp>
      <p:graphicFrame>
        <p:nvGraphicFramePr>
          <p:cNvPr id="4" name="Content Placeholder 3" descr="Accent process showing 3 groups arranged from left to right with task descriptions under each group"/>
          <p:cNvGraphicFramePr>
            <a:graphicFrameLocks noGrp="1"/>
          </p:cNvGraphicFramePr>
          <p:nvPr>
            <p:ph idx="1"/>
            <p:extLst>
              <p:ext uri="{D42A27DB-BD31-4B8C-83A1-F6EECF244321}">
                <p14:modId xmlns:p14="http://schemas.microsoft.com/office/powerpoint/2010/main" val="4160680367"/>
              </p:ext>
            </p:extLst>
          </p:nvPr>
        </p:nvGraphicFramePr>
        <p:xfrm>
          <a:off x="679244" y="926204"/>
          <a:ext cx="5632338" cy="312466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Content Placeholder 3" descr="Accent process showing 3 groups arranged from left to right with task descriptions under each group"/>
          <p:cNvGraphicFramePr>
            <a:graphicFrameLocks/>
          </p:cNvGraphicFramePr>
          <p:nvPr>
            <p:extLst>
              <p:ext uri="{D42A27DB-BD31-4B8C-83A1-F6EECF244321}">
                <p14:modId xmlns:p14="http://schemas.microsoft.com/office/powerpoint/2010/main" val="2800278245"/>
              </p:ext>
            </p:extLst>
          </p:nvPr>
        </p:nvGraphicFramePr>
        <p:xfrm>
          <a:off x="5958164" y="3896138"/>
          <a:ext cx="5756759" cy="2498035"/>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564025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BB49276-39E4-4FBA-A534-946F45F62D04}"/>
              </a:ext>
            </a:extLst>
          </p:cNvPr>
          <p:cNvSpPr>
            <a:spLocks noGrp="1"/>
          </p:cNvSpPr>
          <p:nvPr>
            <p:ph type="title"/>
          </p:nvPr>
        </p:nvSpPr>
        <p:spPr>
          <a:xfrm>
            <a:off x="1528572" y="371061"/>
            <a:ext cx="8522262" cy="1482187"/>
          </a:xfrm>
        </p:spPr>
        <p:txBody>
          <a:bodyPr/>
          <a:lstStyle/>
          <a:p>
            <a:r>
              <a:rPr lang="en-US" dirty="0">
                <a:solidFill>
                  <a:schemeClr val="bg1"/>
                </a:solidFill>
              </a:rPr>
              <a:t>DATA PREPROCESSING</a:t>
            </a:r>
            <a:endParaRPr lang="en-IN" dirty="0">
              <a:solidFill>
                <a:schemeClr val="bg1"/>
              </a:solidFill>
            </a:endParaRPr>
          </a:p>
        </p:txBody>
      </p:sp>
      <p:sp>
        <p:nvSpPr>
          <p:cNvPr id="3" name="Content Placeholder 2">
            <a:extLst>
              <a:ext uri="{FF2B5EF4-FFF2-40B4-BE49-F238E27FC236}">
                <a16:creationId xmlns:a16="http://schemas.microsoft.com/office/drawing/2014/main" xmlns="" id="{45ABA75A-EF48-421E-A2FD-35B324B9529A}"/>
              </a:ext>
            </a:extLst>
          </p:cNvPr>
          <p:cNvSpPr>
            <a:spLocks noGrp="1"/>
          </p:cNvSpPr>
          <p:nvPr>
            <p:ph idx="1"/>
          </p:nvPr>
        </p:nvSpPr>
        <p:spPr>
          <a:xfrm>
            <a:off x="1528572" y="1853248"/>
            <a:ext cx="7420119" cy="3785553"/>
          </a:xfrm>
        </p:spPr>
        <p:txBody>
          <a:bodyPr/>
          <a:lstStyle/>
          <a:p>
            <a:r>
              <a:rPr lang="en-US" dirty="0"/>
              <a:t>Importing the necessary dependencies and libraries.</a:t>
            </a:r>
          </a:p>
          <a:p>
            <a:r>
              <a:rPr lang="en-US" dirty="0"/>
              <a:t>Reading the CSV file and converted into data frame.</a:t>
            </a:r>
          </a:p>
          <a:p>
            <a:r>
              <a:rPr lang="en-US" dirty="0"/>
              <a:t>Checking the data dimensions for the original dataset.</a:t>
            </a:r>
          </a:p>
          <a:p>
            <a:r>
              <a:rPr lang="en-US" dirty="0"/>
              <a:t>Looking for null values and accordingly fill the missing data.</a:t>
            </a:r>
          </a:p>
          <a:p>
            <a:r>
              <a:rPr lang="en-US" dirty="0"/>
              <a:t>Checking the summary of the dataset.</a:t>
            </a:r>
          </a:p>
          <a:p>
            <a:r>
              <a:rPr lang="en-US" dirty="0"/>
              <a:t>Checking unique values.</a:t>
            </a:r>
          </a:p>
          <a:p>
            <a:r>
              <a:rPr lang="en-US" dirty="0"/>
              <a:t>Checking all the categorical columns in the dataset.</a:t>
            </a:r>
          </a:p>
          <a:p>
            <a:endParaRPr lang="en-IN" dirty="0"/>
          </a:p>
        </p:txBody>
      </p:sp>
    </p:spTree>
    <p:extLst>
      <p:ext uri="{BB962C8B-B14F-4D97-AF65-F5344CB8AC3E}">
        <p14:creationId xmlns:p14="http://schemas.microsoft.com/office/powerpoint/2010/main" val="41817233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4D47FC7-53C6-47D0-A521-7330FCAAB04C}"/>
              </a:ext>
            </a:extLst>
          </p:cNvPr>
          <p:cNvSpPr>
            <a:spLocks noGrp="1"/>
          </p:cNvSpPr>
          <p:nvPr>
            <p:ph type="title"/>
          </p:nvPr>
        </p:nvSpPr>
        <p:spPr>
          <a:xfrm>
            <a:off x="1528572" y="452718"/>
            <a:ext cx="8522262" cy="1400530"/>
          </a:xfrm>
        </p:spPr>
        <p:txBody>
          <a:bodyPr/>
          <a:lstStyle/>
          <a:p>
            <a:r>
              <a:rPr lang="en-US" dirty="0">
                <a:solidFill>
                  <a:schemeClr val="bg1"/>
                </a:solidFill>
              </a:rPr>
              <a:t>DATA</a:t>
            </a:r>
            <a:r>
              <a:rPr lang="en-US" dirty="0"/>
              <a:t> </a:t>
            </a:r>
            <a:r>
              <a:rPr lang="en-US" dirty="0" smtClean="0">
                <a:solidFill>
                  <a:schemeClr val="bg1"/>
                </a:solidFill>
              </a:rPr>
              <a:t>PRE-PROCESSING</a:t>
            </a:r>
            <a:endParaRPr lang="en-IN" dirty="0">
              <a:solidFill>
                <a:schemeClr val="bg1"/>
              </a:solidFill>
            </a:endParaRPr>
          </a:p>
        </p:txBody>
      </p:sp>
      <p:sp>
        <p:nvSpPr>
          <p:cNvPr id="3" name="Content Placeholder 2">
            <a:extLst>
              <a:ext uri="{FF2B5EF4-FFF2-40B4-BE49-F238E27FC236}">
                <a16:creationId xmlns:a16="http://schemas.microsoft.com/office/drawing/2014/main" xmlns="" id="{3F8BD31F-3B26-4F0A-A345-84D46AC445C0}"/>
              </a:ext>
            </a:extLst>
          </p:cNvPr>
          <p:cNvSpPr>
            <a:spLocks noGrp="1"/>
          </p:cNvSpPr>
          <p:nvPr>
            <p:ph idx="1"/>
          </p:nvPr>
        </p:nvSpPr>
        <p:spPr>
          <a:xfrm>
            <a:off x="1528572" y="1853248"/>
            <a:ext cx="8325642" cy="3785553"/>
          </a:xfrm>
        </p:spPr>
        <p:txBody>
          <a:bodyPr>
            <a:normAutofit fontScale="92500" lnSpcReduction="10000"/>
          </a:bodyPr>
          <a:lstStyle/>
          <a:p>
            <a:r>
              <a:rPr lang="en-US" dirty="0"/>
              <a:t>Visualizing each features using matplotlib and seaborn.</a:t>
            </a:r>
          </a:p>
          <a:p>
            <a:r>
              <a:rPr lang="en-US" dirty="0"/>
              <a:t>Performing encoding using the ordinal encoder on categorical features.</a:t>
            </a:r>
          </a:p>
          <a:p>
            <a:r>
              <a:rPr lang="en-US" dirty="0"/>
              <a:t>Checking for co-relation/multi-collinearity in a heatmap.</a:t>
            </a:r>
          </a:p>
          <a:p>
            <a:r>
              <a:rPr lang="en-US" dirty="0"/>
              <a:t>Checking for Outliers/Skewness using boxen plot and distribution plot.</a:t>
            </a:r>
          </a:p>
          <a:p>
            <a:r>
              <a:rPr lang="en-US" dirty="0"/>
              <a:t>Perform Scaling using Standard Scaler method.</a:t>
            </a:r>
          </a:p>
          <a:p>
            <a:r>
              <a:rPr lang="en-US" dirty="0"/>
              <a:t>Checking for the final dimension of dataset to confirm the input details.</a:t>
            </a:r>
          </a:p>
          <a:p>
            <a:r>
              <a:rPr lang="en-US" dirty="0"/>
              <a:t>Creating train test split and the best random state found in the range 1-1000.</a:t>
            </a:r>
          </a:p>
          <a:p>
            <a:endParaRPr lang="en-IN" dirty="0"/>
          </a:p>
        </p:txBody>
      </p:sp>
    </p:spTree>
    <p:extLst>
      <p:ext uri="{BB962C8B-B14F-4D97-AF65-F5344CB8AC3E}">
        <p14:creationId xmlns:p14="http://schemas.microsoft.com/office/powerpoint/2010/main" val="21046585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 xmlns:a16="http://schemas.microsoft.com/office/drawing/2014/main" id="{DF349B41-A657-4333-8F74-88E87F211FA1}"/>
              </a:ext>
            </a:extLst>
          </p:cNvPr>
          <p:cNvSpPr>
            <a:spLocks noGrp="1"/>
          </p:cNvSpPr>
          <p:nvPr>
            <p:ph type="ctrTitle"/>
          </p:nvPr>
        </p:nvSpPr>
        <p:spPr>
          <a:xfrm>
            <a:off x="1313645" y="373487"/>
            <a:ext cx="7599137" cy="978895"/>
          </a:xfrm>
        </p:spPr>
        <p:txBody>
          <a:bodyPr>
            <a:noAutofit/>
          </a:bodyPr>
          <a:lstStyle/>
          <a:p>
            <a:pPr algn="l"/>
            <a:r>
              <a:rPr lang="en-US" sz="3600" dirty="0">
                <a:solidFill>
                  <a:schemeClr val="bg1"/>
                </a:solidFill>
                <a:latin typeface="Times New Roman" panose="02020603050405020304" pitchFamily="18" charset="0"/>
                <a:cs typeface="Times New Roman" panose="02020603050405020304" pitchFamily="18" charset="0"/>
              </a:rPr>
              <a:t>Software Requirements and Tools Used</a:t>
            </a:r>
            <a:endParaRPr lang="en-IN" sz="3600" dirty="0">
              <a:solidFill>
                <a:schemeClr val="bg1"/>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412382" y="1612006"/>
            <a:ext cx="8671775" cy="4800600"/>
          </a:xfrm>
        </p:spPr>
        <p:txBody>
          <a:bodyPr>
            <a:normAutofit fontScale="47500" lnSpcReduction="20000"/>
          </a:bodyPr>
          <a:lstStyle/>
          <a:p>
            <a:r>
              <a:rPr lang="en-IN" sz="4500" dirty="0">
                <a:solidFill>
                  <a:schemeClr val="tx1"/>
                </a:solidFill>
                <a:latin typeface="Times New Roman" panose="02020603050405020304" pitchFamily="18" charset="0"/>
                <a:cs typeface="Times New Roman" panose="02020603050405020304" pitchFamily="18" charset="0"/>
              </a:rPr>
              <a:t>Software </a:t>
            </a:r>
            <a:r>
              <a:rPr lang="en-IN" sz="4500" dirty="0">
                <a:solidFill>
                  <a:schemeClr val="tx1"/>
                </a:solidFill>
                <a:latin typeface="Times New Roman" panose="02020603050405020304" pitchFamily="18" charset="0"/>
                <a:cs typeface="Times New Roman" panose="02020603050405020304" pitchFamily="18" charset="0"/>
              </a:rPr>
              <a:t>Tools used:</a:t>
            </a:r>
          </a:p>
          <a:p>
            <a:pPr marL="685800" indent="-685800">
              <a:buFont typeface="Wingdings" panose="05000000000000000000" pitchFamily="2" charset="2"/>
              <a:buChar char="§"/>
            </a:pPr>
            <a:r>
              <a:rPr lang="en-IN" sz="4500" dirty="0">
                <a:solidFill>
                  <a:schemeClr val="tx1"/>
                </a:solidFill>
                <a:latin typeface="Times New Roman" panose="02020603050405020304" pitchFamily="18" charset="0"/>
                <a:cs typeface="Times New Roman" panose="02020603050405020304" pitchFamily="18" charset="0"/>
              </a:rPr>
              <a:t> 	</a:t>
            </a:r>
            <a:r>
              <a:rPr lang="en-IN" sz="4500" dirty="0">
                <a:solidFill>
                  <a:schemeClr val="tx1"/>
                </a:solidFill>
                <a:latin typeface="Times New Roman" panose="02020603050405020304" pitchFamily="18" charset="0"/>
                <a:cs typeface="Times New Roman" panose="02020603050405020304" pitchFamily="18" charset="0"/>
              </a:rPr>
              <a:t>Programming </a:t>
            </a:r>
            <a:r>
              <a:rPr lang="en-IN" sz="4500" dirty="0">
                <a:solidFill>
                  <a:schemeClr val="tx1"/>
                </a:solidFill>
                <a:latin typeface="Times New Roman" panose="02020603050405020304" pitchFamily="18" charset="0"/>
                <a:cs typeface="Times New Roman" panose="02020603050405020304" pitchFamily="18" charset="0"/>
              </a:rPr>
              <a:t>language: Python 3.0</a:t>
            </a:r>
          </a:p>
          <a:p>
            <a:pPr marL="685800" indent="-685800">
              <a:buFont typeface="Wingdings" panose="05000000000000000000" pitchFamily="2" charset="2"/>
              <a:buChar char="§"/>
            </a:pPr>
            <a:r>
              <a:rPr lang="en-IN" sz="4500" dirty="0">
                <a:solidFill>
                  <a:schemeClr val="tx1"/>
                </a:solidFill>
                <a:latin typeface="Times New Roman" panose="02020603050405020304" pitchFamily="18" charset="0"/>
                <a:cs typeface="Times New Roman" panose="02020603050405020304" pitchFamily="18" charset="0"/>
              </a:rPr>
              <a:t> </a:t>
            </a:r>
            <a:r>
              <a:rPr lang="en-IN" sz="4500" dirty="0">
                <a:solidFill>
                  <a:schemeClr val="tx1"/>
                </a:solidFill>
                <a:latin typeface="Times New Roman" panose="02020603050405020304" pitchFamily="18" charset="0"/>
                <a:cs typeface="Times New Roman" panose="02020603050405020304" pitchFamily="18" charset="0"/>
              </a:rPr>
              <a:t>	Distribution</a:t>
            </a:r>
            <a:r>
              <a:rPr lang="en-IN" sz="4500" dirty="0">
                <a:solidFill>
                  <a:schemeClr val="tx1"/>
                </a:solidFill>
                <a:latin typeface="Times New Roman" panose="02020603050405020304" pitchFamily="18" charset="0"/>
                <a:cs typeface="Times New Roman" panose="02020603050405020304" pitchFamily="18" charset="0"/>
              </a:rPr>
              <a:t>: Anaconda Navigator</a:t>
            </a:r>
          </a:p>
          <a:p>
            <a:pPr marL="685800" indent="-685800">
              <a:buFont typeface="Wingdings" panose="05000000000000000000" pitchFamily="2" charset="2"/>
              <a:buChar char="§"/>
            </a:pPr>
            <a:r>
              <a:rPr lang="en-IN" sz="4500" dirty="0">
                <a:solidFill>
                  <a:schemeClr val="tx1"/>
                </a:solidFill>
                <a:latin typeface="Times New Roman" panose="02020603050405020304" pitchFamily="18" charset="0"/>
                <a:cs typeface="Times New Roman" panose="02020603050405020304" pitchFamily="18" charset="0"/>
              </a:rPr>
              <a:t> </a:t>
            </a:r>
            <a:r>
              <a:rPr lang="en-IN" sz="4500" dirty="0">
                <a:solidFill>
                  <a:schemeClr val="tx1"/>
                </a:solidFill>
                <a:latin typeface="Times New Roman" panose="02020603050405020304" pitchFamily="18" charset="0"/>
                <a:cs typeface="Times New Roman" panose="02020603050405020304" pitchFamily="18" charset="0"/>
              </a:rPr>
              <a:t>	Browser-based </a:t>
            </a:r>
            <a:r>
              <a:rPr lang="en-IN" sz="4500" dirty="0">
                <a:solidFill>
                  <a:schemeClr val="tx1"/>
                </a:solidFill>
                <a:latin typeface="Times New Roman" panose="02020603050405020304" pitchFamily="18" charset="0"/>
                <a:cs typeface="Times New Roman" panose="02020603050405020304" pitchFamily="18" charset="0"/>
              </a:rPr>
              <a:t>language shell: </a:t>
            </a:r>
            <a:r>
              <a:rPr lang="en-IN" sz="4500" dirty="0" err="1">
                <a:solidFill>
                  <a:schemeClr val="tx1"/>
                </a:solidFill>
                <a:latin typeface="Times New Roman" panose="02020603050405020304" pitchFamily="18" charset="0"/>
                <a:cs typeface="Times New Roman" panose="02020603050405020304" pitchFamily="18" charset="0"/>
              </a:rPr>
              <a:t>Jupyter</a:t>
            </a:r>
            <a:r>
              <a:rPr lang="en-IN" sz="4500" dirty="0">
                <a:solidFill>
                  <a:schemeClr val="tx1"/>
                </a:solidFill>
                <a:latin typeface="Times New Roman" panose="02020603050405020304" pitchFamily="18" charset="0"/>
                <a:cs typeface="Times New Roman" panose="02020603050405020304" pitchFamily="18" charset="0"/>
              </a:rPr>
              <a:t> </a:t>
            </a:r>
            <a:r>
              <a:rPr lang="en-IN" sz="4500" dirty="0">
                <a:solidFill>
                  <a:schemeClr val="tx1"/>
                </a:solidFill>
                <a:latin typeface="Times New Roman" panose="02020603050405020304" pitchFamily="18" charset="0"/>
                <a:cs typeface="Times New Roman" panose="02020603050405020304" pitchFamily="18" charset="0"/>
              </a:rPr>
              <a:t>Notebook</a:t>
            </a:r>
          </a:p>
          <a:p>
            <a:endParaRPr lang="en-IN" sz="4500" dirty="0">
              <a:solidFill>
                <a:schemeClr val="tx1"/>
              </a:solidFill>
              <a:latin typeface="Times New Roman" panose="02020603050405020304" pitchFamily="18" charset="0"/>
              <a:cs typeface="Times New Roman" panose="02020603050405020304" pitchFamily="18" charset="0"/>
            </a:endParaRPr>
          </a:p>
          <a:p>
            <a:r>
              <a:rPr lang="en-IN" sz="4500" dirty="0" smtClean="0">
                <a:solidFill>
                  <a:schemeClr val="tx1"/>
                </a:solidFill>
                <a:latin typeface="Times New Roman" panose="02020603050405020304" pitchFamily="18" charset="0"/>
                <a:cs typeface="Times New Roman" panose="02020603050405020304" pitchFamily="18" charset="0"/>
              </a:rPr>
              <a:t>Libraries/Packages </a:t>
            </a:r>
            <a:r>
              <a:rPr lang="en-IN" sz="4500" dirty="0">
                <a:solidFill>
                  <a:schemeClr val="tx1"/>
                </a:solidFill>
                <a:latin typeface="Times New Roman" panose="02020603050405020304" pitchFamily="18" charset="0"/>
                <a:cs typeface="Times New Roman" panose="02020603050405020304" pitchFamily="18" charset="0"/>
              </a:rPr>
              <a:t>Used:</a:t>
            </a:r>
          </a:p>
          <a:p>
            <a:pPr marL="685800" lvl="0" indent="-685800">
              <a:buFont typeface="Wingdings" panose="05000000000000000000" pitchFamily="2" charset="2"/>
              <a:buChar char="§"/>
            </a:pPr>
            <a:r>
              <a:rPr lang="en-IN" sz="4500" dirty="0">
                <a:solidFill>
                  <a:schemeClr val="tx1"/>
                </a:solidFill>
                <a:latin typeface="Times New Roman" panose="02020603050405020304" pitchFamily="18" charset="0"/>
                <a:cs typeface="Times New Roman" panose="02020603050405020304" pitchFamily="18" charset="0"/>
              </a:rPr>
              <a:t>	Pandas</a:t>
            </a:r>
            <a:endParaRPr lang="en-IN" sz="4500" dirty="0">
              <a:solidFill>
                <a:schemeClr val="tx1"/>
              </a:solidFill>
              <a:latin typeface="Times New Roman" panose="02020603050405020304" pitchFamily="18" charset="0"/>
              <a:cs typeface="Times New Roman" panose="02020603050405020304" pitchFamily="18" charset="0"/>
            </a:endParaRPr>
          </a:p>
          <a:p>
            <a:pPr marL="685800" lvl="0" indent="-685800">
              <a:buFont typeface="Wingdings" panose="05000000000000000000" pitchFamily="2" charset="2"/>
              <a:buChar char="§"/>
            </a:pPr>
            <a:r>
              <a:rPr lang="en-IN" sz="4500" dirty="0">
                <a:solidFill>
                  <a:schemeClr val="tx1"/>
                </a:solidFill>
                <a:latin typeface="Times New Roman" panose="02020603050405020304" pitchFamily="18" charset="0"/>
                <a:cs typeface="Times New Roman" panose="02020603050405020304" pitchFamily="18" charset="0"/>
              </a:rPr>
              <a:t>	</a:t>
            </a:r>
            <a:r>
              <a:rPr lang="en-IN" sz="4500" dirty="0" err="1">
                <a:solidFill>
                  <a:schemeClr val="tx1"/>
                </a:solidFill>
                <a:latin typeface="Times New Roman" panose="02020603050405020304" pitchFamily="18" charset="0"/>
                <a:cs typeface="Times New Roman" panose="02020603050405020304" pitchFamily="18" charset="0"/>
              </a:rPr>
              <a:t>Numpy</a:t>
            </a:r>
            <a:endParaRPr lang="en-IN" sz="4500" dirty="0">
              <a:solidFill>
                <a:schemeClr val="tx1"/>
              </a:solidFill>
              <a:latin typeface="Times New Roman" panose="02020603050405020304" pitchFamily="18" charset="0"/>
              <a:cs typeface="Times New Roman" panose="02020603050405020304" pitchFamily="18" charset="0"/>
            </a:endParaRPr>
          </a:p>
          <a:p>
            <a:pPr marL="685800" lvl="0" indent="-685800">
              <a:buFont typeface="Wingdings" panose="05000000000000000000" pitchFamily="2" charset="2"/>
              <a:buChar char="§"/>
            </a:pPr>
            <a:r>
              <a:rPr lang="en-IN" sz="4500" dirty="0">
                <a:solidFill>
                  <a:schemeClr val="tx1"/>
                </a:solidFill>
                <a:latin typeface="Times New Roman" panose="02020603050405020304" pitchFamily="18" charset="0"/>
                <a:cs typeface="Times New Roman" panose="02020603050405020304" pitchFamily="18" charset="0"/>
              </a:rPr>
              <a:t>	</a:t>
            </a:r>
            <a:r>
              <a:rPr lang="en-IN" sz="4500" dirty="0" err="1">
                <a:solidFill>
                  <a:schemeClr val="tx1"/>
                </a:solidFill>
                <a:latin typeface="Times New Roman" panose="02020603050405020304" pitchFamily="18" charset="0"/>
                <a:cs typeface="Times New Roman" panose="02020603050405020304" pitchFamily="18" charset="0"/>
              </a:rPr>
              <a:t>Matplotlib</a:t>
            </a:r>
            <a:endParaRPr lang="en-IN" sz="4500" dirty="0">
              <a:solidFill>
                <a:schemeClr val="tx1"/>
              </a:solidFill>
              <a:latin typeface="Times New Roman" panose="02020603050405020304" pitchFamily="18" charset="0"/>
              <a:cs typeface="Times New Roman" panose="02020603050405020304" pitchFamily="18" charset="0"/>
            </a:endParaRPr>
          </a:p>
          <a:p>
            <a:pPr marL="685800" lvl="0" indent="-685800">
              <a:buFont typeface="Wingdings" panose="05000000000000000000" pitchFamily="2" charset="2"/>
              <a:buChar char="§"/>
            </a:pPr>
            <a:r>
              <a:rPr lang="en-IN" sz="4500" dirty="0">
                <a:solidFill>
                  <a:schemeClr val="tx1"/>
                </a:solidFill>
                <a:latin typeface="Times New Roman" panose="02020603050405020304" pitchFamily="18" charset="0"/>
                <a:cs typeface="Times New Roman" panose="02020603050405020304" pitchFamily="18" charset="0"/>
              </a:rPr>
              <a:t>	</a:t>
            </a:r>
            <a:r>
              <a:rPr lang="en-IN" sz="4500" dirty="0" err="1">
                <a:solidFill>
                  <a:schemeClr val="tx1"/>
                </a:solidFill>
                <a:latin typeface="Times New Roman" panose="02020603050405020304" pitchFamily="18" charset="0"/>
                <a:cs typeface="Times New Roman" panose="02020603050405020304" pitchFamily="18" charset="0"/>
              </a:rPr>
              <a:t>Seaborn</a:t>
            </a:r>
            <a:endParaRPr lang="en-IN" sz="4500" dirty="0">
              <a:solidFill>
                <a:schemeClr val="tx1"/>
              </a:solidFill>
              <a:latin typeface="Times New Roman" panose="02020603050405020304" pitchFamily="18" charset="0"/>
              <a:cs typeface="Times New Roman" panose="02020603050405020304" pitchFamily="18" charset="0"/>
            </a:endParaRPr>
          </a:p>
          <a:p>
            <a:pPr marL="685800" lvl="0" indent="-685800">
              <a:buFont typeface="Wingdings" panose="05000000000000000000" pitchFamily="2" charset="2"/>
              <a:buChar char="§"/>
            </a:pPr>
            <a:r>
              <a:rPr lang="en-IN" sz="4500" dirty="0">
                <a:solidFill>
                  <a:schemeClr val="tx1"/>
                </a:solidFill>
                <a:latin typeface="Times New Roman" panose="02020603050405020304" pitchFamily="18" charset="0"/>
                <a:cs typeface="Times New Roman" panose="02020603050405020304" pitchFamily="18" charset="0"/>
              </a:rPr>
              <a:t>	</a:t>
            </a:r>
            <a:r>
              <a:rPr lang="en-IN" sz="4500" dirty="0" err="1">
                <a:solidFill>
                  <a:schemeClr val="tx1"/>
                </a:solidFill>
                <a:latin typeface="Times New Roman" panose="02020603050405020304" pitchFamily="18" charset="0"/>
                <a:cs typeface="Times New Roman" panose="02020603050405020304" pitchFamily="18" charset="0"/>
              </a:rPr>
              <a:t>Sklearn</a:t>
            </a:r>
            <a:endParaRPr lang="en-IN" sz="4500" dirty="0">
              <a:solidFill>
                <a:schemeClr val="tx1"/>
              </a:solidFill>
              <a:latin typeface="Times New Roman" panose="02020603050405020304" pitchFamily="18" charset="0"/>
              <a:cs typeface="Times New Roman" panose="02020603050405020304" pitchFamily="18" charset="0"/>
            </a:endParaRPr>
          </a:p>
          <a:p>
            <a:endParaRPr lang="en-IN" dirty="0" smtClean="0"/>
          </a:p>
          <a:p>
            <a:pPr marL="214313" indent="-214313">
              <a:buFont typeface="Wingdings" panose="05000000000000000000" pitchFamily="2" charset="2"/>
              <a:buChar char="Ø"/>
            </a:pPr>
            <a:endParaRPr lang="en-IN" dirty="0"/>
          </a:p>
        </p:txBody>
      </p:sp>
    </p:spTree>
    <p:extLst>
      <p:ext uri="{BB962C8B-B14F-4D97-AF65-F5344CB8AC3E}">
        <p14:creationId xmlns:p14="http://schemas.microsoft.com/office/powerpoint/2010/main" val="17016263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ppt/theme/theme2.xml><?xml version="1.0" encoding="utf-8"?>
<a:theme xmlns:a="http://schemas.openxmlformats.org/drawingml/2006/main" name="Office Theme">
  <a:themeElements>
    <a:clrScheme name="Back_To_School">
      <a:dk1>
        <a:sysClr val="windowText" lastClr="000000"/>
      </a:dk1>
      <a:lt1>
        <a:sysClr val="window" lastClr="FFFFFF"/>
      </a:lt1>
      <a:dk2>
        <a:srgbClr val="404040"/>
      </a:dk2>
      <a:lt2>
        <a:srgbClr val="FFF7D3"/>
      </a:lt2>
      <a:accent1>
        <a:srgbClr val="EB7F23"/>
      </a:accent1>
      <a:accent2>
        <a:srgbClr val="AFAF51"/>
      </a:accent2>
      <a:accent3>
        <a:srgbClr val="84491F"/>
      </a:accent3>
      <a:accent4>
        <a:srgbClr val="FEBE2F"/>
      </a:accent4>
      <a:accent5>
        <a:srgbClr val="6E1C1C"/>
      </a:accent5>
      <a:accent6>
        <a:srgbClr val="9EE0F8"/>
      </a:accent6>
      <a:hlink>
        <a:srgbClr val="EB7F23"/>
      </a:hlink>
      <a:folHlink>
        <a:srgbClr val="404040"/>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Back_To_School">
      <a:dk1>
        <a:sysClr val="windowText" lastClr="000000"/>
      </a:dk1>
      <a:lt1>
        <a:sysClr val="window" lastClr="FFFFFF"/>
      </a:lt1>
      <a:dk2>
        <a:srgbClr val="404040"/>
      </a:dk2>
      <a:lt2>
        <a:srgbClr val="FFF7D3"/>
      </a:lt2>
      <a:accent1>
        <a:srgbClr val="EB7F23"/>
      </a:accent1>
      <a:accent2>
        <a:srgbClr val="AFAF51"/>
      </a:accent2>
      <a:accent3>
        <a:srgbClr val="84491F"/>
      </a:accent3>
      <a:accent4>
        <a:srgbClr val="FEBE2F"/>
      </a:accent4>
      <a:accent5>
        <a:srgbClr val="6E1C1C"/>
      </a:accent5>
      <a:accent6>
        <a:srgbClr val="9EE0F8"/>
      </a:accent6>
      <a:hlink>
        <a:srgbClr val="EB7F23"/>
      </a:hlink>
      <a:folHlink>
        <a:srgbClr val="404040"/>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AA3F7D94069FF64A86F7DFF56D60E3BE" ma:contentTypeVersion="6" ma:contentTypeDescription="Create a new document." ma:contentTypeScope="" ma:versionID="c32302c77d4085ecf495bdddb7f5e889">
  <xsd:schema xmlns:xsd="http://www.w3.org/2001/XMLSchema" xmlns:xs="http://www.w3.org/2001/XMLSchema" xmlns:p="http://schemas.microsoft.com/office/2006/metadata/properties" xmlns:ns2="a4f35948-e619-41b3-aa29-22878b09cfd2" xmlns:ns3="40262f94-9f35-4ac3-9a90-690165a166b7" targetNamespace="http://schemas.microsoft.com/office/2006/metadata/properties" ma:root="true" ma:fieldsID="4ab5ae46be95f9d0be6107e8200be7a2" ns2:_="" ns3:_="">
    <xsd:import namespace="a4f35948-e619-41b3-aa29-22878b09cfd2"/>
    <xsd:import namespace="40262f94-9f35-4ac3-9a90-690165a166b7"/>
    <xsd:element name="properties">
      <xsd:complexType>
        <xsd:sequence>
          <xsd:element name="documentManagement">
            <xsd:complexType>
              <xsd:all>
                <xsd:element ref="ns2:SharedWithUsers" minOccurs="0"/>
                <xsd:element ref="ns2:SharedWithDetails" minOccurs="0"/>
                <xsd:element ref="ns3:VSO_x0020_item_x0020_id" minOccurs="0"/>
                <xsd:element ref="ns3:Item_x0020_Details" minOccurs="0"/>
                <xsd:element ref="ns3:Template_x0020_details" minOccurs="0"/>
                <xsd:element ref="ns3:Assetid_x002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f35948-e619-41b3-aa29-22878b09cfd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0262f94-9f35-4ac3-9a90-690165a166b7" elementFormDefault="qualified">
    <xsd:import namespace="http://schemas.microsoft.com/office/2006/documentManagement/types"/>
    <xsd:import namespace="http://schemas.microsoft.com/office/infopath/2007/PartnerControls"/>
    <xsd:element name="VSO_x0020_item_x0020_id" ma:index="10" nillable="true" ma:displayName="VSO item id" ma:description="Please add the bug number to refer to VSO items." ma:internalName="VSO_x0020_item_x0020_id">
      <xsd:simpleType>
        <xsd:restriction base="dms:Text">
          <xsd:maxLength value="255"/>
        </xsd:restriction>
      </xsd:simpleType>
    </xsd:element>
    <xsd:element name="Item_x0020_Details" ma:index="11" nillable="true" ma:displayName="Item Details" ma:internalName="Item_x0020_Details">
      <xsd:simpleType>
        <xsd:restriction base="dms:Note">
          <xsd:maxLength value="255"/>
        </xsd:restriction>
      </xsd:simpleType>
    </xsd:element>
    <xsd:element name="Template_x0020_details" ma:index="12" nillable="true" ma:displayName="Template details" ma:internalName="Template_x0020_details">
      <xsd:simpleType>
        <xsd:restriction base="dms:Text"/>
      </xsd:simpleType>
    </xsd:element>
    <xsd:element name="Assetid_x0020_" ma:index="13" nillable="true" ma:displayName="Assetid " ma:internalName="Assetid_x0020_">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VSO_x0020_item_x0020_id xmlns="40262f94-9f35-4ac3-9a90-690165a166b7" xsi:nil="true"/>
    <Assetid_x0020_ xmlns="40262f94-9f35-4ac3-9a90-690165a166b7" xsi:nil="true"/>
    <Item_x0020_Details xmlns="40262f94-9f35-4ac3-9a90-690165a166b7" xsi:nil="true"/>
    <Template_x0020_details xmlns="40262f94-9f35-4ac3-9a90-690165a166b7" xsi:nil="true"/>
  </documentManagement>
</p:properties>
</file>

<file path=customXml/itemProps1.xml><?xml version="1.0" encoding="utf-8"?>
<ds:datastoreItem xmlns:ds="http://schemas.openxmlformats.org/officeDocument/2006/customXml" ds:itemID="{6CC9A7CA-BEC5-41E5-AAE1-C9D7FC518E00}">
  <ds:schemaRefs>
    <ds:schemaRef ds:uri="http://schemas.microsoft.com/sharepoint/v3/contenttype/forms"/>
  </ds:schemaRefs>
</ds:datastoreItem>
</file>

<file path=customXml/itemProps2.xml><?xml version="1.0" encoding="utf-8"?>
<ds:datastoreItem xmlns:ds="http://schemas.openxmlformats.org/officeDocument/2006/customXml" ds:itemID="{D59B8A7B-DB68-4625-86A7-7FECB4C2AE0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f35948-e619-41b3-aa29-22878b09cfd2"/>
    <ds:schemaRef ds:uri="40262f94-9f35-4ac3-9a90-690165a166b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5F5AFAE-B80F-42D3-94B4-729362BC1BCB}">
  <ds:schemaRef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purl.org/dc/terms/"/>
    <ds:schemaRef ds:uri="http://schemas.openxmlformats.org/package/2006/metadata/core-properties"/>
    <ds:schemaRef ds:uri="40262f94-9f35-4ac3-9a90-690165a166b7"/>
    <ds:schemaRef ds:uri="a4f35948-e619-41b3-aa29-22878b09cfd2"/>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Ion</Template>
  <TotalTime>2284</TotalTime>
  <Words>1921</Words>
  <Application>Microsoft Office PowerPoint</Application>
  <PresentationFormat>Widescreen</PresentationFormat>
  <Paragraphs>172</Paragraphs>
  <Slides>32</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32</vt:i4>
      </vt:variant>
    </vt:vector>
  </HeadingPairs>
  <TitlesOfParts>
    <vt:vector size="43" baseType="lpstr">
      <vt:lpstr>Arial</vt:lpstr>
      <vt:lpstr>Calibri</vt:lpstr>
      <vt:lpstr>Cambria</vt:lpstr>
      <vt:lpstr>Century Gothic</vt:lpstr>
      <vt:lpstr>Constantia (Body)</vt:lpstr>
      <vt:lpstr>Gabriola</vt:lpstr>
      <vt:lpstr>Helvetica Neue</vt:lpstr>
      <vt:lpstr>Times New Roman</vt:lpstr>
      <vt:lpstr>Wingdings</vt:lpstr>
      <vt:lpstr>Wingdings 3</vt:lpstr>
      <vt:lpstr>Ion</vt:lpstr>
      <vt:lpstr>      Presentation on    Car Price Prediction Project Presentation</vt:lpstr>
      <vt:lpstr>ACKNOWLEDGMENT</vt:lpstr>
      <vt:lpstr>PROBLEM STATEMENT</vt:lpstr>
      <vt:lpstr>DATA COLLECTION PHASE</vt:lpstr>
      <vt:lpstr>MODEL BUILDING PHASE</vt:lpstr>
      <vt:lpstr>DATA SCIENCE LIFE CYCLE</vt:lpstr>
      <vt:lpstr>DATA PREPROCESSING</vt:lpstr>
      <vt:lpstr>DATA PRE-PROCESSING</vt:lpstr>
      <vt:lpstr>Software Requirements and Tools Used</vt:lpstr>
      <vt:lpstr>PowerPoint Presentation</vt:lpstr>
      <vt:lpstr>EXPLORATORY DATA ANALYSIS (EDA)</vt:lpstr>
      <vt:lpstr>Working with the Dataset </vt:lpstr>
      <vt:lpstr>Missing Values In dataset </vt:lpstr>
      <vt:lpstr>PURCHASE DETAILS OF USED CARS EACH YEAR</vt:lpstr>
      <vt:lpstr>COUNT PLOTS</vt:lpstr>
      <vt:lpstr>BAR PLOTS</vt:lpstr>
      <vt:lpstr>PAIR PLOTS</vt:lpstr>
      <vt:lpstr>OUTLIERS WITH BOXEN PLOTS</vt:lpstr>
      <vt:lpstr>SKEWNESS WITH DISTRIBUTION PLOTS</vt:lpstr>
      <vt:lpstr>HISTOGRAM</vt:lpstr>
      <vt:lpstr>HEATMAP to check correlation</vt:lpstr>
      <vt:lpstr>CORRELATION BAR GRAPH</vt:lpstr>
      <vt:lpstr>FEATURE IMPORTANCE BAR GRAPH</vt:lpstr>
      <vt:lpstr>REGRESSION MACHINE LEARNING MODEL/S USED</vt:lpstr>
      <vt:lpstr>REGRESSION MODEL FUNCTION WITH EVALUATION METRICS</vt:lpstr>
      <vt:lpstr>RESULT OF MULTIPLE REGRESSION MODELS</vt:lpstr>
      <vt:lpstr>EVALUATION AND HYPER PARAMETER TUNING</vt:lpstr>
      <vt:lpstr>CONCLUSION</vt:lpstr>
      <vt:lpstr>CONCLUSION</vt:lpstr>
      <vt:lpstr>LIMITATIONS OF THIS WORK AND SCOPE FOR FUTURE WORK</vt:lpstr>
      <vt:lpstr>PowerPoint Presentation</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Sweta Rai</dc:creator>
  <cp:lastModifiedBy>HP</cp:lastModifiedBy>
  <cp:revision>24</cp:revision>
  <dcterms:created xsi:type="dcterms:W3CDTF">2021-11-11T17:57:02Z</dcterms:created>
  <dcterms:modified xsi:type="dcterms:W3CDTF">2021-12-14T20:51:28Z</dcterms:modified>
  <cp:contentStatus>Final</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y fmtid="{D5CDD505-2E9C-101B-9397-08002B2CF9AE}" pid="8" name="_MarkAsFinal">
    <vt:bool>true</vt:bool>
  </property>
</Properties>
</file>