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notesMasterIdLst>
    <p:notesMasterId r:id="rId33"/>
  </p:notesMasterIdLst>
  <p:sldIdLst>
    <p:sldId id="257" r:id="rId2"/>
    <p:sldId id="278" r:id="rId3"/>
    <p:sldId id="299" r:id="rId4"/>
    <p:sldId id="282" r:id="rId5"/>
    <p:sldId id="300" r:id="rId6"/>
    <p:sldId id="284" r:id="rId7"/>
    <p:sldId id="264" r:id="rId8"/>
    <p:sldId id="301" r:id="rId9"/>
    <p:sldId id="302" r:id="rId10"/>
    <p:sldId id="303" r:id="rId11"/>
    <p:sldId id="304" r:id="rId12"/>
    <p:sldId id="305" r:id="rId13"/>
    <p:sldId id="306" r:id="rId14"/>
    <p:sldId id="307" r:id="rId15"/>
    <p:sldId id="310" r:id="rId16"/>
    <p:sldId id="308" r:id="rId17"/>
    <p:sldId id="309" r:id="rId18"/>
    <p:sldId id="311" r:id="rId19"/>
    <p:sldId id="315" r:id="rId20"/>
    <p:sldId id="312" r:id="rId21"/>
    <p:sldId id="313" r:id="rId22"/>
    <p:sldId id="314" r:id="rId23"/>
    <p:sldId id="291" r:id="rId24"/>
    <p:sldId id="316" r:id="rId25"/>
    <p:sldId id="293" r:id="rId26"/>
    <p:sldId id="317" r:id="rId27"/>
    <p:sldId id="318" r:id="rId28"/>
    <p:sldId id="296" r:id="rId29"/>
    <p:sldId id="297" r:id="rId30"/>
    <p:sldId id="298"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660"/>
  </p:normalViewPr>
  <p:slideViewPr>
    <p:cSldViewPr snapToGrid="0">
      <p:cViewPr varScale="1">
        <p:scale>
          <a:sx n="70" d="100"/>
          <a:sy n="70"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custLinFactNeighborX="-1982">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0ED81311-DCCF-4C65-B801-ACB972D246E5}" type="presOf" srcId="{C1CF9C7E-E63B-423A-9EB1-3CB2E27F093C}" destId="{A66EA167-6AD2-4AA4-A421-59E2B4561DDF}" srcOrd="0" destOrd="0" presId="urn:microsoft.com/office/officeart/2005/8/layout/process3"/>
    <dgm:cxn modelId="{69BE470A-F566-46DA-9C59-014FCD46C7F6}" type="presOf" srcId="{7E5BF415-DD7C-46CE-81EA-C533FD19D64E}" destId="{C51586F8-6FAF-4530-806B-429518E699E2}"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7C0ACC20-3E45-4522-98DC-399E258C8F10}" type="presOf" srcId="{B5446597-79E7-4762-BA53-6548F31530A7}" destId="{9D677988-374B-4BBA-B73C-8BE59201B4AA}"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6AFB64B7-DF2C-4FD6-9F78-2109F5F1BBEA}" type="presOf" srcId="{C1C0BC68-A810-4B5F-92EF-C6470DBD2260}" destId="{DB36A994-60A6-447D-8D30-19D2F536511E}" srcOrd="1" destOrd="0" presId="urn:microsoft.com/office/officeart/2005/8/layout/process3"/>
    <dgm:cxn modelId="{E62F4173-113B-4D45-B249-E28D70C9CE10}" type="presOf" srcId="{820BBFEE-DF64-4D92-B301-9FAA74709D1F}" destId="{93C83A52-6E6B-41FD-9424-D118FD751CED}" srcOrd="0" destOrd="1" presId="urn:microsoft.com/office/officeart/2005/8/layout/process3"/>
    <dgm:cxn modelId="{EBA1B9C8-55C5-4DA2-8D4F-8B6120571730}" type="presOf" srcId="{C1CF9C7E-E63B-423A-9EB1-3CB2E27F093C}" destId="{84AB7DF1-E716-46D2-8886-4D0AF1B8C8A8}" srcOrd="1"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5119BA27-52ED-4BEF-9B9E-1F50E10CB1DC}" type="presOf" srcId="{EC30385C-94E2-463C-9938-AC727EF3A0BD}" destId="{9D677988-374B-4BBA-B73C-8BE59201B4AA}"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D735CEB7-C537-4EB1-B47E-8C0A39B59309}" srcId="{5D787C97-D980-4440-B210-928D6982299A}" destId="{89EC74D7-8ED6-4609-997D-DDAF8AB36679}" srcOrd="0" destOrd="0" parTransId="{0698AAB8-4775-4A7F-A278-8DD90161C1F5}" sibTransId="{17559087-0E7E-42E7-8DC5-4B772FD58A02}"/>
    <dgm:cxn modelId="{0190AA0D-3E1C-45CD-84FB-C10F4BC78E16}" type="presOf" srcId="{129662DD-405A-4B1A-AC34-14BCC38CDDE6}" destId="{D91F2413-E4E3-4058-AF8C-E44208B5C14B}" srcOrd="0" destOrd="1" presId="urn:microsoft.com/office/officeart/2005/8/layout/process3"/>
    <dgm:cxn modelId="{ACDF9248-0539-41A9-9C04-2649E284DBC1}" type="presOf" srcId="{4537B24E-F32C-4F73-9C4F-EDE47D952988}" destId="{D91F2413-E4E3-4058-AF8C-E44208B5C14B}" srcOrd="0" destOrd="0" presId="urn:microsoft.com/office/officeart/2005/8/layout/process3"/>
    <dgm:cxn modelId="{A1487EA2-33B7-4A13-A484-61AEF1603D61}" type="presOf" srcId="{89EC74D7-8ED6-4609-997D-DDAF8AB36679}" destId="{93C83A52-6E6B-41FD-9424-D118FD751CED}" srcOrd="0" destOrd="0" presId="urn:microsoft.com/office/officeart/2005/8/layout/process3"/>
    <dgm:cxn modelId="{E54CF59B-3881-4DC9-BB2C-7BFF3D6B01D2}" type="presOf" srcId="{5D787C97-D980-4440-B210-928D6982299A}" destId="{EE1DFB8A-86A2-4C34-92A7-723C55E7CCDF}" srcOrd="0"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B37A83A2-B1E0-4066-BF9E-9F3DB9694CA4}" type="presOf" srcId="{5D787C97-D980-4440-B210-928D6982299A}" destId="{6BB0ABCB-2373-47ED-9774-278F8EE9E9B2}" srcOrd="1" destOrd="0" presId="urn:microsoft.com/office/officeart/2005/8/layout/process3"/>
    <dgm:cxn modelId="{0B52F33E-3544-4C80-AF36-E01D2AD6996A}"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13B7E9B1-D150-4219-A314-09B055A18888}" srcId="{7E5BF415-DD7C-46CE-81EA-C533FD19D64E}" destId="{4537B24E-F32C-4F73-9C4F-EDE47D952988}" srcOrd="0" destOrd="0" parTransId="{26742A97-67F7-4478-B770-44761CF89C6A}" sibTransId="{0CA7C5B6-FD4A-4DEC-8D86-06439C70E349}"/>
    <dgm:cxn modelId="{D6486720-FD83-4312-8BA1-7A304CDC0EB5}" type="presOf" srcId="{F5287809-3C15-4CCC-8752-80339C1152A5}" destId="{51EA4E37-9197-43C9-9502-961CC2F00719}" srcOrd="0" destOrd="0" presId="urn:microsoft.com/office/officeart/2005/8/layout/process3"/>
    <dgm:cxn modelId="{E0858F51-440A-4667-95C4-A88185FF4E40}" type="presOf" srcId="{C1C0BC68-A810-4B5F-92EF-C6470DBD2260}" destId="{3712DD02-33A5-46B6-B0E6-E3B73C051486}" srcOrd="0" destOrd="0" presId="urn:microsoft.com/office/officeart/2005/8/layout/process3"/>
    <dgm:cxn modelId="{AECD0ED2-2CF4-46C4-9017-186BD53CBE5A}" type="presOf" srcId="{51FB8555-540F-4EF7-8D46-8ABB018A3B6F}" destId="{FBC3A0BC-9D8F-4C7B-B285-510A780E04E4}" srcOrd="0" destOrd="0" presId="urn:microsoft.com/office/officeart/2005/8/layout/process3"/>
    <dgm:cxn modelId="{80886B30-5DD8-486E-B4E9-1C5E08F6B544}" type="presOf" srcId="{7E5BF415-DD7C-46CE-81EA-C533FD19D64E}" destId="{3E371716-205E-4EF6-A7ED-14278F63B034}" srcOrd="1" destOrd="0" presId="urn:microsoft.com/office/officeart/2005/8/layout/process3"/>
    <dgm:cxn modelId="{1D6D3DF6-8F1E-4A67-A1F4-A2128FBD25FA}" type="presParOf" srcId="{FBC3A0BC-9D8F-4C7B-B285-510A780E04E4}" destId="{ED22D1AC-1FA4-4D39-85EB-648D2E2E4B05}" srcOrd="0" destOrd="0" presId="urn:microsoft.com/office/officeart/2005/8/layout/process3"/>
    <dgm:cxn modelId="{CC9F8E73-7E61-4586-A915-81C38AC44D5C}" type="presParOf" srcId="{ED22D1AC-1FA4-4D39-85EB-648D2E2E4B05}" destId="{3712DD02-33A5-46B6-B0E6-E3B73C051486}" srcOrd="0" destOrd="0" presId="urn:microsoft.com/office/officeart/2005/8/layout/process3"/>
    <dgm:cxn modelId="{A2FC5A4F-81CF-4386-B779-B6064FA1C667}" type="presParOf" srcId="{ED22D1AC-1FA4-4D39-85EB-648D2E2E4B05}" destId="{DB36A994-60A6-447D-8D30-19D2F536511E}" srcOrd="1" destOrd="0" presId="urn:microsoft.com/office/officeart/2005/8/layout/process3"/>
    <dgm:cxn modelId="{527224AF-D5CE-47B0-8B65-5300307B11BD}" type="presParOf" srcId="{ED22D1AC-1FA4-4D39-85EB-648D2E2E4B05}" destId="{9D677988-374B-4BBA-B73C-8BE59201B4AA}" srcOrd="2" destOrd="0" presId="urn:microsoft.com/office/officeart/2005/8/layout/process3"/>
    <dgm:cxn modelId="{3DD2C95D-9466-469C-82BC-DE303CB693DB}" type="presParOf" srcId="{FBC3A0BC-9D8F-4C7B-B285-510A780E04E4}" destId="{51EA4E37-9197-43C9-9502-961CC2F00719}" srcOrd="1" destOrd="0" presId="urn:microsoft.com/office/officeart/2005/8/layout/process3"/>
    <dgm:cxn modelId="{37074E5D-86BA-488C-9B6D-C8DDC374C5E7}" type="presParOf" srcId="{51EA4E37-9197-43C9-9502-961CC2F00719}" destId="{6D356879-97F7-4A4F-8954-7F876FCD0A2F}" srcOrd="0" destOrd="0" presId="urn:microsoft.com/office/officeart/2005/8/layout/process3"/>
    <dgm:cxn modelId="{3C8FEF1C-026D-4862-BA7B-8BC548F6D9BA}" type="presParOf" srcId="{FBC3A0BC-9D8F-4C7B-B285-510A780E04E4}" destId="{496864C7-FE7D-4DDB-B363-166C7F967B11}" srcOrd="2" destOrd="0" presId="urn:microsoft.com/office/officeart/2005/8/layout/process3"/>
    <dgm:cxn modelId="{1A271144-6281-48EC-A035-CDCEC90D11B5}" type="presParOf" srcId="{496864C7-FE7D-4DDB-B363-166C7F967B11}" destId="{EE1DFB8A-86A2-4C34-92A7-723C55E7CCDF}" srcOrd="0" destOrd="0" presId="urn:microsoft.com/office/officeart/2005/8/layout/process3"/>
    <dgm:cxn modelId="{23120C9B-EF2C-491E-868B-9771EDA39C92}" type="presParOf" srcId="{496864C7-FE7D-4DDB-B363-166C7F967B11}" destId="{6BB0ABCB-2373-47ED-9774-278F8EE9E9B2}" srcOrd="1" destOrd="0" presId="urn:microsoft.com/office/officeart/2005/8/layout/process3"/>
    <dgm:cxn modelId="{3812DDFC-C6BB-4EC4-9209-F0E25F72258A}" type="presParOf" srcId="{496864C7-FE7D-4DDB-B363-166C7F967B11}" destId="{93C83A52-6E6B-41FD-9424-D118FD751CED}" srcOrd="2" destOrd="0" presId="urn:microsoft.com/office/officeart/2005/8/layout/process3"/>
    <dgm:cxn modelId="{83FCD313-D5CF-4A1E-8D39-A2E4220657E0}" type="presParOf" srcId="{FBC3A0BC-9D8F-4C7B-B285-510A780E04E4}" destId="{A66EA167-6AD2-4AA4-A421-59E2B4561DDF}" srcOrd="3" destOrd="0" presId="urn:microsoft.com/office/officeart/2005/8/layout/process3"/>
    <dgm:cxn modelId="{13D6C457-7DCB-4B18-A0FA-E78FE669392F}" type="presParOf" srcId="{A66EA167-6AD2-4AA4-A421-59E2B4561DDF}" destId="{84AB7DF1-E716-46D2-8886-4D0AF1B8C8A8}" srcOrd="0" destOrd="0" presId="urn:microsoft.com/office/officeart/2005/8/layout/process3"/>
    <dgm:cxn modelId="{F37C15DD-9C72-45DE-921E-DFEE0B7C2DEE}" type="presParOf" srcId="{FBC3A0BC-9D8F-4C7B-B285-510A780E04E4}" destId="{21E31B03-7874-4FDF-9737-EAFFCD11494C}" srcOrd="4" destOrd="0" presId="urn:microsoft.com/office/officeart/2005/8/layout/process3"/>
    <dgm:cxn modelId="{79853CB2-E14D-4F54-9829-2D7108B7E57A}" type="presParOf" srcId="{21E31B03-7874-4FDF-9737-EAFFCD11494C}" destId="{C51586F8-6FAF-4530-806B-429518E699E2}" srcOrd="0" destOrd="0" presId="urn:microsoft.com/office/officeart/2005/8/layout/process3"/>
    <dgm:cxn modelId="{A62DFB92-BB50-4F22-BCB7-98525B615BA8}" type="presParOf" srcId="{21E31B03-7874-4FDF-9737-EAFFCD11494C}" destId="{3E371716-205E-4EF6-A7ED-14278F63B034}" srcOrd="1" destOrd="0" presId="urn:microsoft.com/office/officeart/2005/8/layout/process3"/>
    <dgm:cxn modelId="{81998624-DFFF-4A79-AA14-95D8970C642D}"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975DC215-8DE0-46C9-B919-37FFDBDACD93}" type="presOf" srcId="{C1C0BC68-A810-4B5F-92EF-C6470DBD2260}" destId="{DB36A994-60A6-447D-8D30-19D2F536511E}" srcOrd="1" destOrd="0" presId="urn:microsoft.com/office/officeart/2005/8/layout/process3"/>
    <dgm:cxn modelId="{8C2BF291-8509-4749-9C07-A849F0B74AC2}" type="presOf" srcId="{7E5BF415-DD7C-46CE-81EA-C533FD19D64E}" destId="{3E371716-205E-4EF6-A7ED-14278F63B034}"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9D818873-2F18-4606-85B9-EE677962B21C}" type="presOf" srcId="{4537B24E-F32C-4F73-9C4F-EDE47D952988}" destId="{D91F2413-E4E3-4058-AF8C-E44208B5C14B}"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8124E5C5-39FE-4B0B-ABD4-9795D6FC3F4F}" type="presOf" srcId="{820BBFEE-DF64-4D92-B301-9FAA74709D1F}" destId="{93C83A52-6E6B-41FD-9424-D118FD751CED}" srcOrd="0" destOrd="1" presId="urn:microsoft.com/office/officeart/2005/8/layout/process3"/>
    <dgm:cxn modelId="{FC014C1D-5ED0-428E-B125-52D19084AB1D}" type="presOf" srcId="{5D787C97-D980-4440-B210-928D6982299A}" destId="{6BB0ABCB-2373-47ED-9774-278F8EE9E9B2}" srcOrd="1" destOrd="0" presId="urn:microsoft.com/office/officeart/2005/8/layout/process3"/>
    <dgm:cxn modelId="{703E60D2-FFFE-439F-9753-5B26ABF0E0C2}" type="presOf" srcId="{7E5BF415-DD7C-46CE-81EA-C533FD19D64E}" destId="{C51586F8-6FAF-4530-806B-429518E699E2}" srcOrd="0" destOrd="0" presId="urn:microsoft.com/office/officeart/2005/8/layout/process3"/>
    <dgm:cxn modelId="{77040510-6B62-4507-A171-B81DB9CFE7E2}" type="presOf" srcId="{51FB8555-540F-4EF7-8D46-8ABB018A3B6F}" destId="{FBC3A0BC-9D8F-4C7B-B285-510A780E04E4}"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BA76D98B-85DA-45CF-89C5-778B8095DBA2}" type="presOf" srcId="{B5446597-79E7-4762-BA53-6548F31530A7}" destId="{9D677988-374B-4BBA-B73C-8BE59201B4AA}"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57C8F7F3-B4F1-42AE-863F-8FAAFB2CE0AB}"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D002FDC-76FF-41DF-8E14-8CB1428E8275}" type="presOf" srcId="{129662DD-405A-4B1A-AC34-14BCC38CDDE6}" destId="{D91F2413-E4E3-4058-AF8C-E44208B5C14B}" srcOrd="0" destOrd="1" presId="urn:microsoft.com/office/officeart/2005/8/layout/process3"/>
    <dgm:cxn modelId="{AA139E50-16DD-4C17-9E1D-81D8DFBA9E98}" type="presOf" srcId="{EC30385C-94E2-463C-9938-AC727EF3A0BD}" destId="{9D677988-374B-4BBA-B73C-8BE59201B4AA}" srcOrd="0" destOrd="0" presId="urn:microsoft.com/office/officeart/2005/8/layout/process3"/>
    <dgm:cxn modelId="{FC83AE95-A2B6-46DA-9B8B-E4F79ED3BFBD}" type="presOf" srcId="{C1CF9C7E-E63B-423A-9EB1-3CB2E27F093C}" destId="{84AB7DF1-E716-46D2-8886-4D0AF1B8C8A8}" srcOrd="1"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7783933-ED52-4F4E-8A52-24F999FC86D9}" srcId="{5D787C97-D980-4440-B210-928D6982299A}" destId="{820BBFEE-DF64-4D92-B301-9FAA74709D1F}" srcOrd="1" destOrd="0" parTransId="{AD40B50F-BD7B-401B-83F7-C5AD73DE40E6}" sibTransId="{25B9A11F-2269-44FC-A134-B27579F830C0}"/>
    <dgm:cxn modelId="{13B7E9B1-D150-4219-A314-09B055A18888}" srcId="{7E5BF415-DD7C-46CE-81EA-C533FD19D64E}" destId="{4537B24E-F32C-4F73-9C4F-EDE47D952988}" srcOrd="0" destOrd="0" parTransId="{26742A97-67F7-4478-B770-44761CF89C6A}" sibTransId="{0CA7C5B6-FD4A-4DEC-8D86-06439C70E349}"/>
    <dgm:cxn modelId="{EFA5AACE-20CF-401C-929F-439CAAE9C5E9}" type="presOf" srcId="{F5287809-3C15-4CCC-8752-80339C1152A5}" destId="{51EA4E37-9197-43C9-9502-961CC2F00719}" srcOrd="0" destOrd="0" presId="urn:microsoft.com/office/officeart/2005/8/layout/process3"/>
    <dgm:cxn modelId="{188ECF1D-BC4C-4270-BC3C-68151519AE8A}" type="presOf" srcId="{C1CF9C7E-E63B-423A-9EB1-3CB2E27F093C}" destId="{A66EA167-6AD2-4AA4-A421-59E2B4561DDF}" srcOrd="0" destOrd="0" presId="urn:microsoft.com/office/officeart/2005/8/layout/process3"/>
    <dgm:cxn modelId="{01F08902-5217-4314-B8BD-55A62C154011}" type="presOf" srcId="{F5287809-3C15-4CCC-8752-80339C1152A5}" destId="{6D356879-97F7-4A4F-8954-7F876FCD0A2F}" srcOrd="1" destOrd="0" presId="urn:microsoft.com/office/officeart/2005/8/layout/process3"/>
    <dgm:cxn modelId="{A367F17C-9812-4AAB-ACB6-201D0D9A092A}" type="presOf" srcId="{C1C0BC68-A810-4B5F-92EF-C6470DBD2260}" destId="{3712DD02-33A5-46B6-B0E6-E3B73C051486}" srcOrd="0" destOrd="0" presId="urn:microsoft.com/office/officeart/2005/8/layout/process3"/>
    <dgm:cxn modelId="{C69DBBFC-2E99-4C99-89EF-6770FB4B8CA7}" type="presOf" srcId="{5D787C97-D980-4440-B210-928D6982299A}" destId="{EE1DFB8A-86A2-4C34-92A7-723C55E7CCDF}" srcOrd="0" destOrd="0" presId="urn:microsoft.com/office/officeart/2005/8/layout/process3"/>
    <dgm:cxn modelId="{301D6489-E5C2-4AA7-B55A-069F53CFECF0}" type="presParOf" srcId="{FBC3A0BC-9D8F-4C7B-B285-510A780E04E4}" destId="{ED22D1AC-1FA4-4D39-85EB-648D2E2E4B05}" srcOrd="0" destOrd="0" presId="urn:microsoft.com/office/officeart/2005/8/layout/process3"/>
    <dgm:cxn modelId="{A1FE7CE3-FC59-4E02-91BB-B255609F760A}" type="presParOf" srcId="{ED22D1AC-1FA4-4D39-85EB-648D2E2E4B05}" destId="{3712DD02-33A5-46B6-B0E6-E3B73C051486}" srcOrd="0" destOrd="0" presId="urn:microsoft.com/office/officeart/2005/8/layout/process3"/>
    <dgm:cxn modelId="{8A01C04B-6483-4593-BE87-87EAA0940A1F}" type="presParOf" srcId="{ED22D1AC-1FA4-4D39-85EB-648D2E2E4B05}" destId="{DB36A994-60A6-447D-8D30-19D2F536511E}" srcOrd="1" destOrd="0" presId="urn:microsoft.com/office/officeart/2005/8/layout/process3"/>
    <dgm:cxn modelId="{0BDFB55D-5279-4801-A768-1E414D9C0599}" type="presParOf" srcId="{ED22D1AC-1FA4-4D39-85EB-648D2E2E4B05}" destId="{9D677988-374B-4BBA-B73C-8BE59201B4AA}" srcOrd="2" destOrd="0" presId="urn:microsoft.com/office/officeart/2005/8/layout/process3"/>
    <dgm:cxn modelId="{FDD6D791-A8C8-4CFB-8782-21F73C0D6DBF}" type="presParOf" srcId="{FBC3A0BC-9D8F-4C7B-B285-510A780E04E4}" destId="{51EA4E37-9197-43C9-9502-961CC2F00719}" srcOrd="1" destOrd="0" presId="urn:microsoft.com/office/officeart/2005/8/layout/process3"/>
    <dgm:cxn modelId="{59D6AFF3-94F1-4861-998C-982DBDF02D87}" type="presParOf" srcId="{51EA4E37-9197-43C9-9502-961CC2F00719}" destId="{6D356879-97F7-4A4F-8954-7F876FCD0A2F}" srcOrd="0" destOrd="0" presId="urn:microsoft.com/office/officeart/2005/8/layout/process3"/>
    <dgm:cxn modelId="{C4F7FC0C-C48F-4902-9584-0455871962DB}" type="presParOf" srcId="{FBC3A0BC-9D8F-4C7B-B285-510A780E04E4}" destId="{496864C7-FE7D-4DDB-B363-166C7F967B11}" srcOrd="2" destOrd="0" presId="urn:microsoft.com/office/officeart/2005/8/layout/process3"/>
    <dgm:cxn modelId="{C67DC8AB-1E42-4EF4-9EE1-B8198241D649}" type="presParOf" srcId="{496864C7-FE7D-4DDB-B363-166C7F967B11}" destId="{EE1DFB8A-86A2-4C34-92A7-723C55E7CCDF}" srcOrd="0" destOrd="0" presId="urn:microsoft.com/office/officeart/2005/8/layout/process3"/>
    <dgm:cxn modelId="{FF7880AD-7633-46D6-B05F-C778A3EF302A}" type="presParOf" srcId="{496864C7-FE7D-4DDB-B363-166C7F967B11}" destId="{6BB0ABCB-2373-47ED-9774-278F8EE9E9B2}" srcOrd="1" destOrd="0" presId="urn:microsoft.com/office/officeart/2005/8/layout/process3"/>
    <dgm:cxn modelId="{DA9CD09F-B494-4828-9848-5C66F871E438}" type="presParOf" srcId="{496864C7-FE7D-4DDB-B363-166C7F967B11}" destId="{93C83A52-6E6B-41FD-9424-D118FD751CED}" srcOrd="2" destOrd="0" presId="urn:microsoft.com/office/officeart/2005/8/layout/process3"/>
    <dgm:cxn modelId="{B6210469-7201-41ED-9BBE-27E881F3030D}" type="presParOf" srcId="{FBC3A0BC-9D8F-4C7B-B285-510A780E04E4}" destId="{A66EA167-6AD2-4AA4-A421-59E2B4561DDF}" srcOrd="3" destOrd="0" presId="urn:microsoft.com/office/officeart/2005/8/layout/process3"/>
    <dgm:cxn modelId="{11143577-D692-4982-BFA2-75BE40A83FE0}" type="presParOf" srcId="{A66EA167-6AD2-4AA4-A421-59E2B4561DDF}" destId="{84AB7DF1-E716-46D2-8886-4D0AF1B8C8A8}" srcOrd="0" destOrd="0" presId="urn:microsoft.com/office/officeart/2005/8/layout/process3"/>
    <dgm:cxn modelId="{6BB965AC-D00D-463D-9D76-EC85926D2632}" type="presParOf" srcId="{FBC3A0BC-9D8F-4C7B-B285-510A780E04E4}" destId="{21E31B03-7874-4FDF-9737-EAFFCD11494C}" srcOrd="4" destOrd="0" presId="urn:microsoft.com/office/officeart/2005/8/layout/process3"/>
    <dgm:cxn modelId="{789C5D9A-C1B7-4687-85A4-69499A758627}" type="presParOf" srcId="{21E31B03-7874-4FDF-9737-EAFFCD11494C}" destId="{C51586F8-6FAF-4530-806B-429518E699E2}" srcOrd="0" destOrd="0" presId="urn:microsoft.com/office/officeart/2005/8/layout/process3"/>
    <dgm:cxn modelId="{790014CD-1083-4B9D-BA2F-CBA75C73079F}" type="presParOf" srcId="{21E31B03-7874-4FDF-9737-EAFFCD11494C}" destId="{3E371716-205E-4EF6-A7ED-14278F63B034}" srcOrd="1" destOrd="0" presId="urn:microsoft.com/office/officeart/2005/8/layout/process3"/>
    <dgm:cxn modelId="{4E5D1F78-5868-459F-9360-E8BDA4512E34}"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917" y="263133"/>
          <a:ext cx="1326644" cy="6456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Data Cleaning</a:t>
          </a:r>
        </a:p>
      </dsp:txBody>
      <dsp:txXfrm>
        <a:off x="2917" y="263133"/>
        <a:ext cx="1326644" cy="430411"/>
      </dsp:txXfrm>
    </dsp:sp>
    <dsp:sp modelId="{9D677988-374B-4BBA-B73C-8BE59201B4AA}">
      <dsp:nvSpPr>
        <dsp:cNvPr id="0" name=""/>
        <dsp:cNvSpPr/>
      </dsp:nvSpPr>
      <dsp:spPr>
        <a:xfrm>
          <a:off x="274640" y="693545"/>
          <a:ext cx="1326644" cy="1992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Import the collected data from web scraping</a:t>
          </a:r>
        </a:p>
        <a:p>
          <a:pPr marL="57150" lvl="1" indent="-57150" algn="l" defTabSz="488950">
            <a:lnSpc>
              <a:spcPct val="90000"/>
            </a:lnSpc>
            <a:spcBef>
              <a:spcPct val="0"/>
            </a:spcBef>
            <a:spcAft>
              <a:spcPct val="15000"/>
            </a:spcAft>
            <a:buChar char="••"/>
          </a:pPr>
          <a:r>
            <a:rPr lang="en-US" sz="1100" kern="1200" dirty="0"/>
            <a:t>Clean and format the records as per usage by using various imputation techniques</a:t>
          </a:r>
        </a:p>
      </dsp:txBody>
      <dsp:txXfrm>
        <a:off x="313496" y="732401"/>
        <a:ext cx="1248932" cy="1914663"/>
      </dsp:txXfrm>
    </dsp:sp>
    <dsp:sp modelId="{51EA4E37-9197-43C9-9502-961CC2F00719}">
      <dsp:nvSpPr>
        <dsp:cNvPr id="0" name=""/>
        <dsp:cNvSpPr/>
      </dsp:nvSpPr>
      <dsp:spPr>
        <a:xfrm>
          <a:off x="1530676" y="313191"/>
          <a:ext cx="426362" cy="330296"/>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1530676" y="379250"/>
        <a:ext cx="327273" cy="198178"/>
      </dsp:txXfrm>
    </dsp:sp>
    <dsp:sp modelId="{6BB0ABCB-2373-47ED-9774-278F8EE9E9B2}">
      <dsp:nvSpPr>
        <dsp:cNvPr id="0" name=""/>
        <dsp:cNvSpPr/>
      </dsp:nvSpPr>
      <dsp:spPr>
        <a:xfrm>
          <a:off x="2134019" y="263133"/>
          <a:ext cx="1326644" cy="6456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Exploratory Data Analysis</a:t>
          </a:r>
        </a:p>
      </dsp:txBody>
      <dsp:txXfrm>
        <a:off x="2134019" y="263133"/>
        <a:ext cx="1326644" cy="430411"/>
      </dsp:txXfrm>
    </dsp:sp>
    <dsp:sp modelId="{93C83A52-6E6B-41FD-9424-D118FD751CED}">
      <dsp:nvSpPr>
        <dsp:cNvPr id="0" name=""/>
        <dsp:cNvSpPr/>
      </dsp:nvSpPr>
      <dsp:spPr>
        <a:xfrm>
          <a:off x="2379447" y="693545"/>
          <a:ext cx="1326644" cy="1992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Check through all the dataset information like datatype, missing value, duplicate value etc.</a:t>
          </a:r>
        </a:p>
        <a:p>
          <a:pPr marL="57150" lvl="1" indent="-57150" algn="l" defTabSz="488950">
            <a:lnSpc>
              <a:spcPct val="90000"/>
            </a:lnSpc>
            <a:spcBef>
              <a:spcPct val="0"/>
            </a:spcBef>
            <a:spcAft>
              <a:spcPct val="15000"/>
            </a:spcAft>
            <a:buChar char="••"/>
          </a:pPr>
          <a:r>
            <a:rPr lang="en-US" sz="1100" kern="1200" dirty="0"/>
            <a:t>Analyze each and every data record to ensure we have usable information</a:t>
          </a:r>
        </a:p>
      </dsp:txBody>
      <dsp:txXfrm>
        <a:off x="2418303" y="732401"/>
        <a:ext cx="1248932" cy="1914663"/>
      </dsp:txXfrm>
    </dsp:sp>
    <dsp:sp modelId="{A66EA167-6AD2-4AA4-A421-59E2B4561DDF}">
      <dsp:nvSpPr>
        <dsp:cNvPr id="0" name=""/>
        <dsp:cNvSpPr/>
      </dsp:nvSpPr>
      <dsp:spPr>
        <a:xfrm>
          <a:off x="3661778" y="313191"/>
          <a:ext cx="426362" cy="330296"/>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3661778" y="379250"/>
        <a:ext cx="327273" cy="198178"/>
      </dsp:txXfrm>
    </dsp:sp>
    <dsp:sp modelId="{3E371716-205E-4EF6-A7ED-14278F63B034}">
      <dsp:nvSpPr>
        <dsp:cNvPr id="0" name=""/>
        <dsp:cNvSpPr/>
      </dsp:nvSpPr>
      <dsp:spPr>
        <a:xfrm>
          <a:off x="4265121" y="263133"/>
          <a:ext cx="1326644" cy="6456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Visualization and Data Preprocessing</a:t>
          </a:r>
        </a:p>
      </dsp:txBody>
      <dsp:txXfrm>
        <a:off x="4265121" y="263133"/>
        <a:ext cx="1326644" cy="430411"/>
      </dsp:txXfrm>
    </dsp:sp>
    <dsp:sp modelId="{D91F2413-E4E3-4058-AF8C-E44208B5C14B}">
      <dsp:nvSpPr>
        <dsp:cNvPr id="0" name=""/>
        <dsp:cNvSpPr/>
      </dsp:nvSpPr>
      <dsp:spPr>
        <a:xfrm>
          <a:off x="4536844" y="693545"/>
          <a:ext cx="1326644" cy="1992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Use various visualization methods to check the data distribution identify presence of outliers and skewness</a:t>
          </a:r>
        </a:p>
        <a:p>
          <a:pPr marL="57150" lvl="1" indent="-57150" algn="l" defTabSz="488950">
            <a:lnSpc>
              <a:spcPct val="90000"/>
            </a:lnSpc>
            <a:spcBef>
              <a:spcPct val="0"/>
            </a:spcBef>
            <a:spcAft>
              <a:spcPct val="15000"/>
            </a:spcAft>
            <a:buChar char="••"/>
          </a:pPr>
          <a:r>
            <a:rPr lang="en-US" sz="1100" kern="1200" dirty="0"/>
            <a:t>Perform encoding and scaling methods</a:t>
          </a:r>
        </a:p>
      </dsp:txBody>
      <dsp:txXfrm>
        <a:off x="4575700" y="732401"/>
        <a:ext cx="1248932" cy="1914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50" y="158465"/>
          <a:ext cx="1296262" cy="5832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a:t>Model Building</a:t>
          </a:r>
        </a:p>
      </dsp:txBody>
      <dsp:txXfrm>
        <a:off x="2850" y="158465"/>
        <a:ext cx="1296262" cy="388845"/>
      </dsp:txXfrm>
    </dsp:sp>
    <dsp:sp modelId="{9D677988-374B-4BBA-B73C-8BE59201B4AA}">
      <dsp:nvSpPr>
        <dsp:cNvPr id="0" name=""/>
        <dsp:cNvSpPr/>
      </dsp:nvSpPr>
      <dsp:spPr>
        <a:xfrm>
          <a:off x="268350" y="547311"/>
          <a:ext cx="1296262" cy="22148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Create appropriate Regression Machine Learning model function</a:t>
          </a:r>
        </a:p>
        <a:p>
          <a:pPr marL="57150" lvl="1" indent="-57150" algn="l" defTabSz="444500">
            <a:lnSpc>
              <a:spcPct val="90000"/>
            </a:lnSpc>
            <a:spcBef>
              <a:spcPct val="0"/>
            </a:spcBef>
            <a:spcAft>
              <a:spcPct val="15000"/>
            </a:spcAft>
            <a:buChar char="••"/>
          </a:pPr>
          <a:r>
            <a:rPr lang="en-US" sz="1000" kern="1200" dirty="0"/>
            <a:t>Need to ensure that whenever the regression function is called it is able to process all the necessary parameters</a:t>
          </a:r>
        </a:p>
      </dsp:txBody>
      <dsp:txXfrm>
        <a:off x="306316" y="585277"/>
        <a:ext cx="1220330" cy="2138911"/>
      </dsp:txXfrm>
    </dsp:sp>
    <dsp:sp modelId="{51EA4E37-9197-43C9-9502-961CC2F00719}">
      <dsp:nvSpPr>
        <dsp:cNvPr id="0" name=""/>
        <dsp:cNvSpPr/>
      </dsp:nvSpPr>
      <dsp:spPr>
        <a:xfrm>
          <a:off x="1495622" y="191522"/>
          <a:ext cx="416598" cy="322731"/>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1495622" y="256068"/>
        <a:ext cx="319779" cy="193639"/>
      </dsp:txXfrm>
    </dsp:sp>
    <dsp:sp modelId="{6BB0ABCB-2373-47ED-9774-278F8EE9E9B2}">
      <dsp:nvSpPr>
        <dsp:cNvPr id="0" name=""/>
        <dsp:cNvSpPr/>
      </dsp:nvSpPr>
      <dsp:spPr>
        <a:xfrm>
          <a:off x="2085148" y="158465"/>
          <a:ext cx="1296262" cy="5832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a:t>Model Evaluation</a:t>
          </a:r>
        </a:p>
      </dsp:txBody>
      <dsp:txXfrm>
        <a:off x="2085148" y="158465"/>
        <a:ext cx="1296262" cy="388845"/>
      </dsp:txXfrm>
    </dsp:sp>
    <dsp:sp modelId="{93C83A52-6E6B-41FD-9424-D118FD751CED}">
      <dsp:nvSpPr>
        <dsp:cNvPr id="0" name=""/>
        <dsp:cNvSpPr/>
      </dsp:nvSpPr>
      <dsp:spPr>
        <a:xfrm>
          <a:off x="2350647" y="547311"/>
          <a:ext cx="1296262" cy="22148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Usage of evaluation metrics to check the accuracy of the models over trained and test data inputs</a:t>
          </a:r>
        </a:p>
        <a:p>
          <a:pPr marL="57150" lvl="1" indent="-57150" algn="l" defTabSz="444500">
            <a:lnSpc>
              <a:spcPct val="90000"/>
            </a:lnSpc>
            <a:spcBef>
              <a:spcPct val="0"/>
            </a:spcBef>
            <a:spcAft>
              <a:spcPct val="15000"/>
            </a:spcAft>
            <a:buChar char="••"/>
          </a:pPr>
          <a:r>
            <a:rPr lang="en-US" sz="1000" kern="1200" dirty="0"/>
            <a:t>Ensure the cross validation techniques helps in reducing over fitting and under fitting data</a:t>
          </a:r>
        </a:p>
      </dsp:txBody>
      <dsp:txXfrm>
        <a:off x="2388613" y="585277"/>
        <a:ext cx="1220330" cy="2138911"/>
      </dsp:txXfrm>
    </dsp:sp>
    <dsp:sp modelId="{A66EA167-6AD2-4AA4-A421-59E2B4561DDF}">
      <dsp:nvSpPr>
        <dsp:cNvPr id="0" name=""/>
        <dsp:cNvSpPr/>
      </dsp:nvSpPr>
      <dsp:spPr>
        <a:xfrm>
          <a:off x="3577919" y="191522"/>
          <a:ext cx="416598" cy="322731"/>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a:off x="3577919" y="256068"/>
        <a:ext cx="319779" cy="193639"/>
      </dsp:txXfrm>
    </dsp:sp>
    <dsp:sp modelId="{3E371716-205E-4EF6-A7ED-14278F63B034}">
      <dsp:nvSpPr>
        <dsp:cNvPr id="0" name=""/>
        <dsp:cNvSpPr/>
      </dsp:nvSpPr>
      <dsp:spPr>
        <a:xfrm>
          <a:off x="4167445" y="158465"/>
          <a:ext cx="1296262" cy="58326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a:t>Hyperparameter Tuning Best Model</a:t>
          </a:r>
        </a:p>
      </dsp:txBody>
      <dsp:txXfrm>
        <a:off x="4167445" y="158465"/>
        <a:ext cx="1296262" cy="388845"/>
      </dsp:txXfrm>
    </dsp:sp>
    <dsp:sp modelId="{D91F2413-E4E3-4058-AF8C-E44208B5C14B}">
      <dsp:nvSpPr>
        <dsp:cNvPr id="0" name=""/>
        <dsp:cNvSpPr/>
      </dsp:nvSpPr>
      <dsp:spPr>
        <a:xfrm>
          <a:off x="4432945" y="547311"/>
          <a:ext cx="1296262" cy="22148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Choosing the appropriate Regression Machine Learning model to check various parameter permutation and combinations</a:t>
          </a:r>
        </a:p>
        <a:p>
          <a:pPr marL="57150" lvl="1" indent="-57150" algn="l" defTabSz="444500">
            <a:lnSpc>
              <a:spcPct val="90000"/>
            </a:lnSpc>
            <a:spcBef>
              <a:spcPct val="0"/>
            </a:spcBef>
            <a:spcAft>
              <a:spcPct val="15000"/>
            </a:spcAft>
            <a:buChar char="••"/>
          </a:pPr>
          <a:r>
            <a:rPr lang="en-US" sz="1000" kern="1200" dirty="0"/>
            <a:t>Using Grid Search CV to obtain the best parameters that can be plugged into the selected model</a:t>
          </a:r>
        </a:p>
      </dsp:txBody>
      <dsp:txXfrm>
        <a:off x="4470911" y="585277"/>
        <a:ext cx="1220330" cy="2138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30-01-2022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189732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28</a:t>
            </a:fld>
            <a:endParaRPr lang="en-US" noProof="0" dirty="0"/>
          </a:p>
        </p:txBody>
      </p:sp>
    </p:spTree>
    <p:extLst>
      <p:ext uri="{BB962C8B-B14F-4D97-AF65-F5344CB8AC3E}">
        <p14:creationId xmlns:p14="http://schemas.microsoft.com/office/powerpoint/2010/main" val="132658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29</a:t>
            </a:fld>
            <a:endParaRPr lang="en-US" noProof="0" dirty="0"/>
          </a:p>
        </p:txBody>
      </p:sp>
    </p:spTree>
    <p:extLst>
      <p:ext uri="{BB962C8B-B14F-4D97-AF65-F5344CB8AC3E}">
        <p14:creationId xmlns:p14="http://schemas.microsoft.com/office/powerpoint/2010/main" val="103222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30</a:t>
            </a:fld>
            <a:endParaRPr lang="en-US" noProof="0" dirty="0"/>
          </a:p>
        </p:txBody>
      </p:sp>
    </p:spTree>
    <p:extLst>
      <p:ext uri="{BB962C8B-B14F-4D97-AF65-F5344CB8AC3E}">
        <p14:creationId xmlns:p14="http://schemas.microsoft.com/office/powerpoint/2010/main" val="2695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38FCF9D-21B3-4C72-99FC-8C9DD9628A1B}" type="datetimeFigureOut">
              <a:rPr lang="en-IN" smtClean="0"/>
              <a:t>30-01-2022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132880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62615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3228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214973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359522144"/>
      </p:ext>
    </p:extLst>
  </p:cSld>
  <p:clrMapOvr>
    <a:masterClrMapping/>
  </p:clrMapOvr>
  <p:extLst mod="1">
    <p:ext uri="{DCECCB84-F9BA-43D5-87BE-67443E8EF086}">
      <p15:sldGuideLst xmlns:p15="http://schemas.microsoft.com/office/powerpoint/2012/main">
        <p15:guide id="4294967295" orient="horz" pos="2160">
          <p15:clr>
            <a:srgbClr val="FBAE40"/>
          </p15:clr>
        </p15:guide>
        <p15:guide id="4294967295"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1/30/2022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0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61665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39890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08445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41516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10576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30-01-2022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85476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1573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38FCF9D-21B3-4C72-99FC-8C9DD9628A1B}" type="datetimeFigureOut">
              <a:rPr lang="en-IN" smtClean="0"/>
              <a:t>30-01-2022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10718854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38FCF9D-21B3-4C72-99FC-8C9DD9628A1B}" type="datetimeFigureOut">
              <a:rPr lang="en-IN" smtClean="0"/>
              <a:t>30-01-2022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1202179507"/>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11895983" y="6682154"/>
            <a:ext cx="296016" cy="175846"/>
          </a:xfrm>
        </p:spPr>
      </p:pic>
      <p:sp>
        <p:nvSpPr>
          <p:cNvPr id="285" name="Text Placeholder 284">
            <a:extLst>
              <a:ext uri="{FF2B5EF4-FFF2-40B4-BE49-F238E27FC236}">
                <a16:creationId xmlns:a16="http://schemas.microsoft.com/office/drawing/2014/main" xmlns="" id="{C0BF9B80-F084-4423-8C1C-E79BE829875F}"/>
              </a:ext>
              <a:ext uri="{C183D7F6-B498-43B3-948B-1728B52AA6E4}">
                <adec:decorative xmlns="" xmlns:adec="http://schemas.microsoft.com/office/drawing/2017/decorative" val="1"/>
              </a:ext>
            </a:extLst>
          </p:cNvPr>
          <p:cNvSpPr>
            <a:spLocks noGrp="1"/>
          </p:cNvSpPr>
          <p:nvPr>
            <p:ph type="body" sz="quarter" idx="13"/>
          </p:nvPr>
        </p:nvSpPr>
        <p:spPr>
          <a:xfrm rot="10800000" flipH="1" flipV="1">
            <a:off x="8321364" y="3026171"/>
            <a:ext cx="2087678" cy="3270696"/>
          </a:xfrm>
          <a:pattFill prst="plaid">
            <a:fgClr>
              <a:schemeClr val="accent2"/>
            </a:fgClr>
            <a:bgClr>
              <a:schemeClr val="bg1"/>
            </a:bgClr>
          </a:pattFill>
        </p:spPr>
        <p:txBody>
          <a:bodyPr/>
          <a:lstStyle/>
          <a:p>
            <a:endParaRPr lang="en-US" dirty="0"/>
          </a:p>
        </p:txBody>
      </p:sp>
      <p:sp>
        <p:nvSpPr>
          <p:cNvPr id="286" name="Text Placeholder 285">
            <a:extLst>
              <a:ext uri="{FF2B5EF4-FFF2-40B4-BE49-F238E27FC236}">
                <a16:creationId xmlns:a16="http://schemas.microsoft.com/office/drawing/2014/main" xmlns="" id="{9626180B-FF05-48CF-BFB3-C95C9B5DAB99}"/>
              </a:ext>
              <a:ext uri="{C183D7F6-B498-43B3-948B-1728B52AA6E4}">
                <adec:decorative xmlns="" xmlns:adec="http://schemas.microsoft.com/office/drawing/2017/decorative" val="1"/>
              </a:ext>
            </a:extLst>
          </p:cNvPr>
          <p:cNvSpPr>
            <a:spLocks noGrp="1"/>
          </p:cNvSpPr>
          <p:nvPr>
            <p:ph type="body" sz="quarter" idx="15"/>
          </p:nvPr>
        </p:nvSpPr>
        <p:spPr>
          <a:xfrm>
            <a:off x="1971577" y="934653"/>
            <a:ext cx="8171229" cy="5204565"/>
          </a:xfrm>
          <a:solidFill>
            <a:schemeClr val="accent1"/>
          </a:solidFill>
        </p:spPr>
        <p:txBody>
          <a:bodyPr/>
          <a:lstStyle/>
          <a:p>
            <a:endParaRPr lang="en-US" dirty="0"/>
          </a:p>
        </p:txBody>
      </p:sp>
      <p:sp>
        <p:nvSpPr>
          <p:cNvPr id="6" name="Title 5">
            <a:extLst>
              <a:ext uri="{FF2B5EF4-FFF2-40B4-BE49-F238E27FC236}">
                <a16:creationId xmlns:a16="http://schemas.microsoft.com/office/drawing/2014/main" xmlns="" id="{3933031D-018B-489E-B613-2113C1CD2360}"/>
              </a:ext>
            </a:extLst>
          </p:cNvPr>
          <p:cNvSpPr>
            <a:spLocks noGrp="1"/>
          </p:cNvSpPr>
          <p:nvPr>
            <p:ph type="ctrTitle"/>
          </p:nvPr>
        </p:nvSpPr>
        <p:spPr>
          <a:xfrm>
            <a:off x="3125000" y="1261697"/>
            <a:ext cx="5864382" cy="2275238"/>
          </a:xfrm>
        </p:spPr>
        <p:txBody>
          <a:bodyPr>
            <a:normAutofit fontScale="90000"/>
          </a:bodyPr>
          <a:lstStyle/>
          <a:p>
            <a:r>
              <a:rPr lang="en-US" b="1" dirty="0">
                <a:solidFill>
                  <a:srgbClr val="FFFF00"/>
                </a:solidFill>
                <a:latin typeface="Baskerville Old Face" panose="02020602080505020303" pitchFamily="18" charset="0"/>
              </a:rPr>
              <a:t>FLIGHT PRICE PREDICTION PROJECT PRESENTATION</a:t>
            </a:r>
            <a:endParaRPr lang="en-US" dirty="0">
              <a:solidFill>
                <a:srgbClr val="FFFF00"/>
              </a:solidFill>
              <a:latin typeface="Baskerville Old Face" panose="02020602080505020303" pitchFamily="18" charset="0"/>
              <a:cs typeface="Arabic Typesetting" panose="03020402040406030203" pitchFamily="66" charset="-78"/>
            </a:endParaRPr>
          </a:p>
        </p:txBody>
      </p:sp>
      <p:sp>
        <p:nvSpPr>
          <p:cNvPr id="7" name="Subtitle 6">
            <a:extLst>
              <a:ext uri="{FF2B5EF4-FFF2-40B4-BE49-F238E27FC236}">
                <a16:creationId xmlns:a16="http://schemas.microsoft.com/office/drawing/2014/main" xmlns="" id="{606F8B2E-A7F5-4413-BEED-BFF7C3D9FF78}"/>
              </a:ext>
            </a:extLst>
          </p:cNvPr>
          <p:cNvSpPr>
            <a:spLocks noGrp="1"/>
          </p:cNvSpPr>
          <p:nvPr>
            <p:ph type="subTitle" idx="1"/>
          </p:nvPr>
        </p:nvSpPr>
        <p:spPr>
          <a:xfrm>
            <a:off x="3982542" y="4023483"/>
            <a:ext cx="4072586" cy="1463040"/>
          </a:xfrm>
        </p:spPr>
        <p:txBody>
          <a:bodyPr>
            <a:normAutofit/>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smtClean="0">
                <a:solidFill>
                  <a:schemeClr val="tx1">
                    <a:lumMod val="95000"/>
                    <a:lumOff val="5000"/>
                  </a:schemeClr>
                </a:solidFill>
                <a:latin typeface="Times New Roman" panose="02020603050405020304" pitchFamily="18" charset="0"/>
                <a:cs typeface="Times New Roman" panose="02020603050405020304" pitchFamily="18" charset="0"/>
              </a:rPr>
              <a:t>Priyanka</a:t>
            </a:r>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Saikia</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Data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Science Intern</a:t>
            </a:r>
          </a:p>
          <a:p>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Flip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Technologies</a:t>
            </a:r>
          </a:p>
        </p:txBody>
      </p:sp>
    </p:spTree>
    <p:extLst>
      <p:ext uri="{BB962C8B-B14F-4D97-AF65-F5344CB8AC3E}">
        <p14:creationId xmlns:p14="http://schemas.microsoft.com/office/powerpoint/2010/main" val="38867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a:t>COUNT PLOTS</a:t>
            </a:r>
            <a:endParaRPr lang="en-IN" dirty="0"/>
          </a:p>
        </p:txBody>
      </p:sp>
      <p:pic>
        <p:nvPicPr>
          <p:cNvPr id="5" name="Content Placeholder 4"/>
          <p:cNvPicPr>
            <a:picLocks noGrp="1" noChangeAspect="1"/>
          </p:cNvPicPr>
          <p:nvPr>
            <p:ph sz="half" idx="1"/>
          </p:nvPr>
        </p:nvPicPr>
        <p:blipFill rotWithShape="1">
          <a:blip r:embed="rId2"/>
          <a:srcRect l="17688" t="27902" r="12670" b="21614"/>
          <a:stretch/>
        </p:blipFill>
        <p:spPr>
          <a:xfrm>
            <a:off x="198295" y="1392070"/>
            <a:ext cx="7990362" cy="4230808"/>
          </a:xfrm>
          <a:prstGeom prst="rect">
            <a:avLst/>
          </a:prstGeom>
        </p:spPr>
      </p:pic>
      <p:sp>
        <p:nvSpPr>
          <p:cNvPr id="4" name="Content Placeholder 3"/>
          <p:cNvSpPr>
            <a:spLocks noGrp="1"/>
          </p:cNvSpPr>
          <p:nvPr>
            <p:ph sz="half" idx="2"/>
          </p:nvPr>
        </p:nvSpPr>
        <p:spPr>
          <a:xfrm>
            <a:off x="8379726" y="1392070"/>
            <a:ext cx="3593910" cy="4738827"/>
          </a:xfrm>
        </p:spPr>
        <p:txBody>
          <a:bodyPr>
            <a:normAutofit fontScale="92500" lnSpcReduction="10000"/>
          </a:bodyPr>
          <a:lstStyle/>
          <a:p>
            <a:r>
              <a:rPr lang="en-IN" b="1" i="1" dirty="0" smtClean="0"/>
              <a:t>Observations:</a:t>
            </a:r>
            <a:endParaRPr lang="en-IN" b="1" i="1" dirty="0"/>
          </a:p>
          <a:p>
            <a:pPr>
              <a:buFont typeface="Wingdings" panose="05000000000000000000" pitchFamily="2" charset="2"/>
              <a:buChar char="Ø"/>
            </a:pPr>
            <a:r>
              <a:rPr lang="en-IN" dirty="0"/>
              <a:t>The count of Air India airline is highest, followed by </a:t>
            </a:r>
            <a:r>
              <a:rPr lang="en-IN" dirty="0" err="1"/>
              <a:t>Vistara</a:t>
            </a:r>
            <a:r>
              <a:rPr lang="en-IN" dirty="0"/>
              <a:t> and then Indigo.</a:t>
            </a:r>
          </a:p>
          <a:p>
            <a:pPr>
              <a:buFont typeface="Wingdings" panose="05000000000000000000" pitchFamily="2" charset="2"/>
              <a:buChar char="Ø"/>
            </a:pPr>
            <a:r>
              <a:rPr lang="en-IN" dirty="0"/>
              <a:t>The count of airline is lowest for </a:t>
            </a:r>
            <a:r>
              <a:rPr lang="en-IN" dirty="0" err="1"/>
              <a:t>StarAir</a:t>
            </a:r>
            <a:r>
              <a:rPr lang="en-IN" dirty="0"/>
              <a:t> followed by Air Asia.</a:t>
            </a:r>
          </a:p>
          <a:p>
            <a:pPr>
              <a:buFont typeface="Wingdings" panose="05000000000000000000" pitchFamily="2" charset="2"/>
              <a:buChar char="Ø"/>
            </a:pPr>
            <a:r>
              <a:rPr lang="en-IN" dirty="0"/>
              <a:t>From the Airline Vs Price plot, we see that the flight price for Air India is highest, which is followed by </a:t>
            </a:r>
            <a:r>
              <a:rPr lang="en-IN" dirty="0" err="1"/>
              <a:t>Vistara</a:t>
            </a:r>
            <a:r>
              <a:rPr lang="en-IN" dirty="0"/>
              <a:t>, Indigo and then </a:t>
            </a:r>
            <a:r>
              <a:rPr lang="en-IN" dirty="0" err="1"/>
              <a:t>SpiceJet</a:t>
            </a:r>
            <a:r>
              <a:rPr lang="en-IN" dirty="0"/>
              <a:t>.</a:t>
            </a:r>
          </a:p>
          <a:p>
            <a:pPr>
              <a:buFont typeface="Wingdings" panose="05000000000000000000" pitchFamily="2" charset="2"/>
              <a:buChar char="Ø"/>
            </a:pPr>
            <a:r>
              <a:rPr lang="en-IN" dirty="0"/>
              <a:t>The flight price is least for </a:t>
            </a:r>
            <a:r>
              <a:rPr lang="en-IN" dirty="0" err="1"/>
              <a:t>StarAir</a:t>
            </a:r>
            <a:r>
              <a:rPr lang="en-IN" dirty="0"/>
              <a:t> airline and then Air Asia.</a:t>
            </a:r>
          </a:p>
        </p:txBody>
      </p:sp>
    </p:spTree>
    <p:extLst>
      <p:ext uri="{BB962C8B-B14F-4D97-AF65-F5344CB8AC3E}">
        <p14:creationId xmlns:p14="http://schemas.microsoft.com/office/powerpoint/2010/main" val="1698874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a:t>COUNT PLOTS</a:t>
            </a:r>
            <a:endParaRPr lang="en-IN" dirty="0"/>
          </a:p>
        </p:txBody>
      </p:sp>
      <p:sp>
        <p:nvSpPr>
          <p:cNvPr id="4" name="Content Placeholder 3"/>
          <p:cNvSpPr>
            <a:spLocks noGrp="1"/>
          </p:cNvSpPr>
          <p:nvPr>
            <p:ph sz="half" idx="2"/>
          </p:nvPr>
        </p:nvSpPr>
        <p:spPr>
          <a:xfrm>
            <a:off x="8379726" y="1392070"/>
            <a:ext cx="3593910" cy="5254390"/>
          </a:xfrm>
        </p:spPr>
        <p:txBody>
          <a:bodyPr>
            <a:normAutofit fontScale="77500" lnSpcReduction="20000"/>
          </a:bodyPr>
          <a:lstStyle/>
          <a:p>
            <a:r>
              <a:rPr lang="en-IN" b="1" i="1" dirty="0" smtClean="0"/>
              <a:t>Observations:</a:t>
            </a:r>
            <a:endParaRPr lang="en-IN" b="1" i="1" dirty="0"/>
          </a:p>
          <a:p>
            <a:pPr>
              <a:buFont typeface="Wingdings" panose="05000000000000000000" pitchFamily="2" charset="2"/>
              <a:buChar char="Ø"/>
            </a:pPr>
            <a:r>
              <a:rPr lang="en-IN" dirty="0"/>
              <a:t>Majority of flights travel from source Chennai which is followed by Mumbai, Hyderabad and then Bangalore.</a:t>
            </a:r>
          </a:p>
          <a:p>
            <a:pPr>
              <a:buFont typeface="Wingdings" panose="05000000000000000000" pitchFamily="2" charset="2"/>
              <a:buChar char="Ø"/>
            </a:pPr>
            <a:r>
              <a:rPr lang="en-IN" dirty="0"/>
              <a:t>Other locations from which people like to fly are New Delhi, Goa, Kolkata and Jaipur.</a:t>
            </a:r>
          </a:p>
          <a:p>
            <a:pPr>
              <a:buFont typeface="Wingdings" panose="05000000000000000000" pitchFamily="2" charset="2"/>
              <a:buChar char="Ø"/>
            </a:pPr>
            <a:r>
              <a:rPr lang="en-IN" dirty="0"/>
              <a:t>From the count plot, it seems that less people fly from </a:t>
            </a:r>
            <a:r>
              <a:rPr lang="en-IN" dirty="0" err="1"/>
              <a:t>Lucknow</a:t>
            </a:r>
            <a:r>
              <a:rPr lang="en-IN" dirty="0"/>
              <a:t>.</a:t>
            </a:r>
          </a:p>
          <a:p>
            <a:pPr>
              <a:buFont typeface="Wingdings" panose="05000000000000000000" pitchFamily="2" charset="2"/>
              <a:buChar char="Ø"/>
            </a:pPr>
            <a:r>
              <a:rPr lang="en-IN" dirty="0"/>
              <a:t>From the source vs price plot, we can see that flight price is the highest from Kolkata, which is followed by Chennai, Bangalore, and then Hyderabad.</a:t>
            </a:r>
          </a:p>
          <a:p>
            <a:pPr>
              <a:buFont typeface="Wingdings" panose="05000000000000000000" pitchFamily="2" charset="2"/>
              <a:buChar char="Ø"/>
            </a:pPr>
            <a:r>
              <a:rPr lang="en-IN" dirty="0"/>
              <a:t>The flight prices from New Delhi, </a:t>
            </a:r>
            <a:r>
              <a:rPr lang="en-IN" dirty="0" err="1"/>
              <a:t>Lucknow</a:t>
            </a:r>
            <a:r>
              <a:rPr lang="en-IN" dirty="0"/>
              <a:t> and Jaipur is almost similar.</a:t>
            </a:r>
          </a:p>
          <a:p>
            <a:pPr>
              <a:buFont typeface="Wingdings" panose="05000000000000000000" pitchFamily="2" charset="2"/>
              <a:buChar char="Ø"/>
            </a:pPr>
            <a:r>
              <a:rPr lang="en-IN" dirty="0"/>
              <a:t>The least flight price is from Chennai, Bangalore ,Delhi, Goa and Jaipur.</a:t>
            </a:r>
            <a:endParaRPr lang="en-IN" dirty="0"/>
          </a:p>
        </p:txBody>
      </p:sp>
      <p:pic>
        <p:nvPicPr>
          <p:cNvPr id="3" name="Picture 2"/>
          <p:cNvPicPr>
            <a:picLocks noChangeAspect="1"/>
          </p:cNvPicPr>
          <p:nvPr/>
        </p:nvPicPr>
        <p:blipFill rotWithShape="1">
          <a:blip r:embed="rId2"/>
          <a:srcRect l="20036" t="38387" r="13777" b="8255"/>
          <a:stretch/>
        </p:blipFill>
        <p:spPr>
          <a:xfrm>
            <a:off x="163773" y="1501253"/>
            <a:ext cx="8215953" cy="4285397"/>
          </a:xfrm>
          <a:prstGeom prst="rect">
            <a:avLst/>
          </a:prstGeom>
        </p:spPr>
      </p:pic>
    </p:spTree>
    <p:extLst>
      <p:ext uri="{BB962C8B-B14F-4D97-AF65-F5344CB8AC3E}">
        <p14:creationId xmlns:p14="http://schemas.microsoft.com/office/powerpoint/2010/main" val="1683146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a:t>COUNT PLOTS</a:t>
            </a:r>
            <a:endParaRPr lang="en-IN" dirty="0"/>
          </a:p>
        </p:txBody>
      </p:sp>
      <p:sp>
        <p:nvSpPr>
          <p:cNvPr id="4" name="Content Placeholder 3"/>
          <p:cNvSpPr>
            <a:spLocks noGrp="1"/>
          </p:cNvSpPr>
          <p:nvPr>
            <p:ph sz="half" idx="2"/>
          </p:nvPr>
        </p:nvSpPr>
        <p:spPr>
          <a:xfrm>
            <a:off x="8379726" y="1392070"/>
            <a:ext cx="3593910" cy="5254390"/>
          </a:xfrm>
        </p:spPr>
        <p:txBody>
          <a:bodyPr>
            <a:normAutofit fontScale="92500" lnSpcReduction="20000"/>
          </a:bodyPr>
          <a:lstStyle/>
          <a:p>
            <a:r>
              <a:rPr lang="en-IN" b="1" i="1" dirty="0" smtClean="0"/>
              <a:t>Observations:</a:t>
            </a:r>
            <a:endParaRPr lang="en-IN" b="1" i="1" dirty="0"/>
          </a:p>
          <a:p>
            <a:pPr>
              <a:buFont typeface="Wingdings" panose="05000000000000000000" pitchFamily="2" charset="2"/>
              <a:buChar char="Ø"/>
            </a:pPr>
            <a:r>
              <a:rPr lang="en-IN" dirty="0"/>
              <a:t>More number of flights fly to New Delhi and then to Hyderabad.</a:t>
            </a:r>
          </a:p>
          <a:p>
            <a:pPr>
              <a:buFont typeface="Wingdings" panose="05000000000000000000" pitchFamily="2" charset="2"/>
              <a:buChar char="Ø"/>
            </a:pPr>
            <a:r>
              <a:rPr lang="en-IN" dirty="0"/>
              <a:t>The number of flights to Bangalore, Chennai and Mumbai is almost similar.</a:t>
            </a:r>
          </a:p>
          <a:p>
            <a:pPr>
              <a:buFont typeface="Wingdings" panose="05000000000000000000" pitchFamily="2" charset="2"/>
              <a:buChar char="Ø"/>
            </a:pPr>
            <a:r>
              <a:rPr lang="en-IN" dirty="0"/>
              <a:t>The number of flights flying to Jaipur is lowest as compared to the other locations.</a:t>
            </a:r>
          </a:p>
          <a:p>
            <a:pPr>
              <a:buFont typeface="Wingdings" panose="05000000000000000000" pitchFamily="2" charset="2"/>
              <a:buChar char="Ø"/>
            </a:pPr>
            <a:r>
              <a:rPr lang="en-IN" dirty="0"/>
              <a:t>Flight price is highest to travel to Hyderabad, then to Goa, Chennai and </a:t>
            </a:r>
            <a:r>
              <a:rPr lang="en-IN" dirty="0" err="1"/>
              <a:t>Lucknow</a:t>
            </a:r>
            <a:r>
              <a:rPr lang="en-IN" dirty="0"/>
              <a:t>.</a:t>
            </a:r>
          </a:p>
          <a:p>
            <a:pPr>
              <a:buFont typeface="Wingdings" panose="05000000000000000000" pitchFamily="2" charset="2"/>
              <a:buChar char="Ø"/>
            </a:pPr>
            <a:r>
              <a:rPr lang="en-IN" dirty="0"/>
              <a:t>To travel to Bangalore and Kolkata, the flight price is similar.</a:t>
            </a:r>
          </a:p>
          <a:p>
            <a:pPr>
              <a:buFont typeface="Wingdings" panose="05000000000000000000" pitchFamily="2" charset="2"/>
              <a:buChar char="Ø"/>
            </a:pPr>
            <a:r>
              <a:rPr lang="en-IN" dirty="0"/>
              <a:t>Prices are low for flights flying to Mumbai, and Jaipur.</a:t>
            </a:r>
            <a:endParaRPr lang="en-IN" dirty="0"/>
          </a:p>
        </p:txBody>
      </p:sp>
      <p:pic>
        <p:nvPicPr>
          <p:cNvPr id="5" name="Picture 4"/>
          <p:cNvPicPr>
            <a:picLocks noChangeAspect="1"/>
          </p:cNvPicPr>
          <p:nvPr/>
        </p:nvPicPr>
        <p:blipFill rotWithShape="1">
          <a:blip r:embed="rId2"/>
          <a:srcRect l="18986" t="32975" r="13987" b="14226"/>
          <a:stretch/>
        </p:blipFill>
        <p:spPr>
          <a:xfrm>
            <a:off x="122829" y="1269242"/>
            <a:ext cx="8256897" cy="4353636"/>
          </a:xfrm>
          <a:prstGeom prst="rect">
            <a:avLst/>
          </a:prstGeom>
        </p:spPr>
      </p:pic>
    </p:spTree>
    <p:extLst>
      <p:ext uri="{BB962C8B-B14F-4D97-AF65-F5344CB8AC3E}">
        <p14:creationId xmlns:p14="http://schemas.microsoft.com/office/powerpoint/2010/main" val="194438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a:t>COUNT PLOTS</a:t>
            </a:r>
            <a:endParaRPr lang="en-IN" dirty="0"/>
          </a:p>
        </p:txBody>
      </p:sp>
      <p:sp>
        <p:nvSpPr>
          <p:cNvPr id="4" name="Content Placeholder 3"/>
          <p:cNvSpPr>
            <a:spLocks noGrp="1"/>
          </p:cNvSpPr>
          <p:nvPr>
            <p:ph sz="half" idx="2"/>
          </p:nvPr>
        </p:nvSpPr>
        <p:spPr>
          <a:xfrm>
            <a:off x="8379726" y="1392070"/>
            <a:ext cx="3593910" cy="5254390"/>
          </a:xfrm>
        </p:spPr>
        <p:txBody>
          <a:bodyPr>
            <a:normAutofit fontScale="77500" lnSpcReduction="20000"/>
          </a:bodyPr>
          <a:lstStyle/>
          <a:p>
            <a:r>
              <a:rPr lang="en-IN" b="1" i="1" dirty="0" smtClean="0"/>
              <a:t>Observations:</a:t>
            </a:r>
            <a:endParaRPr lang="en-IN" b="1" i="1" dirty="0"/>
          </a:p>
          <a:p>
            <a:pPr>
              <a:buFont typeface="Wingdings" panose="05000000000000000000" pitchFamily="2" charset="2"/>
              <a:buChar char="Ø"/>
            </a:pPr>
            <a:r>
              <a:rPr lang="en-IN" dirty="0"/>
              <a:t>From the above plot, we can see that more number of flights offering free meals which are probably for tickets that include those prices and meal services.</a:t>
            </a:r>
          </a:p>
          <a:p>
            <a:pPr>
              <a:buFont typeface="Wingdings" panose="05000000000000000000" pitchFamily="2" charset="2"/>
              <a:buChar char="Ø"/>
            </a:pPr>
            <a:r>
              <a:rPr lang="en-IN" dirty="0"/>
              <a:t>Next, we can see that flights are offering the </a:t>
            </a:r>
            <a:r>
              <a:rPr lang="en-IN" dirty="0" err="1"/>
              <a:t>eCash</a:t>
            </a:r>
            <a:r>
              <a:rPr lang="en-IN" dirty="0"/>
              <a:t> meals option that can be redeemed to purchase food during long journey flights, mostly with multiple stops.</a:t>
            </a:r>
          </a:p>
          <a:p>
            <a:pPr>
              <a:buFont typeface="Wingdings" panose="05000000000000000000" pitchFamily="2" charset="2"/>
              <a:buChar char="Ø"/>
            </a:pPr>
            <a:r>
              <a:rPr lang="en-IN" dirty="0"/>
              <a:t>Lastly, there are flights that are not offering any meals which may be because they are flying short distances and duration.</a:t>
            </a:r>
          </a:p>
          <a:p>
            <a:pPr>
              <a:buFont typeface="Wingdings" panose="05000000000000000000" pitchFamily="2" charset="2"/>
              <a:buChar char="Ø"/>
            </a:pPr>
            <a:r>
              <a:rPr lang="en-IN" dirty="0"/>
              <a:t>From the </a:t>
            </a:r>
            <a:r>
              <a:rPr lang="en-IN" dirty="0" err="1"/>
              <a:t>Meal_Availability</a:t>
            </a:r>
            <a:r>
              <a:rPr lang="en-IN" dirty="0"/>
              <a:t> vs Price plot, we can conclude that Flight prices is higher for flights offering no meals, which is followed by Flights offering free meals, and lastly flights offering </a:t>
            </a:r>
            <a:r>
              <a:rPr lang="en-IN" dirty="0" err="1"/>
              <a:t>eCash</a:t>
            </a:r>
            <a:r>
              <a:rPr lang="en-IN" dirty="0"/>
              <a:t> meals.</a:t>
            </a:r>
            <a:endParaRPr lang="en-IN" dirty="0"/>
          </a:p>
        </p:txBody>
      </p:sp>
      <p:pic>
        <p:nvPicPr>
          <p:cNvPr id="3" name="Picture 2"/>
          <p:cNvPicPr>
            <a:picLocks noChangeAspect="1"/>
          </p:cNvPicPr>
          <p:nvPr/>
        </p:nvPicPr>
        <p:blipFill rotWithShape="1">
          <a:blip r:embed="rId2"/>
          <a:srcRect l="20036" t="35961" r="14197" b="10867"/>
          <a:stretch/>
        </p:blipFill>
        <p:spPr>
          <a:xfrm>
            <a:off x="95535" y="1392070"/>
            <a:ext cx="8284191" cy="4599296"/>
          </a:xfrm>
          <a:prstGeom prst="rect">
            <a:avLst/>
          </a:prstGeom>
        </p:spPr>
      </p:pic>
    </p:spTree>
    <p:extLst>
      <p:ext uri="{BB962C8B-B14F-4D97-AF65-F5344CB8AC3E}">
        <p14:creationId xmlns:p14="http://schemas.microsoft.com/office/powerpoint/2010/main" val="1621635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a:t>COUNT PLOTS</a:t>
            </a:r>
            <a:endParaRPr lang="en-IN" dirty="0"/>
          </a:p>
        </p:txBody>
      </p:sp>
      <p:sp>
        <p:nvSpPr>
          <p:cNvPr id="4" name="Content Placeholder 3"/>
          <p:cNvSpPr>
            <a:spLocks noGrp="1"/>
          </p:cNvSpPr>
          <p:nvPr>
            <p:ph sz="half" idx="2"/>
          </p:nvPr>
        </p:nvSpPr>
        <p:spPr>
          <a:xfrm>
            <a:off x="8379726" y="1392070"/>
            <a:ext cx="3593910" cy="5254390"/>
          </a:xfrm>
        </p:spPr>
        <p:txBody>
          <a:bodyPr>
            <a:normAutofit fontScale="92500" lnSpcReduction="20000"/>
          </a:bodyPr>
          <a:lstStyle/>
          <a:p>
            <a:r>
              <a:rPr lang="en-IN" b="1" i="1" dirty="0" smtClean="0"/>
              <a:t>Observations:</a:t>
            </a:r>
            <a:endParaRPr lang="en-IN" b="1" i="1" dirty="0"/>
          </a:p>
          <a:p>
            <a:pPr>
              <a:buFont typeface="Wingdings" panose="05000000000000000000" pitchFamily="2" charset="2"/>
              <a:buChar char="Ø"/>
            </a:pPr>
            <a:r>
              <a:rPr lang="en-IN" dirty="0"/>
              <a:t>Higher number of People are buying flight tickets that have 1 stop layover.</a:t>
            </a:r>
          </a:p>
          <a:p>
            <a:pPr>
              <a:buFont typeface="Wingdings" panose="05000000000000000000" pitchFamily="2" charset="2"/>
              <a:buChar char="Ø"/>
            </a:pPr>
            <a:r>
              <a:rPr lang="en-IN" dirty="0"/>
              <a:t>Next, we see that people buys flight tickets having 2 stops, which is followed by people getting non-stop flight tickets.</a:t>
            </a:r>
          </a:p>
          <a:p>
            <a:pPr>
              <a:buFont typeface="Wingdings" panose="05000000000000000000" pitchFamily="2" charset="2"/>
              <a:buChar char="Ø"/>
            </a:pPr>
            <a:r>
              <a:rPr lang="en-IN" dirty="0"/>
              <a:t>In domestic flights we rarely see 3 or 4 stops, hence the number of stops is very less in this case.</a:t>
            </a:r>
          </a:p>
          <a:p>
            <a:pPr>
              <a:buFont typeface="Wingdings" panose="05000000000000000000" pitchFamily="2" charset="2"/>
              <a:buChar char="Ø"/>
            </a:pPr>
            <a:r>
              <a:rPr lang="en-IN" dirty="0"/>
              <a:t>The flight price is the highest for flights having 2 stops, followed by flights having 3 and 1 stops.</a:t>
            </a:r>
          </a:p>
          <a:p>
            <a:pPr>
              <a:buFont typeface="Wingdings" panose="05000000000000000000" pitchFamily="2" charset="2"/>
              <a:buChar char="Ø"/>
            </a:pPr>
            <a:r>
              <a:rPr lang="en-IN" dirty="0"/>
              <a:t>The Non-stop flights tickets price is the least.</a:t>
            </a:r>
            <a:endParaRPr lang="en-IN" dirty="0"/>
          </a:p>
        </p:txBody>
      </p:sp>
      <p:pic>
        <p:nvPicPr>
          <p:cNvPr id="5" name="Picture 4"/>
          <p:cNvPicPr>
            <a:picLocks noChangeAspect="1"/>
          </p:cNvPicPr>
          <p:nvPr/>
        </p:nvPicPr>
        <p:blipFill rotWithShape="1">
          <a:blip r:embed="rId2"/>
          <a:srcRect l="19301" t="31856" r="14301" b="20756"/>
          <a:stretch/>
        </p:blipFill>
        <p:spPr>
          <a:xfrm>
            <a:off x="0" y="1392070"/>
            <a:ext cx="8379725" cy="4148919"/>
          </a:xfrm>
          <a:prstGeom prst="rect">
            <a:avLst/>
          </a:prstGeom>
        </p:spPr>
      </p:pic>
    </p:spTree>
    <p:extLst>
      <p:ext uri="{BB962C8B-B14F-4D97-AF65-F5344CB8AC3E}">
        <p14:creationId xmlns:p14="http://schemas.microsoft.com/office/powerpoint/2010/main" val="2202985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smtClean="0"/>
              <a:t>COUNT PLOT</a:t>
            </a:r>
            <a:endParaRPr lang="en-IN" dirty="0"/>
          </a:p>
        </p:txBody>
      </p:sp>
      <p:pic>
        <p:nvPicPr>
          <p:cNvPr id="3" name="Picture 2"/>
          <p:cNvPicPr>
            <a:picLocks noChangeAspect="1"/>
          </p:cNvPicPr>
          <p:nvPr/>
        </p:nvPicPr>
        <p:blipFill rotWithShape="1">
          <a:blip r:embed="rId2"/>
          <a:srcRect l="19826" t="42490" r="13882" b="14226"/>
          <a:stretch/>
        </p:blipFill>
        <p:spPr>
          <a:xfrm>
            <a:off x="657224" y="1555845"/>
            <a:ext cx="10856089" cy="4353636"/>
          </a:xfrm>
          <a:prstGeom prst="rect">
            <a:avLst/>
          </a:prstGeom>
        </p:spPr>
      </p:pic>
    </p:spTree>
    <p:extLst>
      <p:ext uri="{BB962C8B-B14F-4D97-AF65-F5344CB8AC3E}">
        <p14:creationId xmlns:p14="http://schemas.microsoft.com/office/powerpoint/2010/main" val="2274839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smtClean="0"/>
              <a:t>BAR </a:t>
            </a:r>
            <a:r>
              <a:rPr lang="en-US" dirty="0"/>
              <a:t>PLOTS</a:t>
            </a:r>
            <a:endParaRPr lang="en-IN" dirty="0"/>
          </a:p>
        </p:txBody>
      </p:sp>
      <p:pic>
        <p:nvPicPr>
          <p:cNvPr id="5" name="Picture 4"/>
          <p:cNvPicPr>
            <a:picLocks noChangeAspect="1"/>
          </p:cNvPicPr>
          <p:nvPr/>
        </p:nvPicPr>
        <p:blipFill rotWithShape="1">
          <a:blip r:embed="rId2"/>
          <a:srcRect l="19091" t="36707" r="17973" b="9749"/>
          <a:stretch/>
        </p:blipFill>
        <p:spPr>
          <a:xfrm>
            <a:off x="242427" y="1392070"/>
            <a:ext cx="5489634" cy="3998794"/>
          </a:xfrm>
          <a:prstGeom prst="rect">
            <a:avLst/>
          </a:prstGeom>
        </p:spPr>
      </p:pic>
      <p:pic>
        <p:nvPicPr>
          <p:cNvPr id="6" name="Picture 5"/>
          <p:cNvPicPr>
            <a:picLocks noChangeAspect="1"/>
          </p:cNvPicPr>
          <p:nvPr/>
        </p:nvPicPr>
        <p:blipFill rotWithShape="1">
          <a:blip r:embed="rId3"/>
          <a:srcRect l="20140" t="39319" r="17448" b="6017"/>
          <a:stretch/>
        </p:blipFill>
        <p:spPr>
          <a:xfrm>
            <a:off x="5907206" y="1392070"/>
            <a:ext cx="6066430" cy="3998794"/>
          </a:xfrm>
          <a:prstGeom prst="rect">
            <a:avLst/>
          </a:prstGeom>
        </p:spPr>
      </p:pic>
    </p:spTree>
    <p:extLst>
      <p:ext uri="{BB962C8B-B14F-4D97-AF65-F5344CB8AC3E}">
        <p14:creationId xmlns:p14="http://schemas.microsoft.com/office/powerpoint/2010/main" val="2870682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smtClean="0"/>
              <a:t>BAR </a:t>
            </a:r>
            <a:r>
              <a:rPr lang="en-US" dirty="0"/>
              <a:t>PLOTS</a:t>
            </a:r>
            <a:endParaRPr lang="en-IN" dirty="0"/>
          </a:p>
        </p:txBody>
      </p:sp>
      <p:pic>
        <p:nvPicPr>
          <p:cNvPr id="3" name="Picture 2"/>
          <p:cNvPicPr>
            <a:picLocks noChangeAspect="1"/>
          </p:cNvPicPr>
          <p:nvPr/>
        </p:nvPicPr>
        <p:blipFill rotWithShape="1">
          <a:blip r:embed="rId2"/>
          <a:srcRect l="18777" t="30737" r="13777" b="6949"/>
          <a:stretch/>
        </p:blipFill>
        <p:spPr>
          <a:xfrm>
            <a:off x="136477" y="1221475"/>
            <a:ext cx="6127845" cy="4558352"/>
          </a:xfrm>
          <a:prstGeom prst="rect">
            <a:avLst/>
          </a:prstGeom>
        </p:spPr>
      </p:pic>
      <p:pic>
        <p:nvPicPr>
          <p:cNvPr id="4" name="Picture 3"/>
          <p:cNvPicPr>
            <a:picLocks noChangeAspect="1"/>
          </p:cNvPicPr>
          <p:nvPr/>
        </p:nvPicPr>
        <p:blipFill rotWithShape="1">
          <a:blip r:embed="rId3"/>
          <a:srcRect l="19826" t="29991" r="14407" b="8255"/>
          <a:stretch/>
        </p:blipFill>
        <p:spPr>
          <a:xfrm>
            <a:off x="6455392" y="1221475"/>
            <a:ext cx="5572835" cy="4517409"/>
          </a:xfrm>
          <a:prstGeom prst="rect">
            <a:avLst/>
          </a:prstGeom>
        </p:spPr>
      </p:pic>
    </p:spTree>
    <p:extLst>
      <p:ext uri="{BB962C8B-B14F-4D97-AF65-F5344CB8AC3E}">
        <p14:creationId xmlns:p14="http://schemas.microsoft.com/office/powerpoint/2010/main" val="1852416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204717"/>
            <a:ext cx="10772775" cy="723331"/>
          </a:xfrm>
          <a:solidFill>
            <a:schemeClr val="accent5"/>
          </a:solidFill>
        </p:spPr>
        <p:txBody>
          <a:bodyPr>
            <a:normAutofit fontScale="90000"/>
          </a:bodyPr>
          <a:lstStyle/>
          <a:p>
            <a:r>
              <a:rPr lang="en-US" dirty="0" smtClean="0"/>
              <a:t>BAR </a:t>
            </a:r>
            <a:r>
              <a:rPr lang="en-US" dirty="0"/>
              <a:t>PLOTS</a:t>
            </a:r>
            <a:endParaRPr lang="en-IN" dirty="0"/>
          </a:p>
        </p:txBody>
      </p:sp>
      <p:pic>
        <p:nvPicPr>
          <p:cNvPr id="5" name="Picture 4"/>
          <p:cNvPicPr>
            <a:picLocks noChangeAspect="1"/>
          </p:cNvPicPr>
          <p:nvPr/>
        </p:nvPicPr>
        <p:blipFill rotWithShape="1">
          <a:blip r:embed="rId2"/>
          <a:srcRect l="21190" t="29618" r="18497" b="9375"/>
          <a:stretch/>
        </p:blipFill>
        <p:spPr>
          <a:xfrm>
            <a:off x="191068" y="1221475"/>
            <a:ext cx="6509983" cy="4462818"/>
          </a:xfrm>
          <a:prstGeom prst="rect">
            <a:avLst/>
          </a:prstGeom>
        </p:spPr>
      </p:pic>
      <p:pic>
        <p:nvPicPr>
          <p:cNvPr id="6" name="Picture 5"/>
          <p:cNvPicPr>
            <a:picLocks noChangeAspect="1"/>
          </p:cNvPicPr>
          <p:nvPr/>
        </p:nvPicPr>
        <p:blipFill rotWithShape="1">
          <a:blip r:embed="rId3"/>
          <a:srcRect l="19616" t="29058" r="45559" b="10307"/>
          <a:stretch/>
        </p:blipFill>
        <p:spPr>
          <a:xfrm>
            <a:off x="7110484" y="1221475"/>
            <a:ext cx="4531056" cy="4435522"/>
          </a:xfrm>
          <a:prstGeom prst="rect">
            <a:avLst/>
          </a:prstGeom>
        </p:spPr>
      </p:pic>
    </p:spTree>
    <p:extLst>
      <p:ext uri="{BB962C8B-B14F-4D97-AF65-F5344CB8AC3E}">
        <p14:creationId xmlns:p14="http://schemas.microsoft.com/office/powerpoint/2010/main" val="268425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2088107" y="204717"/>
            <a:ext cx="9341892" cy="723331"/>
          </a:xfrm>
          <a:solidFill>
            <a:schemeClr val="accent5"/>
          </a:solidFill>
        </p:spPr>
        <p:txBody>
          <a:bodyPr>
            <a:normAutofit fontScale="90000"/>
          </a:bodyPr>
          <a:lstStyle/>
          <a:p>
            <a:r>
              <a:rPr lang="en-US" dirty="0" smtClean="0"/>
              <a:t>VIOLIN PLOT</a:t>
            </a:r>
            <a:endParaRPr lang="en-IN" dirty="0"/>
          </a:p>
        </p:txBody>
      </p:sp>
      <p:pic>
        <p:nvPicPr>
          <p:cNvPr id="3" name="Picture 2"/>
          <p:cNvPicPr>
            <a:picLocks noChangeAspect="1"/>
          </p:cNvPicPr>
          <p:nvPr/>
        </p:nvPicPr>
        <p:blipFill rotWithShape="1">
          <a:blip r:embed="rId2"/>
          <a:srcRect l="20036" t="35824" r="46818" b="6389"/>
          <a:stretch/>
        </p:blipFill>
        <p:spPr>
          <a:xfrm>
            <a:off x="2294953" y="1532117"/>
            <a:ext cx="6753513" cy="4541136"/>
          </a:xfrm>
          <a:prstGeom prst="rect">
            <a:avLst/>
          </a:prstGeom>
        </p:spPr>
      </p:pic>
    </p:spTree>
    <p:extLst>
      <p:ext uri="{BB962C8B-B14F-4D97-AF65-F5344CB8AC3E}">
        <p14:creationId xmlns:p14="http://schemas.microsoft.com/office/powerpoint/2010/main" val="1890168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31325A-5DFB-4510-B694-6C97C085A803}"/>
              </a:ext>
            </a:extLst>
          </p:cNvPr>
          <p:cNvSpPr>
            <a:spLocks noGrp="1"/>
          </p:cNvSpPr>
          <p:nvPr>
            <p:ph type="title"/>
          </p:nvPr>
        </p:nvSpPr>
        <p:spPr>
          <a:xfrm>
            <a:off x="1484310" y="303662"/>
            <a:ext cx="9297420" cy="1752599"/>
          </a:xfrm>
        </p:spPr>
        <p:txBody>
          <a:bodyPr>
            <a:normAutofit/>
          </a:bodyPr>
          <a:lstStyle/>
          <a:p>
            <a:r>
              <a:rPr lang="en-US" sz="4800" dirty="0">
                <a:solidFill>
                  <a:srgbClr val="FF0000"/>
                </a:solidFill>
              </a:rPr>
              <a:t>INTRODUCTION</a:t>
            </a:r>
            <a:endParaRPr lang="en-IN" sz="4800" dirty="0">
              <a:solidFill>
                <a:srgbClr val="FF0000"/>
              </a:solidFill>
            </a:endParaRPr>
          </a:p>
        </p:txBody>
      </p:sp>
      <p:sp>
        <p:nvSpPr>
          <p:cNvPr id="3" name="Content Placeholder 2">
            <a:extLst>
              <a:ext uri="{FF2B5EF4-FFF2-40B4-BE49-F238E27FC236}">
                <a16:creationId xmlns="" xmlns:a16="http://schemas.microsoft.com/office/drawing/2014/main" id="{C05982CE-E4FD-49E6-A1DC-157570A8E712}"/>
              </a:ext>
            </a:extLst>
          </p:cNvPr>
          <p:cNvSpPr>
            <a:spLocks noGrp="1"/>
          </p:cNvSpPr>
          <p:nvPr>
            <p:ph idx="1"/>
          </p:nvPr>
        </p:nvSpPr>
        <p:spPr>
          <a:xfrm>
            <a:off x="1484311" y="2634017"/>
            <a:ext cx="9624968" cy="3589361"/>
          </a:xfrm>
        </p:spPr>
        <p:txBody>
          <a:bodyPr>
            <a:normAutofit/>
          </a:bodyPr>
          <a:lstStyle/>
          <a:p>
            <a:pPr marL="0" indent="0">
              <a:buNone/>
            </a:pPr>
            <a:r>
              <a:rPr lang="en-US" sz="2000"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2000" dirty="0"/>
              <a:t>1. Time of purchase patterns (making sure last-minute purchases are expensive)</a:t>
            </a:r>
          </a:p>
          <a:p>
            <a:pPr marL="0" indent="0">
              <a:buNone/>
            </a:pPr>
            <a:r>
              <a:rPr lang="en-US" sz="2000" dirty="0"/>
              <a:t>2. Keeping the flight as full as they want it (raising prices on a flight which is filling up in order to reduce sales and hold back inventory for those expensive last-minute expensive purchases)</a:t>
            </a:r>
            <a:endParaRPr lang="en-US" sz="2000" dirty="0"/>
          </a:p>
        </p:txBody>
      </p:sp>
      <p:sp>
        <p:nvSpPr>
          <p:cNvPr id="4" name="TextBox 3"/>
          <p:cNvSpPr txBox="1"/>
          <p:nvPr/>
        </p:nvSpPr>
        <p:spPr>
          <a:xfrm>
            <a:off x="1484310" y="1651379"/>
            <a:ext cx="4725421" cy="584775"/>
          </a:xfrm>
          <a:prstGeom prst="rect">
            <a:avLst/>
          </a:prstGeom>
          <a:solidFill>
            <a:schemeClr val="accent5">
              <a:lumMod val="60000"/>
              <a:lumOff val="40000"/>
            </a:schemeClr>
          </a:solidFill>
        </p:spPr>
        <p:txBody>
          <a:bodyPr wrap="square" rtlCol="0">
            <a:spAutoFit/>
          </a:bodyPr>
          <a:lstStyle/>
          <a:p>
            <a:r>
              <a:rPr lang="en-IN" sz="3200" dirty="0" smtClean="0"/>
              <a:t>Problem Statement</a:t>
            </a:r>
            <a:endParaRPr lang="en-IN" sz="3200" dirty="0"/>
          </a:p>
        </p:txBody>
      </p:sp>
    </p:spTree>
    <p:extLst>
      <p:ext uri="{BB962C8B-B14F-4D97-AF65-F5344CB8AC3E}">
        <p14:creationId xmlns:p14="http://schemas.microsoft.com/office/powerpoint/2010/main" val="2986306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a:xfrm>
            <a:off x="657224" y="655093"/>
            <a:ext cx="10772775" cy="723331"/>
          </a:xfrm>
          <a:solidFill>
            <a:schemeClr val="accent5"/>
          </a:solidFill>
        </p:spPr>
        <p:txBody>
          <a:bodyPr>
            <a:normAutofit fontScale="90000"/>
          </a:bodyPr>
          <a:lstStyle/>
          <a:p>
            <a:r>
              <a:rPr lang="en-US" dirty="0" smtClean="0"/>
              <a:t>SCATTER </a:t>
            </a:r>
            <a:r>
              <a:rPr lang="en-US" dirty="0"/>
              <a:t>PLOTS</a:t>
            </a:r>
            <a:endParaRPr lang="en-IN" dirty="0"/>
          </a:p>
        </p:txBody>
      </p:sp>
      <p:pic>
        <p:nvPicPr>
          <p:cNvPr id="5" name="Picture 4"/>
          <p:cNvPicPr>
            <a:picLocks noChangeAspect="1"/>
          </p:cNvPicPr>
          <p:nvPr/>
        </p:nvPicPr>
        <p:blipFill rotWithShape="1">
          <a:blip r:embed="rId2"/>
          <a:srcRect l="19406" t="49207" r="51958" b="18703"/>
          <a:stretch/>
        </p:blipFill>
        <p:spPr>
          <a:xfrm>
            <a:off x="657224" y="1965276"/>
            <a:ext cx="5285493" cy="3330054"/>
          </a:xfrm>
          <a:prstGeom prst="rect">
            <a:avLst/>
          </a:prstGeom>
        </p:spPr>
      </p:pic>
      <p:pic>
        <p:nvPicPr>
          <p:cNvPr id="6" name="Picture 5"/>
          <p:cNvPicPr>
            <a:picLocks noChangeAspect="1"/>
          </p:cNvPicPr>
          <p:nvPr/>
        </p:nvPicPr>
        <p:blipFill rotWithShape="1">
          <a:blip r:embed="rId3"/>
          <a:srcRect l="20140" t="51633" r="51330" b="15904"/>
          <a:stretch/>
        </p:blipFill>
        <p:spPr>
          <a:xfrm>
            <a:off x="6224396" y="1965276"/>
            <a:ext cx="5205603" cy="3330054"/>
          </a:xfrm>
          <a:prstGeom prst="rect">
            <a:avLst/>
          </a:prstGeom>
        </p:spPr>
      </p:pic>
    </p:spTree>
    <p:extLst>
      <p:ext uri="{BB962C8B-B14F-4D97-AF65-F5344CB8AC3E}">
        <p14:creationId xmlns:p14="http://schemas.microsoft.com/office/powerpoint/2010/main" val="36296600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a:xfrm>
            <a:off x="657224" y="499533"/>
            <a:ext cx="10772775" cy="728766"/>
          </a:xfrm>
          <a:solidFill>
            <a:schemeClr val="accent5"/>
          </a:solidFill>
        </p:spPr>
        <p:txBody>
          <a:bodyPr>
            <a:normAutofit fontScale="90000"/>
          </a:bodyPr>
          <a:lstStyle/>
          <a:p>
            <a:r>
              <a:rPr lang="en-US" dirty="0"/>
              <a:t>MISSING </a:t>
            </a:r>
            <a:r>
              <a:rPr lang="en-US" dirty="0" smtClean="0"/>
              <a:t>VALUES</a:t>
            </a:r>
            <a:endParaRPr lang="en-IN" dirty="0"/>
          </a:p>
        </p:txBody>
      </p:sp>
      <p:pic>
        <p:nvPicPr>
          <p:cNvPr id="5" name="Picture 4"/>
          <p:cNvPicPr>
            <a:picLocks noChangeAspect="1"/>
          </p:cNvPicPr>
          <p:nvPr/>
        </p:nvPicPr>
        <p:blipFill rotWithShape="1">
          <a:blip r:embed="rId2"/>
          <a:srcRect l="19301" t="43051" r="14197" b="14785"/>
          <a:stretch/>
        </p:blipFill>
        <p:spPr>
          <a:xfrm>
            <a:off x="764274" y="1760560"/>
            <a:ext cx="10452133" cy="3725839"/>
          </a:xfrm>
          <a:prstGeom prst="rect">
            <a:avLst/>
          </a:prstGeom>
        </p:spPr>
      </p:pic>
    </p:spTree>
    <p:extLst>
      <p:ext uri="{BB962C8B-B14F-4D97-AF65-F5344CB8AC3E}">
        <p14:creationId xmlns:p14="http://schemas.microsoft.com/office/powerpoint/2010/main" val="3781411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a:xfrm>
            <a:off x="624942" y="0"/>
            <a:ext cx="10772775" cy="1658198"/>
          </a:xfrm>
        </p:spPr>
        <p:txBody>
          <a:bodyPr/>
          <a:lstStyle/>
          <a:p>
            <a:r>
              <a:rPr lang="en-US" dirty="0" smtClean="0"/>
              <a:t>DISTRIBUTION PLOT</a:t>
            </a:r>
            <a:r>
              <a:rPr lang="en-US" dirty="0" smtClean="0"/>
              <a:t> </a:t>
            </a:r>
            <a:r>
              <a:rPr lang="en-US" dirty="0"/>
              <a:t>AND HEATMAP</a:t>
            </a:r>
            <a:endParaRPr lang="en-IN" dirty="0"/>
          </a:p>
        </p:txBody>
      </p:sp>
      <p:pic>
        <p:nvPicPr>
          <p:cNvPr id="5" name="Content Placeholder 4"/>
          <p:cNvPicPr>
            <a:picLocks noGrp="1" noChangeAspect="1"/>
          </p:cNvPicPr>
          <p:nvPr>
            <p:ph sz="half" idx="1"/>
          </p:nvPr>
        </p:nvPicPr>
        <p:blipFill rotWithShape="1">
          <a:blip r:embed="rId2"/>
          <a:srcRect l="21784" t="25300" r="17937" b="5999"/>
          <a:stretch/>
        </p:blipFill>
        <p:spPr>
          <a:xfrm>
            <a:off x="259306" y="1473958"/>
            <a:ext cx="5729373" cy="4291504"/>
          </a:xfrm>
          <a:prstGeom prst="rect">
            <a:avLst/>
          </a:prstGeom>
        </p:spPr>
      </p:pic>
      <p:pic>
        <p:nvPicPr>
          <p:cNvPr id="7" name="Content Placeholder 6"/>
          <p:cNvPicPr>
            <a:picLocks noGrp="1" noChangeAspect="1"/>
          </p:cNvPicPr>
          <p:nvPr>
            <p:ph sz="half" idx="2"/>
          </p:nvPr>
        </p:nvPicPr>
        <p:blipFill rotWithShape="1">
          <a:blip r:embed="rId3"/>
          <a:srcRect l="25905" t="23215" r="22578" b="5465"/>
          <a:stretch/>
        </p:blipFill>
        <p:spPr>
          <a:xfrm>
            <a:off x="6354315" y="1473958"/>
            <a:ext cx="5582360" cy="4344980"/>
          </a:xfrm>
          <a:prstGeom prst="rect">
            <a:avLst/>
          </a:prstGeom>
        </p:spPr>
      </p:pic>
    </p:spTree>
    <p:extLst>
      <p:ext uri="{BB962C8B-B14F-4D97-AF65-F5344CB8AC3E}">
        <p14:creationId xmlns:p14="http://schemas.microsoft.com/office/powerpoint/2010/main" val="527348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69182-B625-4EE1-8AF5-A2A4E8233593}"/>
              </a:ext>
            </a:extLst>
          </p:cNvPr>
          <p:cNvSpPr>
            <a:spLocks noGrp="1"/>
          </p:cNvSpPr>
          <p:nvPr>
            <p:ph type="title"/>
          </p:nvPr>
        </p:nvSpPr>
        <p:spPr>
          <a:xfrm>
            <a:off x="1296537" y="448323"/>
            <a:ext cx="9335069" cy="861862"/>
          </a:xfrm>
          <a:solidFill>
            <a:srgbClr val="00B0F0"/>
          </a:solidFill>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 xmlns:a16="http://schemas.microsoft.com/office/drawing/2014/main" id="{F89EDBAC-D4A3-453A-A2F7-6807E8D5F9F9}"/>
              </a:ext>
            </a:extLst>
          </p:cNvPr>
          <p:cNvSpPr txBox="1"/>
          <p:nvPr/>
        </p:nvSpPr>
        <p:spPr>
          <a:xfrm>
            <a:off x="1407087" y="1310185"/>
            <a:ext cx="8815085" cy="4636910"/>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a:t>
            </a:r>
            <a:r>
              <a:rPr lang="en-US" sz="2400" dirty="0" smtClean="0">
                <a:latin typeface="Calibri" panose="020F0502020204030204" pitchFamily="34" charset="0"/>
                <a:ea typeface="Calibri" panose="020F0502020204030204" pitchFamily="34" charset="0"/>
                <a:cs typeface="Times New Roman" panose="02020603050405020304" pitchFamily="18" charset="0"/>
              </a:rPr>
              <a:t>regression</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model are listed below</a:t>
            </a: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Ridge Regularization Model</a:t>
            </a: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Lasso Regularization Model</a:t>
            </a:r>
          </a:p>
          <a:p>
            <a:pPr marR="0" lvl="0">
              <a:lnSpc>
                <a:spcPct val="107000"/>
              </a:lnSpc>
              <a:spcBef>
                <a:spcPts val="0"/>
              </a:spcBef>
              <a:spcAft>
                <a:spcPts val="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Decision Tree Regression Model</a:t>
            </a: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Gradient Boosting Regression Model</a:t>
            </a: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Ada Boost Regression Model</a:t>
            </a:r>
          </a:p>
          <a:p>
            <a:pPr marR="0" lvl="0">
              <a:lnSpc>
                <a:spcPct val="107000"/>
              </a:lnSpc>
              <a:spcBef>
                <a:spcPts val="0"/>
              </a:spcBef>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Extra Trees Regression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Model</a:t>
            </a:r>
          </a:p>
          <a:p>
            <a:pPr marL="342900" marR="0" lvl="0" indent="-342900">
              <a:lnSpc>
                <a:spcPct val="107000"/>
              </a:lnSpc>
              <a:spcBef>
                <a:spcPts val="0"/>
              </a:spcBef>
              <a:spcAft>
                <a:spcPts val="0"/>
              </a:spcAft>
              <a:buFont typeface="Wingdings" panose="05000000000000000000" pitchFamily="2"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XGB </a:t>
            </a:r>
            <a:r>
              <a:rPr lang="en-IN" sz="2000" dirty="0" err="1" smtClean="0">
                <a:latin typeface="Times New Roman" panose="02020603050405020304" pitchFamily="18" charset="0"/>
                <a:ea typeface="Calibri" panose="020F0502020204030204" pitchFamily="34" charset="0"/>
                <a:cs typeface="Times New Roman" panose="02020603050405020304" pitchFamily="18" charset="0"/>
              </a:rPr>
              <a:t>Regressor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IN" dirty="0" smtClean="0">
                <a:latin typeface="Times New Roman" panose="02020603050405020304" pitchFamily="18" charset="0"/>
                <a:ea typeface="Calibri" panose="020F0502020204030204" pitchFamily="34" charset="0"/>
                <a:cs typeface="Times New Roman" panose="02020603050405020304" pitchFamily="18" charset="0"/>
              </a:rPr>
              <a:t>LGBM </a:t>
            </a:r>
            <a:r>
              <a:rPr lang="en-IN" dirty="0" err="1" smtClean="0">
                <a:latin typeface="Times New Roman" panose="02020603050405020304" pitchFamily="18" charset="0"/>
                <a:ea typeface="Calibri" panose="020F0502020204030204" pitchFamily="34" charset="0"/>
                <a:cs typeface="Times New Roman" panose="02020603050405020304" pitchFamily="18" charset="0"/>
              </a:rPr>
              <a:t>Regressor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833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a:xfrm>
            <a:off x="657224" y="218365"/>
            <a:ext cx="10772775" cy="818866"/>
          </a:xfrm>
          <a:solidFill>
            <a:schemeClr val="accent5"/>
          </a:solidFill>
        </p:spPr>
        <p:txBody>
          <a:bodyPr>
            <a:noAutofit/>
          </a:bodyPr>
          <a:lstStyle/>
          <a:p>
            <a:r>
              <a:rPr lang="en-US" sz="3600" dirty="0"/>
              <a:t>REGRESSION MODEL FUNCTION WITH EVALUATION METRICS</a:t>
            </a:r>
            <a:endParaRPr lang="en-IN" sz="3600" dirty="0"/>
          </a:p>
        </p:txBody>
      </p:sp>
      <p:pic>
        <p:nvPicPr>
          <p:cNvPr id="3" name="Picture 2"/>
          <p:cNvPicPr>
            <a:picLocks noChangeAspect="1"/>
          </p:cNvPicPr>
          <p:nvPr/>
        </p:nvPicPr>
        <p:blipFill rotWithShape="1">
          <a:blip r:embed="rId2"/>
          <a:srcRect l="23182" t="29617" r="39790" b="11801"/>
          <a:stretch/>
        </p:blipFill>
        <p:spPr>
          <a:xfrm>
            <a:off x="657224" y="1228298"/>
            <a:ext cx="8063695" cy="5158854"/>
          </a:xfrm>
          <a:prstGeom prst="rect">
            <a:avLst/>
          </a:prstGeom>
        </p:spPr>
      </p:pic>
    </p:spTree>
    <p:extLst>
      <p:ext uri="{BB962C8B-B14F-4D97-AF65-F5344CB8AC3E}">
        <p14:creationId xmlns:p14="http://schemas.microsoft.com/office/powerpoint/2010/main" val="2036630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5CC8C3-C91D-4FDB-A3B3-92920A5AE941}"/>
              </a:ext>
            </a:extLst>
          </p:cNvPr>
          <p:cNvSpPr>
            <a:spLocks noGrp="1"/>
          </p:cNvSpPr>
          <p:nvPr>
            <p:ph type="title"/>
          </p:nvPr>
        </p:nvSpPr>
        <p:spPr>
          <a:xfrm>
            <a:off x="1228300" y="685801"/>
            <a:ext cx="9212238" cy="870044"/>
          </a:xfrm>
          <a:solidFill>
            <a:srgbClr val="00B0F0"/>
          </a:solidFill>
        </p:spPr>
        <p:txBody>
          <a:bodyPr/>
          <a:lstStyle/>
          <a:p>
            <a:r>
              <a:rPr lang="en-US" dirty="0"/>
              <a:t>MODEL </a:t>
            </a:r>
            <a:r>
              <a:rPr lang="en-US" dirty="0" smtClean="0"/>
              <a:t> </a:t>
            </a:r>
            <a:r>
              <a:rPr lang="en-US" dirty="0"/>
              <a:t>EVALUATION</a:t>
            </a:r>
            <a:endParaRPr lang="en-IN" dirty="0"/>
          </a:p>
        </p:txBody>
      </p:sp>
      <p:pic>
        <p:nvPicPr>
          <p:cNvPr id="3" name="Picture 2"/>
          <p:cNvPicPr>
            <a:picLocks noChangeAspect="1"/>
          </p:cNvPicPr>
          <p:nvPr/>
        </p:nvPicPr>
        <p:blipFill rotWithShape="1">
          <a:blip r:embed="rId2"/>
          <a:srcRect l="21924" t="42491" r="42622" b="37173"/>
          <a:stretch/>
        </p:blipFill>
        <p:spPr>
          <a:xfrm>
            <a:off x="1228300" y="2060812"/>
            <a:ext cx="5120791" cy="2825088"/>
          </a:xfrm>
          <a:prstGeom prst="rect">
            <a:avLst/>
          </a:prstGeom>
        </p:spPr>
      </p:pic>
    </p:spTree>
    <p:extLst>
      <p:ext uri="{BB962C8B-B14F-4D97-AF65-F5344CB8AC3E}">
        <p14:creationId xmlns:p14="http://schemas.microsoft.com/office/powerpoint/2010/main" val="1181829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972" t="27565" r="39790" b="8629"/>
          <a:stretch/>
        </p:blipFill>
        <p:spPr>
          <a:xfrm>
            <a:off x="6045886" y="1405721"/>
            <a:ext cx="5928499" cy="4312692"/>
          </a:xfrm>
          <a:prstGeom prst="rect">
            <a:avLst/>
          </a:prstGeom>
        </p:spPr>
      </p:pic>
      <p:pic>
        <p:nvPicPr>
          <p:cNvPr id="4" name="Picture 3"/>
          <p:cNvPicPr>
            <a:picLocks noChangeAspect="1"/>
          </p:cNvPicPr>
          <p:nvPr/>
        </p:nvPicPr>
        <p:blipFill rotWithShape="1">
          <a:blip r:embed="rId3"/>
          <a:srcRect l="22763" t="43424" r="26993" b="12546"/>
          <a:stretch/>
        </p:blipFill>
        <p:spPr>
          <a:xfrm>
            <a:off x="272954" y="1405721"/>
            <a:ext cx="5730153" cy="3944201"/>
          </a:xfrm>
          <a:prstGeom prst="rect">
            <a:avLst/>
          </a:prstGeom>
        </p:spPr>
      </p:pic>
      <p:sp>
        <p:nvSpPr>
          <p:cNvPr id="5" name="TextBox 4"/>
          <p:cNvSpPr txBox="1"/>
          <p:nvPr/>
        </p:nvSpPr>
        <p:spPr>
          <a:xfrm>
            <a:off x="272955" y="191069"/>
            <a:ext cx="11054686" cy="646331"/>
          </a:xfrm>
          <a:prstGeom prst="rect">
            <a:avLst/>
          </a:prstGeom>
          <a:solidFill>
            <a:schemeClr val="accent5"/>
          </a:solid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RESULT OF FINAL MODEL EVALUATION</a:t>
            </a:r>
            <a:r>
              <a:rPr lang="en-IN" dirty="0" smtClean="0"/>
              <a:t>:</a:t>
            </a:r>
            <a:endParaRPr lang="en-IN" dirty="0"/>
          </a:p>
        </p:txBody>
      </p:sp>
    </p:spTree>
    <p:extLst>
      <p:ext uri="{BB962C8B-B14F-4D97-AF65-F5344CB8AC3E}">
        <p14:creationId xmlns:p14="http://schemas.microsoft.com/office/powerpoint/2010/main" val="835914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85000" lnSpcReduction="10000"/>
          </a:bodyPr>
          <a:lstStyle/>
          <a:p>
            <a:pPr marL="45720" indent="0">
              <a:lnSpc>
                <a:spcPct val="120000"/>
              </a:lnSpc>
              <a:buNone/>
            </a:pPr>
            <a:r>
              <a:rPr lang="en-US" dirty="0"/>
              <a:t>The key metrics used </a:t>
            </a:r>
            <a:r>
              <a:rPr lang="en-US" dirty="0" smtClean="0"/>
              <a:t>in evaluation </a:t>
            </a:r>
            <a:r>
              <a:rPr lang="en-US" dirty="0"/>
              <a:t>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721785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94C582A2-A406-4C9B-A3DA-BA4EECAB37AC}"/>
              </a:ext>
            </a:extLst>
          </p:cNvPr>
          <p:cNvSpPr>
            <a:spLocks noGrp="1"/>
          </p:cNvSpPr>
          <p:nvPr>
            <p:ph type="title"/>
          </p:nvPr>
        </p:nvSpPr>
        <p:spPr>
          <a:xfrm>
            <a:off x="1310185" y="777922"/>
            <a:ext cx="8052180" cy="920564"/>
          </a:xfrm>
        </p:spPr>
        <p:txBody>
          <a:bodyPr/>
          <a:lstStyle/>
          <a:p>
            <a:r>
              <a:rPr lang="en-US" dirty="0"/>
              <a:t>Conclusion</a:t>
            </a:r>
          </a:p>
        </p:txBody>
      </p:sp>
      <p:sp>
        <p:nvSpPr>
          <p:cNvPr id="9" name="Content Placeholder 5">
            <a:extLst>
              <a:ext uri="{FF2B5EF4-FFF2-40B4-BE49-F238E27FC236}">
                <a16:creationId xmlns="" xmlns:a16="http://schemas.microsoft.com/office/drawing/2014/main" id="{9EBA344F-A60B-40E9-9E93-CBA0BD6A44BF}"/>
              </a:ext>
            </a:extLst>
          </p:cNvPr>
          <p:cNvSpPr>
            <a:spLocks noGrp="1"/>
          </p:cNvSpPr>
          <p:nvPr>
            <p:ph sz="quarter" idx="13"/>
          </p:nvPr>
        </p:nvSpPr>
        <p:spPr>
          <a:xfrm>
            <a:off x="1146412" y="2330870"/>
            <a:ext cx="9527147" cy="4192760"/>
          </a:xfrm>
        </p:spPr>
        <p:txBody>
          <a:bodyPr>
            <a:normAutofit/>
          </a:bodyPr>
          <a:lstStyle/>
          <a:p>
            <a:pPr marL="377190" indent="-285750">
              <a:lnSpc>
                <a:spcPct val="107000"/>
              </a:lnSpc>
              <a:spcAft>
                <a:spcPts val="80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From the model performance </a:t>
            </a:r>
            <a:r>
              <a:rPr lang="en-IN" sz="1800" dirty="0" smtClean="0">
                <a:latin typeface="Times New Roman" panose="02020603050405020304" pitchFamily="18" charset="0"/>
                <a:cs typeface="Times New Roman" panose="02020603050405020304" pitchFamily="18" charset="0"/>
              </a:rPr>
              <a:t>comparison, it </a:t>
            </a:r>
            <a:r>
              <a:rPr lang="en-IN" sz="1800" dirty="0">
                <a:latin typeface="Times New Roman" panose="02020603050405020304" pitchFamily="18" charset="0"/>
                <a:cs typeface="Times New Roman" panose="02020603050405020304" pitchFamily="18" charset="0"/>
              </a:rPr>
              <a:t>is clear that </a:t>
            </a:r>
            <a:r>
              <a:rPr lang="en-IN" sz="1800" dirty="0" err="1" smtClean="0">
                <a:latin typeface="Times New Roman" panose="02020603050405020304" pitchFamily="18" charset="0"/>
                <a:cs typeface="Times New Roman" panose="02020603050405020304" pitchFamily="18" charset="0"/>
              </a:rPr>
              <a:t>LGBMRegressor</a:t>
            </a:r>
            <a:r>
              <a:rPr lang="en-IN" sz="1800" dirty="0" smtClean="0">
                <a:latin typeface="Times New Roman" panose="02020603050405020304" pitchFamily="18" charset="0"/>
                <a:cs typeface="Times New Roman" panose="02020603050405020304" pitchFamily="18" charset="0"/>
              </a:rPr>
              <a:t> performs </a:t>
            </a:r>
            <a:r>
              <a:rPr lang="en-IN" sz="1800" dirty="0" smtClean="0">
                <a:latin typeface="Times New Roman" panose="02020603050405020304" pitchFamily="18" charset="0"/>
                <a:cs typeface="Times New Roman" panose="02020603050405020304" pitchFamily="18" charset="0"/>
              </a:rPr>
              <a:t>well </a:t>
            </a:r>
            <a:r>
              <a:rPr lang="en-IN" sz="1800" dirty="0">
                <a:latin typeface="Times New Roman" panose="02020603050405020304" pitchFamily="18" charset="0"/>
                <a:cs typeface="Times New Roman" panose="02020603050405020304" pitchFamily="18" charset="0"/>
              </a:rPr>
              <a:t>with </a:t>
            </a:r>
            <a:r>
              <a:rPr lang="en-IN" sz="1800" dirty="0">
                <a:latin typeface="Times New Roman" panose="02020603050405020304" pitchFamily="18" charset="0"/>
                <a:cs typeface="Times New Roman" panose="02020603050405020304" pitchFamily="18" charset="0"/>
              </a:rPr>
              <a:t>R2 score of 80.61%</a:t>
            </a:r>
            <a:r>
              <a:rPr lang="en-IN" sz="1800" dirty="0">
                <a:latin typeface="Times New Roman" panose="02020603050405020304" pitchFamily="18" charset="0"/>
                <a:cs typeface="Times New Roman" panose="02020603050405020304" pitchFamily="18" charset="0"/>
              </a:rPr>
              <a:t> and </a:t>
            </a:r>
            <a:r>
              <a:rPr lang="en-IN" sz="1800" b="1" dirty="0">
                <a:latin typeface="Times New Roman" panose="02020603050405020304" pitchFamily="18" charset="0"/>
                <a:cs typeface="Times New Roman" panose="02020603050405020304" pitchFamily="18" charset="0"/>
              </a:rPr>
              <a:t>lowest difference between </a:t>
            </a:r>
            <a:r>
              <a:rPr lang="en-IN" sz="1800" b="1" dirty="0" err="1">
                <a:latin typeface="Times New Roman" panose="02020603050405020304" pitchFamily="18" charset="0"/>
                <a:cs typeface="Times New Roman" panose="02020603050405020304" pitchFamily="18" charset="0"/>
              </a:rPr>
              <a:t>accuracy_score</a:t>
            </a:r>
            <a:r>
              <a:rPr lang="en-IN" sz="1800" b="1" dirty="0">
                <a:latin typeface="Times New Roman" panose="02020603050405020304" pitchFamily="18" charset="0"/>
                <a:cs typeface="Times New Roman" panose="02020603050405020304" pitchFamily="18" charset="0"/>
              </a:rPr>
              <a:t> and </a:t>
            </a:r>
            <a:r>
              <a:rPr lang="en-IN" sz="1800" b="1" dirty="0" err="1" smtClean="0">
                <a:latin typeface="Times New Roman" panose="02020603050405020304" pitchFamily="18" charset="0"/>
                <a:cs typeface="Times New Roman" panose="02020603050405020304" pitchFamily="18" charset="0"/>
              </a:rPr>
              <a:t>cross_val_score</a:t>
            </a:r>
            <a:r>
              <a:rPr lang="en-IN" sz="1800" dirty="0" smtClean="0">
                <a:latin typeface="Times New Roman" panose="02020603050405020304" pitchFamily="18" charset="0"/>
                <a:cs typeface="Times New Roman" panose="02020603050405020304" pitchFamily="18" charset="0"/>
              </a:rPr>
              <a:t>, hence </a:t>
            </a:r>
            <a:r>
              <a:rPr lang="en-IN" sz="1800" dirty="0" smtClean="0">
                <a:latin typeface="Times New Roman" panose="02020603050405020304" pitchFamily="18" charset="0"/>
                <a:cs typeface="Times New Roman" panose="02020603050405020304" pitchFamily="18" charset="0"/>
              </a:rPr>
              <a:t>I selected</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LGBMRegressor</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as our </a:t>
            </a:r>
            <a:r>
              <a:rPr lang="en-IN" sz="1800" dirty="0">
                <a:latin typeface="Times New Roman" panose="02020603050405020304" pitchFamily="18" charset="0"/>
                <a:cs typeface="Times New Roman" panose="02020603050405020304" pitchFamily="18" charset="0"/>
              </a:rPr>
              <a:t>final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 xmlns:a16="http://schemas.microsoft.com/office/drawing/2014/main" id="{20A68D60-3DD7-447D-9A27-4BB945C0689F}"/>
              </a:ext>
            </a:extLst>
          </p:cNvPr>
          <p:cNvSpPr>
            <a:spLocks noGrp="1"/>
          </p:cNvSpPr>
          <p:nvPr>
            <p:ph type="body" sz="quarter" idx="16"/>
          </p:nvPr>
        </p:nvSpPr>
        <p:spPr>
          <a:xfrm>
            <a:off x="1146412" y="1676400"/>
            <a:ext cx="9690920" cy="424732"/>
          </a:xfrm>
        </p:spPr>
        <p:txBody>
          <a:bodyPr/>
          <a:lstStyle/>
          <a:p>
            <a:r>
              <a:rPr lang="en-US" dirty="0"/>
              <a:t>Key Findings and Conclusions of the Study</a:t>
            </a:r>
            <a:endParaRPr lang="en-IN" dirty="0"/>
          </a:p>
        </p:txBody>
      </p:sp>
      <p:sp>
        <p:nvSpPr>
          <p:cNvPr id="3" name="Rectangle 2"/>
          <p:cNvSpPr/>
          <p:nvPr/>
        </p:nvSpPr>
        <p:spPr>
          <a:xfrm>
            <a:off x="1146412" y="3276898"/>
            <a:ext cx="9690920" cy="2585323"/>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project we have scraped the flight data from airline </a:t>
            </a:r>
            <a:r>
              <a:rPr lang="en-US" dirty="0" smtClean="0">
                <a:latin typeface="Times New Roman" panose="02020603050405020304" pitchFamily="18" charset="0"/>
                <a:cs typeface="Times New Roman" panose="02020603050405020304" pitchFamily="18" charset="0"/>
              </a:rPr>
              <a:t>webpage “yatra.com”. </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Features </a:t>
            </a:r>
            <a:r>
              <a:rPr lang="en-US" dirty="0">
                <a:latin typeface="Times New Roman" panose="02020603050405020304" pitchFamily="18" charset="0"/>
                <a:cs typeface="Times New Roman" panose="02020603050405020304" pitchFamily="18" charset="0"/>
              </a:rPr>
              <a:t>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
            </a:r>
            <a:r>
              <a:rPr lang="en-US" dirty="0" smtClean="0">
                <a:latin typeface="Times New Roman" panose="02020603050405020304" pitchFamily="18" charset="0"/>
                <a:cs typeface="Times New Roman" panose="02020603050405020304" pitchFamily="18" charset="0"/>
              </a:rPr>
              <a:t>would help </a:t>
            </a:r>
            <a:r>
              <a:rPr lang="en-US" dirty="0">
                <a:latin typeface="Times New Roman" panose="02020603050405020304" pitchFamily="18" charset="0"/>
                <a:cs typeface="Times New Roman" panose="02020603050405020304" pitchFamily="18" charset="0"/>
              </a:rPr>
              <a:t>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a:t>
            </a: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what factors the fight price is decided.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37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 xmlns:a16="http://schemas.microsoft.com/office/drawing/2014/main" id="{9EBA344F-A60B-40E9-9E93-CBA0BD6A44BF}"/>
              </a:ext>
            </a:extLst>
          </p:cNvPr>
          <p:cNvSpPr>
            <a:spLocks noGrp="1"/>
          </p:cNvSpPr>
          <p:nvPr>
            <p:ph sz="quarter" idx="13"/>
          </p:nvPr>
        </p:nvSpPr>
        <p:spPr>
          <a:xfrm>
            <a:off x="1091821" y="2666999"/>
            <a:ext cx="9745511" cy="3338015"/>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Visualization part helped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understand the data as it provides graphical representation of huge data.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
            </a:r>
            <a:r>
              <a:rPr lang="en-US" dirty="0" smtClean="0">
                <a:latin typeface="Times New Roman" panose="02020603050405020304" pitchFamily="18" charset="0"/>
                <a:cs typeface="Times New Roman" panose="02020603050405020304" pitchFamily="18" charset="0"/>
              </a:rPr>
              <a:t>assisted </a:t>
            </a:r>
            <a:r>
              <a:rPr lang="en-US" dirty="0">
                <a:latin typeface="Times New Roman" panose="02020603050405020304" pitchFamily="18" charset="0"/>
                <a:cs typeface="Times New Roman" panose="02020603050405020304" pitchFamily="18" charset="0"/>
              </a:rPr>
              <a:t>to understand the feature importance, outliers or </a:t>
            </a:r>
            <a:r>
              <a:rPr lang="en-US" dirty="0" err="1">
                <a:latin typeface="Times New Roman" panose="02020603050405020304" pitchFamily="18" charset="0"/>
                <a:cs typeface="Times New Roman" panose="02020603050405020304" pitchFamily="18" charset="0"/>
              </a:rPr>
              <a:t>skewness</a:t>
            </a:r>
            <a:r>
              <a:rPr lang="en-US" dirty="0">
                <a:latin typeface="Times New Roman" panose="02020603050405020304" pitchFamily="18" charset="0"/>
                <a:cs typeface="Times New Roman" panose="02020603050405020304" pitchFamily="18" charset="0"/>
              </a:rPr>
              <a:t> detection and to compare the independent-dependent features.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 have generated </a:t>
            </a:r>
            <a:r>
              <a:rPr lang="en-US" dirty="0" smtClean="0">
                <a:latin typeface="Times New Roman" panose="02020603050405020304" pitchFamily="18" charset="0"/>
                <a:cs typeface="Times New Roman" panose="02020603050405020304" pitchFamily="18" charset="0"/>
              </a:rPr>
              <a:t>multiple </a:t>
            </a:r>
            <a:r>
              <a:rPr lang="en-US" dirty="0">
                <a:latin typeface="Times New Roman" panose="02020603050405020304" pitchFamily="18" charset="0"/>
                <a:cs typeface="Times New Roman" panose="02020603050405020304" pitchFamily="18" charset="0"/>
              </a:rPr>
              <a:t>regression machine learning models to get the best model wherein I found </a:t>
            </a:r>
            <a:r>
              <a:rPr lang="en-US" dirty="0" err="1" smtClean="0">
                <a:latin typeface="Times New Roman" panose="02020603050405020304" pitchFamily="18" charset="0"/>
                <a:cs typeface="Times New Roman" panose="02020603050405020304" pitchFamily="18" charset="0"/>
              </a:rPr>
              <a:t>LGBMRegressor</a:t>
            </a:r>
            <a:r>
              <a:rPr lang="en-US" dirty="0" smtClean="0">
                <a:latin typeface="Times New Roman" panose="02020603050405020304" pitchFamily="18" charset="0"/>
                <a:cs typeface="Times New Roman" panose="02020603050405020304" pitchFamily="18" charset="0"/>
              </a:rPr>
              <a:t> Model being </a:t>
            </a:r>
            <a:r>
              <a:rPr lang="en-US" dirty="0">
                <a:latin typeface="Times New Roman" panose="02020603050405020304" pitchFamily="18" charset="0"/>
                <a:cs typeface="Times New Roman" panose="02020603050405020304" pitchFamily="18" charset="0"/>
              </a:rPr>
              <a:t>the best based on the metrics I have used.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 ensured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least </a:t>
            </a:r>
            <a:r>
              <a:rPr lang="en-US" dirty="0" smtClean="0">
                <a:latin typeface="Times New Roman" panose="02020603050405020304" pitchFamily="18" charset="0"/>
                <a:cs typeface="Times New Roman" panose="02020603050405020304" pitchFamily="18" charset="0"/>
              </a:rPr>
              <a:t>I get </a:t>
            </a:r>
            <a:r>
              <a:rPr lang="en-US" dirty="0">
                <a:latin typeface="Times New Roman" panose="02020603050405020304" pitchFamily="18" charset="0"/>
                <a:cs typeface="Times New Roman" panose="02020603050405020304" pitchFamily="18" charset="0"/>
              </a:rPr>
              <a:t>a decent prediction confidence percentage.</a:t>
            </a:r>
            <a:endParaRPr lang="en-IN"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 xmlns:a16="http://schemas.microsoft.com/office/drawing/2014/main" id="{20A68D60-3DD7-447D-9A27-4BB945C0689F}"/>
              </a:ext>
            </a:extLst>
          </p:cNvPr>
          <p:cNvSpPr>
            <a:spLocks noGrp="1"/>
          </p:cNvSpPr>
          <p:nvPr>
            <p:ph type="body" sz="quarter" idx="16"/>
          </p:nvPr>
        </p:nvSpPr>
        <p:spPr>
          <a:xfrm>
            <a:off x="1091821" y="1676399"/>
            <a:ext cx="9745511" cy="684663"/>
          </a:xfrm>
        </p:spPr>
        <p:txBody>
          <a:bodyPr/>
          <a:lstStyle/>
          <a:p>
            <a:r>
              <a:rPr lang="en-US" dirty="0"/>
              <a:t>Learning Outcomes of the Study in respect of Data Science</a:t>
            </a:r>
            <a:endParaRPr lang="en-IN" dirty="0"/>
          </a:p>
        </p:txBody>
      </p:sp>
      <p:sp>
        <p:nvSpPr>
          <p:cNvPr id="11" name="TextBox 10"/>
          <p:cNvSpPr txBox="1"/>
          <p:nvPr/>
        </p:nvSpPr>
        <p:spPr>
          <a:xfrm>
            <a:off x="3439235" y="938655"/>
            <a:ext cx="3084395" cy="584775"/>
          </a:xfrm>
          <a:prstGeom prst="rect">
            <a:avLst/>
          </a:prstGeom>
          <a:noFill/>
        </p:spPr>
        <p:txBody>
          <a:bodyPr wrap="square" rtlCol="0">
            <a:spAutoFit/>
          </a:bodyPr>
          <a:lstStyle/>
          <a:p>
            <a:r>
              <a:rPr lang="en-IN" sz="3200" dirty="0" smtClean="0"/>
              <a:t>CONCLUSION</a:t>
            </a:r>
            <a:endParaRPr lang="en-IN" sz="3200" dirty="0"/>
          </a:p>
        </p:txBody>
      </p:sp>
    </p:spTree>
    <p:extLst>
      <p:ext uri="{BB962C8B-B14F-4D97-AF65-F5344CB8AC3E}">
        <p14:creationId xmlns:p14="http://schemas.microsoft.com/office/powerpoint/2010/main" val="673015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a:xfrm>
            <a:off x="657606" y="353482"/>
            <a:ext cx="10772775" cy="1658198"/>
          </a:xfrm>
        </p:spPr>
        <p:txBody>
          <a:bodyPr>
            <a:normAutofit/>
          </a:bodyPr>
          <a:lstStyle/>
          <a:p>
            <a:r>
              <a:rPr lang="en-US" sz="4400" dirty="0" smtClean="0">
                <a:solidFill>
                  <a:srgbClr val="0070C0"/>
                </a:solidFill>
                <a:latin typeface="Times New Roman" panose="02020603050405020304" pitchFamily="18" charset="0"/>
                <a:cs typeface="Times New Roman" panose="02020603050405020304" pitchFamily="18" charset="0"/>
              </a:rPr>
              <a:t>PROJECT </a:t>
            </a:r>
            <a:r>
              <a:rPr lang="en-US" sz="4400" dirty="0">
                <a:solidFill>
                  <a:srgbClr val="0070C0"/>
                </a:solidFill>
                <a:latin typeface="Times New Roman" panose="02020603050405020304" pitchFamily="18" charset="0"/>
                <a:cs typeface="Times New Roman" panose="02020603050405020304" pitchFamily="18" charset="0"/>
              </a:rPr>
              <a:t>PHASES </a:t>
            </a:r>
            <a:r>
              <a:rPr lang="en-US" sz="4400" dirty="0" smtClean="0">
                <a:solidFill>
                  <a:srgbClr val="0070C0"/>
                </a:solidFill>
                <a:latin typeface="Times New Roman" panose="02020603050405020304" pitchFamily="18" charset="0"/>
                <a:cs typeface="Times New Roman" panose="02020603050405020304" pitchFamily="18" charset="0"/>
              </a:rPr>
              <a:t>:</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is done in three </a:t>
            </a:r>
            <a:r>
              <a:rPr lang="en-US" dirty="0" smtClean="0">
                <a:latin typeface="Times New Roman" panose="02020603050405020304" pitchFamily="18" charset="0"/>
                <a:cs typeface="Times New Roman" panose="02020603050405020304" pitchFamily="18" charset="0"/>
              </a:rPr>
              <a:t>phases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Data Collection</a:t>
            </a:r>
          </a:p>
          <a:p>
            <a:pPr marL="0" indent="0">
              <a:buNone/>
            </a:pPr>
            <a:r>
              <a:rPr lang="en-US" dirty="0">
                <a:latin typeface="Times New Roman" panose="02020603050405020304" pitchFamily="18" charset="0"/>
                <a:cs typeface="Times New Roman" panose="02020603050405020304" pitchFamily="18" charset="0"/>
              </a:rPr>
              <a:t>	- Data Analysis</a:t>
            </a:r>
          </a:p>
          <a:p>
            <a:pPr marL="0" indent="0">
              <a:buNone/>
            </a:pPr>
            <a:r>
              <a:rPr lang="en-US" dirty="0">
                <a:latin typeface="Times New Roman" panose="02020603050405020304" pitchFamily="18" charset="0"/>
                <a:cs typeface="Times New Roman" panose="02020603050405020304" pitchFamily="18" charset="0"/>
              </a:rPr>
              <a:t>	- Model Building</a:t>
            </a:r>
          </a:p>
          <a:p>
            <a:pPr marL="0" indent="0">
              <a:buNone/>
            </a:pPr>
            <a:r>
              <a:rPr lang="en-US" dirty="0">
                <a:latin typeface="Times New Roman" panose="02020603050405020304" pitchFamily="18" charset="0"/>
                <a:cs typeface="Times New Roman" panose="02020603050405020304" pitchFamily="18" charset="0"/>
              </a:rPr>
              <a:t>I created two different Jupyter Notebook files to performed the required actions.</a:t>
            </a:r>
          </a:p>
          <a:p>
            <a:pPr marL="0" indent="0">
              <a:buNone/>
            </a:pPr>
            <a:r>
              <a:rPr lang="en-US" dirty="0">
                <a:latin typeface="Times New Roman" panose="02020603050405020304" pitchFamily="18" charset="0"/>
                <a:cs typeface="Times New Roman" panose="02020603050405020304"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2605526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 xmlns:a16="http://schemas.microsoft.com/office/drawing/2014/main" id="{9EBA344F-A60B-40E9-9E93-CBA0BD6A44BF}"/>
              </a:ext>
            </a:extLst>
          </p:cNvPr>
          <p:cNvSpPr>
            <a:spLocks noGrp="1"/>
          </p:cNvSpPr>
          <p:nvPr>
            <p:ph sz="quarter" idx="13"/>
          </p:nvPr>
        </p:nvSpPr>
        <p:spPr>
          <a:xfrm>
            <a:off x="1160060" y="2292824"/>
            <a:ext cx="9677271" cy="3807725"/>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algorithms are facing over-fitting problem which may be because of </a:t>
            </a:r>
            <a:r>
              <a:rPr lang="en-US" dirty="0" smtClean="0">
                <a:latin typeface="Times New Roman" panose="02020603050405020304" pitchFamily="18" charset="0"/>
                <a:cs typeface="Times New Roman" panose="02020603050405020304" pitchFamily="18" charset="0"/>
              </a:rPr>
              <a:t>lesser </a:t>
            </a:r>
            <a:r>
              <a:rPr lang="en-US" dirty="0">
                <a:latin typeface="Times New Roman" panose="02020603050405020304" pitchFamily="18" charset="0"/>
                <a:cs typeface="Times New Roman" panose="02020603050405020304" pitchFamily="18" charset="0"/>
              </a:rPr>
              <a:t>number of features in our dataset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r>
              <a:rPr lang="en-IN"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customer is from the different country our model might fail to predict the accuracy </a:t>
            </a:r>
            <a:r>
              <a:rPr lang="en-US" dirty="0" smtClean="0">
                <a:latin typeface="Times New Roman" panose="02020603050405020304" pitchFamily="18" charset="0"/>
                <a:cs typeface="Times New Roman" panose="02020603050405020304" pitchFamily="18" charset="0"/>
              </a:rPr>
              <a:t>price </a:t>
            </a:r>
            <a:r>
              <a:rPr lang="en-US" dirty="0">
                <a:latin typeface="Times New Roman" panose="02020603050405020304" pitchFamily="18" charset="0"/>
                <a:cs typeface="Times New Roman" panose="02020603050405020304" pitchFamily="18" charset="0"/>
              </a:rPr>
              <a:t>of that flight.</a:t>
            </a:r>
            <a:endParaRPr lang="en-IN" dirty="0">
              <a:latin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 Placeholder 1">
            <a:extLst>
              <a:ext uri="{FF2B5EF4-FFF2-40B4-BE49-F238E27FC236}">
                <a16:creationId xmlns="" xmlns:a16="http://schemas.microsoft.com/office/drawing/2014/main" id="{20A68D60-3DD7-447D-9A27-4BB945C0689F}"/>
              </a:ext>
            </a:extLst>
          </p:cNvPr>
          <p:cNvSpPr>
            <a:spLocks noGrp="1"/>
          </p:cNvSpPr>
          <p:nvPr>
            <p:ph type="body" sz="quarter" idx="16"/>
          </p:nvPr>
        </p:nvSpPr>
        <p:spPr>
          <a:xfrm>
            <a:off x="1160060" y="1310185"/>
            <a:ext cx="9677272" cy="790947"/>
          </a:xfrm>
        </p:spPr>
        <p:txBody>
          <a:bodyPr/>
          <a:lstStyle/>
          <a:p>
            <a:r>
              <a:rPr lang="en-US" dirty="0"/>
              <a:t>Limitations of this work and Scope for Future Work</a:t>
            </a:r>
            <a:endParaRPr lang="en-IN" dirty="0"/>
          </a:p>
        </p:txBody>
      </p:sp>
      <p:sp>
        <p:nvSpPr>
          <p:cNvPr id="6" name="TextBox 5"/>
          <p:cNvSpPr txBox="1"/>
          <p:nvPr/>
        </p:nvSpPr>
        <p:spPr>
          <a:xfrm>
            <a:off x="3726847" y="533718"/>
            <a:ext cx="3110681" cy="584775"/>
          </a:xfrm>
          <a:prstGeom prst="rect">
            <a:avLst/>
          </a:prstGeom>
          <a:noFill/>
        </p:spPr>
        <p:txBody>
          <a:bodyPr wrap="square" rtlCol="0">
            <a:spAutoFit/>
          </a:bodyPr>
          <a:lstStyle/>
          <a:p>
            <a:r>
              <a:rPr lang="en-IN" sz="3200" dirty="0" smtClean="0"/>
              <a:t>CONCLUSION</a:t>
            </a:r>
            <a:endParaRPr lang="en-IN" sz="3200" dirty="0"/>
          </a:p>
        </p:txBody>
      </p:sp>
    </p:spTree>
    <p:extLst>
      <p:ext uri="{BB962C8B-B14F-4D97-AF65-F5344CB8AC3E}">
        <p14:creationId xmlns:p14="http://schemas.microsoft.com/office/powerpoint/2010/main" val="428960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33492572-A4E4-43F2-A1C9-FBC8E0C97145}"/>
              </a:ext>
            </a:extLst>
          </p:cNvPr>
          <p:cNvSpPr txBox="1">
            <a:spLocks/>
          </p:cNvSpPr>
          <p:nvPr/>
        </p:nvSpPr>
        <p:spPr>
          <a:xfrm>
            <a:off x="0" y="0"/>
            <a:ext cx="12192000" cy="6858000"/>
          </a:xfrm>
          <a:prstGeom prst="rect">
            <a:avLst/>
          </a:prstGeom>
          <a:pattFill prst="trellis">
            <a:fgClr>
              <a:schemeClr val="accent1"/>
            </a:fgClr>
            <a:bgClr>
              <a:schemeClr val="bg1"/>
            </a:bgClr>
          </a:pattFill>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9600" b="1" dirty="0" smtClean="0">
              <a:solidFill>
                <a:srgbClr val="FF0000"/>
              </a:solidFill>
              <a:latin typeface="Elephant" panose="02020904090505020303" pitchFamily="18" charset="0"/>
            </a:endParaRPr>
          </a:p>
          <a:p>
            <a:endParaRPr lang="en-US" sz="9600" b="1" dirty="0">
              <a:latin typeface="Elephant" panose="02020904090505020303" pitchFamily="18" charset="0"/>
            </a:endParaRPr>
          </a:p>
          <a:p>
            <a:r>
              <a:rPr lang="en-US" sz="9600" b="1" dirty="0" smtClean="0">
                <a:latin typeface="Elephant" panose="02020904090505020303" pitchFamily="18" charset="0"/>
              </a:rPr>
              <a:t>        </a:t>
            </a:r>
            <a:r>
              <a:rPr lang="en-US" sz="9600" b="1" dirty="0" smtClean="0">
                <a:solidFill>
                  <a:srgbClr val="FFFF00"/>
                </a:solidFill>
                <a:latin typeface="Brush Script MT" panose="03060802040406070304" pitchFamily="66" charset="0"/>
              </a:rPr>
              <a:t>THANK YOU</a:t>
            </a:r>
            <a:endParaRPr lang="en-IN" sz="9600" b="1" dirty="0">
              <a:solidFill>
                <a:srgbClr val="FFFF00"/>
              </a:solidFill>
              <a:latin typeface="Brush Script MT" panose="03060802040406070304" pitchFamily="66" charset="0"/>
            </a:endParaRPr>
          </a:p>
        </p:txBody>
      </p:sp>
    </p:spTree>
    <p:extLst>
      <p:ext uri="{BB962C8B-B14F-4D97-AF65-F5344CB8AC3E}">
        <p14:creationId xmlns:p14="http://schemas.microsoft.com/office/powerpoint/2010/main" val="1358177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244E1-44F7-4E12-B7D5-C9363C80E6D7}"/>
              </a:ext>
            </a:extLst>
          </p:cNvPr>
          <p:cNvSpPr>
            <a:spLocks noGrp="1"/>
          </p:cNvSpPr>
          <p:nvPr>
            <p:ph type="title"/>
          </p:nvPr>
        </p:nvSpPr>
        <p:spPr>
          <a:xfrm>
            <a:off x="1201003" y="685801"/>
            <a:ext cx="9990161" cy="1006522"/>
          </a:xfrm>
          <a:solidFill>
            <a:srgbClr val="00B0F0"/>
          </a:solidFill>
        </p:spPr>
        <p:txBody>
          <a:bodyPr/>
          <a:lstStyle/>
          <a:p>
            <a:r>
              <a:rPr lang="en-IN" dirty="0"/>
              <a:t>MODEL BUILDING PHASE</a:t>
            </a:r>
          </a:p>
        </p:txBody>
      </p:sp>
      <p:sp>
        <p:nvSpPr>
          <p:cNvPr id="3" name="Content Placeholder 2">
            <a:extLst>
              <a:ext uri="{FF2B5EF4-FFF2-40B4-BE49-F238E27FC236}">
                <a16:creationId xmlns="" xmlns:a16="http://schemas.microsoft.com/office/drawing/2014/main" id="{2CA78F02-D93E-4284-9E77-544FF35F1CF3}"/>
              </a:ext>
            </a:extLst>
          </p:cNvPr>
          <p:cNvSpPr>
            <a:spLocks noGrp="1"/>
          </p:cNvSpPr>
          <p:nvPr>
            <p:ph idx="1"/>
          </p:nvPr>
        </p:nvSpPr>
        <p:spPr>
          <a:xfrm>
            <a:off x="1484310" y="2402007"/>
            <a:ext cx="10018713" cy="3389194"/>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a:t>
            </a:r>
            <a:r>
              <a:rPr lang="en-US" dirty="0" smtClean="0">
                <a:latin typeface="Times New Roman" panose="02020603050405020304" pitchFamily="18" charset="0"/>
                <a:cs typeface="Times New Roman" panose="02020603050405020304" pitchFamily="18" charset="0"/>
              </a:rPr>
              <a:t>steps. </a:t>
            </a:r>
            <a:r>
              <a:rPr lang="en-US" dirty="0">
                <a:latin typeface="Times New Roman" panose="02020603050405020304" pitchFamily="18" charset="0"/>
                <a:cs typeface="Times New Roman" panose="02020603050405020304" pitchFamily="18" charset="0"/>
              </a:rPr>
              <a:t>Try different models with different hyper parameters and select the best model. Follow the complete life cycle of data science. Include all the steps mentioned below:</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Cleaning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Exploratory </a:t>
            </a:r>
            <a:r>
              <a:rPr lang="en-US" dirty="0">
                <a:latin typeface="Times New Roman" panose="02020603050405020304" pitchFamily="18" charset="0"/>
                <a:cs typeface="Times New Roman" panose="02020603050405020304" pitchFamily="18" charset="0"/>
              </a:rPr>
              <a:t>Data Analysis and Visualization</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Building</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Evaluation</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Selecting the Best </a:t>
            </a:r>
            <a:r>
              <a:rPr lang="en-US" dirty="0" smtClean="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19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a:xfrm>
            <a:off x="438860" y="15032"/>
            <a:ext cx="10772775" cy="1658198"/>
          </a:xfrm>
        </p:spPr>
        <p:txBody>
          <a:bodyPr/>
          <a:lstStyle/>
          <a:p>
            <a:r>
              <a:rPr lang="en-US" dirty="0" smtClean="0"/>
              <a:t>PROJECT </a:t>
            </a:r>
            <a:r>
              <a:rPr lang="en-US" dirty="0" smtClean="0"/>
              <a:t>LIFE </a:t>
            </a:r>
            <a:r>
              <a:rPr lang="en-US" dirty="0"/>
              <a:t>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4074976080"/>
              </p:ext>
            </p:extLst>
          </p:nvPr>
        </p:nvGraphicFramePr>
        <p:xfrm>
          <a:off x="438860" y="1063389"/>
          <a:ext cx="5866406" cy="2949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890911971"/>
              </p:ext>
            </p:extLst>
          </p:nvPr>
        </p:nvGraphicFramePr>
        <p:xfrm>
          <a:off x="6459941" y="3937379"/>
          <a:ext cx="5732059" cy="29206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5" name="Group 4"/>
          <p:cNvGrpSpPr/>
          <p:nvPr/>
        </p:nvGrpSpPr>
        <p:grpSpPr>
          <a:xfrm>
            <a:off x="5969588" y="4154739"/>
            <a:ext cx="416598" cy="322731"/>
            <a:chOff x="1495622" y="191522"/>
            <a:chExt cx="416598" cy="322731"/>
          </a:xfrm>
        </p:grpSpPr>
        <p:sp>
          <p:nvSpPr>
            <p:cNvPr id="6" name="Right Arrow 5" title="Arrow pointing right"/>
            <p:cNvSpPr/>
            <p:nvPr/>
          </p:nvSpPr>
          <p:spPr>
            <a:xfrm>
              <a:off x="1495622" y="191522"/>
              <a:ext cx="416598" cy="322731"/>
            </a:xfrm>
            <a:prstGeom prst="rightArrow">
              <a:avLst>
                <a:gd name="adj1" fmla="val 60000"/>
                <a:gd name="adj2" fmla="val 50000"/>
              </a:avLst>
            </a:prstGeom>
            <a:solidFill>
              <a:schemeClr val="accent2"/>
            </a:solidFill>
            <a:ln>
              <a:solidFill>
                <a:schemeClr val="accent1"/>
              </a:solidFill>
            </a:ln>
          </p:spPr>
          <p:style>
            <a:lnRef idx="0">
              <a:scrgbClr r="0" g="0" b="0"/>
            </a:lnRef>
            <a:fillRef idx="1">
              <a:scrgbClr r="0" g="0" b="0"/>
            </a:fillRef>
            <a:effectRef idx="0">
              <a:schemeClr val="accent5">
                <a:tint val="60000"/>
                <a:hueOff val="0"/>
                <a:satOff val="0"/>
                <a:lumOff val="0"/>
                <a:alphaOff val="0"/>
              </a:schemeClr>
            </a:effectRef>
            <a:fontRef idx="minor">
              <a:schemeClr val="lt1"/>
            </a:fontRef>
          </p:style>
        </p:sp>
        <p:sp>
          <p:nvSpPr>
            <p:cNvPr id="7" name="Right Arrow 4"/>
            <p:cNvSpPr/>
            <p:nvPr/>
          </p:nvSpPr>
          <p:spPr>
            <a:xfrm>
              <a:off x="1495622" y="256068"/>
              <a:ext cx="319779" cy="1936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p:txBody>
        </p:sp>
      </p:grpSp>
    </p:spTree>
    <p:extLst>
      <p:ext uri="{BB962C8B-B14F-4D97-AF65-F5344CB8AC3E}">
        <p14:creationId xmlns:p14="http://schemas.microsoft.com/office/powerpoint/2010/main" val="753729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EA1CD-C229-421F-B4DC-A3561008043A}"/>
              </a:ext>
            </a:extLst>
          </p:cNvPr>
          <p:cNvSpPr>
            <a:spLocks noGrp="1"/>
          </p:cNvSpPr>
          <p:nvPr>
            <p:ph type="title"/>
          </p:nvPr>
        </p:nvSpPr>
        <p:spPr>
          <a:xfrm>
            <a:off x="1310186" y="249073"/>
            <a:ext cx="10713492" cy="856396"/>
          </a:xfrm>
          <a:solidFill>
            <a:srgbClr val="00B0F0"/>
          </a:solidFill>
        </p:spPr>
        <p:txBody>
          <a:bodyPr/>
          <a:lstStyle/>
          <a:p>
            <a:r>
              <a:rPr lang="en-IN" dirty="0"/>
              <a:t>DATA PREPROCESSING</a:t>
            </a:r>
          </a:p>
        </p:txBody>
      </p:sp>
      <p:sp>
        <p:nvSpPr>
          <p:cNvPr id="3" name="Content Placeholder 2">
            <a:extLst>
              <a:ext uri="{FF2B5EF4-FFF2-40B4-BE49-F238E27FC236}">
                <a16:creationId xmlns="" xmlns:a16="http://schemas.microsoft.com/office/drawing/2014/main" id="{D4BBEF55-C1D7-47FB-BC7F-38C7A465087A}"/>
              </a:ext>
            </a:extLst>
          </p:cNvPr>
          <p:cNvSpPr>
            <a:spLocks noGrp="1"/>
          </p:cNvSpPr>
          <p:nvPr>
            <p:ph idx="1"/>
          </p:nvPr>
        </p:nvSpPr>
        <p:spPr>
          <a:xfrm>
            <a:off x="1310186" y="1392070"/>
            <a:ext cx="5036023" cy="5036025"/>
          </a:xfrm>
        </p:spPr>
        <p:txBody>
          <a:bodyPr>
            <a:noAutofit/>
          </a:bodyPr>
          <a:lstStyle/>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Importing the necessary dependencies and libraries.</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Reading the </a:t>
            </a:r>
            <a:r>
              <a:rPr lang="en-US" sz="1800" dirty="0" smtClean="0">
                <a:solidFill>
                  <a:prstClr val="black"/>
                </a:solidFill>
                <a:latin typeface="Times New Roman" panose="02020603050405020304" pitchFamily="18" charset="0"/>
                <a:cs typeface="Times New Roman" panose="02020603050405020304" pitchFamily="18" charset="0"/>
              </a:rPr>
              <a:t>EXCEL </a:t>
            </a:r>
            <a:r>
              <a:rPr lang="en-US" sz="1800" dirty="0">
                <a:solidFill>
                  <a:prstClr val="black"/>
                </a:solidFill>
                <a:latin typeface="Times New Roman" panose="02020603050405020304" pitchFamily="18" charset="0"/>
                <a:cs typeface="Times New Roman" panose="02020603050405020304" pitchFamily="18" charset="0"/>
              </a:rPr>
              <a:t>file and </a:t>
            </a:r>
            <a:r>
              <a:rPr lang="en-US" sz="1800" dirty="0" smtClean="0">
                <a:solidFill>
                  <a:prstClr val="black"/>
                </a:solidFill>
                <a:latin typeface="Times New Roman" panose="02020603050405020304" pitchFamily="18" charset="0"/>
                <a:cs typeface="Times New Roman" panose="02020603050405020304" pitchFamily="18" charset="0"/>
              </a:rPr>
              <a:t>loading </a:t>
            </a:r>
            <a:r>
              <a:rPr lang="en-US" sz="1800" dirty="0">
                <a:solidFill>
                  <a:prstClr val="black"/>
                </a:solidFill>
                <a:latin typeface="Times New Roman" panose="02020603050405020304" pitchFamily="18" charset="0"/>
                <a:cs typeface="Times New Roman" panose="02020603050405020304" pitchFamily="18" charset="0"/>
              </a:rPr>
              <a:t>into </a:t>
            </a:r>
            <a:r>
              <a:rPr lang="en-US" sz="1800" dirty="0" err="1" smtClean="0">
                <a:solidFill>
                  <a:prstClr val="black"/>
                </a:solidFill>
                <a:latin typeface="Times New Roman" panose="02020603050405020304" pitchFamily="18" charset="0"/>
                <a:cs typeface="Times New Roman" panose="02020603050405020304" pitchFamily="18" charset="0"/>
              </a:rPr>
              <a:t>dataframe</a:t>
            </a:r>
            <a:r>
              <a:rPr lang="en-US" sz="1800" dirty="0">
                <a:solidFill>
                  <a:prstClr val="black"/>
                </a:solidFill>
                <a:latin typeface="Times New Roman" panose="02020603050405020304" pitchFamily="18" charset="0"/>
                <a:cs typeface="Times New Roman" panose="02020603050405020304" pitchFamily="18" charset="0"/>
              </a:rPr>
              <a:t>.</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Checking the data dimensions for the original dataset.</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Looking for null values and accordingly renaming the values.</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Checking the summary of the dataset.</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Checking unique values.</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Checking all the categorical columns in the dataset.</a:t>
            </a:r>
          </a:p>
          <a:p>
            <a:pPr marL="223838" lvl="0" indent="-228600">
              <a:lnSpc>
                <a:spcPct val="90000"/>
              </a:lnSpc>
              <a:spcBef>
                <a:spcPts val="1600"/>
              </a:spcBef>
              <a:buClr>
                <a:srgbClr val="855D5D"/>
              </a:buClr>
              <a:buFont typeface="Arial" pitchFamily="34" charset="0"/>
              <a:buChar char="•"/>
            </a:pPr>
            <a:r>
              <a:rPr lang="en-US" sz="1800" dirty="0">
                <a:solidFill>
                  <a:prstClr val="black"/>
                </a:solidFill>
                <a:latin typeface="Times New Roman" panose="02020603050405020304" pitchFamily="18" charset="0"/>
                <a:cs typeface="Times New Roman" panose="02020603050405020304" pitchFamily="18" charset="0"/>
              </a:rPr>
              <a:t>Ensuring that the values are good to use and discarding junk </a:t>
            </a:r>
            <a:r>
              <a:rPr lang="en-US" sz="1800" dirty="0" smtClean="0">
                <a:solidFill>
                  <a:prstClr val="black"/>
                </a:solidFill>
                <a:latin typeface="Times New Roman" panose="02020603050405020304" pitchFamily="18" charset="0"/>
                <a:cs typeface="Times New Roman" panose="02020603050405020304" pitchFamily="18" charset="0"/>
              </a:rPr>
              <a:t>data</a:t>
            </a:r>
            <a:r>
              <a:rPr lang="en-US" sz="1800" dirty="0">
                <a:solidFill>
                  <a:prstClr val="black"/>
                </a:solidFill>
                <a:latin typeface="Times New Roman" panose="02020603050405020304" pitchFamily="18" charset="0"/>
                <a:cs typeface="Times New Roman" panose="02020603050405020304" pitchFamily="18" charset="0"/>
              </a:rPr>
              <a:t>.</a:t>
            </a:r>
            <a:r>
              <a:rPr lang="en-US" sz="1800" dirty="0" smtClean="0">
                <a:solidFill>
                  <a:prstClr val="black"/>
                </a:solidFill>
                <a:latin typeface="Times New Roman" panose="02020603050405020304" pitchFamily="18" charset="0"/>
                <a:cs typeface="Times New Roman" panose="02020603050405020304" pitchFamily="18" charset="0"/>
              </a:rPr>
              <a:t>.</a:t>
            </a:r>
            <a:endParaRPr lang="en-US" sz="1800" dirty="0">
              <a:solidFill>
                <a:prstClr val="black"/>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001302" y="1378424"/>
            <a:ext cx="5190698" cy="4109843"/>
          </a:xfrm>
          <a:prstGeom prst="rect">
            <a:avLst/>
          </a:prstGeom>
          <a:noFill/>
        </p:spPr>
        <p:txBody>
          <a:bodyPr wrap="square" rtlCol="0">
            <a:spAutoFit/>
          </a:bodyPr>
          <a:lstStyle/>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Visualizing each features using </a:t>
            </a:r>
            <a:r>
              <a:rPr lang="en-US" dirty="0" err="1">
                <a:solidFill>
                  <a:prstClr val="black"/>
                </a:solidFill>
                <a:latin typeface="Times New Roman" panose="02020603050405020304" pitchFamily="18" charset="0"/>
                <a:cs typeface="Times New Roman" panose="02020603050405020304" pitchFamily="18" charset="0"/>
              </a:rPr>
              <a:t>matplotlib</a:t>
            </a:r>
            <a:r>
              <a:rPr lang="en-US" dirty="0">
                <a:solidFill>
                  <a:prstClr val="black"/>
                </a:solidFill>
                <a:latin typeface="Times New Roman" panose="02020603050405020304" pitchFamily="18" charset="0"/>
                <a:cs typeface="Times New Roman" panose="02020603050405020304" pitchFamily="18" charset="0"/>
              </a:rPr>
              <a:t> and </a:t>
            </a:r>
            <a:r>
              <a:rPr lang="en-US" dirty="0" err="1">
                <a:solidFill>
                  <a:prstClr val="black"/>
                </a:solidFill>
                <a:latin typeface="Times New Roman" panose="02020603050405020304" pitchFamily="18" charset="0"/>
                <a:cs typeface="Times New Roman" panose="02020603050405020304" pitchFamily="18" charset="0"/>
              </a:rPr>
              <a:t>seaborn</a:t>
            </a:r>
            <a:r>
              <a:rPr lang="en-US" dirty="0">
                <a:solidFill>
                  <a:prstClr val="black"/>
                </a:solidFill>
                <a:latin typeface="Times New Roman" panose="02020603050405020304" pitchFamily="18" charset="0"/>
                <a:cs typeface="Times New Roman" panose="02020603050405020304" pitchFamily="18" charset="0"/>
              </a:rPr>
              <a:t>.</a:t>
            </a:r>
          </a:p>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Performing encoding using the ordinal encoder on categorical features.</a:t>
            </a:r>
          </a:p>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Checking for co-relation/multi-</a:t>
            </a:r>
            <a:r>
              <a:rPr lang="en-US" dirty="0" err="1">
                <a:solidFill>
                  <a:prstClr val="black"/>
                </a:solidFill>
                <a:latin typeface="Times New Roman" panose="02020603050405020304" pitchFamily="18" charset="0"/>
                <a:cs typeface="Times New Roman" panose="02020603050405020304" pitchFamily="18" charset="0"/>
              </a:rPr>
              <a:t>collinearity</a:t>
            </a:r>
            <a:r>
              <a:rPr lang="en-US" dirty="0">
                <a:solidFill>
                  <a:prstClr val="black"/>
                </a:solidFill>
                <a:latin typeface="Times New Roman" panose="02020603050405020304" pitchFamily="18" charset="0"/>
                <a:cs typeface="Times New Roman" panose="02020603050405020304" pitchFamily="18" charset="0"/>
              </a:rPr>
              <a:t> in a </a:t>
            </a:r>
            <a:r>
              <a:rPr lang="en-US" dirty="0" err="1">
                <a:solidFill>
                  <a:prstClr val="black"/>
                </a:solidFill>
                <a:latin typeface="Times New Roman" panose="02020603050405020304" pitchFamily="18" charset="0"/>
                <a:cs typeface="Times New Roman" panose="02020603050405020304" pitchFamily="18" charset="0"/>
              </a:rPr>
              <a:t>heatmap</a:t>
            </a:r>
            <a:r>
              <a:rPr lang="en-US" dirty="0">
                <a:solidFill>
                  <a:prstClr val="black"/>
                </a:solidFill>
                <a:latin typeface="Times New Roman" panose="02020603050405020304" pitchFamily="18" charset="0"/>
                <a:cs typeface="Times New Roman" panose="02020603050405020304" pitchFamily="18" charset="0"/>
              </a:rPr>
              <a:t>.</a:t>
            </a:r>
          </a:p>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Checking for Outliers/</a:t>
            </a:r>
            <a:r>
              <a:rPr lang="en-US" dirty="0" err="1">
                <a:solidFill>
                  <a:prstClr val="black"/>
                </a:solidFill>
                <a:latin typeface="Times New Roman" panose="02020603050405020304" pitchFamily="18" charset="0"/>
                <a:cs typeface="Times New Roman" panose="02020603050405020304" pitchFamily="18" charset="0"/>
              </a:rPr>
              <a:t>Skewness</a:t>
            </a:r>
            <a:r>
              <a:rPr lang="en-US" dirty="0">
                <a:solidFill>
                  <a:prstClr val="black"/>
                </a:solidFill>
                <a:latin typeface="Times New Roman" panose="02020603050405020304" pitchFamily="18" charset="0"/>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using </a:t>
            </a:r>
            <a:r>
              <a:rPr lang="en-US" dirty="0">
                <a:solidFill>
                  <a:prstClr val="black"/>
                </a:solidFill>
                <a:latin typeface="Times New Roman" panose="02020603050405020304" pitchFamily="18" charset="0"/>
                <a:cs typeface="Times New Roman" panose="02020603050405020304" pitchFamily="18" charset="0"/>
              </a:rPr>
              <a:t>distribution plot.</a:t>
            </a:r>
          </a:p>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Checking for the final dimension of dataset to confirm the input details.</a:t>
            </a:r>
          </a:p>
          <a:p>
            <a:pPr marL="223838" lvl="0" indent="-228600">
              <a:lnSpc>
                <a:spcPct val="90000"/>
              </a:lnSpc>
              <a:spcBef>
                <a:spcPts val="1600"/>
              </a:spcBef>
              <a:buClr>
                <a:srgbClr val="855D5D"/>
              </a:buClr>
              <a:buFont typeface="Arial" pitchFamily="34" charset="0"/>
              <a:buChar char="•"/>
            </a:pPr>
            <a:r>
              <a:rPr lang="en-US" dirty="0">
                <a:solidFill>
                  <a:prstClr val="black"/>
                </a:solidFill>
                <a:latin typeface="Times New Roman" panose="02020603050405020304" pitchFamily="18" charset="0"/>
                <a:cs typeface="Times New Roman" panose="02020603050405020304" pitchFamily="18" charset="0"/>
              </a:rPr>
              <a:t>Creating train test split and the best random state found in the range 1-1000</a:t>
            </a:r>
            <a:r>
              <a:rPr lang="en-US" dirty="0" smtClean="0">
                <a:solidFill>
                  <a:prstClr val="black"/>
                </a:solidFill>
                <a:latin typeface="Times New Roman" panose="02020603050405020304" pitchFamily="18" charset="0"/>
                <a:cs typeface="Times New Roman" panose="02020603050405020304" pitchFamily="18" charset="0"/>
              </a:rPr>
              <a:t>.</a:t>
            </a:r>
            <a:endParaRPr lang="en-IN"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3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a:xfrm>
            <a:off x="1351127" y="339645"/>
            <a:ext cx="10410563" cy="1002552"/>
          </a:xfrm>
          <a:solidFill>
            <a:srgbClr val="00B0F0"/>
          </a:solidFill>
          <a:ln>
            <a:solidFill>
              <a:srgbClr val="00B0F0"/>
            </a:solidFill>
          </a:ln>
        </p:spPr>
        <p:txBody>
          <a:bodyPr/>
          <a:lstStyle/>
          <a:p>
            <a:r>
              <a:rPr lang="en-US" dirty="0" smtClean="0"/>
              <a:t>     TECHNOLOGY </a:t>
            </a:r>
            <a:r>
              <a:rPr lang="en-US" dirty="0"/>
              <a:t>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1815151" y="1665027"/>
            <a:ext cx="9946539" cy="4753529"/>
          </a:xfrm>
        </p:spPr>
        <p:txBody>
          <a:bodyPr>
            <a:noAutofit/>
          </a:bodyPr>
          <a:lstStyle/>
          <a:p>
            <a:pPr marL="285750" indent="-285750">
              <a:buFont typeface="Courier New" panose="02070309020205020404" pitchFamily="49" charset="0"/>
              <a:buChar char="o"/>
            </a:pPr>
            <a:r>
              <a:rPr lang="en-IN" sz="2000" dirty="0">
                <a:solidFill>
                  <a:schemeClr val="bg1"/>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Hardware </a:t>
            </a:r>
            <a:r>
              <a:rPr lang="en-IN" sz="2000" dirty="0" smtClean="0">
                <a:latin typeface="Times New Roman" panose="02020603050405020304" pitchFamily="18" charset="0"/>
                <a:cs typeface="Times New Roman" panose="02020603050405020304" pitchFamily="18" charset="0"/>
              </a:rPr>
              <a:t>technology used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RAM: 8 GB </a:t>
            </a:r>
          </a:p>
          <a:p>
            <a:r>
              <a:rPr lang="it-IT" sz="2000" dirty="0">
                <a:latin typeface="Times New Roman" panose="02020603050405020304" pitchFamily="18" charset="0"/>
                <a:cs typeface="Times New Roman" panose="02020603050405020304" pitchFamily="18" charset="0"/>
              </a:rPr>
              <a:t>CPU: AMD A8 Quad Core 2.2 Ghz </a:t>
            </a:r>
          </a:p>
          <a:p>
            <a:r>
              <a:rPr lang="fr-FR" sz="2000" dirty="0">
                <a:latin typeface="Times New Roman" panose="02020603050405020304" pitchFamily="18" charset="0"/>
                <a:cs typeface="Times New Roman" panose="02020603050405020304" pitchFamily="18" charset="0"/>
              </a:rPr>
              <a:t>GPU: AMD Redon R5 </a:t>
            </a:r>
            <a:r>
              <a:rPr lang="fr-FR" sz="2000" dirty="0" err="1">
                <a:latin typeface="Times New Roman" panose="02020603050405020304" pitchFamily="18" charset="0"/>
                <a:cs typeface="Times New Roman" panose="02020603050405020304" pitchFamily="18" charset="0"/>
              </a:rPr>
              <a:t>Graphics</a:t>
            </a:r>
            <a:r>
              <a:rPr lang="fr-FR"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Software technology </a:t>
            </a:r>
            <a:r>
              <a:rPr lang="en-IN" sz="2000" dirty="0" smtClean="0">
                <a:latin typeface="Times New Roman" panose="02020603050405020304" pitchFamily="18" charset="0"/>
                <a:cs typeface="Times New Roman" panose="02020603050405020304" pitchFamily="18" charset="0"/>
              </a:rPr>
              <a:t> used-</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Programming language 		</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Python</a:t>
            </a:r>
          </a:p>
          <a:p>
            <a:r>
              <a:rPr lang="en-IN" sz="2000" dirty="0">
                <a:latin typeface="Times New Roman" panose="02020603050405020304" pitchFamily="18" charset="0"/>
                <a:cs typeface="Times New Roman" panose="02020603050405020304" pitchFamily="18" charset="0"/>
              </a:rPr>
              <a:t>Distribution 				</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Anaconda Navigator</a:t>
            </a:r>
          </a:p>
          <a:p>
            <a:r>
              <a:rPr lang="en-IN" sz="2000" dirty="0">
                <a:latin typeface="Times New Roman" panose="02020603050405020304" pitchFamily="18" charset="0"/>
                <a:cs typeface="Times New Roman" panose="02020603050405020304" pitchFamily="18" charset="0"/>
              </a:rPr>
              <a:t>Browser based language shell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Jupyter Notebook</a:t>
            </a:r>
          </a:p>
          <a:p>
            <a:endParaRPr lang="en-IN"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Libraries/Packages specifically being used.</a:t>
            </a:r>
          </a:p>
          <a:p>
            <a:r>
              <a:rPr lang="en-IN" sz="2000" dirty="0">
                <a:latin typeface="Times New Roman" panose="02020603050405020304" pitchFamily="18" charset="0"/>
                <a:cs typeface="Times New Roman" panose="02020603050405020304" pitchFamily="18" charset="0"/>
              </a:rPr>
              <a:t>Pandas, NumPy, matplotlib, seaborn, </a:t>
            </a:r>
            <a:r>
              <a:rPr lang="en-IN" sz="2000" dirty="0" err="1" smtClean="0">
                <a:latin typeface="Times New Roman" panose="02020603050405020304" pitchFamily="18" charset="0"/>
                <a:cs typeface="Times New Roman" panose="02020603050405020304" pitchFamily="18" charset="0"/>
              </a:rPr>
              <a:t>scikit</a:t>
            </a:r>
            <a:r>
              <a:rPr lang="en-IN" sz="2000" dirty="0" smtClean="0">
                <a:latin typeface="Times New Roman" panose="02020603050405020304" pitchFamily="18" charset="0"/>
                <a:cs typeface="Times New Roman" panose="02020603050405020304" pitchFamily="18" charset="0"/>
              </a:rPr>
              <a:t>-learn</a:t>
            </a:r>
            <a:endParaRPr lang="en-IN" sz="2000" dirty="0"/>
          </a:p>
        </p:txBody>
      </p:sp>
    </p:spTree>
    <p:extLst>
      <p:ext uri="{BB962C8B-B14F-4D97-AF65-F5344CB8AC3E}">
        <p14:creationId xmlns:p14="http://schemas.microsoft.com/office/powerpoint/2010/main" val="2934163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a:xfrm>
            <a:off x="661709" y="156455"/>
            <a:ext cx="10772775" cy="1175193"/>
          </a:xfrm>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1709"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5082"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8415"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6804"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29040" y="4411642"/>
            <a:ext cx="1981962" cy="369332"/>
          </a:xfrm>
          <a:prstGeom prst="rect">
            <a:avLst/>
          </a:prstGeom>
          <a:noFill/>
        </p:spPr>
        <p:txBody>
          <a:bodyPr wrap="square">
            <a:spAutoFit/>
          </a:bodyPr>
          <a:lstStyle/>
          <a:p>
            <a:r>
              <a:rPr lang="en-US" u="sng" dirty="0">
                <a:solidFill>
                  <a:srgbClr val="00206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1709" y="2276178"/>
            <a:ext cx="2725978" cy="1477328"/>
          </a:xfrm>
          <a:prstGeom prst="rect">
            <a:avLst/>
          </a:prstGeom>
          <a:noFill/>
        </p:spPr>
        <p:txBody>
          <a:bodyPr wrap="square">
            <a:spAutoFit/>
          </a:bodyPr>
          <a:lstStyle/>
          <a:p>
            <a:r>
              <a:rPr lang="en-US" b="1" dirty="0">
                <a:latin typeface="+mj-lt"/>
              </a:rPr>
              <a:t>Univariate analysis</a:t>
            </a:r>
            <a:r>
              <a:rPr lang="en-US"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5082" y="2269914"/>
            <a:ext cx="2920931" cy="1477328"/>
          </a:xfrm>
          <a:prstGeom prst="rect">
            <a:avLst/>
          </a:prstGeom>
          <a:noFill/>
        </p:spPr>
        <p:txBody>
          <a:bodyPr wrap="square">
            <a:spAutoFit/>
          </a:bodyPr>
          <a:lstStyle/>
          <a:p>
            <a:r>
              <a:rPr lang="en-US" b="1" dirty="0">
                <a:latin typeface="+mj-lt"/>
              </a:rPr>
              <a:t>Multivariate analysis</a:t>
            </a:r>
            <a:r>
              <a:rPr lang="en-US" dirty="0">
                <a:latin typeface="+mj-lt"/>
              </a:rPr>
              <a:t> is a set of statistical techniques used for </a:t>
            </a:r>
            <a:r>
              <a:rPr lang="en-US" b="1" dirty="0">
                <a:latin typeface="+mj-lt"/>
              </a:rPr>
              <a:t>analysis</a:t>
            </a:r>
            <a:r>
              <a:rPr lang="en-US"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50537" y="2269915"/>
            <a:ext cx="2920931" cy="1200329"/>
          </a:xfrm>
          <a:prstGeom prst="rect">
            <a:avLst/>
          </a:prstGeom>
          <a:noFill/>
        </p:spPr>
        <p:txBody>
          <a:bodyPr wrap="square">
            <a:spAutoFit/>
          </a:bodyPr>
          <a:lstStyle/>
          <a:p>
            <a:r>
              <a:rPr lang="en-US" b="1" dirty="0">
                <a:latin typeface="+mj-lt"/>
              </a:rPr>
              <a:t>Correlation</a:t>
            </a:r>
            <a:r>
              <a:rPr lang="en-US"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4698" y="4838947"/>
            <a:ext cx="3995950" cy="646331"/>
          </a:xfrm>
          <a:prstGeom prst="rect">
            <a:avLst/>
          </a:prstGeom>
          <a:noFill/>
        </p:spPr>
        <p:txBody>
          <a:bodyPr wrap="square">
            <a:spAutoFit/>
          </a:bodyPr>
          <a:lstStyle/>
          <a:p>
            <a:r>
              <a:rPr lang="en-US" b="1" dirty="0">
                <a:latin typeface="+mj-lt"/>
              </a:rPr>
              <a:t>Correlation</a:t>
            </a:r>
            <a:r>
              <a:rPr lang="en-US"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6013" y="4838947"/>
            <a:ext cx="3190205" cy="646331"/>
          </a:xfrm>
          <a:prstGeom prst="rect">
            <a:avLst/>
          </a:prstGeom>
          <a:noFill/>
        </p:spPr>
        <p:txBody>
          <a:bodyPr wrap="square">
            <a:spAutoFit/>
          </a:bodyPr>
          <a:lstStyle/>
          <a:p>
            <a:r>
              <a:rPr lang="en-US" b="1" dirty="0">
                <a:solidFill>
                  <a:srgbClr val="002060"/>
                </a:solidFill>
                <a:latin typeface="+mj-lt"/>
              </a:rPr>
              <a:t>Summary</a:t>
            </a:r>
            <a:r>
              <a:rPr lang="en-US" dirty="0">
                <a:solidFill>
                  <a:srgbClr val="002060"/>
                </a:solidFill>
                <a:latin typeface="+mj-lt"/>
              </a:rPr>
              <a:t> with the conclusion of all the analysis</a:t>
            </a:r>
          </a:p>
        </p:txBody>
      </p:sp>
    </p:spTree>
    <p:extLst>
      <p:ext uri="{BB962C8B-B14F-4D97-AF65-F5344CB8AC3E}">
        <p14:creationId xmlns:p14="http://schemas.microsoft.com/office/powerpoint/2010/main" val="4015303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8199" y="2133601"/>
            <a:ext cx="9534099" cy="4152901"/>
          </a:xfrm>
          <a:prstGeom prst="rect">
            <a:avLst/>
          </a:prstGeom>
        </p:spPr>
        <p:txBody>
          <a:bodyPr>
            <a:normAutofit/>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a:t>
            </a:r>
            <a:r>
              <a:rPr lang="en-US" dirty="0"/>
              <a:t> Notebook and renamed the </a:t>
            </a:r>
            <a:r>
              <a:rPr lang="en-US" dirty="0" smtClean="0"/>
              <a:t>project file.</a:t>
            </a:r>
            <a:endParaRPr lang="en-US" dirty="0"/>
          </a:p>
          <a:p>
            <a:r>
              <a:rPr lang="en-US" dirty="0"/>
              <a:t>Then I checked the shape of </a:t>
            </a:r>
            <a:r>
              <a:rPr lang="en-US" dirty="0" smtClean="0"/>
              <a:t>our </a:t>
            </a:r>
            <a:r>
              <a:rPr lang="en-US" dirty="0"/>
              <a:t>dataset and found that we have a total of </a:t>
            </a:r>
            <a:r>
              <a:rPr lang="en-US" dirty="0" smtClean="0"/>
              <a:t>3365 </a:t>
            </a:r>
            <a:r>
              <a:rPr lang="en-US" dirty="0"/>
              <a:t>rows and </a:t>
            </a:r>
            <a:r>
              <a:rPr lang="en-US" dirty="0" smtClean="0"/>
              <a:t>10 </a:t>
            </a:r>
            <a:r>
              <a:rPr lang="en-US" dirty="0"/>
              <a:t>different columns.</a:t>
            </a:r>
          </a:p>
          <a:p>
            <a:r>
              <a:rPr lang="en-US" dirty="0"/>
              <a:t>We don’t have any null values or missing values present in our dataset from the web scraping.</a:t>
            </a:r>
          </a:p>
          <a:p>
            <a:r>
              <a:rPr lang="en-US" dirty="0" smtClean="0"/>
              <a:t>By </a:t>
            </a:r>
            <a:r>
              <a:rPr lang="en-US" dirty="0"/>
              <a:t>checking the data types I came to know that our data set consists of columns having only object </a:t>
            </a:r>
            <a:r>
              <a:rPr lang="en-US" dirty="0"/>
              <a:t>datatype even those there were numeric information present.</a:t>
            </a:r>
          </a:p>
          <a:p>
            <a:pPr marL="0" indent="0">
              <a:buNone/>
            </a:pPr>
            <a:endParaRPr lang="en-IN" dirty="0"/>
          </a:p>
        </p:txBody>
      </p:sp>
    </p:spTree>
    <p:extLst>
      <p:ext uri="{BB962C8B-B14F-4D97-AF65-F5344CB8AC3E}">
        <p14:creationId xmlns:p14="http://schemas.microsoft.com/office/powerpoint/2010/main" val="952487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477</TotalTime>
  <Words>1786</Words>
  <Application>Microsoft Office PowerPoint</Application>
  <PresentationFormat>Widescreen</PresentationFormat>
  <Paragraphs>182</Paragraphs>
  <Slides>31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Arabic Typesetting</vt:lpstr>
      <vt:lpstr>Arial</vt:lpstr>
      <vt:lpstr>Baskerville Old Face</vt:lpstr>
      <vt:lpstr>Brush Script MT</vt:lpstr>
      <vt:lpstr>Calibri</vt:lpstr>
      <vt:lpstr>Calibri Light</vt:lpstr>
      <vt:lpstr>Courier New</vt:lpstr>
      <vt:lpstr>Elephant</vt:lpstr>
      <vt:lpstr>Sagona ExtraLight</vt:lpstr>
      <vt:lpstr>Times New Roman</vt:lpstr>
      <vt:lpstr>Wingdings</vt:lpstr>
      <vt:lpstr>Metropolitan</vt:lpstr>
      <vt:lpstr>FLIGHT PRICE PREDICTION PROJECT PRESENTATION</vt:lpstr>
      <vt:lpstr>INTRODUCTION</vt:lpstr>
      <vt:lpstr>PROJECT PHASES :</vt:lpstr>
      <vt:lpstr>MODEL BUILDING PHASE</vt:lpstr>
      <vt:lpstr>PROJECT LIFE CYCLE</vt:lpstr>
      <vt:lpstr>DATA PREPROCESSING</vt:lpstr>
      <vt:lpstr>     TECHNOLOGY USED</vt:lpstr>
      <vt:lpstr>EXPLORATORY DATA ANALYSIS (EDA) AND VISUALIZATION</vt:lpstr>
      <vt:lpstr>EXPLORATORY DATA ANALYSIS (EDA)</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MISSING VALUES</vt:lpstr>
      <vt:lpstr>DISTRIBUTION PLOT AND HEATMAP</vt:lpstr>
      <vt:lpstr>MODEL DEVELOPMENT ALGORITHMS</vt:lpstr>
      <vt:lpstr>REGRESSION MODEL FUNCTION WITH EVALUATION METRICS</vt:lpstr>
      <vt:lpstr>MODEL  EVALUATION</vt:lpstr>
      <vt:lpstr>PowerPoint Presentation</vt:lpstr>
      <vt:lpstr>EVALUATION AND HYPER PARAMETER TUNING</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HP</cp:lastModifiedBy>
  <cp:revision>49</cp:revision>
  <dcterms:created xsi:type="dcterms:W3CDTF">2021-12-27T19:32:54Z</dcterms:created>
  <dcterms:modified xsi:type="dcterms:W3CDTF">2022-01-29T21:21:29Z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