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IN"/>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IN"/>
        </a:p>
      </dgm:t>
    </dgm:pt>
    <dgm:pt modelId="{DB36A994-60A6-447D-8D30-19D2F536511E}" type="pres">
      <dgm:prSet presAssocID="{C1C0BC68-A810-4B5F-92EF-C6470DBD2260}" presName="parSh" presStyleLbl="node1" presStyleIdx="0" presStyleCnt="3"/>
      <dgm:spPr/>
      <dgm:t>
        <a:bodyPr/>
        <a:lstStyle/>
        <a:p>
          <a:endParaRPr lang="en-IN"/>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IN"/>
        </a:p>
      </dgm:t>
    </dgm:pt>
    <dgm:pt modelId="{51EA4E37-9197-43C9-9502-961CC2F00719}" type="pres">
      <dgm:prSet presAssocID="{F5287809-3C15-4CCC-8752-80339C1152A5}" presName="sibTrans" presStyleLbl="sibTrans2D1" presStyleIdx="0" presStyleCnt="2"/>
      <dgm:spPr/>
      <dgm:t>
        <a:bodyPr/>
        <a:lstStyle/>
        <a:p>
          <a:endParaRPr lang="en-IN"/>
        </a:p>
      </dgm:t>
    </dgm:pt>
    <dgm:pt modelId="{6D356879-97F7-4A4F-8954-7F876FCD0A2F}" type="pres">
      <dgm:prSet presAssocID="{F5287809-3C15-4CCC-8752-80339C1152A5}" presName="connTx" presStyleLbl="sibTrans2D1" presStyleIdx="0" presStyleCnt="2"/>
      <dgm:spPr/>
      <dgm:t>
        <a:bodyPr/>
        <a:lstStyle/>
        <a:p>
          <a:endParaRPr lang="en-IN"/>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IN"/>
        </a:p>
      </dgm:t>
    </dgm:pt>
    <dgm:pt modelId="{6BB0ABCB-2373-47ED-9774-278F8EE9E9B2}" type="pres">
      <dgm:prSet presAssocID="{5D787C97-D980-4440-B210-928D6982299A}" presName="parSh" presStyleLbl="node1" presStyleIdx="1" presStyleCnt="3"/>
      <dgm:spPr/>
      <dgm:t>
        <a:bodyPr/>
        <a:lstStyle/>
        <a:p>
          <a:endParaRPr lang="en-IN"/>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IN"/>
        </a:p>
      </dgm:t>
    </dgm:pt>
    <dgm:pt modelId="{A66EA167-6AD2-4AA4-A421-59E2B4561DDF}" type="pres">
      <dgm:prSet presAssocID="{C1CF9C7E-E63B-423A-9EB1-3CB2E27F093C}" presName="sibTrans" presStyleLbl="sibTrans2D1" presStyleIdx="1" presStyleCnt="2"/>
      <dgm:spPr/>
      <dgm:t>
        <a:bodyPr/>
        <a:lstStyle/>
        <a:p>
          <a:endParaRPr lang="en-IN"/>
        </a:p>
      </dgm:t>
    </dgm:pt>
    <dgm:pt modelId="{84AB7DF1-E716-46D2-8886-4D0AF1B8C8A8}" type="pres">
      <dgm:prSet presAssocID="{C1CF9C7E-E63B-423A-9EB1-3CB2E27F093C}" presName="connTx" presStyleLbl="sibTrans2D1" presStyleIdx="1" presStyleCnt="2"/>
      <dgm:spPr/>
      <dgm:t>
        <a:bodyPr/>
        <a:lstStyle/>
        <a:p>
          <a:endParaRPr lang="en-IN"/>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IN"/>
        </a:p>
      </dgm:t>
    </dgm:pt>
    <dgm:pt modelId="{3E371716-205E-4EF6-A7ED-14278F63B034}" type="pres">
      <dgm:prSet presAssocID="{7E5BF415-DD7C-46CE-81EA-C533FD19D64E}" presName="parSh" presStyleLbl="node1" presStyleIdx="2" presStyleCnt="3"/>
      <dgm:spPr/>
      <dgm:t>
        <a:bodyPr/>
        <a:lstStyle/>
        <a:p>
          <a:endParaRPr lang="en-IN"/>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IN"/>
        </a:p>
      </dgm:t>
    </dgm:pt>
  </dgm:ptLst>
  <dgm:cxnLst>
    <dgm:cxn modelId="{A986FA70-766F-42EF-B0B9-5FD4BD571C72}" type="presOf" srcId="{C1C0BC68-A810-4B5F-92EF-C6470DBD2260}" destId="{3712DD02-33A5-46B6-B0E6-E3B73C051486}" srcOrd="0"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5298F8CE-68E6-4918-A358-BCA06BADE3B4}" type="presOf" srcId="{89EC74D7-8ED6-4609-997D-DDAF8AB36679}" destId="{93C83A52-6E6B-41FD-9424-D118FD751CED}"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EE16426B-48C7-4190-8905-CEDADC838535}" type="presOf" srcId="{C1CF9C7E-E63B-423A-9EB1-3CB2E27F093C}" destId="{84AB7DF1-E716-46D2-8886-4D0AF1B8C8A8}" srcOrd="1" destOrd="0" presId="urn:microsoft.com/office/officeart/2005/8/layout/process3"/>
    <dgm:cxn modelId="{2B06B1FC-0973-485C-B0EF-A367A82031DB}" type="presOf" srcId="{C1CF9C7E-E63B-423A-9EB1-3CB2E27F093C}" destId="{A66EA167-6AD2-4AA4-A421-59E2B4561DDF}" srcOrd="0"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5301959D-1577-4278-A571-E886C401DA6C}" type="presOf" srcId="{7E5BF415-DD7C-46CE-81EA-C533FD19D64E}" destId="{3E371716-205E-4EF6-A7ED-14278F63B034}" srcOrd="1"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31847118-277C-41A1-9CEA-E9D8DD240CC3}" type="presOf" srcId="{F5287809-3C15-4CCC-8752-80339C1152A5}" destId="{51EA4E37-9197-43C9-9502-961CC2F00719}" srcOrd="0" destOrd="0" presId="urn:microsoft.com/office/officeart/2005/8/layout/process3"/>
    <dgm:cxn modelId="{75DC43A9-5821-4602-9E77-6BEEB0DCCC0C}" type="presOf" srcId="{EC30385C-94E2-463C-9938-AC727EF3A0BD}" destId="{9D677988-374B-4BBA-B73C-8BE59201B4AA}"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D735CEB7-C537-4EB1-B47E-8C0A39B59309}" srcId="{5D787C97-D980-4440-B210-928D6982299A}" destId="{89EC74D7-8ED6-4609-997D-DDAF8AB36679}" srcOrd="0" destOrd="0" parTransId="{0698AAB8-4775-4A7F-A278-8DD90161C1F5}" sibTransId="{17559087-0E7E-42E7-8DC5-4B772FD58A02}"/>
    <dgm:cxn modelId="{CC1E00A2-7120-450E-BB07-4C67038933E4}" type="presOf" srcId="{5D787C97-D980-4440-B210-928D6982299A}" destId="{EE1DFB8A-86A2-4C34-92A7-723C55E7CCDF}" srcOrd="0" destOrd="0" presId="urn:microsoft.com/office/officeart/2005/8/layout/process3"/>
    <dgm:cxn modelId="{599A66F3-7C24-4E9D-96C2-48B53C5F8505}" type="presOf" srcId="{51FB8555-540F-4EF7-8D46-8ABB018A3B6F}" destId="{FBC3A0BC-9D8F-4C7B-B285-510A780E04E4}" srcOrd="0" destOrd="0" presId="urn:microsoft.com/office/officeart/2005/8/layout/process3"/>
    <dgm:cxn modelId="{779E6B30-61DE-4DDF-942A-86AF07437BBD}" type="presOf" srcId="{F5287809-3C15-4CCC-8752-80339C1152A5}" destId="{6D356879-97F7-4A4F-8954-7F876FCD0A2F}" srcOrd="1" destOrd="0" presId="urn:microsoft.com/office/officeart/2005/8/layout/process3"/>
    <dgm:cxn modelId="{D7723192-5A15-4305-8B2C-938B202AB086}" srcId="{C1C0BC68-A810-4B5F-92EF-C6470DBD2260}" destId="{B5446597-79E7-4762-BA53-6548F31530A7}" srcOrd="1" destOrd="0" parTransId="{0233FA71-4D6D-4853-A4AA-40834F46506B}" sibTransId="{8272BE74-EACE-4E0B-A81D-DF800D87569F}"/>
    <dgm:cxn modelId="{3A473C74-5FF3-4DFF-94AC-398ADC9F4B30}" type="presOf" srcId="{B5446597-79E7-4762-BA53-6548F31530A7}" destId="{9D677988-374B-4BBA-B73C-8BE59201B4AA}" srcOrd="0" destOrd="1"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13B7E9B1-D150-4219-A314-09B055A18888}" srcId="{7E5BF415-DD7C-46CE-81EA-C533FD19D64E}" destId="{4537B24E-F32C-4F73-9C4F-EDE47D952988}" srcOrd="0" destOrd="0" parTransId="{26742A97-67F7-4478-B770-44761CF89C6A}" sibTransId="{0CA7C5B6-FD4A-4DEC-8D86-06439C70E349}"/>
    <dgm:cxn modelId="{8F30957D-881D-48FB-A830-E0E6F6E4FD58}" type="presOf" srcId="{820BBFEE-DF64-4D92-B301-9FAA74709D1F}" destId="{93C83A52-6E6B-41FD-9424-D118FD751CED}" srcOrd="0" destOrd="1" presId="urn:microsoft.com/office/officeart/2005/8/layout/process3"/>
    <dgm:cxn modelId="{C793A902-0EEE-4864-A26F-45740A024A2D}" type="presOf" srcId="{7E5BF415-DD7C-46CE-81EA-C533FD19D64E}" destId="{C51586F8-6FAF-4530-806B-429518E699E2}" srcOrd="0" destOrd="0" presId="urn:microsoft.com/office/officeart/2005/8/layout/process3"/>
    <dgm:cxn modelId="{F61338C2-C397-49F1-B642-08D66999FFCF}" type="presOf" srcId="{4537B24E-F32C-4F73-9C4F-EDE47D952988}" destId="{D91F2413-E4E3-4058-AF8C-E44208B5C14B}" srcOrd="0" destOrd="0" presId="urn:microsoft.com/office/officeart/2005/8/layout/process3"/>
    <dgm:cxn modelId="{FDF3973D-6FE4-4632-BBAF-08A44FE26B40}" type="presOf" srcId="{C1C0BC68-A810-4B5F-92EF-C6470DBD2260}" destId="{DB36A994-60A6-447D-8D30-19D2F536511E}" srcOrd="1" destOrd="0" presId="urn:microsoft.com/office/officeart/2005/8/layout/process3"/>
    <dgm:cxn modelId="{44E6794F-05CB-4231-8371-C0C1768B312C}" type="presOf" srcId="{5D787C97-D980-4440-B210-928D6982299A}" destId="{6BB0ABCB-2373-47ED-9774-278F8EE9E9B2}" srcOrd="1" destOrd="0" presId="urn:microsoft.com/office/officeart/2005/8/layout/process3"/>
    <dgm:cxn modelId="{C6B6F73A-8670-4EF4-8BE4-9B66F174F453}" type="presOf" srcId="{129662DD-405A-4B1A-AC34-14BCC38CDDE6}" destId="{D91F2413-E4E3-4058-AF8C-E44208B5C14B}" srcOrd="0" destOrd="1" presId="urn:microsoft.com/office/officeart/2005/8/layout/process3"/>
    <dgm:cxn modelId="{9393F3A0-08A0-4570-B86F-2D3D0B329543}" type="presParOf" srcId="{FBC3A0BC-9D8F-4C7B-B285-510A780E04E4}" destId="{ED22D1AC-1FA4-4D39-85EB-648D2E2E4B05}" srcOrd="0" destOrd="0" presId="urn:microsoft.com/office/officeart/2005/8/layout/process3"/>
    <dgm:cxn modelId="{2183BCC4-D12B-4447-8063-AD20E94C4D46}" type="presParOf" srcId="{ED22D1AC-1FA4-4D39-85EB-648D2E2E4B05}" destId="{3712DD02-33A5-46B6-B0E6-E3B73C051486}" srcOrd="0" destOrd="0" presId="urn:microsoft.com/office/officeart/2005/8/layout/process3"/>
    <dgm:cxn modelId="{2D2114EA-492D-4C54-A044-B3FD6D4CA939}" type="presParOf" srcId="{ED22D1AC-1FA4-4D39-85EB-648D2E2E4B05}" destId="{DB36A994-60A6-447D-8D30-19D2F536511E}" srcOrd="1" destOrd="0" presId="urn:microsoft.com/office/officeart/2005/8/layout/process3"/>
    <dgm:cxn modelId="{41B98766-4FE1-4AE4-829A-DAFD7890587D}" type="presParOf" srcId="{ED22D1AC-1FA4-4D39-85EB-648D2E2E4B05}" destId="{9D677988-374B-4BBA-B73C-8BE59201B4AA}" srcOrd="2" destOrd="0" presId="urn:microsoft.com/office/officeart/2005/8/layout/process3"/>
    <dgm:cxn modelId="{08963FE1-EEA3-478E-9A97-B26D3A0CAB6A}" type="presParOf" srcId="{FBC3A0BC-9D8F-4C7B-B285-510A780E04E4}" destId="{51EA4E37-9197-43C9-9502-961CC2F00719}" srcOrd="1" destOrd="0" presId="urn:microsoft.com/office/officeart/2005/8/layout/process3"/>
    <dgm:cxn modelId="{612FB6EE-C696-4271-9D55-88C24F25A1CB}" type="presParOf" srcId="{51EA4E37-9197-43C9-9502-961CC2F00719}" destId="{6D356879-97F7-4A4F-8954-7F876FCD0A2F}" srcOrd="0" destOrd="0" presId="urn:microsoft.com/office/officeart/2005/8/layout/process3"/>
    <dgm:cxn modelId="{5DCCE327-712A-4A72-9A49-2EC1E4AD46E9}" type="presParOf" srcId="{FBC3A0BC-9D8F-4C7B-B285-510A780E04E4}" destId="{496864C7-FE7D-4DDB-B363-166C7F967B11}" srcOrd="2" destOrd="0" presId="urn:microsoft.com/office/officeart/2005/8/layout/process3"/>
    <dgm:cxn modelId="{FDD76B12-72D8-4207-8BCE-6942A0A0A8D2}" type="presParOf" srcId="{496864C7-FE7D-4DDB-B363-166C7F967B11}" destId="{EE1DFB8A-86A2-4C34-92A7-723C55E7CCDF}" srcOrd="0" destOrd="0" presId="urn:microsoft.com/office/officeart/2005/8/layout/process3"/>
    <dgm:cxn modelId="{C1627ACC-F150-4769-A653-2739BB3CC642}" type="presParOf" srcId="{496864C7-FE7D-4DDB-B363-166C7F967B11}" destId="{6BB0ABCB-2373-47ED-9774-278F8EE9E9B2}" srcOrd="1" destOrd="0" presId="urn:microsoft.com/office/officeart/2005/8/layout/process3"/>
    <dgm:cxn modelId="{7C3AF388-0F8A-4374-A169-9737CFA35DEC}" type="presParOf" srcId="{496864C7-FE7D-4DDB-B363-166C7F967B11}" destId="{93C83A52-6E6B-41FD-9424-D118FD751CED}" srcOrd="2" destOrd="0" presId="urn:microsoft.com/office/officeart/2005/8/layout/process3"/>
    <dgm:cxn modelId="{0D292595-88C9-4514-8791-DA2BFE3274E2}" type="presParOf" srcId="{FBC3A0BC-9D8F-4C7B-B285-510A780E04E4}" destId="{A66EA167-6AD2-4AA4-A421-59E2B4561DDF}" srcOrd="3" destOrd="0" presId="urn:microsoft.com/office/officeart/2005/8/layout/process3"/>
    <dgm:cxn modelId="{504B4647-527F-43C8-8A77-1E11835D73BA}" type="presParOf" srcId="{A66EA167-6AD2-4AA4-A421-59E2B4561DDF}" destId="{84AB7DF1-E716-46D2-8886-4D0AF1B8C8A8}" srcOrd="0" destOrd="0" presId="urn:microsoft.com/office/officeart/2005/8/layout/process3"/>
    <dgm:cxn modelId="{A43B7987-77B4-408C-9C06-4F71FE0F9C1E}" type="presParOf" srcId="{FBC3A0BC-9D8F-4C7B-B285-510A780E04E4}" destId="{21E31B03-7874-4FDF-9737-EAFFCD11494C}" srcOrd="4" destOrd="0" presId="urn:microsoft.com/office/officeart/2005/8/layout/process3"/>
    <dgm:cxn modelId="{9270DB66-3463-4E73-8F2D-8D8F6086C9B5}" type="presParOf" srcId="{21E31B03-7874-4FDF-9737-EAFFCD11494C}" destId="{C51586F8-6FAF-4530-806B-429518E699E2}" srcOrd="0" destOrd="0" presId="urn:microsoft.com/office/officeart/2005/8/layout/process3"/>
    <dgm:cxn modelId="{F3A3B8A9-3790-4055-89D4-8E1B16C98D33}" type="presParOf" srcId="{21E31B03-7874-4FDF-9737-EAFFCD11494C}" destId="{3E371716-205E-4EF6-A7ED-14278F63B034}" srcOrd="1" destOrd="0" presId="urn:microsoft.com/office/officeart/2005/8/layout/process3"/>
    <dgm:cxn modelId="{0BFE5D65-590A-4A07-89F0-55761D8D6A09}"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IN"/>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IN"/>
        </a:p>
      </dgm:t>
    </dgm:pt>
    <dgm:pt modelId="{DB36A994-60A6-447D-8D30-19D2F536511E}" type="pres">
      <dgm:prSet presAssocID="{C1C0BC68-A810-4B5F-92EF-C6470DBD2260}" presName="parSh" presStyleLbl="node1" presStyleIdx="0" presStyleCnt="3"/>
      <dgm:spPr/>
      <dgm:t>
        <a:bodyPr/>
        <a:lstStyle/>
        <a:p>
          <a:endParaRPr lang="en-IN"/>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IN"/>
        </a:p>
      </dgm:t>
    </dgm:pt>
    <dgm:pt modelId="{51EA4E37-9197-43C9-9502-961CC2F00719}" type="pres">
      <dgm:prSet presAssocID="{F5287809-3C15-4CCC-8752-80339C1152A5}" presName="sibTrans" presStyleLbl="sibTrans2D1" presStyleIdx="0" presStyleCnt="2"/>
      <dgm:spPr/>
      <dgm:t>
        <a:bodyPr/>
        <a:lstStyle/>
        <a:p>
          <a:endParaRPr lang="en-IN"/>
        </a:p>
      </dgm:t>
    </dgm:pt>
    <dgm:pt modelId="{6D356879-97F7-4A4F-8954-7F876FCD0A2F}" type="pres">
      <dgm:prSet presAssocID="{F5287809-3C15-4CCC-8752-80339C1152A5}" presName="connTx" presStyleLbl="sibTrans2D1" presStyleIdx="0" presStyleCnt="2"/>
      <dgm:spPr/>
      <dgm:t>
        <a:bodyPr/>
        <a:lstStyle/>
        <a:p>
          <a:endParaRPr lang="en-IN"/>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IN"/>
        </a:p>
      </dgm:t>
    </dgm:pt>
    <dgm:pt modelId="{6BB0ABCB-2373-47ED-9774-278F8EE9E9B2}" type="pres">
      <dgm:prSet presAssocID="{5D787C97-D980-4440-B210-928D6982299A}" presName="parSh" presStyleLbl="node1" presStyleIdx="1" presStyleCnt="3" custLinFactNeighborY="5152"/>
      <dgm:spPr/>
      <dgm:t>
        <a:bodyPr/>
        <a:lstStyle/>
        <a:p>
          <a:endParaRPr lang="en-IN"/>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IN"/>
        </a:p>
      </dgm:t>
    </dgm:pt>
    <dgm:pt modelId="{A66EA167-6AD2-4AA4-A421-59E2B4561DDF}" type="pres">
      <dgm:prSet presAssocID="{C1CF9C7E-E63B-423A-9EB1-3CB2E27F093C}" presName="sibTrans" presStyleLbl="sibTrans2D1" presStyleIdx="1" presStyleCnt="2"/>
      <dgm:spPr/>
      <dgm:t>
        <a:bodyPr/>
        <a:lstStyle/>
        <a:p>
          <a:endParaRPr lang="en-IN"/>
        </a:p>
      </dgm:t>
    </dgm:pt>
    <dgm:pt modelId="{84AB7DF1-E716-46D2-8886-4D0AF1B8C8A8}" type="pres">
      <dgm:prSet presAssocID="{C1CF9C7E-E63B-423A-9EB1-3CB2E27F093C}" presName="connTx" presStyleLbl="sibTrans2D1" presStyleIdx="1" presStyleCnt="2"/>
      <dgm:spPr/>
      <dgm:t>
        <a:bodyPr/>
        <a:lstStyle/>
        <a:p>
          <a:endParaRPr lang="en-IN"/>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IN"/>
        </a:p>
      </dgm:t>
    </dgm:pt>
    <dgm:pt modelId="{3E371716-205E-4EF6-A7ED-14278F63B034}" type="pres">
      <dgm:prSet presAssocID="{7E5BF415-DD7C-46CE-81EA-C533FD19D64E}" presName="parSh" presStyleLbl="node1" presStyleIdx="2" presStyleCnt="3"/>
      <dgm:spPr/>
      <dgm:t>
        <a:bodyPr/>
        <a:lstStyle/>
        <a:p>
          <a:endParaRPr lang="en-IN"/>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IN"/>
        </a:p>
      </dgm:t>
    </dgm:pt>
  </dgm:ptLst>
  <dgm:cxnLst>
    <dgm:cxn modelId="{49DF2950-3EDB-400C-B15D-44B4A1F7DBD5}" type="presOf" srcId="{EC30385C-94E2-463C-9938-AC727EF3A0BD}" destId="{9D677988-374B-4BBA-B73C-8BE59201B4AA}"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87BE6BD6-C499-4615-8EF5-B677B4CFE8C6}" srcId="{51FB8555-540F-4EF7-8D46-8ABB018A3B6F}" destId="{5D787C97-D980-4440-B210-928D6982299A}" srcOrd="1" destOrd="0" parTransId="{D85245B8-A960-43B4-AB37-E2A2097E6463}" sibTransId="{C1CF9C7E-E63B-423A-9EB1-3CB2E27F093C}"/>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6093F81D-5634-4BE3-A59D-34C5B4AAA1F9}" type="presOf" srcId="{C1CF9C7E-E63B-423A-9EB1-3CB2E27F093C}" destId="{A66EA167-6AD2-4AA4-A421-59E2B4561DDF}" srcOrd="0" destOrd="0" presId="urn:microsoft.com/office/officeart/2005/8/layout/process3"/>
    <dgm:cxn modelId="{5F25C229-B106-45E2-AFC7-7BB1A28027B4}" type="presOf" srcId="{F5287809-3C15-4CCC-8752-80339C1152A5}" destId="{51EA4E37-9197-43C9-9502-961CC2F00719}" srcOrd="0" destOrd="0" presId="urn:microsoft.com/office/officeart/2005/8/layout/process3"/>
    <dgm:cxn modelId="{3D11F01A-00AF-4761-90BD-0266E3FD9231}" type="presOf" srcId="{F5287809-3C15-4CCC-8752-80339C1152A5}" destId="{6D356879-97F7-4A4F-8954-7F876FCD0A2F}" srcOrd="1" destOrd="0" presId="urn:microsoft.com/office/officeart/2005/8/layout/process3"/>
    <dgm:cxn modelId="{DB2A0F6E-3EB2-4A25-9734-0925C73A615E}" type="presOf" srcId="{7E5BF415-DD7C-46CE-81EA-C533FD19D64E}" destId="{3E371716-205E-4EF6-A7ED-14278F63B034}"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E25CC5FC-6634-43C9-B82A-600821DFEB2A}" srcId="{51FB8555-540F-4EF7-8D46-8ABB018A3B6F}" destId="{C1C0BC68-A810-4B5F-92EF-C6470DBD2260}" srcOrd="0" destOrd="0" parTransId="{DCC0BBCA-D868-4FF6-B174-2CC347601C09}" sibTransId="{F5287809-3C15-4CCC-8752-80339C1152A5}"/>
    <dgm:cxn modelId="{3DA27EF0-5C1E-4BBC-8313-592AF63E0C79}" type="presOf" srcId="{C1C0BC68-A810-4B5F-92EF-C6470DBD2260}" destId="{DB36A994-60A6-447D-8D30-19D2F536511E}" srcOrd="1" destOrd="0" presId="urn:microsoft.com/office/officeart/2005/8/layout/process3"/>
    <dgm:cxn modelId="{74A7B660-EF22-4251-B8D8-6ADEDA51C918}" type="presOf" srcId="{820BBFEE-DF64-4D92-B301-9FAA74709D1F}" destId="{93C83A52-6E6B-41FD-9424-D118FD751CED}" srcOrd="0" destOrd="1" presId="urn:microsoft.com/office/officeart/2005/8/layout/process3"/>
    <dgm:cxn modelId="{89851554-E133-46BE-8648-939377DD4ED3}" type="presOf" srcId="{C1CF9C7E-E63B-423A-9EB1-3CB2E27F093C}" destId="{84AB7DF1-E716-46D2-8886-4D0AF1B8C8A8}" srcOrd="1" destOrd="0" presId="urn:microsoft.com/office/officeart/2005/8/layout/process3"/>
    <dgm:cxn modelId="{5E5AE3F0-4F6C-4FB2-BF83-4E06751589A9}" type="presOf" srcId="{89EC74D7-8ED6-4609-997D-DDAF8AB36679}" destId="{93C83A52-6E6B-41FD-9424-D118FD751CED}" srcOrd="0" destOrd="0" presId="urn:microsoft.com/office/officeart/2005/8/layout/process3"/>
    <dgm:cxn modelId="{7E0EF835-1CD5-4263-8F0A-6B4B42C140BC}" type="presOf" srcId="{7E5BF415-DD7C-46CE-81EA-C533FD19D64E}" destId="{C51586F8-6FAF-4530-806B-429518E699E2}" srcOrd="0" destOrd="0" presId="urn:microsoft.com/office/officeart/2005/8/layout/process3"/>
    <dgm:cxn modelId="{5FEE442C-579F-48F9-A816-02C4E98D356D}" type="presOf" srcId="{129662DD-405A-4B1A-AC34-14BCC38CDDE6}" destId="{D91F2413-E4E3-4058-AF8C-E44208B5C14B}" srcOrd="0" destOrd="1" presId="urn:microsoft.com/office/officeart/2005/8/layout/process3"/>
    <dgm:cxn modelId="{F748FB36-C30C-4081-B6E6-71AD12105D8D}" type="presOf" srcId="{5D787C97-D980-4440-B210-928D6982299A}" destId="{6BB0ABCB-2373-47ED-9774-278F8EE9E9B2}" srcOrd="1" destOrd="0" presId="urn:microsoft.com/office/officeart/2005/8/layout/process3"/>
    <dgm:cxn modelId="{1A0290DE-9ADF-4A08-B1C5-1634E5C48141}" type="presOf" srcId="{C1C0BC68-A810-4B5F-92EF-C6470DBD2260}" destId="{3712DD02-33A5-46B6-B0E6-E3B73C051486}" srcOrd="0" destOrd="0" presId="urn:microsoft.com/office/officeart/2005/8/layout/process3"/>
    <dgm:cxn modelId="{6DD46FBA-CBAD-4F4B-9B3E-4FCE41409552}" type="presOf" srcId="{51FB8555-540F-4EF7-8D46-8ABB018A3B6F}" destId="{FBC3A0BC-9D8F-4C7B-B285-510A780E04E4}" srcOrd="0" destOrd="0" presId="urn:microsoft.com/office/officeart/2005/8/layout/process3"/>
    <dgm:cxn modelId="{5CA49908-EA55-4C46-B535-94CD5ACDE530}" type="presOf" srcId="{B5446597-79E7-4762-BA53-6548F31530A7}" destId="{9D677988-374B-4BBA-B73C-8BE59201B4AA}" srcOrd="0" destOrd="1"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B35F989-E197-455A-A1EE-F199EFA28F25}" type="presOf" srcId="{5D787C97-D980-4440-B210-928D6982299A}" destId="{EE1DFB8A-86A2-4C34-92A7-723C55E7CCDF}" srcOrd="0" destOrd="0" presId="urn:microsoft.com/office/officeart/2005/8/layout/process3"/>
    <dgm:cxn modelId="{657546DF-A512-40F5-9AF6-93D03AF6E7A3}" type="presOf" srcId="{4537B24E-F32C-4F73-9C4F-EDE47D952988}" destId="{D91F2413-E4E3-4058-AF8C-E44208B5C14B}" srcOrd="0" destOrd="0" presId="urn:microsoft.com/office/officeart/2005/8/layout/process3"/>
    <dgm:cxn modelId="{720D155C-080D-40F0-AA6D-9E2E7C801AF6}" type="presParOf" srcId="{FBC3A0BC-9D8F-4C7B-B285-510A780E04E4}" destId="{ED22D1AC-1FA4-4D39-85EB-648D2E2E4B05}" srcOrd="0" destOrd="0" presId="urn:microsoft.com/office/officeart/2005/8/layout/process3"/>
    <dgm:cxn modelId="{8319C4C7-01C6-4274-904A-7C684625FE28}" type="presParOf" srcId="{ED22D1AC-1FA4-4D39-85EB-648D2E2E4B05}" destId="{3712DD02-33A5-46B6-B0E6-E3B73C051486}" srcOrd="0" destOrd="0" presId="urn:microsoft.com/office/officeart/2005/8/layout/process3"/>
    <dgm:cxn modelId="{B1373F8E-A0D8-4C09-B331-7402F35E8301}" type="presParOf" srcId="{ED22D1AC-1FA4-4D39-85EB-648D2E2E4B05}" destId="{DB36A994-60A6-447D-8D30-19D2F536511E}" srcOrd="1" destOrd="0" presId="urn:microsoft.com/office/officeart/2005/8/layout/process3"/>
    <dgm:cxn modelId="{30A0659F-F6D5-421D-A4DB-20EACBF340D8}" type="presParOf" srcId="{ED22D1AC-1FA4-4D39-85EB-648D2E2E4B05}" destId="{9D677988-374B-4BBA-B73C-8BE59201B4AA}" srcOrd="2" destOrd="0" presId="urn:microsoft.com/office/officeart/2005/8/layout/process3"/>
    <dgm:cxn modelId="{D1680EBB-1080-497B-8C4E-A80FEE4F0E41}" type="presParOf" srcId="{FBC3A0BC-9D8F-4C7B-B285-510A780E04E4}" destId="{51EA4E37-9197-43C9-9502-961CC2F00719}" srcOrd="1" destOrd="0" presId="urn:microsoft.com/office/officeart/2005/8/layout/process3"/>
    <dgm:cxn modelId="{1EB8042A-5F47-4599-8C0B-2858E558ADBC}" type="presParOf" srcId="{51EA4E37-9197-43C9-9502-961CC2F00719}" destId="{6D356879-97F7-4A4F-8954-7F876FCD0A2F}" srcOrd="0" destOrd="0" presId="urn:microsoft.com/office/officeart/2005/8/layout/process3"/>
    <dgm:cxn modelId="{D94444C2-E547-4431-AE13-2814C7CE3ECF}" type="presParOf" srcId="{FBC3A0BC-9D8F-4C7B-B285-510A780E04E4}" destId="{496864C7-FE7D-4DDB-B363-166C7F967B11}" srcOrd="2" destOrd="0" presId="urn:microsoft.com/office/officeart/2005/8/layout/process3"/>
    <dgm:cxn modelId="{F85FAA7F-14A2-4259-B515-55FE0539CEA9}" type="presParOf" srcId="{496864C7-FE7D-4DDB-B363-166C7F967B11}" destId="{EE1DFB8A-86A2-4C34-92A7-723C55E7CCDF}" srcOrd="0" destOrd="0" presId="urn:microsoft.com/office/officeart/2005/8/layout/process3"/>
    <dgm:cxn modelId="{AA9607F5-A679-46B3-9A2E-98BCDB7936F1}" type="presParOf" srcId="{496864C7-FE7D-4DDB-B363-166C7F967B11}" destId="{6BB0ABCB-2373-47ED-9774-278F8EE9E9B2}" srcOrd="1" destOrd="0" presId="urn:microsoft.com/office/officeart/2005/8/layout/process3"/>
    <dgm:cxn modelId="{C4BFCBCF-0C3A-4DE4-956D-0559712AA6AC}" type="presParOf" srcId="{496864C7-FE7D-4DDB-B363-166C7F967B11}" destId="{93C83A52-6E6B-41FD-9424-D118FD751CED}" srcOrd="2" destOrd="0" presId="urn:microsoft.com/office/officeart/2005/8/layout/process3"/>
    <dgm:cxn modelId="{8D980F8F-51A1-4E2F-A8AD-72F8FBB42F3F}" type="presParOf" srcId="{FBC3A0BC-9D8F-4C7B-B285-510A780E04E4}" destId="{A66EA167-6AD2-4AA4-A421-59E2B4561DDF}" srcOrd="3" destOrd="0" presId="urn:microsoft.com/office/officeart/2005/8/layout/process3"/>
    <dgm:cxn modelId="{9B4177F0-14CA-4C3C-A414-2C17237ED6E8}" type="presParOf" srcId="{A66EA167-6AD2-4AA4-A421-59E2B4561DDF}" destId="{84AB7DF1-E716-46D2-8886-4D0AF1B8C8A8}" srcOrd="0" destOrd="0" presId="urn:microsoft.com/office/officeart/2005/8/layout/process3"/>
    <dgm:cxn modelId="{79D25461-79B3-4D29-98BB-C0F1A44981B6}" type="presParOf" srcId="{FBC3A0BC-9D8F-4C7B-B285-510A780E04E4}" destId="{21E31B03-7874-4FDF-9737-EAFFCD11494C}" srcOrd="4" destOrd="0" presId="urn:microsoft.com/office/officeart/2005/8/layout/process3"/>
    <dgm:cxn modelId="{BB325AE9-FAB9-4A7F-92DF-3703835ACA13}" type="presParOf" srcId="{21E31B03-7874-4FDF-9737-EAFFCD11494C}" destId="{C51586F8-6FAF-4530-806B-429518E699E2}" srcOrd="0" destOrd="0" presId="urn:microsoft.com/office/officeart/2005/8/layout/process3"/>
    <dgm:cxn modelId="{609E7121-BFC5-4E31-AAAB-214A84BFD9C0}" type="presParOf" srcId="{21E31B03-7874-4FDF-9737-EAFFCD11494C}" destId="{3E371716-205E-4EF6-A7ED-14278F63B034}" srcOrd="1" destOrd="0" presId="urn:microsoft.com/office/officeart/2005/8/layout/process3"/>
    <dgm:cxn modelId="{1894C2C3-55F2-4ABB-A749-57627386AACB}"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2682" y="36466"/>
          <a:ext cx="1219819" cy="478387"/>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30480" numCol="1" spcCol="1270" anchor="t" anchorCtr="0">
          <a:noAutofit/>
        </a:bodyPr>
        <a:lstStyle/>
        <a:p>
          <a:pPr lvl="0" algn="l" defTabSz="355600">
            <a:lnSpc>
              <a:spcPct val="90000"/>
            </a:lnSpc>
            <a:spcBef>
              <a:spcPct val="0"/>
            </a:spcBef>
            <a:spcAft>
              <a:spcPct val="35000"/>
            </a:spcAft>
          </a:pPr>
          <a:r>
            <a:rPr lang="en-US" sz="800" kern="1200" dirty="0"/>
            <a:t>Data Cleaning</a:t>
          </a:r>
        </a:p>
      </dsp:txBody>
      <dsp:txXfrm>
        <a:off x="2682" y="36466"/>
        <a:ext cx="1219819" cy="318925"/>
      </dsp:txXfrm>
    </dsp:sp>
    <dsp:sp modelId="{9D677988-374B-4BBA-B73C-8BE59201B4AA}">
      <dsp:nvSpPr>
        <dsp:cNvPr id="0" name=""/>
        <dsp:cNvSpPr/>
      </dsp:nvSpPr>
      <dsp:spPr>
        <a:xfrm>
          <a:off x="252525" y="355391"/>
          <a:ext cx="1219819" cy="1333800"/>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t" anchorCtr="0">
          <a:noAutofit/>
        </a:bodyPr>
        <a:lstStyle/>
        <a:p>
          <a:pPr marL="57150" lvl="1" indent="-57150" algn="l" defTabSz="355600">
            <a:lnSpc>
              <a:spcPct val="90000"/>
            </a:lnSpc>
            <a:spcBef>
              <a:spcPct val="0"/>
            </a:spcBef>
            <a:spcAft>
              <a:spcPct val="15000"/>
            </a:spcAft>
            <a:buChar char="••"/>
          </a:pPr>
          <a:r>
            <a:rPr lang="en-US" sz="800" kern="1200" dirty="0"/>
            <a:t>Import the collected data from web scraping</a:t>
          </a:r>
        </a:p>
        <a:p>
          <a:pPr marL="57150" lvl="1" indent="-57150" algn="l" defTabSz="355600">
            <a:lnSpc>
              <a:spcPct val="90000"/>
            </a:lnSpc>
            <a:spcBef>
              <a:spcPct val="0"/>
            </a:spcBef>
            <a:spcAft>
              <a:spcPct val="15000"/>
            </a:spcAft>
            <a:buChar char="••"/>
          </a:pPr>
          <a:r>
            <a:rPr lang="en-US" sz="800" kern="1200" dirty="0"/>
            <a:t>Clean and format the records as per usage by using various imputation techniques</a:t>
          </a:r>
        </a:p>
      </dsp:txBody>
      <dsp:txXfrm>
        <a:off x="288252" y="391118"/>
        <a:ext cx="1148365" cy="1262346"/>
      </dsp:txXfrm>
    </dsp:sp>
    <dsp:sp modelId="{51EA4E37-9197-43C9-9502-961CC2F00719}">
      <dsp:nvSpPr>
        <dsp:cNvPr id="0" name=""/>
        <dsp:cNvSpPr/>
      </dsp:nvSpPr>
      <dsp:spPr>
        <a:xfrm>
          <a:off x="1407422" y="44079"/>
          <a:ext cx="392030" cy="303699"/>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dirty="0"/>
        </a:p>
      </dsp:txBody>
      <dsp:txXfrm>
        <a:off x="1407422" y="104819"/>
        <a:ext cx="300920" cy="182219"/>
      </dsp:txXfrm>
    </dsp:sp>
    <dsp:sp modelId="{6BB0ABCB-2373-47ED-9774-278F8EE9E9B2}">
      <dsp:nvSpPr>
        <dsp:cNvPr id="0" name=""/>
        <dsp:cNvSpPr/>
      </dsp:nvSpPr>
      <dsp:spPr>
        <a:xfrm>
          <a:off x="1962183" y="36466"/>
          <a:ext cx="1219819" cy="478387"/>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30480" numCol="1" spcCol="1270" anchor="t" anchorCtr="0">
          <a:noAutofit/>
        </a:bodyPr>
        <a:lstStyle/>
        <a:p>
          <a:pPr lvl="0" algn="l" defTabSz="355600">
            <a:lnSpc>
              <a:spcPct val="90000"/>
            </a:lnSpc>
            <a:spcBef>
              <a:spcPct val="0"/>
            </a:spcBef>
            <a:spcAft>
              <a:spcPct val="35000"/>
            </a:spcAft>
          </a:pPr>
          <a:r>
            <a:rPr lang="en-US" sz="800" kern="1200" dirty="0"/>
            <a:t>Exploratory Data Analysis</a:t>
          </a:r>
        </a:p>
      </dsp:txBody>
      <dsp:txXfrm>
        <a:off x="1962183" y="36466"/>
        <a:ext cx="1219819" cy="318925"/>
      </dsp:txXfrm>
    </dsp:sp>
    <dsp:sp modelId="{93C83A52-6E6B-41FD-9424-D118FD751CED}">
      <dsp:nvSpPr>
        <dsp:cNvPr id="0" name=""/>
        <dsp:cNvSpPr/>
      </dsp:nvSpPr>
      <dsp:spPr>
        <a:xfrm>
          <a:off x="2212025" y="355391"/>
          <a:ext cx="1219819" cy="1333800"/>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t" anchorCtr="0">
          <a:noAutofit/>
        </a:bodyPr>
        <a:lstStyle/>
        <a:p>
          <a:pPr marL="57150" lvl="1" indent="-57150" algn="l" defTabSz="355600">
            <a:lnSpc>
              <a:spcPct val="90000"/>
            </a:lnSpc>
            <a:spcBef>
              <a:spcPct val="0"/>
            </a:spcBef>
            <a:spcAft>
              <a:spcPct val="15000"/>
            </a:spcAft>
            <a:buChar char="••"/>
          </a:pPr>
          <a:r>
            <a:rPr lang="en-US" sz="800" kern="1200" dirty="0"/>
            <a:t>Check through all the dataset information like datatype, missing value, duplicate value etc.</a:t>
          </a:r>
        </a:p>
        <a:p>
          <a:pPr marL="57150" lvl="1" indent="-57150" algn="l" defTabSz="355600">
            <a:lnSpc>
              <a:spcPct val="90000"/>
            </a:lnSpc>
            <a:spcBef>
              <a:spcPct val="0"/>
            </a:spcBef>
            <a:spcAft>
              <a:spcPct val="15000"/>
            </a:spcAft>
            <a:buChar char="••"/>
          </a:pPr>
          <a:r>
            <a:rPr lang="en-US" sz="800" kern="1200" dirty="0"/>
            <a:t>Analyze each and every data record to ensure we have usable information</a:t>
          </a:r>
        </a:p>
      </dsp:txBody>
      <dsp:txXfrm>
        <a:off x="2247752" y="391118"/>
        <a:ext cx="1148365" cy="1262346"/>
      </dsp:txXfrm>
    </dsp:sp>
    <dsp:sp modelId="{A66EA167-6AD2-4AA4-A421-59E2B4561DDF}">
      <dsp:nvSpPr>
        <dsp:cNvPr id="0" name=""/>
        <dsp:cNvSpPr/>
      </dsp:nvSpPr>
      <dsp:spPr>
        <a:xfrm>
          <a:off x="3366922" y="44079"/>
          <a:ext cx="392030" cy="303699"/>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dirty="0"/>
        </a:p>
      </dsp:txBody>
      <dsp:txXfrm>
        <a:off x="3366922" y="104819"/>
        <a:ext cx="300920" cy="182219"/>
      </dsp:txXfrm>
    </dsp:sp>
    <dsp:sp modelId="{3E371716-205E-4EF6-A7ED-14278F63B034}">
      <dsp:nvSpPr>
        <dsp:cNvPr id="0" name=""/>
        <dsp:cNvSpPr/>
      </dsp:nvSpPr>
      <dsp:spPr>
        <a:xfrm>
          <a:off x="3921683" y="36466"/>
          <a:ext cx="1219819" cy="478387"/>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30480" numCol="1" spcCol="1270" anchor="t" anchorCtr="0">
          <a:noAutofit/>
        </a:bodyPr>
        <a:lstStyle/>
        <a:p>
          <a:pPr lvl="0" algn="l" defTabSz="355600">
            <a:lnSpc>
              <a:spcPct val="90000"/>
            </a:lnSpc>
            <a:spcBef>
              <a:spcPct val="0"/>
            </a:spcBef>
            <a:spcAft>
              <a:spcPct val="35000"/>
            </a:spcAft>
          </a:pPr>
          <a:r>
            <a:rPr lang="en-US" sz="800" kern="1200" dirty="0"/>
            <a:t>Visualization and Data Preprocessing</a:t>
          </a:r>
        </a:p>
      </dsp:txBody>
      <dsp:txXfrm>
        <a:off x="3921683" y="36466"/>
        <a:ext cx="1219819" cy="318925"/>
      </dsp:txXfrm>
    </dsp:sp>
    <dsp:sp modelId="{D91F2413-E4E3-4058-AF8C-E44208B5C14B}">
      <dsp:nvSpPr>
        <dsp:cNvPr id="0" name=""/>
        <dsp:cNvSpPr/>
      </dsp:nvSpPr>
      <dsp:spPr>
        <a:xfrm>
          <a:off x="4171525" y="355391"/>
          <a:ext cx="1219819" cy="1333800"/>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t" anchorCtr="0">
          <a:noAutofit/>
        </a:bodyPr>
        <a:lstStyle/>
        <a:p>
          <a:pPr marL="57150" lvl="1" indent="-57150" algn="l" defTabSz="355600">
            <a:lnSpc>
              <a:spcPct val="90000"/>
            </a:lnSpc>
            <a:spcBef>
              <a:spcPct val="0"/>
            </a:spcBef>
            <a:spcAft>
              <a:spcPct val="15000"/>
            </a:spcAft>
            <a:buChar char="••"/>
          </a:pPr>
          <a:r>
            <a:rPr lang="en-US" sz="800" kern="1200" dirty="0"/>
            <a:t>Use various visualization methods to check the data distribution identify presence of outliers and skewness</a:t>
          </a:r>
        </a:p>
        <a:p>
          <a:pPr marL="57150" lvl="1" indent="-57150" algn="l" defTabSz="355600">
            <a:lnSpc>
              <a:spcPct val="90000"/>
            </a:lnSpc>
            <a:spcBef>
              <a:spcPct val="0"/>
            </a:spcBef>
            <a:spcAft>
              <a:spcPct val="15000"/>
            </a:spcAft>
            <a:buChar char="••"/>
          </a:pPr>
          <a:r>
            <a:rPr lang="en-US" sz="800" kern="1200" dirty="0"/>
            <a:t>Perform encoding and scaling methods</a:t>
          </a:r>
        </a:p>
      </dsp:txBody>
      <dsp:txXfrm>
        <a:off x="4207252" y="391118"/>
        <a:ext cx="1148365" cy="12623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2803" y="128029"/>
          <a:ext cx="1274875" cy="529847"/>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lvl="0" algn="l" defTabSz="400050">
            <a:lnSpc>
              <a:spcPct val="90000"/>
            </a:lnSpc>
            <a:spcBef>
              <a:spcPct val="0"/>
            </a:spcBef>
            <a:spcAft>
              <a:spcPct val="35000"/>
            </a:spcAft>
          </a:pPr>
          <a:r>
            <a:rPr lang="en-US" sz="900" kern="1200" dirty="0"/>
            <a:t>Model Building</a:t>
          </a:r>
        </a:p>
      </dsp:txBody>
      <dsp:txXfrm>
        <a:off x="2803" y="128029"/>
        <a:ext cx="1274875" cy="353231"/>
      </dsp:txXfrm>
    </dsp:sp>
    <dsp:sp modelId="{9D677988-374B-4BBA-B73C-8BE59201B4AA}">
      <dsp:nvSpPr>
        <dsp:cNvPr id="0" name=""/>
        <dsp:cNvSpPr/>
      </dsp:nvSpPr>
      <dsp:spPr>
        <a:xfrm>
          <a:off x="263923" y="481261"/>
          <a:ext cx="1274875" cy="2172825"/>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Create appropriate Regression Machine Learning model function</a:t>
          </a:r>
        </a:p>
        <a:p>
          <a:pPr marL="57150" lvl="1" indent="-57150" algn="l" defTabSz="400050">
            <a:lnSpc>
              <a:spcPct val="90000"/>
            </a:lnSpc>
            <a:spcBef>
              <a:spcPct val="0"/>
            </a:spcBef>
            <a:spcAft>
              <a:spcPct val="15000"/>
            </a:spcAft>
            <a:buChar char="••"/>
          </a:pPr>
          <a:r>
            <a:rPr lang="en-US" sz="900" kern="1200" dirty="0"/>
            <a:t>Need to ensure that whenever the regression function is called it is able to process all the necessary parameters</a:t>
          </a:r>
        </a:p>
      </dsp:txBody>
      <dsp:txXfrm>
        <a:off x="301263" y="518601"/>
        <a:ext cx="1200195" cy="2098145"/>
      </dsp:txXfrm>
    </dsp:sp>
    <dsp:sp modelId="{51EA4E37-9197-43C9-9502-961CC2F00719}">
      <dsp:nvSpPr>
        <dsp:cNvPr id="0" name=""/>
        <dsp:cNvSpPr/>
      </dsp:nvSpPr>
      <dsp:spPr>
        <a:xfrm rot="45820">
          <a:off x="1470928" y="159745"/>
          <a:ext cx="409761" cy="317407"/>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dirty="0"/>
        </a:p>
      </dsp:txBody>
      <dsp:txXfrm>
        <a:off x="1470932" y="222591"/>
        <a:ext cx="314539" cy="190445"/>
      </dsp:txXfrm>
    </dsp:sp>
    <dsp:sp modelId="{6BB0ABCB-2373-47ED-9774-278F8EE9E9B2}">
      <dsp:nvSpPr>
        <dsp:cNvPr id="0" name=""/>
        <dsp:cNvSpPr/>
      </dsp:nvSpPr>
      <dsp:spPr>
        <a:xfrm>
          <a:off x="2050746" y="155327"/>
          <a:ext cx="1274875" cy="529847"/>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lvl="0" algn="l" defTabSz="400050">
            <a:lnSpc>
              <a:spcPct val="90000"/>
            </a:lnSpc>
            <a:spcBef>
              <a:spcPct val="0"/>
            </a:spcBef>
            <a:spcAft>
              <a:spcPct val="35000"/>
            </a:spcAft>
          </a:pPr>
          <a:r>
            <a:rPr lang="en-US" sz="900" kern="1200" dirty="0"/>
            <a:t>Model Evaluation</a:t>
          </a:r>
        </a:p>
      </dsp:txBody>
      <dsp:txXfrm>
        <a:off x="2050746" y="155327"/>
        <a:ext cx="1274875" cy="353231"/>
      </dsp:txXfrm>
    </dsp:sp>
    <dsp:sp modelId="{93C83A52-6E6B-41FD-9424-D118FD751CED}">
      <dsp:nvSpPr>
        <dsp:cNvPr id="0" name=""/>
        <dsp:cNvSpPr/>
      </dsp:nvSpPr>
      <dsp:spPr>
        <a:xfrm>
          <a:off x="2311865" y="481261"/>
          <a:ext cx="1274875" cy="2172825"/>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Usage of evaluation metrics to check the accuracy of the models over trained and test data inputs</a:t>
          </a:r>
        </a:p>
        <a:p>
          <a:pPr marL="57150" lvl="1" indent="-57150" algn="l" defTabSz="400050">
            <a:lnSpc>
              <a:spcPct val="90000"/>
            </a:lnSpc>
            <a:spcBef>
              <a:spcPct val="0"/>
            </a:spcBef>
            <a:spcAft>
              <a:spcPct val="15000"/>
            </a:spcAft>
            <a:buChar char="••"/>
          </a:pPr>
          <a:r>
            <a:rPr lang="en-US" sz="900" kern="1200" dirty="0"/>
            <a:t>Ensure the cross validation techniques helps in reducing over fitting and under fitting data</a:t>
          </a:r>
        </a:p>
      </dsp:txBody>
      <dsp:txXfrm>
        <a:off x="2349205" y="518601"/>
        <a:ext cx="1200195" cy="2098145"/>
      </dsp:txXfrm>
    </dsp:sp>
    <dsp:sp modelId="{A66EA167-6AD2-4AA4-A421-59E2B4561DDF}">
      <dsp:nvSpPr>
        <dsp:cNvPr id="0" name=""/>
        <dsp:cNvSpPr/>
      </dsp:nvSpPr>
      <dsp:spPr>
        <a:xfrm rot="21554180">
          <a:off x="3518870" y="159436"/>
          <a:ext cx="409761" cy="317407"/>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dirty="0"/>
        </a:p>
      </dsp:txBody>
      <dsp:txXfrm>
        <a:off x="3518874" y="223552"/>
        <a:ext cx="314539" cy="190445"/>
      </dsp:txXfrm>
    </dsp:sp>
    <dsp:sp modelId="{3E371716-205E-4EF6-A7ED-14278F63B034}">
      <dsp:nvSpPr>
        <dsp:cNvPr id="0" name=""/>
        <dsp:cNvSpPr/>
      </dsp:nvSpPr>
      <dsp:spPr>
        <a:xfrm>
          <a:off x="4098688" y="128029"/>
          <a:ext cx="1274875" cy="529847"/>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lvl="0" algn="l" defTabSz="400050">
            <a:lnSpc>
              <a:spcPct val="90000"/>
            </a:lnSpc>
            <a:spcBef>
              <a:spcPct val="0"/>
            </a:spcBef>
            <a:spcAft>
              <a:spcPct val="35000"/>
            </a:spcAft>
          </a:pPr>
          <a:r>
            <a:rPr lang="en-US" sz="900" kern="1200" dirty="0"/>
            <a:t>Hyperparameter Tuning Best Model</a:t>
          </a:r>
        </a:p>
      </dsp:txBody>
      <dsp:txXfrm>
        <a:off x="4098688" y="128029"/>
        <a:ext cx="1274875" cy="353231"/>
      </dsp:txXfrm>
    </dsp:sp>
    <dsp:sp modelId="{D91F2413-E4E3-4058-AF8C-E44208B5C14B}">
      <dsp:nvSpPr>
        <dsp:cNvPr id="0" name=""/>
        <dsp:cNvSpPr/>
      </dsp:nvSpPr>
      <dsp:spPr>
        <a:xfrm>
          <a:off x="4359807" y="481261"/>
          <a:ext cx="1274875" cy="2172825"/>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Choosing the appropriate Regression Machine Learning model to check various parameter permutation and combinations</a:t>
          </a:r>
        </a:p>
        <a:p>
          <a:pPr marL="57150" lvl="1" indent="-57150" algn="l" defTabSz="400050">
            <a:lnSpc>
              <a:spcPct val="90000"/>
            </a:lnSpc>
            <a:spcBef>
              <a:spcPct val="0"/>
            </a:spcBef>
            <a:spcAft>
              <a:spcPct val="15000"/>
            </a:spcAft>
            <a:buChar char="••"/>
          </a:pPr>
          <a:r>
            <a:rPr lang="en-US" sz="900" kern="1200" dirty="0"/>
            <a:t>Using Grid Search CV to obtain the best parameters that can be plugged into the selected model</a:t>
          </a:r>
        </a:p>
      </dsp:txBody>
      <dsp:txXfrm>
        <a:off x="4397147" y="518601"/>
        <a:ext cx="1200195" cy="2098145"/>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429B8-5221-43F5-AD56-3EAB65048D2C}" type="datetimeFigureOut">
              <a:rPr lang="en-IN" smtClean="0"/>
              <a:t>28-12-2021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F3E02-2BA6-426E-8143-CD465784BF1C}" type="slidenum">
              <a:rPr lang="en-IN" smtClean="0"/>
              <a:t>‹#›</a:t>
            </a:fld>
            <a:endParaRPr lang="en-IN"/>
          </a:p>
        </p:txBody>
      </p:sp>
    </p:spTree>
    <p:extLst>
      <p:ext uri="{BB962C8B-B14F-4D97-AF65-F5344CB8AC3E}">
        <p14:creationId xmlns:p14="http://schemas.microsoft.com/office/powerpoint/2010/main" val="1525073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1897329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38FCF9D-21B3-4C72-99FC-8C9DD9628A1B}"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9708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438FCF9D-21B3-4C72-99FC-8C9DD9628A1B}" type="datetimeFigureOut">
              <a:rPr lang="en-IN" smtClean="0"/>
              <a:t>28-12-2021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885342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8FCF9D-21B3-4C72-99FC-8C9DD9628A1B}"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856466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8FCF9D-21B3-4C72-99FC-8C9DD9628A1B}"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73994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8FCF9D-21B3-4C72-99FC-8C9DD9628A1B}"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1531971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8FCF9D-21B3-4C72-99FC-8C9DD9628A1B}"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85617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8FCF9D-21B3-4C72-99FC-8C9DD9628A1B}"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4016935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8FCF9D-21B3-4C72-99FC-8C9DD9628A1B}"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20469001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8FCF9D-21B3-4C72-99FC-8C9DD9628A1B}"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12370309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xmlns="" id="{32EC3EF4-A2D5-4058-977A-74A37AC365BD}"/>
              </a:ext>
              <a:ext uri="{C183D7F6-B498-43B3-948B-1728B52AA6E4}">
                <adec:decorative xmlns=""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xmlns="" id="{4E7C74DD-4244-46B7-8336-30F7151DB21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xmlns="" id="{9DC663CF-0C67-4619-B40E-7832C4DA15FE}"/>
              </a:ext>
              <a:ext uri="{C183D7F6-B498-43B3-948B-1728B52AA6E4}">
                <adec:decorative xmlns=""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9699307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12/28/2021</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2944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8FCF9D-21B3-4C72-99FC-8C9DD9628A1B}"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945901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12/28/2021</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1555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12/28/2021</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xmlns=""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9575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8FCF9D-21B3-4C72-99FC-8C9DD9628A1B}"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3084879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38FCF9D-21B3-4C72-99FC-8C9DD9628A1B}" type="datetimeFigureOut">
              <a:rPr lang="en-IN" smtClean="0"/>
              <a:t>28-12-2021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219670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38FCF9D-21B3-4C72-99FC-8C9DD9628A1B}" type="datetimeFigureOut">
              <a:rPr lang="en-IN" smtClean="0"/>
              <a:t>28-12-2021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4215049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38FCF9D-21B3-4C72-99FC-8C9DD9628A1B}" type="datetimeFigureOut">
              <a:rPr lang="en-IN" smtClean="0"/>
              <a:t>28-12-2021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3154565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8FCF9D-21B3-4C72-99FC-8C9DD9628A1B}" type="datetimeFigureOut">
              <a:rPr lang="en-IN" smtClean="0"/>
              <a:t>28-12-2021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2024811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8FCF9D-21B3-4C72-99FC-8C9DD9628A1B}" type="datetimeFigureOut">
              <a:rPr lang="en-IN" smtClean="0"/>
              <a:t>28-12-2021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380163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8FCF9D-21B3-4C72-99FC-8C9DD9628A1B}" type="datetimeFigureOut">
              <a:rPr lang="en-IN" smtClean="0"/>
              <a:t>28-12-2021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2218682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38FCF9D-21B3-4C72-99FC-8C9DD9628A1B}" type="datetimeFigureOut">
              <a:rPr lang="en-IN" smtClean="0"/>
              <a:t>28-12-2021</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9147B19-5610-4E54-83E0-42CAB55A5A2B}" type="slidenum">
              <a:rPr lang="en-IN" smtClean="0"/>
              <a:t>‹#›</a:t>
            </a:fld>
            <a:endParaRPr lang="en-IN"/>
          </a:p>
        </p:txBody>
      </p:sp>
    </p:spTree>
    <p:extLst>
      <p:ext uri="{BB962C8B-B14F-4D97-AF65-F5344CB8AC3E}">
        <p14:creationId xmlns:p14="http://schemas.microsoft.com/office/powerpoint/2010/main" val="26667738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0.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xmlns="" id="{09890287-4DB6-4C87-AEAF-17E9594F401B}"/>
              </a:ext>
              <a:ext uri="{C183D7F6-B498-43B3-948B-1728B52AA6E4}">
                <adec:decorative xmlns=""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xmlns="" id="{C0BF9B80-F084-4423-8C1C-E79BE829875F}"/>
              </a:ext>
              <a:ext uri="{C183D7F6-B498-43B3-948B-1728B52AA6E4}">
                <adec:decorative xmlns=""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xmlns="" id="{9626180B-FF05-48CF-BFB3-C95C9B5DAB99}"/>
              </a:ext>
              <a:ext uri="{C183D7F6-B498-43B3-948B-1728B52AA6E4}">
                <adec:decorative xmlns=""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xmlns="" id="{3933031D-018B-489E-B613-2113C1CD2360}"/>
              </a:ext>
            </a:extLst>
          </p:cNvPr>
          <p:cNvSpPr>
            <a:spLocks noGrp="1"/>
          </p:cNvSpPr>
          <p:nvPr>
            <p:ph type="ctrTitle"/>
          </p:nvPr>
        </p:nvSpPr>
        <p:spPr/>
        <p:txBody>
          <a:bodyPr>
            <a:normAutofit/>
          </a:bodyPr>
          <a:lstStyle/>
          <a:p>
            <a:r>
              <a:rPr lang="it-IT" dirty="0" smtClean="0">
                <a:solidFill>
                  <a:srgbClr val="FF0000"/>
                </a:solidFill>
                <a:latin typeface="Arabic Typesetting" panose="03020402040406030203" pitchFamily="66" charset="-78"/>
                <a:cs typeface="Arabic Typesetting" panose="03020402040406030203" pitchFamily="66" charset="-78"/>
              </a:rPr>
              <a:t>Malignant comments classifier</a:t>
            </a:r>
            <a:endParaRPr lang="en-US" dirty="0">
              <a:solidFill>
                <a:srgbClr val="FF0000"/>
              </a:solidFill>
              <a:latin typeface="Arabic Typesetting" panose="03020402040406030203" pitchFamily="66" charset="-78"/>
              <a:cs typeface="Arabic Typesetting" panose="03020402040406030203" pitchFamily="66" charset="-78"/>
            </a:endParaRPr>
          </a:p>
        </p:txBody>
      </p:sp>
      <p:sp>
        <p:nvSpPr>
          <p:cNvPr id="7" name="Subtitle 6">
            <a:extLst>
              <a:ext uri="{FF2B5EF4-FFF2-40B4-BE49-F238E27FC236}">
                <a16:creationId xmlns:a16="http://schemas.microsoft.com/office/drawing/2014/main" xmlns="" id="{606F8B2E-A7F5-4413-BEED-BFF7C3D9FF78}"/>
              </a:ext>
            </a:extLst>
          </p:cNvPr>
          <p:cNvSpPr>
            <a:spLocks noGrp="1"/>
          </p:cNvSpPr>
          <p:nvPr>
            <p:ph type="subTitle" idx="1"/>
          </p:nvPr>
        </p:nvSpPr>
        <p:spPr/>
        <p:txBody>
          <a:bodyPr>
            <a:normAutofit lnSpcReduction="10000"/>
          </a:bodyPr>
          <a:lstStyle/>
          <a:p>
            <a:r>
              <a:rPr lang="en-IN" dirty="0">
                <a:solidFill>
                  <a:schemeClr val="tx1">
                    <a:lumMod val="95000"/>
                    <a:lumOff val="5000"/>
                  </a:schemeClr>
                </a:solidFill>
                <a:latin typeface="Times New Roman" panose="02020603050405020304" pitchFamily="18" charset="0"/>
                <a:cs typeface="Times New Roman" panose="02020603050405020304" pitchFamily="18" charset="0"/>
              </a:rPr>
              <a:t>Submitted by: </a:t>
            </a:r>
          </a:p>
          <a:p>
            <a:r>
              <a:rPr lang="en-IN"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IN" dirty="0" err="1" smtClean="0">
                <a:solidFill>
                  <a:schemeClr val="tx1">
                    <a:lumMod val="95000"/>
                    <a:lumOff val="5000"/>
                  </a:schemeClr>
                </a:solidFill>
                <a:latin typeface="Times New Roman" panose="02020603050405020304" pitchFamily="18" charset="0"/>
                <a:cs typeface="Times New Roman" panose="02020603050405020304" pitchFamily="18" charset="0"/>
              </a:rPr>
              <a:t>Priyanka</a:t>
            </a:r>
            <a:r>
              <a:rPr lang="en-IN"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IN" dirty="0" err="1">
                <a:solidFill>
                  <a:schemeClr val="tx1">
                    <a:lumMod val="95000"/>
                    <a:lumOff val="5000"/>
                  </a:schemeClr>
                </a:solidFill>
                <a:latin typeface="Times New Roman" panose="02020603050405020304" pitchFamily="18" charset="0"/>
                <a:cs typeface="Times New Roman" panose="02020603050405020304" pitchFamily="18" charset="0"/>
              </a:rPr>
              <a:t>Saikia</a:t>
            </a:r>
            <a:r>
              <a:rPr lang="en-IN" dirty="0">
                <a:solidFill>
                  <a:schemeClr val="tx1">
                    <a:lumMod val="95000"/>
                    <a:lumOff val="5000"/>
                  </a:schemeClr>
                </a:solidFill>
                <a:latin typeface="Times New Roman" panose="02020603050405020304" pitchFamily="18" charset="0"/>
                <a:cs typeface="Times New Roman" panose="02020603050405020304" pitchFamily="18" charset="0"/>
              </a:rPr>
              <a:t>		    </a:t>
            </a:r>
          </a:p>
          <a:p>
            <a:r>
              <a:rPr lang="en-US" altLang="en-US" dirty="0" smtClean="0">
                <a:solidFill>
                  <a:schemeClr val="tx1">
                    <a:lumMod val="95000"/>
                    <a:lumOff val="5000"/>
                  </a:schemeClr>
                </a:solidFill>
                <a:latin typeface="Times New Roman" panose="02020603050405020304" pitchFamily="18" charset="0"/>
                <a:cs typeface="Times New Roman" panose="02020603050405020304" pitchFamily="18" charset="0"/>
              </a:rPr>
              <a:t> Data </a:t>
            </a: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Science Intern</a:t>
            </a:r>
          </a:p>
          <a:p>
            <a:r>
              <a:rPr lang="en-US" altLang="en-US" dirty="0" smtClean="0">
                <a:solidFill>
                  <a:schemeClr val="tx1">
                    <a:lumMod val="95000"/>
                    <a:lumOff val="5000"/>
                  </a:schemeClr>
                </a:solidFill>
                <a:latin typeface="Times New Roman" panose="02020603050405020304" pitchFamily="18" charset="0"/>
                <a:cs typeface="Times New Roman" panose="02020603050405020304" pitchFamily="18" charset="0"/>
              </a:rPr>
              <a:t>   Flip </a:t>
            </a:r>
            <a:r>
              <a:rPr lang="en-US" altLang="en-US" dirty="0" err="1">
                <a:solidFill>
                  <a:schemeClr val="tx1">
                    <a:lumMod val="95000"/>
                    <a:lumOff val="5000"/>
                  </a:schemeClr>
                </a:solidFill>
                <a:latin typeface="Times New Roman" panose="02020603050405020304" pitchFamily="18" charset="0"/>
                <a:cs typeface="Times New Roman" panose="02020603050405020304" pitchFamily="18" charset="0"/>
              </a:rPr>
              <a:t>Robo</a:t>
            </a: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 Technologies</a:t>
            </a:r>
            <a:endParaRPr lang="en-US" alt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67819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96A783-CCE1-46CA-BF23-C0CAC64D20FB}"/>
              </a:ext>
            </a:extLst>
          </p:cNvPr>
          <p:cNvSpPr>
            <a:spLocks noGrp="1"/>
          </p:cNvSpPr>
          <p:nvPr>
            <p:ph type="ctrTitle"/>
          </p:nvPr>
        </p:nvSpPr>
        <p:spPr/>
        <p:txBody>
          <a:bodyPr/>
          <a:lstStyle/>
          <a:p>
            <a:r>
              <a:rPr lang="en-US" dirty="0"/>
              <a:t>EXPLORATORY DATA ANALYSIS (EDA) AND VISUALIZATION</a:t>
            </a:r>
            <a:endParaRPr lang="en-IN" dirty="0"/>
          </a:p>
        </p:txBody>
      </p:sp>
      <p:sp>
        <p:nvSpPr>
          <p:cNvPr id="3" name="Text Placeholder 2">
            <a:extLst>
              <a:ext uri="{FF2B5EF4-FFF2-40B4-BE49-F238E27FC236}">
                <a16:creationId xmlns:a16="http://schemas.microsoft.com/office/drawing/2014/main" xmlns="" id="{C862E43C-A378-491A-8B52-ED286C84CA1F}"/>
              </a:ext>
            </a:extLst>
          </p:cNvPr>
          <p:cNvSpPr>
            <a:spLocks noGrp="1"/>
          </p:cNvSpPr>
          <p:nvPr>
            <p:ph type="body" sz="quarter" idx="14"/>
          </p:nvPr>
        </p:nvSpPr>
        <p:spPr/>
        <p:txBody>
          <a:bodyPr/>
          <a:lstStyle/>
          <a:p>
            <a:r>
              <a:rPr lang="en-US" dirty="0"/>
              <a:t> </a:t>
            </a:r>
            <a:endParaRPr lang="en-IN" dirty="0"/>
          </a:p>
        </p:txBody>
      </p:sp>
      <p:sp>
        <p:nvSpPr>
          <p:cNvPr id="11" name="TextBox 10">
            <a:extLst>
              <a:ext uri="{FF2B5EF4-FFF2-40B4-BE49-F238E27FC236}">
                <a16:creationId xmlns:a16="http://schemas.microsoft.com/office/drawing/2014/main" xmlns="" id="{90F9E978-F95A-4667-B8C0-6C53BA3F3A80}"/>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12" name="TextBox 11">
            <a:extLst>
              <a:ext uri="{FF2B5EF4-FFF2-40B4-BE49-F238E27FC236}">
                <a16:creationId xmlns:a16="http://schemas.microsoft.com/office/drawing/2014/main" xmlns="" id="{8618FF1B-A466-4BF3-8CAA-4109A66B2EB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13" name="TextBox 12">
            <a:extLst>
              <a:ext uri="{FF2B5EF4-FFF2-40B4-BE49-F238E27FC236}">
                <a16:creationId xmlns:a16="http://schemas.microsoft.com/office/drawing/2014/main" xmlns="" id="{79176100-13EF-4E39-BA82-408F67794047}"/>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14" name="TextBox 13">
            <a:extLst>
              <a:ext uri="{FF2B5EF4-FFF2-40B4-BE49-F238E27FC236}">
                <a16:creationId xmlns:a16="http://schemas.microsoft.com/office/drawing/2014/main" xmlns="" id="{D9611067-4A94-48A6-870A-A4C18323C3F9}"/>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15" name="TextBox 14">
            <a:extLst>
              <a:ext uri="{FF2B5EF4-FFF2-40B4-BE49-F238E27FC236}">
                <a16:creationId xmlns:a16="http://schemas.microsoft.com/office/drawing/2014/main" xmlns="" id="{30C1D2F7-994A-47AD-BECC-E51C11D920E3}"/>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16" name="TextBox 15">
            <a:extLst>
              <a:ext uri="{FF2B5EF4-FFF2-40B4-BE49-F238E27FC236}">
                <a16:creationId xmlns:a16="http://schemas.microsoft.com/office/drawing/2014/main" xmlns="" id="{3AFB3065-0338-4E1D-89D9-75C9D46E210C}"/>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7" name="TextBox 16">
            <a:extLst>
              <a:ext uri="{FF2B5EF4-FFF2-40B4-BE49-F238E27FC236}">
                <a16:creationId xmlns:a16="http://schemas.microsoft.com/office/drawing/2014/main" xmlns="" id="{2FBF23AD-1EFD-4457-AD49-F4B2052DF086}"/>
              </a:ext>
            </a:extLst>
          </p:cNvPr>
          <p:cNvSpPr txBox="1"/>
          <p:nvPr/>
        </p:nvSpPr>
        <p:spPr>
          <a:xfrm>
            <a:off x="4293493" y="256614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8" name="TextBox 17">
            <a:extLst>
              <a:ext uri="{FF2B5EF4-FFF2-40B4-BE49-F238E27FC236}">
                <a16:creationId xmlns:a16="http://schemas.microsoft.com/office/drawing/2014/main" xmlns="" id="{FFDA6937-0733-44B8-96A3-DD4E807E6C8F}"/>
              </a:ext>
            </a:extLst>
          </p:cNvPr>
          <p:cNvSpPr txBox="1"/>
          <p:nvPr/>
        </p:nvSpPr>
        <p:spPr>
          <a:xfrm>
            <a:off x="7726827" y="2592060"/>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9" name="TextBox 18">
            <a:extLst>
              <a:ext uri="{FF2B5EF4-FFF2-40B4-BE49-F238E27FC236}">
                <a16:creationId xmlns:a16="http://schemas.microsoft.com/office/drawing/2014/main" xmlns="" id="{CF3854D7-C6AB-47ED-9CEE-E963FF12DF88}"/>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20" name="TextBox 19">
            <a:extLst>
              <a:ext uri="{FF2B5EF4-FFF2-40B4-BE49-F238E27FC236}">
                <a16:creationId xmlns:a16="http://schemas.microsoft.com/office/drawing/2014/main" xmlns="" id="{6B3FD18E-5BA3-4C9C-962F-2C0122D754AB}"/>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4312101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8AAA7E1-82AC-420E-A075-349CA2E62975}"/>
              </a:ext>
            </a:extLst>
          </p:cNvPr>
          <p:cNvSpPr>
            <a:spLocks noGrp="1"/>
          </p:cNvSpPr>
          <p:nvPr>
            <p:ph type="ctrTitle"/>
          </p:nvPr>
        </p:nvSpPr>
        <p:spPr>
          <a:xfrm>
            <a:off x="1443944" y="199231"/>
            <a:ext cx="4890577" cy="1477328"/>
          </a:xfrm>
        </p:spPr>
        <p:txBody>
          <a:bodyPr/>
          <a:lstStyle/>
          <a:p>
            <a:r>
              <a:rPr lang="en-US" dirty="0"/>
              <a:t>Cyberbullying statistics</a:t>
            </a:r>
            <a:endParaRPr lang="en-IN" dirty="0"/>
          </a:p>
        </p:txBody>
      </p:sp>
      <p:sp>
        <p:nvSpPr>
          <p:cNvPr id="4" name="Text Placeholder 3">
            <a:extLst>
              <a:ext uri="{FF2B5EF4-FFF2-40B4-BE49-F238E27FC236}">
                <a16:creationId xmlns:a16="http://schemas.microsoft.com/office/drawing/2014/main" xmlns="" id="{62D6981D-AF17-43C5-A111-3C6E118283E8}"/>
              </a:ext>
            </a:extLst>
          </p:cNvPr>
          <p:cNvSpPr>
            <a:spLocks noGrp="1"/>
          </p:cNvSpPr>
          <p:nvPr>
            <p:ph type="body" sz="quarter" idx="14"/>
          </p:nvPr>
        </p:nvSpPr>
        <p:spPr>
          <a:xfrm>
            <a:off x="1443944" y="2043702"/>
            <a:ext cx="3755853" cy="2733014"/>
          </a:xfrm>
        </p:spPr>
        <p:txBody>
          <a:bodyPr>
            <a:normAutofit/>
          </a:bodyPr>
          <a:lstStyle/>
          <a:p>
            <a:r>
              <a:rPr lang="en-US" dirty="0">
                <a:solidFill>
                  <a:schemeClr val="bg1"/>
                </a:solidFill>
              </a:rPr>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solidFill>
                <a:schemeClr val="bg1"/>
              </a:solidFill>
            </a:endParaRPr>
          </a:p>
        </p:txBody>
      </p:sp>
      <p:sp>
        <p:nvSpPr>
          <p:cNvPr id="5" name="Rectangle 4"/>
          <p:cNvSpPr/>
          <p:nvPr/>
        </p:nvSpPr>
        <p:spPr>
          <a:xfrm>
            <a:off x="6664658" y="184237"/>
            <a:ext cx="6096000" cy="1477328"/>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500" b="0" i="0" u="none" strike="noStrike" kern="0" cap="all" spc="0" normalizeH="0" baseline="0" noProof="0" dirty="0" smtClean="0">
                <a:ln>
                  <a:noFill/>
                </a:ln>
                <a:solidFill>
                  <a:srgbClr val="045FC4">
                    <a:lumMod val="75000"/>
                  </a:srgbClr>
                </a:solidFill>
                <a:effectLst/>
                <a:uLnTx/>
                <a:uFillTx/>
                <a:latin typeface="Sagona ExtraLight" panose="02020303050505020204" pitchFamily="18" charset="0"/>
              </a:rPr>
              <a:t>Effects of cyberbullying</a:t>
            </a:r>
            <a:endParaRPr kumimoji="0" lang="en-IN" sz="1800" b="0" i="0" u="none" strike="noStrike" kern="0" cap="none" spc="0" normalizeH="0" baseline="0" noProof="0" dirty="0" smtClean="0">
              <a:ln>
                <a:noFill/>
              </a:ln>
              <a:solidFill>
                <a:sysClr val="windowText" lastClr="000000"/>
              </a:solidFill>
              <a:effectLst/>
              <a:uLnTx/>
              <a:uFillTx/>
            </a:endParaRPr>
          </a:p>
        </p:txBody>
      </p:sp>
      <p:sp>
        <p:nvSpPr>
          <p:cNvPr id="7" name="Rectangle 6"/>
          <p:cNvSpPr/>
          <p:nvPr/>
        </p:nvSpPr>
        <p:spPr>
          <a:xfrm>
            <a:off x="6760192" y="1907189"/>
            <a:ext cx="4144369" cy="2308324"/>
          </a:xfrm>
          <a:prstGeom prst="rect">
            <a:avLst/>
          </a:prstGeom>
        </p:spPr>
        <p:txBody>
          <a:bodyPr wrap="square">
            <a:spAutoFit/>
          </a:bodyPr>
          <a:lstStyle/>
          <a:p>
            <a:pPr lvl="0">
              <a:spcBef>
                <a:spcPts val="1000"/>
              </a:spcBef>
            </a:pPr>
            <a:r>
              <a:rPr lang="en-US" sz="1600" dirty="0">
                <a:solidFill>
                  <a:srgbClr val="000000"/>
                </a:solidFill>
                <a:latin typeface="Calibri Light" panose="020F0302020204030204"/>
              </a:rPr>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sz="1600" dirty="0">
              <a:solidFill>
                <a:srgbClr val="000000"/>
              </a:solidFill>
              <a:latin typeface="Calibri Light" panose="020F0302020204030204"/>
            </a:endParaRPr>
          </a:p>
        </p:txBody>
      </p:sp>
    </p:spTree>
    <p:extLst>
      <p:ext uri="{BB962C8B-B14F-4D97-AF65-F5344CB8AC3E}">
        <p14:creationId xmlns:p14="http://schemas.microsoft.com/office/powerpoint/2010/main" val="41429501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8A5E32-91B6-42BD-8101-E9208CF374F7}"/>
              </a:ext>
            </a:extLst>
          </p:cNvPr>
          <p:cNvSpPr>
            <a:spLocks noGrp="1"/>
          </p:cNvSpPr>
          <p:nvPr>
            <p:ph type="ctrTitle"/>
          </p:nvPr>
        </p:nvSpPr>
        <p:spPr/>
        <p:txBody>
          <a:bodyPr/>
          <a:lstStyle/>
          <a:p>
            <a:r>
              <a:rPr lang="en-US" dirty="0"/>
              <a:t>Missing values</a:t>
            </a:r>
            <a:endParaRPr lang="en-IN" dirty="0"/>
          </a:p>
        </p:txBody>
      </p:sp>
      <p:sp>
        <p:nvSpPr>
          <p:cNvPr id="3" name="Text Placeholder 2">
            <a:extLst>
              <a:ext uri="{FF2B5EF4-FFF2-40B4-BE49-F238E27FC236}">
                <a16:creationId xmlns:a16="http://schemas.microsoft.com/office/drawing/2014/main" xmlns="" id="{D86ADF46-FF84-4748-8101-5A82918AB268}"/>
              </a:ext>
            </a:extLst>
          </p:cNvPr>
          <p:cNvSpPr>
            <a:spLocks noGrp="1"/>
          </p:cNvSpPr>
          <p:nvPr>
            <p:ph type="body" sz="quarter" idx="14"/>
          </p:nvPr>
        </p:nvSpPr>
        <p:spPr/>
        <p:txBody>
          <a:bodyPr/>
          <a:lstStyle/>
          <a:p>
            <a:r>
              <a:rPr lang="en-US" dirty="0"/>
              <a:t> </a:t>
            </a:r>
            <a:endParaRPr lang="en-IN" dirty="0"/>
          </a:p>
        </p:txBody>
      </p:sp>
      <p:pic>
        <p:nvPicPr>
          <p:cNvPr id="4" name="Picture 3"/>
          <p:cNvPicPr>
            <a:picLocks noChangeAspect="1"/>
          </p:cNvPicPr>
          <p:nvPr/>
        </p:nvPicPr>
        <p:blipFill>
          <a:blip r:embed="rId2"/>
          <a:stretch>
            <a:fillRect/>
          </a:stretch>
        </p:blipFill>
        <p:spPr>
          <a:xfrm>
            <a:off x="757606" y="1837628"/>
            <a:ext cx="5916149" cy="3870007"/>
          </a:xfrm>
          <a:prstGeom prst="rect">
            <a:avLst/>
          </a:prstGeom>
        </p:spPr>
      </p:pic>
      <p:sp>
        <p:nvSpPr>
          <p:cNvPr id="6" name="TextBox 5"/>
          <p:cNvSpPr txBox="1"/>
          <p:nvPr/>
        </p:nvSpPr>
        <p:spPr>
          <a:xfrm>
            <a:off x="7451678" y="2060812"/>
            <a:ext cx="3862316" cy="646331"/>
          </a:xfrm>
          <a:prstGeom prst="rect">
            <a:avLst/>
          </a:prstGeom>
          <a:noFill/>
        </p:spPr>
        <p:txBody>
          <a:bodyPr wrap="square" rtlCol="0">
            <a:spAutoFit/>
          </a:bodyPr>
          <a:lstStyle/>
          <a:p>
            <a:r>
              <a:rPr lang="en-IN" dirty="0" smtClean="0">
                <a:solidFill>
                  <a:schemeClr val="bg1"/>
                </a:solidFill>
              </a:rPr>
              <a:t>There are no missing values present in the dataset</a:t>
            </a:r>
            <a:endParaRPr lang="en-IN" dirty="0">
              <a:solidFill>
                <a:schemeClr val="bg1"/>
              </a:solidFill>
            </a:endParaRPr>
          </a:p>
        </p:txBody>
      </p:sp>
    </p:spTree>
    <p:extLst>
      <p:ext uri="{BB962C8B-B14F-4D97-AF65-F5344CB8AC3E}">
        <p14:creationId xmlns:p14="http://schemas.microsoft.com/office/powerpoint/2010/main" val="18570922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E1E926-E9EC-484C-A6A3-FE7BD2E3FB52}"/>
              </a:ext>
            </a:extLst>
          </p:cNvPr>
          <p:cNvSpPr>
            <a:spLocks noGrp="1"/>
          </p:cNvSpPr>
          <p:nvPr>
            <p:ph type="ctrTitle"/>
          </p:nvPr>
        </p:nvSpPr>
        <p:spPr/>
        <p:txBody>
          <a:bodyPr/>
          <a:lstStyle/>
          <a:p>
            <a:r>
              <a:rPr lang="en-US" dirty="0"/>
              <a:t>Count plot</a:t>
            </a:r>
            <a:endParaRPr lang="en-IN" dirty="0"/>
          </a:p>
        </p:txBody>
      </p:sp>
      <p:sp>
        <p:nvSpPr>
          <p:cNvPr id="3" name="Text Placeholder 2">
            <a:extLst>
              <a:ext uri="{FF2B5EF4-FFF2-40B4-BE49-F238E27FC236}">
                <a16:creationId xmlns:a16="http://schemas.microsoft.com/office/drawing/2014/main" xmlns="" id="{5FCC595D-8700-4AE9-940E-A6E245547B3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02CE337B-3F1E-4FCE-8244-CDDD8344507E}"/>
              </a:ext>
            </a:extLst>
          </p:cNvPr>
          <p:cNvPicPr>
            <a:picLocks noChangeAspect="1"/>
          </p:cNvPicPr>
          <p:nvPr/>
        </p:nvPicPr>
        <p:blipFill>
          <a:blip r:embed="rId2"/>
          <a:stretch>
            <a:fillRect/>
          </a:stretch>
        </p:blipFill>
        <p:spPr>
          <a:xfrm>
            <a:off x="392624" y="1507066"/>
            <a:ext cx="11555555" cy="5206349"/>
          </a:xfrm>
          <a:prstGeom prst="rect">
            <a:avLst/>
          </a:prstGeom>
        </p:spPr>
      </p:pic>
    </p:spTree>
    <p:extLst>
      <p:ext uri="{BB962C8B-B14F-4D97-AF65-F5344CB8AC3E}">
        <p14:creationId xmlns:p14="http://schemas.microsoft.com/office/powerpoint/2010/main" val="24554117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651A3C-6AF3-4574-A084-9CDC690C02F6}"/>
              </a:ext>
            </a:extLst>
          </p:cNvPr>
          <p:cNvSpPr>
            <a:spLocks noGrp="1"/>
          </p:cNvSpPr>
          <p:nvPr>
            <p:ph type="ctrTitle"/>
          </p:nvPr>
        </p:nvSpPr>
        <p:spPr/>
        <p:txBody>
          <a:bodyPr/>
          <a:lstStyle/>
          <a:p>
            <a:r>
              <a:rPr lang="en-US" dirty="0"/>
              <a:t>Distribution plot</a:t>
            </a:r>
            <a:endParaRPr lang="en-IN" dirty="0"/>
          </a:p>
        </p:txBody>
      </p:sp>
      <p:sp>
        <p:nvSpPr>
          <p:cNvPr id="3" name="Text Placeholder 2">
            <a:extLst>
              <a:ext uri="{FF2B5EF4-FFF2-40B4-BE49-F238E27FC236}">
                <a16:creationId xmlns:a16="http://schemas.microsoft.com/office/drawing/2014/main" xmlns=""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92D7DC3E-2B4C-40FD-821E-457491F28486}"/>
              </a:ext>
            </a:extLst>
          </p:cNvPr>
          <p:cNvPicPr>
            <a:picLocks noChangeAspect="1"/>
          </p:cNvPicPr>
          <p:nvPr/>
        </p:nvPicPr>
        <p:blipFill>
          <a:blip r:embed="rId2"/>
          <a:stretch>
            <a:fillRect/>
          </a:stretch>
        </p:blipFill>
        <p:spPr>
          <a:xfrm>
            <a:off x="392623" y="1807244"/>
            <a:ext cx="11517460" cy="4711111"/>
          </a:xfrm>
          <a:prstGeom prst="rect">
            <a:avLst/>
          </a:prstGeom>
        </p:spPr>
      </p:pic>
    </p:spTree>
    <p:extLst>
      <p:ext uri="{BB962C8B-B14F-4D97-AF65-F5344CB8AC3E}">
        <p14:creationId xmlns:p14="http://schemas.microsoft.com/office/powerpoint/2010/main" val="19187548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04E97E-EBD9-4A11-92EA-0E5B9F0A8132}"/>
              </a:ext>
            </a:extLst>
          </p:cNvPr>
          <p:cNvSpPr>
            <a:spLocks noGrp="1"/>
          </p:cNvSpPr>
          <p:nvPr>
            <p:ph type="ctrTitle"/>
          </p:nvPr>
        </p:nvSpPr>
        <p:spPr/>
        <p:txBody>
          <a:bodyPr/>
          <a:lstStyle/>
          <a:p>
            <a:r>
              <a:rPr lang="en-US" dirty="0"/>
              <a:t>Word cloud</a:t>
            </a:r>
            <a:endParaRPr lang="en-IN" dirty="0"/>
          </a:p>
        </p:txBody>
      </p:sp>
      <p:sp>
        <p:nvSpPr>
          <p:cNvPr id="3" name="Text Placeholder 2">
            <a:extLst>
              <a:ext uri="{FF2B5EF4-FFF2-40B4-BE49-F238E27FC236}">
                <a16:creationId xmlns:a16="http://schemas.microsoft.com/office/drawing/2014/main" xmlns="" id="{4DC3E983-3817-4304-980D-65BF79ACA809}"/>
              </a:ext>
            </a:extLst>
          </p:cNvPr>
          <p:cNvSpPr>
            <a:spLocks noGrp="1"/>
          </p:cNvSpPr>
          <p:nvPr>
            <p:ph type="body" sz="quarter" idx="14"/>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xmlns="" id="{F25AB880-6E35-4B7A-85DF-27DD48BF35DA}"/>
              </a:ext>
            </a:extLst>
          </p:cNvPr>
          <p:cNvPicPr>
            <a:picLocks noChangeAspect="1"/>
          </p:cNvPicPr>
          <p:nvPr/>
        </p:nvPicPr>
        <p:blipFill>
          <a:blip r:embed="rId2"/>
          <a:stretch>
            <a:fillRect/>
          </a:stretch>
        </p:blipFill>
        <p:spPr>
          <a:xfrm>
            <a:off x="392623" y="1507066"/>
            <a:ext cx="9829550" cy="5132618"/>
          </a:xfrm>
          <a:prstGeom prst="rect">
            <a:avLst/>
          </a:prstGeom>
        </p:spPr>
      </p:pic>
    </p:spTree>
    <p:extLst>
      <p:ext uri="{BB962C8B-B14F-4D97-AF65-F5344CB8AC3E}">
        <p14:creationId xmlns:p14="http://schemas.microsoft.com/office/powerpoint/2010/main" val="4668929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60DE82-5BBC-477E-9822-B762B0DB408B}"/>
              </a:ext>
            </a:extLst>
          </p:cNvPr>
          <p:cNvSpPr>
            <a:spLocks noGrp="1"/>
          </p:cNvSpPr>
          <p:nvPr>
            <p:ph type="ctrTitle"/>
          </p:nvPr>
        </p:nvSpPr>
        <p:spPr/>
        <p:txBody>
          <a:bodyPr/>
          <a:lstStyle/>
          <a:p>
            <a:r>
              <a:rPr lang="en-US" dirty="0"/>
              <a:t>Classification function</a:t>
            </a:r>
            <a:endParaRPr lang="en-IN" dirty="0"/>
          </a:p>
        </p:txBody>
      </p:sp>
      <p:sp>
        <p:nvSpPr>
          <p:cNvPr id="3" name="Text Placeholder 2">
            <a:extLst>
              <a:ext uri="{FF2B5EF4-FFF2-40B4-BE49-F238E27FC236}">
                <a16:creationId xmlns:a16="http://schemas.microsoft.com/office/drawing/2014/main" xmlns=""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xmlns="" id="{7C878CE8-8062-4714-A5C0-4803EBD027DE}"/>
              </a:ext>
            </a:extLst>
          </p:cNvPr>
          <p:cNvPicPr/>
          <p:nvPr/>
        </p:nvPicPr>
        <p:blipFill rotWithShape="1">
          <a:blip r:embed="rId2"/>
          <a:srcRect l="-1057" t="6744"/>
          <a:stretch/>
        </p:blipFill>
        <p:spPr>
          <a:xfrm>
            <a:off x="183142" y="1507066"/>
            <a:ext cx="6366947" cy="5117669"/>
          </a:xfrm>
          <a:prstGeom prst="rect">
            <a:avLst/>
          </a:prstGeom>
        </p:spPr>
      </p:pic>
      <p:pic>
        <p:nvPicPr>
          <p:cNvPr id="6" name="Picture 5"/>
          <p:cNvPicPr>
            <a:picLocks noChangeAspect="1"/>
          </p:cNvPicPr>
          <p:nvPr/>
        </p:nvPicPr>
        <p:blipFill>
          <a:blip r:embed="rId3"/>
          <a:stretch>
            <a:fillRect/>
          </a:stretch>
        </p:blipFill>
        <p:spPr>
          <a:xfrm>
            <a:off x="6759571" y="1821957"/>
            <a:ext cx="4768686" cy="3241362"/>
          </a:xfrm>
          <a:prstGeom prst="rect">
            <a:avLst/>
          </a:prstGeom>
        </p:spPr>
      </p:pic>
    </p:spTree>
    <p:extLst>
      <p:ext uri="{BB962C8B-B14F-4D97-AF65-F5344CB8AC3E}">
        <p14:creationId xmlns:p14="http://schemas.microsoft.com/office/powerpoint/2010/main" val="14456384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D300B6-2C9B-4DAB-8E43-98DC4443AF70}"/>
              </a:ext>
            </a:extLst>
          </p:cNvPr>
          <p:cNvSpPr>
            <a:spLocks noGrp="1"/>
          </p:cNvSpPr>
          <p:nvPr>
            <p:ph type="ctrTitle"/>
          </p:nvPr>
        </p:nvSpPr>
        <p:spPr/>
        <p:txBody>
          <a:bodyPr/>
          <a:lstStyle/>
          <a:p>
            <a:r>
              <a:rPr lang="en-US" dirty="0"/>
              <a:t>Classification machine learning models</a:t>
            </a:r>
            <a:endParaRPr lang="en-IN" dirty="0"/>
          </a:p>
        </p:txBody>
      </p:sp>
      <p:sp>
        <p:nvSpPr>
          <p:cNvPr id="3" name="Text Placeholder 2">
            <a:extLst>
              <a:ext uri="{FF2B5EF4-FFF2-40B4-BE49-F238E27FC236}">
                <a16:creationId xmlns:a16="http://schemas.microsoft.com/office/drawing/2014/main" xmlns="" id="{39AE761B-E6AF-44E8-8A25-7D78C682345F}"/>
              </a:ext>
            </a:extLst>
          </p:cNvPr>
          <p:cNvSpPr>
            <a:spLocks noGrp="1"/>
          </p:cNvSpPr>
          <p:nvPr>
            <p:ph type="body" sz="quarter" idx="14"/>
          </p:nvPr>
        </p:nvSpPr>
        <p:spPr/>
        <p:txBody>
          <a:bodyPr/>
          <a:lstStyle/>
          <a:p>
            <a:r>
              <a:rPr lang="en-US" dirty="0"/>
              <a:t> </a:t>
            </a:r>
            <a:endParaRPr lang="en-IN" dirty="0"/>
          </a:p>
        </p:txBody>
      </p:sp>
      <p:pic>
        <p:nvPicPr>
          <p:cNvPr id="4" name="Picture 3"/>
          <p:cNvPicPr>
            <a:picLocks noChangeAspect="1"/>
          </p:cNvPicPr>
          <p:nvPr/>
        </p:nvPicPr>
        <p:blipFill>
          <a:blip r:embed="rId2"/>
          <a:stretch>
            <a:fillRect/>
          </a:stretch>
        </p:blipFill>
        <p:spPr>
          <a:xfrm>
            <a:off x="520542" y="1342198"/>
            <a:ext cx="9496915" cy="5566288"/>
          </a:xfrm>
          <a:prstGeom prst="rect">
            <a:avLst/>
          </a:prstGeom>
        </p:spPr>
      </p:pic>
    </p:spTree>
    <p:extLst>
      <p:ext uri="{BB962C8B-B14F-4D97-AF65-F5344CB8AC3E}">
        <p14:creationId xmlns:p14="http://schemas.microsoft.com/office/powerpoint/2010/main" val="39240372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68B26B-9B76-4FC8-9CDF-C1DC6E52A35A}"/>
              </a:ext>
            </a:extLst>
          </p:cNvPr>
          <p:cNvSpPr>
            <a:spLocks noGrp="1"/>
          </p:cNvSpPr>
          <p:nvPr>
            <p:ph type="ctrTitle"/>
          </p:nvPr>
        </p:nvSpPr>
        <p:spPr/>
        <p:txBody>
          <a:bodyPr/>
          <a:lstStyle/>
          <a:p>
            <a:r>
              <a:rPr lang="en-US" dirty="0"/>
              <a:t>Key Findings and Conclusions of the Study</a:t>
            </a:r>
            <a:endParaRPr lang="en-IN" dirty="0"/>
          </a:p>
        </p:txBody>
      </p:sp>
      <p:sp>
        <p:nvSpPr>
          <p:cNvPr id="3" name="Text Placeholder 2">
            <a:extLst>
              <a:ext uri="{FF2B5EF4-FFF2-40B4-BE49-F238E27FC236}">
                <a16:creationId xmlns:a16="http://schemas.microsoft.com/office/drawing/2014/main" xmlns="" id="{C9EB8492-99E0-4D23-AB57-30B05F2F2396}"/>
              </a:ext>
            </a:extLst>
          </p:cNvPr>
          <p:cNvSpPr>
            <a:spLocks noGrp="1"/>
          </p:cNvSpPr>
          <p:nvPr>
            <p:ph type="body" sz="quarter" idx="14"/>
          </p:nvPr>
        </p:nvSpPr>
        <p:spPr>
          <a:xfrm>
            <a:off x="392623" y="2514773"/>
            <a:ext cx="8928798" cy="3722254"/>
          </a:xfrm>
        </p:spPr>
        <p:txBody>
          <a:bodyPr>
            <a:normAutofit/>
          </a:bodyPr>
          <a:lstStyle/>
          <a:p>
            <a:r>
              <a:rPr lang="en-US" dirty="0">
                <a:solidFill>
                  <a:schemeClr val="bg1"/>
                </a:solidFill>
              </a:rPr>
              <a:t>The finding of the study is that only few users over online use unparliamentary language. </a:t>
            </a:r>
          </a:p>
          <a:p>
            <a:r>
              <a:rPr lang="en-US" dirty="0">
                <a:solidFill>
                  <a:schemeClr val="bg1"/>
                </a:solidFill>
              </a:rPr>
              <a:t>And most of these sentences have more stop words and are being quite long. </a:t>
            </a:r>
          </a:p>
          <a:p>
            <a:r>
              <a:rPr lang="en-US" dirty="0">
                <a:solidFill>
                  <a:schemeClr val="bg1"/>
                </a:solidFill>
              </a:rPr>
              <a:t>As discussed before few motivated disrespectful crowds use these foul languages in the online forum to bully the people around and to stop them from doing these things that they are not supposed to do. </a:t>
            </a:r>
          </a:p>
          <a:p>
            <a:r>
              <a:rPr lang="en-US" dirty="0">
                <a:solidFill>
                  <a:schemeClr val="bg1"/>
                </a:solidFill>
              </a:rPr>
              <a:t>Our study helps the online forums and social media to induce a ban to profanity or usage of profanity over these forums.</a:t>
            </a:r>
            <a:endParaRPr lang="en-IN" dirty="0">
              <a:solidFill>
                <a:schemeClr val="bg1"/>
              </a:solidFill>
            </a:endParaRPr>
          </a:p>
        </p:txBody>
      </p:sp>
    </p:spTree>
    <p:extLst>
      <p:ext uri="{BB962C8B-B14F-4D97-AF65-F5344CB8AC3E}">
        <p14:creationId xmlns:p14="http://schemas.microsoft.com/office/powerpoint/2010/main" val="35893527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xmlns="" id="{74133A6B-E938-4418-8C9E-33E9AF7C6D27}"/>
              </a:ext>
            </a:extLst>
          </p:cNvPr>
          <p:cNvSpPr>
            <a:spLocks noGrp="1"/>
          </p:cNvSpPr>
          <p:nvPr>
            <p:ph type="body" sz="quarter" idx="14"/>
          </p:nvPr>
        </p:nvSpPr>
        <p:spPr>
          <a:xfrm>
            <a:off x="392624" y="1910687"/>
            <a:ext cx="7836976" cy="3725838"/>
          </a:xfrm>
        </p:spPr>
        <p:txBody>
          <a:bodyPr>
            <a:normAutofit/>
          </a:bodyPr>
          <a:lstStyle/>
          <a:p>
            <a:r>
              <a:rPr lang="en-US" sz="1600" dirty="0">
                <a:solidFill>
                  <a:schemeClr val="tx1"/>
                </a:solidFill>
                <a:latin typeface="+mj-lt"/>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r>
              <a:rPr lang="en-US" sz="1600" dirty="0" smtClean="0">
                <a:solidFill>
                  <a:schemeClr val="tx1"/>
                </a:solidFill>
                <a:latin typeface="+mj-lt"/>
              </a:rPr>
              <a:t>.</a:t>
            </a:r>
          </a:p>
          <a:p>
            <a:endParaRPr lang="en-US" dirty="0">
              <a:solidFill>
                <a:schemeClr val="tx1"/>
              </a:solidFill>
            </a:endParaRPr>
          </a:p>
          <a:p>
            <a:r>
              <a:rPr lang="en-IN" dirty="0">
                <a:solidFill>
                  <a:schemeClr val="tx1"/>
                </a:solidFill>
              </a:rPr>
              <a:t>My point of view from the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 </a:t>
            </a:r>
            <a:endParaRPr lang="en-US" sz="1600" dirty="0" smtClean="0">
              <a:solidFill>
                <a:schemeClr val="tx1"/>
              </a:solidFill>
            </a:endParaRPr>
          </a:p>
          <a:p>
            <a:endParaRPr lang="en-US" dirty="0"/>
          </a:p>
          <a:p>
            <a:endParaRPr lang="en-IN" sz="1600" dirty="0">
              <a:latin typeface="+mj-lt"/>
            </a:endParaRPr>
          </a:p>
          <a:p>
            <a:endParaRPr lang="en-IN" dirty="0"/>
          </a:p>
        </p:txBody>
      </p:sp>
    </p:spTree>
    <p:extLst>
      <p:ext uri="{BB962C8B-B14F-4D97-AF65-F5344CB8AC3E}">
        <p14:creationId xmlns:p14="http://schemas.microsoft.com/office/powerpoint/2010/main" val="3150959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4A3FC7-CEEA-4A61-9B39-002792125EE1}"/>
              </a:ext>
            </a:extLst>
          </p:cNvPr>
          <p:cNvSpPr>
            <a:spLocks noGrp="1"/>
          </p:cNvSpPr>
          <p:nvPr>
            <p:ph type="ctr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xmlns="" id="{B231C565-FFD1-4272-9AEA-2C8DC536469C}"/>
              </a:ext>
            </a:extLst>
          </p:cNvPr>
          <p:cNvSpPr>
            <a:spLocks noGrp="1"/>
          </p:cNvSpPr>
          <p:nvPr>
            <p:ph type="body" sz="quarter" idx="14"/>
          </p:nvPr>
        </p:nvSpPr>
        <p:spPr>
          <a:xfrm>
            <a:off x="499158" y="1669072"/>
            <a:ext cx="8658490" cy="4849283"/>
          </a:xfrm>
        </p:spPr>
        <p:txBody>
          <a:bodyPr>
            <a:normAutofit/>
          </a:bodyPr>
          <a:lstStyle/>
          <a:p>
            <a:pPr marL="285750" indent="-285750">
              <a:buFont typeface="Courier New" panose="02070309020205020404" pitchFamily="49" charset="0"/>
              <a:buChar char="o"/>
            </a:pPr>
            <a:r>
              <a:rPr lang="en-US" dirty="0">
                <a:solidFill>
                  <a:schemeClr val="tx2">
                    <a:lumMod val="20000"/>
                    <a:lumOff val="80000"/>
                  </a:schemeClr>
                </a:solidFill>
              </a:rPr>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r>
              <a:rPr lang="en-US" dirty="0">
                <a:solidFill>
                  <a:schemeClr val="tx2">
                    <a:lumMod val="20000"/>
                    <a:lumOff val="80000"/>
                  </a:schemeClr>
                </a:solidFill>
              </a:rPr>
              <a:t>These debates may arise due to differences in opinion and may often result in fights over the social media during which offensive language termed as malignant comments may be used from one side. </a:t>
            </a:r>
          </a:p>
          <a:p>
            <a:pPr marL="285750" indent="-285750">
              <a:buFont typeface="Courier New" panose="02070309020205020404" pitchFamily="49" charset="0"/>
              <a:buChar char="o"/>
            </a:pPr>
            <a:r>
              <a:rPr lang="en-US" dirty="0">
                <a:solidFill>
                  <a:schemeClr val="tx2">
                    <a:lumMod val="20000"/>
                    <a:lumOff val="80000"/>
                  </a:schemeClr>
                </a:solidFill>
              </a:rPr>
              <a:t>This clearly pose the threat of abuse and harassment online. </a:t>
            </a:r>
          </a:p>
          <a:p>
            <a:pPr marL="285750" indent="-285750">
              <a:buFont typeface="Courier New" panose="02070309020205020404" pitchFamily="49" charset="0"/>
              <a:buChar char="o"/>
            </a:pPr>
            <a:r>
              <a:rPr lang="en-US" dirty="0">
                <a:solidFill>
                  <a:schemeClr val="tx2">
                    <a:lumMod val="20000"/>
                    <a:lumOff val="80000"/>
                  </a:schemeClr>
                </a:solidFill>
              </a:rPr>
              <a:t>As such, some people stop giving their opinions or give up seeking different opinions which result in unhealthy and biased discussion. </a:t>
            </a:r>
          </a:p>
          <a:p>
            <a:pPr marL="285750" indent="-285750">
              <a:buFont typeface="Courier New" panose="02070309020205020404" pitchFamily="49" charset="0"/>
              <a:buChar char="o"/>
            </a:pPr>
            <a:r>
              <a:rPr lang="en-US" dirty="0">
                <a:solidFill>
                  <a:schemeClr val="tx2">
                    <a:lumMod val="20000"/>
                    <a:lumOff val="80000"/>
                  </a:schemeClr>
                </a:solidFill>
              </a:rPr>
              <a:t>Therefore it results in different platforms and communities finding it very difficult to facilitate fair conversation and are often forced to either limit user comments or get dissolved by shutting down user comments completely.</a:t>
            </a:r>
            <a:endParaRPr lang="en-IN" dirty="0">
              <a:solidFill>
                <a:schemeClr val="tx2">
                  <a:lumMod val="20000"/>
                  <a:lumOff val="80000"/>
                </a:schemeClr>
              </a:solidFill>
            </a:endParaRPr>
          </a:p>
        </p:txBody>
      </p:sp>
    </p:spTree>
    <p:extLst>
      <p:ext uri="{BB962C8B-B14F-4D97-AF65-F5344CB8AC3E}">
        <p14:creationId xmlns:p14="http://schemas.microsoft.com/office/powerpoint/2010/main" val="31073913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22C043-D201-4B33-B9CB-065D100B41AD}"/>
              </a:ext>
            </a:extLst>
          </p:cNvPr>
          <p:cNvSpPr>
            <a:spLocks noGrp="1"/>
          </p:cNvSpPr>
          <p:nvPr>
            <p:ph type="ctrTitle"/>
          </p:nvPr>
        </p:nvSpPr>
        <p:spPr/>
        <p:txBody>
          <a:bodyPr/>
          <a:lstStyle/>
          <a:p>
            <a:r>
              <a:rPr lang="en-US" dirty="0"/>
              <a:t>Limitations of this work and Scope for Future Work</a:t>
            </a:r>
          </a:p>
        </p:txBody>
      </p:sp>
      <p:sp>
        <p:nvSpPr>
          <p:cNvPr id="3" name="Text Placeholder 2">
            <a:extLst>
              <a:ext uri="{FF2B5EF4-FFF2-40B4-BE49-F238E27FC236}">
                <a16:creationId xmlns:a16="http://schemas.microsoft.com/office/drawing/2014/main" xmlns="" id="{237E5C8F-62CF-45C7-9433-0871A533C2BC}"/>
              </a:ext>
            </a:extLst>
          </p:cNvPr>
          <p:cNvSpPr>
            <a:spLocks noGrp="1"/>
          </p:cNvSpPr>
          <p:nvPr>
            <p:ph type="body" sz="quarter" idx="14"/>
          </p:nvPr>
        </p:nvSpPr>
        <p:spPr>
          <a:xfrm>
            <a:off x="392623" y="1880664"/>
            <a:ext cx="8382887" cy="4504267"/>
          </a:xfrm>
        </p:spPr>
        <p:txBody>
          <a:bodyPr>
            <a:normAutofit/>
          </a:bodyPr>
          <a:lstStyle/>
          <a:p>
            <a:r>
              <a:rPr lang="en-US" dirty="0">
                <a:solidFill>
                  <a:schemeClr val="bg1"/>
                </a:solidFill>
              </a:rPr>
              <a:t>Problems faced while working in this project:</a:t>
            </a:r>
          </a:p>
          <a:p>
            <a:pPr marL="285750" indent="-285750">
              <a:buFont typeface="Courier New" panose="02070309020205020404" pitchFamily="49" charset="0"/>
              <a:buChar char="o"/>
            </a:pPr>
            <a:r>
              <a:rPr lang="en-US" dirty="0">
                <a:solidFill>
                  <a:schemeClr val="bg1"/>
                </a:solidFill>
              </a:rPr>
              <a:t>More computational power was required as it took more than 2 hours</a:t>
            </a:r>
          </a:p>
          <a:p>
            <a:pPr marL="285750" indent="-285750">
              <a:buFont typeface="Courier New" panose="02070309020205020404" pitchFamily="49" charset="0"/>
              <a:buChar char="o"/>
            </a:pPr>
            <a:r>
              <a:rPr lang="en-US" dirty="0">
                <a:solidFill>
                  <a:schemeClr val="bg1"/>
                </a:solidFill>
              </a:rPr>
              <a:t>Imbalanced dataset and bad comment texts</a:t>
            </a:r>
          </a:p>
          <a:p>
            <a:endParaRPr lang="en-US" dirty="0">
              <a:solidFill>
                <a:schemeClr val="bg1"/>
              </a:solidFill>
            </a:endParaRPr>
          </a:p>
          <a:p>
            <a:r>
              <a:rPr lang="en-US" dirty="0">
                <a:solidFill>
                  <a:schemeClr val="bg1"/>
                </a:solidFill>
              </a:rPr>
              <a:t>Areas of improvement:</a:t>
            </a:r>
          </a:p>
          <a:p>
            <a:pPr marL="285750" indent="-285750">
              <a:buFont typeface="Courier New" panose="02070309020205020404" pitchFamily="49" charset="0"/>
              <a:buChar char="o"/>
            </a:pPr>
            <a:r>
              <a:rPr lang="en-US" dirty="0">
                <a:solidFill>
                  <a:schemeClr val="bg1"/>
                </a:solidFill>
              </a:rPr>
              <a:t>Could be provided with a good dataset which does not take more time.</a:t>
            </a:r>
          </a:p>
          <a:p>
            <a:pPr marL="285750" indent="-285750">
              <a:buFont typeface="Courier New" panose="02070309020205020404" pitchFamily="49" charset="0"/>
              <a:buChar char="o"/>
            </a:pPr>
            <a:r>
              <a:rPr lang="en-US" dirty="0">
                <a:solidFill>
                  <a:schemeClr val="bg1"/>
                </a:solidFill>
              </a:rPr>
              <a:t>Less time complexity</a:t>
            </a:r>
          </a:p>
          <a:p>
            <a:pPr marL="285750" indent="-285750">
              <a:buFont typeface="Courier New" panose="02070309020205020404" pitchFamily="49" charset="0"/>
              <a:buChar char="o"/>
            </a:pPr>
            <a:r>
              <a:rPr lang="en-US" dirty="0">
                <a:solidFill>
                  <a:schemeClr val="bg1"/>
                </a:solidFill>
              </a:rPr>
              <a:t>Providing a proper balanced dataset with less errors.</a:t>
            </a:r>
          </a:p>
        </p:txBody>
      </p:sp>
    </p:spTree>
    <p:extLst>
      <p:ext uri="{BB962C8B-B14F-4D97-AF65-F5344CB8AC3E}">
        <p14:creationId xmlns:p14="http://schemas.microsoft.com/office/powerpoint/2010/main" val="33353309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33492572-A4E4-43F2-A1C9-FBC8E0C97145}"/>
              </a:ext>
            </a:extLst>
          </p:cNvPr>
          <p:cNvSpPr txBox="1">
            <a:spLocks/>
          </p:cNvSpPr>
          <p:nvPr/>
        </p:nvSpPr>
        <p:spPr>
          <a:xfrm>
            <a:off x="1146413" y="941696"/>
            <a:ext cx="9143999" cy="4885898"/>
          </a:xfrm>
          <a:prstGeom prst="rect">
            <a:avLst/>
          </a:prstGeom>
          <a:solidFill>
            <a:srgbClr val="FFFF00"/>
          </a:solidFill>
        </p:spPr>
        <p:txBody>
          <a:bodyP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9600" b="1" dirty="0" smtClean="0">
              <a:solidFill>
                <a:srgbClr val="FF0000"/>
              </a:solidFill>
              <a:latin typeface="Elephant" panose="02020904090505020303" pitchFamily="18" charset="0"/>
            </a:endParaRPr>
          </a:p>
          <a:p>
            <a:r>
              <a:rPr lang="en-US" sz="9600" b="1" dirty="0" smtClean="0">
                <a:solidFill>
                  <a:srgbClr val="FF0000"/>
                </a:solidFill>
                <a:latin typeface="Elephant" panose="02020904090505020303" pitchFamily="18" charset="0"/>
              </a:rPr>
              <a:t>THANK YOU</a:t>
            </a:r>
            <a:endParaRPr lang="en-IN" sz="9600" b="1" dirty="0">
              <a:solidFill>
                <a:srgbClr val="FF0000"/>
              </a:solidFill>
              <a:latin typeface="Elephant" panose="02020904090505020303" pitchFamily="18" charset="0"/>
            </a:endParaRPr>
          </a:p>
        </p:txBody>
      </p:sp>
    </p:spTree>
    <p:extLst>
      <p:ext uri="{BB962C8B-B14F-4D97-AF65-F5344CB8AC3E}">
        <p14:creationId xmlns:p14="http://schemas.microsoft.com/office/powerpoint/2010/main" val="13581775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5120A5-9EAB-498A-B690-E34376265852}"/>
              </a:ext>
            </a:extLst>
          </p:cNvPr>
          <p:cNvSpPr>
            <a:spLocks noGrp="1"/>
          </p:cNvSpPr>
          <p:nvPr>
            <p:ph type="ctr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xmlns="" id="{5E37FF61-6402-451E-AA04-2B60B4FCDB7D}"/>
              </a:ext>
            </a:extLst>
          </p:cNvPr>
          <p:cNvSpPr>
            <a:spLocks noGrp="1"/>
          </p:cNvSpPr>
          <p:nvPr>
            <p:ph type="body" sz="quarter" idx="14"/>
          </p:nvPr>
        </p:nvSpPr>
        <p:spPr>
          <a:xfrm>
            <a:off x="392624" y="2110748"/>
            <a:ext cx="11369070" cy="4103621"/>
          </a:xfrm>
        </p:spPr>
        <p:txBody>
          <a:bodyPr>
            <a:normAutofit fontScale="92500" lnSpcReduction="10000"/>
          </a:bodyPr>
          <a:lstStyle/>
          <a:p>
            <a:pPr marL="285750" indent="-285750">
              <a:buFont typeface="Courier New" panose="02070309020205020404" pitchFamily="49" charset="0"/>
              <a:buChar char="o"/>
            </a:pPr>
            <a:r>
              <a:rPr lang="en-US" dirty="0">
                <a:solidFill>
                  <a:schemeClr val="tx1"/>
                </a:solidFill>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solidFill>
                  <a:schemeClr val="tx1"/>
                </a:solidFill>
              </a:rPr>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solidFill>
                  <a:schemeClr val="tx1"/>
                </a:solidFill>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solidFill>
                  <a:schemeClr val="tx1"/>
                </a:solidFill>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solidFill>
                  <a:schemeClr val="tx1"/>
                </a:solidFill>
              </a:rPr>
              <a:t>Our goal is to build a prototype of online hate and abuse comment classifier which can used to classify hate and offensive comments so that it can be controlled and restricted from spreading hatred and cyberbullying.</a:t>
            </a:r>
            <a:endParaRPr lang="en-IN" dirty="0">
              <a:solidFill>
                <a:schemeClr val="tx1"/>
              </a:solidFill>
            </a:endParaRPr>
          </a:p>
        </p:txBody>
      </p:sp>
    </p:spTree>
    <p:extLst>
      <p:ext uri="{BB962C8B-B14F-4D97-AF65-F5344CB8AC3E}">
        <p14:creationId xmlns:p14="http://schemas.microsoft.com/office/powerpoint/2010/main" val="4230257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27387B-52B4-4C5B-BFF4-335309F1F653}"/>
              </a:ext>
            </a:extLst>
          </p:cNvPr>
          <p:cNvSpPr>
            <a:spLocks noGrp="1"/>
          </p:cNvSpPr>
          <p:nvPr>
            <p:ph type="ctr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xmlns="" id="{55FC6457-A13D-44D9-8E22-477D0DC09864}"/>
              </a:ext>
            </a:extLst>
          </p:cNvPr>
          <p:cNvSpPr>
            <a:spLocks noGrp="1"/>
          </p:cNvSpPr>
          <p:nvPr>
            <p:ph type="body" sz="quarter" idx="14"/>
          </p:nvPr>
        </p:nvSpPr>
        <p:spPr>
          <a:xfrm>
            <a:off x="392621" y="1817785"/>
            <a:ext cx="11369070" cy="4849283"/>
          </a:xfrm>
        </p:spPr>
        <p:txBody>
          <a:bodyPr/>
          <a:lstStyle/>
          <a:p>
            <a:r>
              <a:rPr lang="en-US" dirty="0">
                <a:solidFill>
                  <a:schemeClr val="tx1"/>
                </a:solidFill>
              </a:rPr>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solidFill>
                  <a:schemeClr val="tx1"/>
                </a:solidFill>
              </a:rPr>
              <a:t>The label can be either 0 or 1, where 0 denotes a NO while 1 denotes a YES. There are various comments which have multiple labels. The first attribute is a unique ID associated with each comment.   </a:t>
            </a:r>
          </a:p>
          <a:p>
            <a:r>
              <a:rPr lang="en-US" dirty="0">
                <a:solidFill>
                  <a:schemeClr val="tx1"/>
                </a:solidFill>
              </a:rPr>
              <a:t>The data set includes:</a:t>
            </a:r>
          </a:p>
          <a:p>
            <a:r>
              <a:rPr lang="en-US" dirty="0">
                <a:solidFill>
                  <a:schemeClr val="tx1"/>
                </a:solidFill>
              </a:rPr>
              <a:t>-	Malignant: It is the Label column, which includes values 0 and 1, denoting if the comment is malignant or not. </a:t>
            </a:r>
          </a:p>
          <a:p>
            <a:r>
              <a:rPr lang="en-US" dirty="0">
                <a:solidFill>
                  <a:schemeClr val="tx1"/>
                </a:solidFill>
              </a:rPr>
              <a:t>-	Highly Malignant: It denotes comments that are highly malignant and hurtful. </a:t>
            </a:r>
          </a:p>
          <a:p>
            <a:r>
              <a:rPr lang="en-US" dirty="0">
                <a:solidFill>
                  <a:schemeClr val="tx1"/>
                </a:solidFill>
              </a:rPr>
              <a:t>-	Rude: It denotes comments that are very rude and offensive.</a:t>
            </a:r>
          </a:p>
          <a:p>
            <a:r>
              <a:rPr lang="en-US" dirty="0">
                <a:solidFill>
                  <a:schemeClr val="tx1"/>
                </a:solidFill>
              </a:rPr>
              <a:t>-	Threat: It contains indication of the comments that are giving any threat to someone. 	</a:t>
            </a:r>
          </a:p>
          <a:p>
            <a:r>
              <a:rPr lang="en-US" dirty="0">
                <a:solidFill>
                  <a:schemeClr val="tx1"/>
                </a:solidFill>
              </a:rPr>
              <a:t>-	Abuse: It is for comments that are abusive in nature. </a:t>
            </a:r>
          </a:p>
          <a:p>
            <a:r>
              <a:rPr lang="en-US" dirty="0">
                <a:solidFill>
                  <a:schemeClr val="tx1"/>
                </a:solidFill>
              </a:rPr>
              <a:t>-	Loathe: It describes the comments which are hateful and loathing in nature.  </a:t>
            </a:r>
          </a:p>
          <a:p>
            <a:r>
              <a:rPr lang="en-US" dirty="0">
                <a:solidFill>
                  <a:schemeClr val="tx1"/>
                </a:solidFill>
              </a:rPr>
              <a:t>-	ID: It includes unique Ids associated with each comment text given.   </a:t>
            </a:r>
          </a:p>
          <a:p>
            <a:r>
              <a:rPr lang="en-US" dirty="0">
                <a:solidFill>
                  <a:schemeClr val="tx1"/>
                </a:solidFill>
              </a:rPr>
              <a:t>-	Comment text: This column contains the comments extracted from various social media platforms.</a:t>
            </a:r>
            <a:endParaRPr lang="en-IN" dirty="0">
              <a:solidFill>
                <a:schemeClr val="tx1"/>
              </a:solidFill>
            </a:endParaRPr>
          </a:p>
        </p:txBody>
      </p:sp>
    </p:spTree>
    <p:extLst>
      <p:ext uri="{BB962C8B-B14F-4D97-AF65-F5344CB8AC3E}">
        <p14:creationId xmlns:p14="http://schemas.microsoft.com/office/powerpoint/2010/main" val="3994018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DBADD3-67CC-4A0D-96BC-724313675EB1}"/>
              </a:ext>
            </a:extLst>
          </p:cNvPr>
          <p:cNvSpPr>
            <a:spLocks noGrp="1"/>
          </p:cNvSpPr>
          <p:nvPr>
            <p:ph type="ctrTitle"/>
          </p:nvPr>
        </p:nvSpPr>
        <p:spPr/>
        <p:txBody>
          <a:bodyPr/>
          <a:lstStyle/>
          <a:p>
            <a:r>
              <a:rPr lang="en-US" dirty="0"/>
              <a:t>Conceptual Background of the Domain Problem</a:t>
            </a:r>
            <a:endParaRPr lang="en-IN" dirty="0"/>
          </a:p>
        </p:txBody>
      </p:sp>
      <p:sp>
        <p:nvSpPr>
          <p:cNvPr id="3" name="Text Placeholder 2">
            <a:extLst>
              <a:ext uri="{FF2B5EF4-FFF2-40B4-BE49-F238E27FC236}">
                <a16:creationId xmlns:a16="http://schemas.microsoft.com/office/drawing/2014/main" xmlns="" id="{DFF75737-ADBE-49A6-AE61-781936F38864}"/>
              </a:ext>
            </a:extLst>
          </p:cNvPr>
          <p:cNvSpPr>
            <a:spLocks noGrp="1"/>
          </p:cNvSpPr>
          <p:nvPr>
            <p:ph type="body" sz="quarter" idx="14"/>
          </p:nvPr>
        </p:nvSpPr>
        <p:spPr>
          <a:xfrm>
            <a:off x="392624" y="2004216"/>
            <a:ext cx="11369070" cy="4636282"/>
          </a:xfrm>
        </p:spPr>
        <p:txBody>
          <a:bodyPr>
            <a:normAutofit/>
          </a:bodyPr>
          <a:lstStyle/>
          <a:p>
            <a:pPr marL="285750" indent="-285750">
              <a:buFont typeface="Courier New" panose="02070309020205020404" pitchFamily="49" charset="0"/>
              <a:buChar char="o"/>
            </a:pPr>
            <a:r>
              <a:rPr lang="en-US" dirty="0">
                <a:solidFill>
                  <a:schemeClr val="tx1"/>
                </a:solidFill>
              </a:rPr>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dirty="0">
                <a:solidFill>
                  <a:schemeClr val="tx1"/>
                </a:solidFill>
              </a:rPr>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solidFill>
                  <a:schemeClr val="tx1"/>
                </a:solidFill>
              </a:rPr>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solidFill>
                  <a:schemeClr val="tx1"/>
                </a:solidFill>
              </a:rPr>
              <a:t>In this huge online platform or an online community there are some people or some motivated mob </a:t>
            </a:r>
            <a:r>
              <a:rPr lang="en-US" dirty="0" err="1">
                <a:solidFill>
                  <a:schemeClr val="tx1"/>
                </a:solidFill>
              </a:rPr>
              <a:t>wilfully</a:t>
            </a:r>
            <a:r>
              <a:rPr lang="en-US" dirty="0">
                <a:solidFill>
                  <a:schemeClr val="tx1"/>
                </a:solidFill>
              </a:rPr>
              <a:t>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solidFill>
                  <a:schemeClr val="tx1"/>
                </a:solidFill>
              </a:rPr>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solidFill>
                <a:schemeClr val="tx1"/>
              </a:solidFill>
            </a:endParaRPr>
          </a:p>
        </p:txBody>
      </p:sp>
    </p:spTree>
    <p:extLst>
      <p:ext uri="{BB962C8B-B14F-4D97-AF65-F5344CB8AC3E}">
        <p14:creationId xmlns:p14="http://schemas.microsoft.com/office/powerpoint/2010/main" val="8304269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xmlns=""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xmlns="" id="{9495D218-8EA6-449B-B46F-11F0CE536EAB}"/>
              </a:ext>
            </a:extLst>
          </p:cNvPr>
          <p:cNvGraphicFramePr>
            <a:graphicFrameLocks/>
          </p:cNvGraphicFramePr>
          <p:nvPr>
            <p:extLst>
              <p:ext uri="{D42A27DB-BD31-4B8C-83A1-F6EECF244321}">
                <p14:modId xmlns:p14="http://schemas.microsoft.com/office/powerpoint/2010/main" val="3222043380"/>
              </p:ext>
            </p:extLst>
          </p:nvPr>
        </p:nvGraphicFramePr>
        <p:xfrm>
          <a:off x="392624" y="2041124"/>
          <a:ext cx="5394028" cy="17256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descr="Accent process showing 3 groups arranged from left to right with task descriptions under each group">
            <a:extLst>
              <a:ext uri="{FF2B5EF4-FFF2-40B4-BE49-F238E27FC236}">
                <a16:creationId xmlns:a16="http://schemas.microsoft.com/office/drawing/2014/main" xmlns="" id="{E0347732-B5B4-4242-AAC1-2249CF59BF01}"/>
              </a:ext>
            </a:extLst>
          </p:cNvPr>
          <p:cNvGraphicFramePr>
            <a:graphicFrameLocks/>
          </p:cNvGraphicFramePr>
          <p:nvPr>
            <p:extLst>
              <p:ext uri="{D42A27DB-BD31-4B8C-83A1-F6EECF244321}">
                <p14:modId xmlns:p14="http://schemas.microsoft.com/office/powerpoint/2010/main" val="219931318"/>
              </p:ext>
            </p:extLst>
          </p:nvPr>
        </p:nvGraphicFramePr>
        <p:xfrm>
          <a:off x="5527343" y="3807725"/>
          <a:ext cx="5637487" cy="27821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0127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F153C1-164B-4F30-8B90-6D8FB0E79264}"/>
              </a:ext>
            </a:extLst>
          </p:cNvPr>
          <p:cNvSpPr>
            <a:spLocks noGrp="1"/>
          </p:cNvSpPr>
          <p:nvPr>
            <p:ph type="ctrTitle"/>
          </p:nvPr>
        </p:nvSpPr>
        <p:spPr/>
        <p:txBody>
          <a:bodyPr/>
          <a:lstStyle/>
          <a:p>
            <a:r>
              <a:rPr lang="en-IN" dirty="0"/>
              <a:t>MODEL BUILDING STEPS</a:t>
            </a:r>
          </a:p>
        </p:txBody>
      </p:sp>
      <p:sp>
        <p:nvSpPr>
          <p:cNvPr id="3" name="Text Placeholder 2">
            <a:extLst>
              <a:ext uri="{FF2B5EF4-FFF2-40B4-BE49-F238E27FC236}">
                <a16:creationId xmlns:a16="http://schemas.microsoft.com/office/drawing/2014/main" xmlns="" id="{1D893C80-52EB-4892-AC2D-1FE8A72F8598}"/>
              </a:ext>
            </a:extLst>
          </p:cNvPr>
          <p:cNvSpPr>
            <a:spLocks noGrp="1"/>
          </p:cNvSpPr>
          <p:nvPr>
            <p:ph type="body" sz="quarter" idx="14"/>
          </p:nvPr>
        </p:nvSpPr>
        <p:spPr>
          <a:xfrm>
            <a:off x="586855" y="2019870"/>
            <a:ext cx="3372586" cy="3241218"/>
          </a:xfrm>
        </p:spPr>
        <p:txBody>
          <a:bodyPr/>
          <a:lstStyle/>
          <a:p>
            <a:r>
              <a:rPr lang="en-US" dirty="0">
                <a:solidFill>
                  <a:schemeClr val="bg1"/>
                </a:solidFill>
              </a:rPr>
              <a:t>1. Data Cleaning</a:t>
            </a:r>
          </a:p>
          <a:p>
            <a:r>
              <a:rPr lang="en-US" dirty="0">
                <a:solidFill>
                  <a:schemeClr val="bg1"/>
                </a:solidFill>
              </a:rPr>
              <a:t>2. Exploratory Data Analysis</a:t>
            </a:r>
          </a:p>
          <a:p>
            <a:r>
              <a:rPr lang="en-US" dirty="0">
                <a:solidFill>
                  <a:schemeClr val="bg1"/>
                </a:solidFill>
              </a:rPr>
              <a:t>3. Data Pre-processing</a:t>
            </a:r>
          </a:p>
          <a:p>
            <a:r>
              <a:rPr lang="en-US" dirty="0">
                <a:solidFill>
                  <a:schemeClr val="bg1"/>
                </a:solidFill>
              </a:rPr>
              <a:t>4. Model Building</a:t>
            </a:r>
          </a:p>
          <a:p>
            <a:r>
              <a:rPr lang="en-US" dirty="0">
                <a:solidFill>
                  <a:schemeClr val="bg1"/>
                </a:solidFill>
              </a:rPr>
              <a:t>5. Model Evaluation</a:t>
            </a:r>
          </a:p>
          <a:p>
            <a:r>
              <a:rPr lang="en-US" dirty="0">
                <a:solidFill>
                  <a:schemeClr val="bg1"/>
                </a:solidFill>
              </a:rPr>
              <a:t>6. Selecting the best model</a:t>
            </a:r>
          </a:p>
          <a:p>
            <a:endParaRPr lang="en-IN" dirty="0"/>
          </a:p>
          <a:p>
            <a:endParaRPr lang="en-IN" dirty="0"/>
          </a:p>
        </p:txBody>
      </p:sp>
    </p:spTree>
    <p:extLst>
      <p:ext uri="{BB962C8B-B14F-4D97-AF65-F5344CB8AC3E}">
        <p14:creationId xmlns:p14="http://schemas.microsoft.com/office/powerpoint/2010/main" val="2331403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AE4F7C-C8BC-4E61-9CB4-FCA2804B4224}"/>
              </a:ext>
            </a:extLst>
          </p:cNvPr>
          <p:cNvSpPr>
            <a:spLocks noGrp="1"/>
          </p:cNvSpPr>
          <p:nvPr>
            <p:ph type="ctrTitle"/>
          </p:nvPr>
        </p:nvSpPr>
        <p:spPr/>
        <p:txBody>
          <a:bodyPr/>
          <a:lstStyle/>
          <a:p>
            <a:r>
              <a:rPr lang="en-US" dirty="0"/>
              <a:t>TECHNOLOGY USED</a:t>
            </a:r>
            <a:endParaRPr lang="en-IN" dirty="0"/>
          </a:p>
        </p:txBody>
      </p:sp>
      <p:sp>
        <p:nvSpPr>
          <p:cNvPr id="3" name="Text Placeholder 2">
            <a:extLst>
              <a:ext uri="{FF2B5EF4-FFF2-40B4-BE49-F238E27FC236}">
                <a16:creationId xmlns:a16="http://schemas.microsoft.com/office/drawing/2014/main" xmlns="" id="{D7CE6917-BCD1-442C-92CD-16A6A48BE41F}"/>
              </a:ext>
            </a:extLst>
          </p:cNvPr>
          <p:cNvSpPr>
            <a:spLocks noGrp="1"/>
          </p:cNvSpPr>
          <p:nvPr>
            <p:ph type="body" sz="quarter" idx="14"/>
          </p:nvPr>
        </p:nvSpPr>
        <p:spPr>
          <a:xfrm>
            <a:off x="392621" y="1897754"/>
            <a:ext cx="11369070" cy="4520802"/>
          </a:xfrm>
        </p:spPr>
        <p:txBody>
          <a:bodyPr/>
          <a:lstStyle/>
          <a:p>
            <a:pPr marL="285750" indent="-285750">
              <a:buFont typeface="Courier New" panose="02070309020205020404" pitchFamily="49" charset="0"/>
              <a:buChar char="o"/>
            </a:pPr>
            <a:r>
              <a:rPr lang="en-IN" dirty="0">
                <a:solidFill>
                  <a:schemeClr val="bg1"/>
                </a:solidFill>
              </a:rPr>
              <a:t> Hardware technology being used.</a:t>
            </a:r>
          </a:p>
          <a:p>
            <a:r>
              <a:rPr lang="en-IN" dirty="0">
                <a:solidFill>
                  <a:schemeClr val="bg1"/>
                </a:solidFill>
              </a:rPr>
              <a:t>RAM: 8 GB </a:t>
            </a:r>
          </a:p>
          <a:p>
            <a:r>
              <a:rPr lang="it-IT" dirty="0">
                <a:solidFill>
                  <a:schemeClr val="bg1"/>
                </a:solidFill>
              </a:rPr>
              <a:t>CPU: AMD A8 Quad Core 2.2 Ghz </a:t>
            </a:r>
          </a:p>
          <a:p>
            <a:r>
              <a:rPr lang="fr-FR" dirty="0">
                <a:solidFill>
                  <a:schemeClr val="bg1"/>
                </a:solidFill>
              </a:rPr>
              <a:t>GPU: AMD Redon R5 </a:t>
            </a:r>
            <a:r>
              <a:rPr lang="fr-FR" dirty="0" err="1">
                <a:solidFill>
                  <a:schemeClr val="bg1"/>
                </a:solidFill>
              </a:rPr>
              <a:t>Graphics</a:t>
            </a:r>
            <a:r>
              <a:rPr lang="fr-FR" dirty="0">
                <a:solidFill>
                  <a:schemeClr val="bg1"/>
                </a:solidFill>
              </a:rPr>
              <a:t> </a:t>
            </a:r>
            <a:endParaRPr lang="en-IN" dirty="0">
              <a:solidFill>
                <a:schemeClr val="bg1"/>
              </a:solidFill>
            </a:endParaRPr>
          </a:p>
          <a:p>
            <a:pPr marL="285750" indent="-285750">
              <a:buFont typeface="Courier New" panose="02070309020205020404" pitchFamily="49" charset="0"/>
              <a:buChar char="o"/>
            </a:pPr>
            <a:r>
              <a:rPr lang="en-IN" dirty="0">
                <a:solidFill>
                  <a:schemeClr val="bg1"/>
                </a:solidFill>
              </a:rPr>
              <a:t> Software technology being used.</a:t>
            </a:r>
          </a:p>
          <a:p>
            <a:r>
              <a:rPr lang="en-IN" dirty="0">
                <a:solidFill>
                  <a:schemeClr val="bg1"/>
                </a:solidFill>
              </a:rPr>
              <a:t>Programming language 		: Python</a:t>
            </a:r>
          </a:p>
          <a:p>
            <a:r>
              <a:rPr lang="en-IN" dirty="0">
                <a:solidFill>
                  <a:schemeClr val="bg1"/>
                </a:solidFill>
              </a:rPr>
              <a:t>Distribution 			</a:t>
            </a:r>
            <a:r>
              <a:rPr lang="en-IN" dirty="0" smtClean="0">
                <a:solidFill>
                  <a:schemeClr val="bg1"/>
                </a:solidFill>
              </a:rPr>
              <a:t>		: </a:t>
            </a:r>
            <a:r>
              <a:rPr lang="en-IN" dirty="0">
                <a:solidFill>
                  <a:schemeClr val="bg1"/>
                </a:solidFill>
              </a:rPr>
              <a:t>Anaconda Navigator</a:t>
            </a:r>
          </a:p>
          <a:p>
            <a:r>
              <a:rPr lang="en-IN" dirty="0">
                <a:solidFill>
                  <a:schemeClr val="bg1"/>
                </a:solidFill>
              </a:rPr>
              <a:t>Browser based language shell 	</a:t>
            </a:r>
            <a:r>
              <a:rPr lang="en-IN" dirty="0" smtClean="0">
                <a:solidFill>
                  <a:schemeClr val="bg1"/>
                </a:solidFill>
              </a:rPr>
              <a:t>: </a:t>
            </a:r>
            <a:r>
              <a:rPr lang="en-IN" dirty="0">
                <a:solidFill>
                  <a:schemeClr val="bg1"/>
                </a:solidFill>
              </a:rPr>
              <a:t>Jupyter Notebook</a:t>
            </a:r>
          </a:p>
          <a:p>
            <a:endParaRPr lang="en-IN" dirty="0">
              <a:solidFill>
                <a:schemeClr val="bg1"/>
              </a:solidFill>
            </a:endParaRPr>
          </a:p>
          <a:p>
            <a:pPr marL="285750" indent="-285750">
              <a:buFont typeface="Courier New" panose="02070309020205020404" pitchFamily="49" charset="0"/>
              <a:buChar char="o"/>
            </a:pPr>
            <a:r>
              <a:rPr lang="en-IN" dirty="0">
                <a:solidFill>
                  <a:schemeClr val="bg1"/>
                </a:solidFill>
              </a:rPr>
              <a:t> Libraries/Packages specifically being used.</a:t>
            </a:r>
          </a:p>
          <a:p>
            <a:r>
              <a:rPr lang="en-IN" dirty="0">
                <a:solidFill>
                  <a:schemeClr val="bg1"/>
                </a:solidFill>
              </a:rPr>
              <a:t>Pandas, NumPy, matplotlib, seaborn, scikit-learn, </a:t>
            </a:r>
            <a:r>
              <a:rPr lang="en-IN" dirty="0" smtClean="0">
                <a:solidFill>
                  <a:schemeClr val="bg1"/>
                </a:solidFill>
              </a:rPr>
              <a:t>NLTK</a:t>
            </a:r>
            <a:endParaRPr lang="en-IN" dirty="0">
              <a:solidFill>
                <a:schemeClr val="bg1"/>
              </a:solidFill>
            </a:endParaRPr>
          </a:p>
          <a:p>
            <a:endParaRPr lang="en-IN" dirty="0"/>
          </a:p>
        </p:txBody>
      </p:sp>
    </p:spTree>
    <p:extLst>
      <p:ext uri="{BB962C8B-B14F-4D97-AF65-F5344CB8AC3E}">
        <p14:creationId xmlns:p14="http://schemas.microsoft.com/office/powerpoint/2010/main" val="2934163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DEE137-3A5A-4F99-8B0D-A29015A00C7D}"/>
              </a:ext>
            </a:extLst>
          </p:cNvPr>
          <p:cNvSpPr>
            <a:spLocks noGrp="1"/>
          </p:cNvSpPr>
          <p:nvPr>
            <p:ph type="ctrTitle"/>
          </p:nvPr>
        </p:nvSpPr>
        <p:spPr/>
        <p:txBody>
          <a:bodyPr/>
          <a:lstStyle/>
          <a:p>
            <a:r>
              <a:rPr lang="en-US" dirty="0"/>
              <a:t>Imported </a:t>
            </a:r>
            <a:r>
              <a:rPr lang="en-US" dirty="0" smtClean="0"/>
              <a:t>Libraries</a:t>
            </a:r>
            <a:endParaRPr lang="en-IN" dirty="0"/>
          </a:p>
        </p:txBody>
      </p:sp>
      <p:sp>
        <p:nvSpPr>
          <p:cNvPr id="3" name="Text Placeholder 2">
            <a:extLst>
              <a:ext uri="{FF2B5EF4-FFF2-40B4-BE49-F238E27FC236}">
                <a16:creationId xmlns:a16="http://schemas.microsoft.com/office/drawing/2014/main" xmlns="" id="{89E06906-2158-48E1-9E3F-7DED4E1CA625}"/>
              </a:ext>
            </a:extLst>
          </p:cNvPr>
          <p:cNvSpPr>
            <a:spLocks noGrp="1"/>
          </p:cNvSpPr>
          <p:nvPr>
            <p:ph type="body" sz="quarter" idx="14"/>
          </p:nvPr>
        </p:nvSpPr>
        <p:spPr/>
        <p:txBody>
          <a:bodyPr/>
          <a:lstStyle/>
          <a:p>
            <a:r>
              <a:rPr lang="en-US" dirty="0"/>
              <a:t> </a:t>
            </a:r>
            <a:endParaRPr lang="en-IN" dirty="0"/>
          </a:p>
        </p:txBody>
      </p:sp>
      <p:pic>
        <p:nvPicPr>
          <p:cNvPr id="5" name="Picture 4"/>
          <p:cNvPicPr>
            <a:picLocks noChangeAspect="1"/>
          </p:cNvPicPr>
          <p:nvPr/>
        </p:nvPicPr>
        <p:blipFill>
          <a:blip r:embed="rId2"/>
          <a:stretch>
            <a:fillRect/>
          </a:stretch>
        </p:blipFill>
        <p:spPr>
          <a:xfrm>
            <a:off x="628532" y="1682593"/>
            <a:ext cx="7087591" cy="4673756"/>
          </a:xfrm>
          <a:prstGeom prst="rect">
            <a:avLst/>
          </a:prstGeom>
        </p:spPr>
      </p:pic>
    </p:spTree>
    <p:extLst>
      <p:ext uri="{BB962C8B-B14F-4D97-AF65-F5344CB8AC3E}">
        <p14:creationId xmlns:p14="http://schemas.microsoft.com/office/powerpoint/2010/main" val="1667237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27</TotalTime>
  <Words>1549</Words>
  <Application>Microsoft Office PowerPoint</Application>
  <PresentationFormat>Widescreen</PresentationFormat>
  <Paragraphs>127</Paragraphs>
  <Slides>21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Arabic Typesetting</vt:lpstr>
      <vt:lpstr>Calibri</vt:lpstr>
      <vt:lpstr>Calibri Light</vt:lpstr>
      <vt:lpstr>Century Gothic</vt:lpstr>
      <vt:lpstr>Courier New</vt:lpstr>
      <vt:lpstr>Elephant</vt:lpstr>
      <vt:lpstr>Sagona ExtraLight</vt:lpstr>
      <vt:lpstr>Times New Roman</vt:lpstr>
      <vt:lpstr>Wingdings 3</vt:lpstr>
      <vt:lpstr>Slice</vt:lpstr>
      <vt:lpstr>Malignant comments classifier</vt:lpstr>
      <vt:lpstr>introduction</vt:lpstr>
      <vt:lpstr>Problem statement</vt:lpstr>
      <vt:lpstr>Dataset description</vt:lpstr>
      <vt:lpstr>Conceptual Background of the Domain Problem</vt:lpstr>
      <vt:lpstr>DATA SCIENCE LIFE CYCLE</vt:lpstr>
      <vt:lpstr>MODEL BUILDING STEPS</vt:lpstr>
      <vt:lpstr>TECHNOLOGY USED</vt:lpstr>
      <vt:lpstr>Imported Libraries</vt:lpstr>
      <vt:lpstr>EXPLORATORY DATA ANALYSIS (EDA) AND VISUALIZATION</vt:lpstr>
      <vt:lpstr>Cyberbullying statistics</vt:lpstr>
      <vt:lpstr>Missing values</vt:lpstr>
      <vt:lpstr>Count plot</vt:lpstr>
      <vt:lpstr>Distribution plot</vt:lpstr>
      <vt:lpstr>Word cloud</vt:lpstr>
      <vt:lpstr>Classification function</vt:lpstr>
      <vt:lpstr>Classification machine learning models</vt:lpstr>
      <vt:lpstr>Key Findings and Conclusions of the Study</vt:lpstr>
      <vt:lpstr>Learning Outcomes of the Study in respect of Data Science</vt:lpstr>
      <vt:lpstr>Limitations of this work and Scope for Future Work</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dc:title>
  <dc:creator>HP</dc:creator>
  <cp:lastModifiedBy>HP</cp:lastModifiedBy>
  <cp:revision>3</cp:revision>
  <dcterms:created xsi:type="dcterms:W3CDTF">2021-12-27T19:32:54Z</dcterms:created>
  <dcterms:modified xsi:type="dcterms:W3CDTF">2021-12-27T20:00:04Z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